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8" r:id="rId3"/>
    <p:sldId id="291" r:id="rId4"/>
    <p:sldId id="294" r:id="rId5"/>
    <p:sldId id="290" r:id="rId6"/>
    <p:sldId id="295" r:id="rId7"/>
    <p:sldId id="296" r:id="rId8"/>
    <p:sldId id="298" r:id="rId9"/>
    <p:sldId id="297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eel Asghar" initials="NA" lastIdx="1" clrIdx="0">
    <p:extLst>
      <p:ext uri="{19B8F6BF-5375-455C-9EA6-DF929625EA0E}">
        <p15:presenceInfo xmlns:p15="http://schemas.microsoft.com/office/powerpoint/2012/main" userId="S::ga7178@wayne.edu::12750646-03e9-4f3f-925d-21a76e735897" providerId="AD"/>
      </p:ext>
    </p:extLst>
  </p:cmAuthor>
  <p:cmAuthor id="2" name="Nabeel A." initials="NA" lastIdx="1" clrIdx="1">
    <p:extLst>
      <p:ext uri="{19B8F6BF-5375-455C-9EA6-DF929625EA0E}">
        <p15:presenceInfo xmlns:p15="http://schemas.microsoft.com/office/powerpoint/2012/main" userId="df7f844ab4e2a6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83A43-8F5C-4774-AE6B-82B5F9A916B7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F75F-1525-43DC-A98C-6246B410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1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79073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0683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5774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>
                <a:solidFill>
                  <a:srgbClr val="014E7D"/>
                </a:solidFill>
                <a:cs typeface="Calibri"/>
              </a:rPr>
              <a:t>Originally application only able to handle data from Yahoo Finance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>
                <a:solidFill>
                  <a:srgbClr val="014E7D"/>
                </a:solidFill>
                <a:cs typeface="Calibri"/>
              </a:rPr>
              <a:t>Application now able to draw Macro Economic Variables from Quandl data source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>
                <a:solidFill>
                  <a:srgbClr val="014E7D"/>
                </a:solidFill>
                <a:cs typeface="Calibri"/>
              </a:rPr>
              <a:t>Adding a new Quandl data set simply involves simply updating a single MySQL insert statement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>
                <a:solidFill>
                  <a:srgbClr val="014E7D"/>
                </a:solidFill>
                <a:cs typeface="Calibri"/>
              </a:rPr>
              <a:t>Function is also able to grab Macro Economic Variables from Yahoo</a:t>
            </a:r>
          </a:p>
          <a:p>
            <a:pPr>
              <a:lnSpc>
                <a:spcPct val="100000"/>
              </a:lnSpc>
            </a:pPr>
            <a:endParaRPr lang="en-US" sz="2800">
              <a:solidFill>
                <a:srgbClr val="014E7D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lang="en-US" sz="2800">
              <a:solidFill>
                <a:srgbClr val="014E7D"/>
              </a:solidFill>
              <a:cs typeface="Calibri"/>
            </a:endParaRPr>
          </a:p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54833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6366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891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1604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2365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59648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7470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FF73-FAD6-49D4-A807-2B130B2A3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6C498-36AF-47A4-9E6D-DF0371E8F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D890F-1F3C-46E7-B461-F52E21B6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AE5FC-DD38-4A01-B978-87EC8835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3A8AC-9815-48A2-8A88-5D8AE250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46D9-E56A-4447-8E06-7EC56780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537C-95B9-4A29-BDB6-B0644EC46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4A57-BB44-4B72-862B-26177B71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49098-40FA-4B97-B59C-962385C5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5D2E-B3A9-477E-A628-FC8D87CB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6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025D1-280D-49A5-AAFB-D1A697234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CA047-B284-4581-9D43-D9053CB80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249F-B008-4142-9274-A4F683E7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130B-0331-45A9-A5DD-EAA2B3A3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D789-AFDF-49FA-B686-FD98073C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1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01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9856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53D8-621E-428B-9376-79DEEB8B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0C4B-7AE0-449B-A960-2A4A9729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2D05-B466-4F43-9523-9A7B17A9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691FD-E969-4C55-AF2A-83E591E6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5A0E-5A55-4785-A93B-5F6CA4F7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AAAC-41A8-4BD8-98E8-1A1304CA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A22F6-7FD2-4597-8F89-FFF2EA6E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66D4-1323-4CBB-BE28-056E99AB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9B204-0578-4C41-9DD6-1857798E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48CE-7658-4FC4-A72E-87C25173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8FE2-FF04-4DCE-B773-3DBC18B8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C4A7-EB18-4331-A6F4-D85B64519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2B328-2D31-4236-9ED1-35D36168C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FAAD3-F4A6-4DE4-9887-E5E853DC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4B44C-6961-4299-80E5-70FEF526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A2668-3EC4-41EB-B409-63A0AE66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562-6161-4764-A774-61791749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96CA3-E5C1-4C35-A01B-A03E8335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AA504-B124-4431-B83F-C6F324B67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39451-3420-45C1-9863-94CC15BA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13358-1C15-44F9-8092-D5751C489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239AF-4BC1-4E86-9D79-DEA1CD45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1E169-41C5-4FA8-92A9-822C7891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4D959-49BE-4876-B536-9A3D33B7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E1E0-50B8-4785-BB70-9EDB5024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5F8A-058A-4A35-9238-6538C879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5C5CC-8D3C-4BE7-80B8-0CD30AF2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51719-30E1-4A0F-AA37-C490617E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71DBF-5A6C-480D-BE12-310DEA67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947C9-FE46-4097-8832-913D1EB3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A0C1B-0300-4E0D-A045-11BC29A8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3B32-F211-4213-97C3-09010A2E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A619-B534-440D-99D4-A83A365B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CF51A-1ACA-457B-AB61-B4D40CE4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FC3EA-E06E-4BD1-AC5E-33D3AE26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46CDA-0208-4431-960F-2B0F4E64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AC72B-6252-4194-80C0-C5EDD149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9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5F21-4617-4A2E-818B-D41C02A9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BA3DA-E14B-4A29-B2CA-80FCBB6D4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06FAB-C696-4537-BA42-B42E984EF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F230F-18BB-47E4-8B47-DA70621E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37061-7FEC-4D11-B6A0-44327695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904F-2A27-4CA6-93DF-C240947B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0D026-E7A8-4781-BBF5-703C645B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F595-412B-4E9C-9EE6-2F64C9B68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55866-480F-426C-963B-395D93BF7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F178-A34F-42D2-85D4-6C1ADA16EEC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8983-8E6F-4759-AE03-4821844DE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671E6-34D0-43EE-B7A2-D5B8E8D20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0784" r="20784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3F3F3F"/>
                </a:solidFill>
                <a:latin typeface="Bahnschrift" panose="020B0502040204020203" pitchFamily="34" charset="0"/>
              </a:rPr>
              <a:t>A Purposeful Walk Down Wallstreet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100">
                <a:solidFill>
                  <a:srgbClr val="014E7D"/>
                </a:solidFill>
              </a:rPr>
              <a:t>Michael Shields, Nabeel Asghar, Shojib Miah, Michael Chen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6EA5A3-2713-4E3A-A131-86DAA865B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038" y="2160328"/>
            <a:ext cx="2537341" cy="25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>
                <a:solidFill>
                  <a:srgbClr val="014E7D"/>
                </a:solidFill>
                <a:cs typeface="Calibri"/>
              </a:rPr>
              <a:t>Implement function to test accuracy of new algorithms</a:t>
            </a:r>
            <a:endParaRPr lang="en-US" sz="3200">
              <a:solidFill>
                <a:srgbClr val="014E7D"/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>
                <a:solidFill>
                  <a:srgbClr val="014E7D"/>
                </a:solidFill>
                <a:ea typeface="+mn-lt"/>
                <a:cs typeface="+mn-lt"/>
              </a:rPr>
              <a:t>Visualize macroeconomic statistics along with new algorithms</a:t>
            </a:r>
            <a:endParaRPr lang="en-US" sz="3200">
              <a:solidFill>
                <a:srgbClr val="014E7D"/>
              </a:solidFill>
              <a:cs typeface="Calibri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>
                <a:solidFill>
                  <a:srgbClr val="014E7D"/>
                </a:solidFill>
                <a:cs typeface="Calibri"/>
              </a:rPr>
              <a:t>Add functionality to pull from other data sources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>
                <a:solidFill>
                  <a:srgbClr val="014E7D"/>
                </a:solidFill>
                <a:cs typeface="Calibri"/>
              </a:rPr>
              <a:t>Improve accuracy of new algorithms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>
                <a:solidFill>
                  <a:srgbClr val="014E7D"/>
                </a:solidFill>
                <a:cs typeface="Calibri"/>
              </a:rPr>
              <a:t>Improve UI elements of new algorithms in Tableau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>
                <a:solidFill>
                  <a:srgbClr val="014E7D"/>
                </a:solidFill>
                <a:cs typeface="Calibri"/>
              </a:rPr>
              <a:t>DHL Indicator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What do we plan to do next?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10</a:t>
            </a:fld>
            <a:endParaRPr lang="en-US" sz="2000"/>
          </a:p>
        </p:txBody>
      </p:sp>
      <p:pic>
        <p:nvPicPr>
          <p:cNvPr id="2052" name="Picture 4" descr="Image result for general motors text">
            <a:extLst>
              <a:ext uri="{FF2B5EF4-FFF2-40B4-BE49-F238E27FC236}">
                <a16:creationId xmlns:a16="http://schemas.microsoft.com/office/drawing/2014/main" id="{E0070891-4EF5-4C05-A134-9A0095678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10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>
                <a:solidFill>
                  <a:srgbClr val="014E7D"/>
                </a:solidFill>
                <a:cs typeface="Calibri"/>
              </a:rPr>
              <a:t>We have completed: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cs typeface="Calibri"/>
              </a:rPr>
              <a:t>Functionality for macroeconomic variables</a:t>
            </a:r>
            <a:endParaRPr lang="en-US" sz="2800">
              <a:solidFill>
                <a:srgbClr val="014E7D"/>
              </a:solidFill>
              <a:ea typeface="+mn-lt"/>
              <a:cs typeface="+mn-lt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ea typeface="+mn-lt"/>
                <a:cs typeface="+mn-lt"/>
              </a:rPr>
              <a:t>2 new algorithms using macroeconomic variables</a:t>
            </a:r>
            <a:endParaRPr lang="en-US" sz="2800">
              <a:solidFill>
                <a:srgbClr val="014E7D"/>
              </a:solidFill>
              <a:cs typeface="Calibri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cs typeface="Calibri"/>
              </a:rPr>
              <a:t>Visualized the forecasted price generated from new algorithms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cs typeface="Calibri"/>
              </a:rPr>
              <a:t>Implemented functions to test accuracy of previous algorithms</a:t>
            </a:r>
            <a:endParaRPr lang="en-US" sz="3200">
              <a:solidFill>
                <a:srgbClr val="014E7D"/>
              </a:solidFill>
              <a:cs typeface="Calibri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3200">
              <a:solidFill>
                <a:srgbClr val="014E7D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784416" cy="6952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What Have we Accomplished?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2</a:t>
            </a:fld>
            <a:endParaRPr lang="en-US" sz="2000"/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9A7362EA-8299-4ACA-BB65-CCD93E397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72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3200">
                <a:solidFill>
                  <a:srgbClr val="014E7D"/>
                </a:solidFill>
                <a:cs typeface="Calibri"/>
              </a:rPr>
              <a:t>Able to draw macroeconomic variables from Quandl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3200">
                <a:solidFill>
                  <a:srgbClr val="014E7D"/>
                </a:solidFill>
                <a:cs typeface="Calibri"/>
              </a:rPr>
              <a:t>Upgraded original function to be dynamic and extensible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3200">
                <a:solidFill>
                  <a:srgbClr val="014E7D"/>
                </a:solidFill>
                <a:cs typeface="Calibri"/>
              </a:rPr>
              <a:t>Upgraded original function to grab more variables from Yahoo Finance</a:t>
            </a:r>
          </a:p>
          <a:p>
            <a:pPr>
              <a:lnSpc>
                <a:spcPct val="100000"/>
              </a:lnSpc>
            </a:pPr>
            <a:endParaRPr lang="en-US" sz="3200">
              <a:solidFill>
                <a:srgbClr val="014E7D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Macroeconomics Data Fetch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3</a:t>
            </a:fld>
            <a:endParaRPr lang="en-US" sz="2000"/>
          </a:p>
        </p:txBody>
      </p:sp>
      <p:pic>
        <p:nvPicPr>
          <p:cNvPr id="2" name="Picture 2" descr="Image result for quandl logo">
            <a:extLst>
              <a:ext uri="{FF2B5EF4-FFF2-40B4-BE49-F238E27FC236}">
                <a16:creationId xmlns:a16="http://schemas.microsoft.com/office/drawing/2014/main" id="{52094DCE-0409-46CD-BD17-7DC8F6C01D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5" r="14339"/>
          <a:stretch/>
        </p:blipFill>
        <p:spPr bwMode="auto">
          <a:xfrm>
            <a:off x="3336747" y="4063658"/>
            <a:ext cx="266070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yahoo finance logo">
            <a:extLst>
              <a:ext uri="{FF2B5EF4-FFF2-40B4-BE49-F238E27FC236}">
                <a16:creationId xmlns:a16="http://schemas.microsoft.com/office/drawing/2014/main" id="{8A1A6B84-214D-4D18-AA54-9616C2F6E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448" y="4063658"/>
            <a:ext cx="274819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C39B8650-2F26-4E65-9FA9-723C76997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27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3200">
              <a:solidFill>
                <a:srgbClr val="014E7D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lang="en-US" sz="3200">
              <a:solidFill>
                <a:srgbClr val="014E7D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5" y="637184"/>
            <a:ext cx="9437959" cy="6952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Macroeconomics Data Fetch Cont.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4</a:t>
            </a:fld>
            <a:endParaRPr lang="en-US" sz="2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6DAB59-D76E-4593-87FE-44DA75AC5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036" y="1385495"/>
            <a:ext cx="9055944" cy="2039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D9DE17-5435-42B6-8433-FF54587B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036" y="3521257"/>
            <a:ext cx="9055944" cy="2857818"/>
          </a:xfrm>
          <a:prstGeom prst="rect">
            <a:avLst/>
          </a:prstGeom>
        </p:spPr>
      </p:pic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EFA4E563-283F-4E38-842A-D608CC64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26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>
                <a:solidFill>
                  <a:srgbClr val="014E7D"/>
                </a:solidFill>
                <a:cs typeface="Calibri"/>
              </a:rPr>
              <a:t>The MSF1 uses all the </a:t>
            </a:r>
            <a:r>
              <a:rPr lang="en-US" sz="3200" b="1" u="sng">
                <a:solidFill>
                  <a:srgbClr val="014E7D"/>
                </a:solidFill>
                <a:cs typeface="Calibri"/>
              </a:rPr>
              <a:t>macroeconomic variable average % changes</a:t>
            </a:r>
            <a:r>
              <a:rPr lang="en-US" sz="3200">
                <a:solidFill>
                  <a:srgbClr val="014E7D"/>
                </a:solidFill>
                <a:cs typeface="Calibri"/>
              </a:rPr>
              <a:t> individually to forecast the price points of a specific instrument per quarter for n quarters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>
                <a:solidFill>
                  <a:srgbClr val="014E7D"/>
                </a:solidFill>
                <a:cs typeface="Calibri"/>
              </a:rPr>
              <a:t>The MSF2 uses the </a:t>
            </a:r>
            <a:r>
              <a:rPr lang="en-US" sz="3200" b="1" u="sng">
                <a:solidFill>
                  <a:srgbClr val="014E7D"/>
                </a:solidFill>
                <a:cs typeface="Calibri"/>
              </a:rPr>
              <a:t>% change of GDP, Inflation Rate, Unemployment Rate, and Misery Index </a:t>
            </a:r>
            <a:r>
              <a:rPr lang="en-US" sz="3200">
                <a:solidFill>
                  <a:srgbClr val="014E7D"/>
                </a:solidFill>
                <a:cs typeface="Calibri"/>
              </a:rPr>
              <a:t>to forecast the price points of a specific instrument per quarter for n quarters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sz="3200">
              <a:solidFill>
                <a:srgbClr val="014E7D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The MSF1 and MSF2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5</a:t>
            </a:fld>
            <a:endParaRPr lang="en-US" sz="2000"/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2DA9B66F-F315-4C47-9F1B-6EB9894E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30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The MSF1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6</a:t>
            </a:fld>
            <a:endParaRPr 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F4201-FFD2-45CD-90D5-247DB38D6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85" b="47010"/>
          <a:stretch/>
        </p:blipFill>
        <p:spPr>
          <a:xfrm>
            <a:off x="5709048" y="1493368"/>
            <a:ext cx="6029816" cy="3028740"/>
          </a:xfrm>
          <a:prstGeom prst="rect">
            <a:avLst/>
          </a:prstGeom>
        </p:spPr>
      </p:pic>
      <p:pic>
        <p:nvPicPr>
          <p:cNvPr id="10" name="Picture 4" descr="Image result for general motors text">
            <a:extLst>
              <a:ext uri="{FF2B5EF4-FFF2-40B4-BE49-F238E27FC236}">
                <a16:creationId xmlns:a16="http://schemas.microsoft.com/office/drawing/2014/main" id="{F74A9F7D-930D-4899-A41E-27A7583C8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92B7A8B-7C6A-4D9D-AB0E-F995A4B147AC}"/>
              </a:ext>
            </a:extLst>
          </p:cNvPr>
          <p:cNvSpPr txBox="1">
            <a:spLocks/>
          </p:cNvSpPr>
          <p:nvPr/>
        </p:nvSpPr>
        <p:spPr>
          <a:xfrm>
            <a:off x="516747" y="1467333"/>
            <a:ext cx="5756832" cy="4201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b="1">
                <a:solidFill>
                  <a:srgbClr val="014E7D"/>
                </a:solidFill>
              </a:rPr>
              <a:t>S</a:t>
            </a:r>
            <a:r>
              <a:rPr lang="en-US" sz="3200" b="1" baseline="-25000">
                <a:solidFill>
                  <a:srgbClr val="014E7D"/>
                </a:solidFill>
              </a:rPr>
              <a:t>i+1</a:t>
            </a:r>
            <a:r>
              <a:rPr lang="en-US" sz="3200" b="1">
                <a:solidFill>
                  <a:srgbClr val="014E7D"/>
                </a:solidFill>
              </a:rPr>
              <a:t> = S</a:t>
            </a:r>
            <a:r>
              <a:rPr lang="en-US" sz="3200" b="1" baseline="-25000">
                <a:solidFill>
                  <a:srgbClr val="014E7D"/>
                </a:solidFill>
              </a:rPr>
              <a:t>i </a:t>
            </a:r>
            <a:r>
              <a:rPr lang="en-US" sz="3200" b="1">
                <a:solidFill>
                  <a:srgbClr val="014E7D"/>
                </a:solidFill>
              </a:rPr>
              <a:t>(MEV + 1)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>
                <a:solidFill>
                  <a:srgbClr val="014E7D"/>
                </a:solidFill>
              </a:rPr>
              <a:t>S = Stock Price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>
                <a:solidFill>
                  <a:srgbClr val="014E7D"/>
                </a:solidFill>
              </a:rPr>
              <a:t>S</a:t>
            </a:r>
            <a:r>
              <a:rPr lang="en-US" sz="2500" baseline="-25000">
                <a:solidFill>
                  <a:srgbClr val="014E7D"/>
                </a:solidFill>
              </a:rPr>
              <a:t>i </a:t>
            </a:r>
            <a:r>
              <a:rPr lang="en-US" sz="2500">
                <a:solidFill>
                  <a:srgbClr val="014E7D"/>
                </a:solidFill>
              </a:rPr>
              <a:t>= Average stock price over n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>
                <a:solidFill>
                  <a:srgbClr val="014E7D"/>
                </a:solidFill>
              </a:rPr>
              <a:t>MEV = Macroeconomic Variable percentage change over n days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200">
              <a:solidFill>
                <a:srgbClr val="014E7D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lang="en-US" sz="3200">
              <a:solidFill>
                <a:srgbClr val="014E7D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lang="en-US" sz="3200">
              <a:solidFill>
                <a:srgbClr val="014E7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95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3200">
              <a:solidFill>
                <a:srgbClr val="014E7D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lang="en-US" sz="3200">
              <a:solidFill>
                <a:srgbClr val="014E7D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The MSF2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7</a:t>
            </a:fld>
            <a:endParaRPr lang="en-US" sz="2000"/>
          </a:p>
        </p:txBody>
      </p:sp>
      <p:pic>
        <p:nvPicPr>
          <p:cNvPr id="10" name="Picture 4" descr="Image result for general motors text">
            <a:extLst>
              <a:ext uri="{FF2B5EF4-FFF2-40B4-BE49-F238E27FC236}">
                <a16:creationId xmlns:a16="http://schemas.microsoft.com/office/drawing/2014/main" id="{8F8724A2-9739-46B0-9084-0B79FCE6E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26FF76D6-8691-4263-95BB-E1B7C58F040E}"/>
              </a:ext>
            </a:extLst>
          </p:cNvPr>
          <p:cNvSpPr txBox="1">
            <a:spLocks/>
          </p:cNvSpPr>
          <p:nvPr/>
        </p:nvSpPr>
        <p:spPr>
          <a:xfrm>
            <a:off x="516746" y="1020773"/>
            <a:ext cx="8555691" cy="483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>
              <a:solidFill>
                <a:srgbClr val="014E7D"/>
              </a:solidFill>
            </a:endParaRPr>
          </a:p>
          <a:p>
            <a:pPr marL="0" indent="0">
              <a:buNone/>
            </a:pPr>
            <a:r>
              <a:rPr lang="en-US" sz="3200" b="1">
                <a:solidFill>
                  <a:srgbClr val="014E7D"/>
                </a:solidFill>
              </a:rPr>
              <a:t>MEV = (GDP × 1.9) – (UR × 0.4 + IR × 0.3) – MI</a:t>
            </a:r>
            <a:r>
              <a:rPr lang="en-US" sz="3200" b="1" baseline="30000">
                <a:solidFill>
                  <a:srgbClr val="014E7D"/>
                </a:solidFill>
              </a:rPr>
              <a:t>2 </a:t>
            </a:r>
            <a:endParaRPr lang="en-US" sz="3200" b="1">
              <a:solidFill>
                <a:srgbClr val="014E7D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500">
                <a:solidFill>
                  <a:srgbClr val="014E7D"/>
                </a:solidFill>
              </a:rPr>
              <a:t>MEV = Macroeconomic Variable percentage change over n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>
                <a:solidFill>
                  <a:srgbClr val="014E7D"/>
                </a:solidFill>
              </a:rPr>
              <a:t>GDP = Gross Domestic Product Percent Change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>
                <a:solidFill>
                  <a:srgbClr val="014E7D"/>
                </a:solidFill>
              </a:rPr>
              <a:t>UR = Unemployment Rate Percent Change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>
                <a:solidFill>
                  <a:srgbClr val="014E7D"/>
                </a:solidFill>
              </a:rPr>
              <a:t>IR  = Inflation Rate Percent Change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>
                <a:solidFill>
                  <a:srgbClr val="014E7D"/>
                </a:solidFill>
              </a:rPr>
              <a:t>MI = Misery Index Percent Change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>
              <a:solidFill>
                <a:srgbClr val="014E7D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200">
              <a:solidFill>
                <a:srgbClr val="014E7D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lang="en-US" sz="3200">
              <a:solidFill>
                <a:srgbClr val="014E7D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lang="en-US" sz="3200">
              <a:solidFill>
                <a:srgbClr val="014E7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23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The Demo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3200">
                <a:solidFill>
                  <a:srgbClr val="014E7D"/>
                </a:solidFill>
                <a:cs typeface="Calibri"/>
              </a:rPr>
              <a:t>We will now take a look at the application itself</a:t>
            </a:r>
          </a:p>
          <a:p>
            <a:pPr>
              <a:lnSpc>
                <a:spcPct val="100000"/>
              </a:lnSpc>
            </a:pPr>
            <a:endParaRPr lang="en-US" sz="3200">
              <a:solidFill>
                <a:srgbClr val="014E7D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lang="en-US" sz="3200">
              <a:solidFill>
                <a:srgbClr val="014E7D"/>
              </a:solidFill>
              <a:cs typeface="Calibri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8</a:t>
            </a:fld>
            <a:endParaRPr lang="en-US" sz="2000"/>
          </a:p>
        </p:txBody>
      </p:sp>
      <p:pic>
        <p:nvPicPr>
          <p:cNvPr id="10" name="Picture 4" descr="Image result for general motors text">
            <a:extLst>
              <a:ext uri="{FF2B5EF4-FFF2-40B4-BE49-F238E27FC236}">
                <a16:creationId xmlns:a16="http://schemas.microsoft.com/office/drawing/2014/main" id="{DFA6FF4C-20AD-4F02-B76B-22407F8C8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5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2CEBF13-56DA-44E5-8520-F17045BED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996659"/>
              </p:ext>
            </p:extLst>
          </p:nvPr>
        </p:nvGraphicFramePr>
        <p:xfrm>
          <a:off x="352424" y="1380140"/>
          <a:ext cx="11099799" cy="46587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999">
                  <a:extLst>
                    <a:ext uri="{9D8B030D-6E8A-4147-A177-3AD203B41FA5}">
                      <a16:colId xmlns:a16="http://schemas.microsoft.com/office/drawing/2014/main" val="3225955921"/>
                    </a:ext>
                  </a:extLst>
                </a:gridCol>
                <a:gridCol w="1976560">
                  <a:extLst>
                    <a:ext uri="{9D8B030D-6E8A-4147-A177-3AD203B41FA5}">
                      <a16:colId xmlns:a16="http://schemas.microsoft.com/office/drawing/2014/main" val="582607333"/>
                    </a:ext>
                  </a:extLst>
                </a:gridCol>
                <a:gridCol w="1976560">
                  <a:extLst>
                    <a:ext uri="{9D8B030D-6E8A-4147-A177-3AD203B41FA5}">
                      <a16:colId xmlns:a16="http://schemas.microsoft.com/office/drawing/2014/main" val="579738878"/>
                    </a:ext>
                  </a:extLst>
                </a:gridCol>
                <a:gridCol w="1976560">
                  <a:extLst>
                    <a:ext uri="{9D8B030D-6E8A-4147-A177-3AD203B41FA5}">
                      <a16:colId xmlns:a16="http://schemas.microsoft.com/office/drawing/2014/main" val="1726287594"/>
                    </a:ext>
                  </a:extLst>
                </a:gridCol>
                <a:gridCol w="1976560">
                  <a:extLst>
                    <a:ext uri="{9D8B030D-6E8A-4147-A177-3AD203B41FA5}">
                      <a16:colId xmlns:a16="http://schemas.microsoft.com/office/drawing/2014/main" val="586177751"/>
                    </a:ext>
                  </a:extLst>
                </a:gridCol>
                <a:gridCol w="1976560">
                  <a:extLst>
                    <a:ext uri="{9D8B030D-6E8A-4147-A177-3AD203B41FA5}">
                      <a16:colId xmlns:a16="http://schemas.microsoft.com/office/drawing/2014/main" val="3306483636"/>
                    </a:ext>
                  </a:extLst>
                </a:gridCol>
              </a:tblGrid>
              <a:tr h="824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Price Prediction</a:t>
                      </a:r>
                    </a:p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FF0000"/>
                          </a:solidFill>
                          <a:effectLst/>
                        </a:rPr>
                        <a:t>ARIMA</a:t>
                      </a:r>
                    </a:p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Random Forest</a:t>
                      </a:r>
                    </a:p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SVM</a:t>
                      </a:r>
                    </a:p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Xgb</a:t>
                      </a:r>
                    </a:p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43426"/>
                  </a:ext>
                </a:extLst>
              </a:tr>
              <a:tr h="54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GM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51.79%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FF0000"/>
                          </a:solidFill>
                          <a:effectLst/>
                        </a:rPr>
                        <a:t>91.76%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50.33%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48.47%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49.93%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008769"/>
                  </a:ext>
                </a:extLst>
              </a:tr>
              <a:tr h="54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PFE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48.34%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FF0000"/>
                          </a:solidFill>
                          <a:effectLst/>
                        </a:rPr>
                        <a:t>94.02%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49.8%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48.21%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47.81%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2610504"/>
                  </a:ext>
                </a:extLst>
              </a:tr>
              <a:tr h="54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SPY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50.07%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FF0000"/>
                          </a:solidFill>
                          <a:effectLst/>
                        </a:rPr>
                        <a:t>92.16%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51.66%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49.8%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49.67%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970240"/>
                  </a:ext>
                </a:extLst>
              </a:tr>
              <a:tr h="54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XPH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51.13%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FF0000"/>
                          </a:solidFill>
                          <a:effectLst/>
                        </a:rPr>
                        <a:t>94.02%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50.86%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50.86%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49.67%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7947024"/>
                  </a:ext>
                </a:extLst>
              </a:tr>
              <a:tr h="54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CARZ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49.93%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FF0000"/>
                          </a:solidFill>
                          <a:effectLst/>
                        </a:rPr>
                        <a:t>90.57%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47.28%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48.74%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49.00%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7004883"/>
                  </a:ext>
                </a:extLst>
              </a:tr>
              <a:tr h="54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^TYX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46.68%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FF0000"/>
                          </a:solidFill>
                          <a:effectLst/>
                        </a:rPr>
                        <a:t>92.51%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47.86%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30.56%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49.47%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119625"/>
                  </a:ext>
                </a:extLst>
              </a:tr>
              <a:tr h="54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Average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49.66%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FF0000"/>
                          </a:solidFill>
                          <a:effectLst/>
                        </a:rPr>
                        <a:t>92.51%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49.63%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46.11%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49.26%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940808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Old Algorithm Accuracy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9</a:t>
            </a:fld>
            <a:endParaRPr lang="en-US" sz="2000"/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9605FA33-5102-45EF-9BB7-218BC3D08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03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Prototype 1</Template>
  <TotalTime>0</TotalTime>
  <Words>451</Words>
  <Application>Microsoft Office PowerPoint</Application>
  <PresentationFormat>Widescreen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Office Theme</vt:lpstr>
      <vt:lpstr>A Purposeful Walk Down Wallstreet</vt:lpstr>
      <vt:lpstr>What Have we Accomplished?</vt:lpstr>
      <vt:lpstr>Macroeconomics Data Fetch</vt:lpstr>
      <vt:lpstr>Macroeconomics Data Fetch Cont.</vt:lpstr>
      <vt:lpstr>The MSF1 and MSF2</vt:lpstr>
      <vt:lpstr>The MSF1</vt:lpstr>
      <vt:lpstr>The MSF2</vt:lpstr>
      <vt:lpstr>The Demo</vt:lpstr>
      <vt:lpstr>Old Algorithm Accuracy</vt:lpstr>
      <vt:lpstr>What do we plan to do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Purposeful Walk Down Wallstreet</dc:title>
  <dc:creator>Nabeel Asghar</dc:creator>
  <cp:lastModifiedBy>Mike Shields</cp:lastModifiedBy>
  <cp:revision>2</cp:revision>
  <dcterms:created xsi:type="dcterms:W3CDTF">2020-02-25T00:59:22Z</dcterms:created>
  <dcterms:modified xsi:type="dcterms:W3CDTF">2020-04-16T06:22:01Z</dcterms:modified>
</cp:coreProperties>
</file>