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302" r:id="rId6"/>
    <p:sldId id="288" r:id="rId7"/>
    <p:sldId id="291" r:id="rId8"/>
    <p:sldId id="290" r:id="rId9"/>
    <p:sldId id="301" r:id="rId10"/>
    <p:sldId id="298" r:id="rId11"/>
    <p:sldId id="300" r:id="rId12"/>
    <p:sldId id="297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eel Asghar" initials="NA" lastIdx="1" clrIdx="0">
    <p:extLst>
      <p:ext uri="{19B8F6BF-5375-455C-9EA6-DF929625EA0E}">
        <p15:presenceInfo xmlns:p15="http://schemas.microsoft.com/office/powerpoint/2012/main" userId="S::ga7178@wayne.edu::12750646-03e9-4f3f-925d-21a76e735897" providerId="AD"/>
      </p:ext>
    </p:extLst>
  </p:cmAuthor>
  <p:cmAuthor id="2" name="Nabeel A." initials="NA" lastIdx="1" clrIdx="1">
    <p:extLst>
      <p:ext uri="{19B8F6BF-5375-455C-9EA6-DF929625EA0E}">
        <p15:presenceInfo xmlns:p15="http://schemas.microsoft.com/office/powerpoint/2012/main" userId="df7f844ab4e2a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672B9-259D-3C9E-BBD1-8DAE828A8A8D}" v="26" dt="2020-03-25T18:35:24.754"/>
    <p1510:client id="{4F01497D-AB61-4D50-A5E7-52E68ADC08AE}" v="289" dt="2020-03-25T21:22:58.355"/>
    <p1510:client id="{98BF64FF-5E30-4888-84B8-98DC848B5374}" v="519" dt="2020-03-25T21:37:15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3A43-8F5C-4774-AE6B-82B5F9A91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F75F-1525-43DC-A98C-6246B410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907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683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416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77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Originally application only able to handle data from Yahoo Finance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Application now able to draw Macro Economic Variables from Quandl data source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Adding a new Quandl data set simply involves simply updating a single MySQL insert statement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Function is also able to grab Macro Economic Variables from Yahoo</a:t>
            </a: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483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891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Originally application only able to handle data from Yahoo Finance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Application now able to draw Macro Economic Variables from Quandl data source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Adding a new Quandl data set simply involves simply updating a single MySQL insert statement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>
                <a:solidFill>
                  <a:srgbClr val="014E7D"/>
                </a:solidFill>
                <a:cs typeface="Calibri"/>
              </a:rPr>
              <a:t>Function is also able to grab Macro Economic Variables from Yahoo</a:t>
            </a: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949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964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405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470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FF73-FAD6-49D4-A807-2B130B2A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C498-36AF-47A4-9E6D-DF0371E8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890F-1F3C-46E7-B461-F52E21B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E5FC-DD38-4A01-B978-87EC883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A8AC-9815-48A2-8A88-5D8AE25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46D9-E56A-4447-8E06-7EC5678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537C-95B9-4A29-BDB6-B0644EC4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4A57-BB44-4B72-862B-26177B7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9098-40FA-4B97-B59C-962385C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5D2E-B3A9-477E-A628-FC8D87C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25D1-280D-49A5-AAFB-D1A69723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A047-B284-4581-9D43-D9053CB8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249F-B008-4142-9274-A4F683E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130B-0331-45A9-A5DD-EAA2B3A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D789-AFDF-49FA-B686-FD98073C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0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985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3D8-621E-428B-9376-79DEEB8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0C4B-7AE0-449B-A960-2A4A9729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2D05-B466-4F43-9523-9A7B17A9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91FD-E969-4C55-AF2A-83E591E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5A0E-5A55-4785-A93B-5F6CA4F7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AAAC-41A8-4BD8-98E8-1A1304CA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22F6-7FD2-4597-8F89-FFF2EA6E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66D4-1323-4CBB-BE28-056E99A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B204-0578-4C41-9DD6-1857798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8CE-7658-4FC4-A72E-87C2517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FE2-FF04-4DCE-B773-3DBC18B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4A7-EB18-4331-A6F4-D85B6451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B328-2D31-4236-9ED1-35D36168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AAD3-F4A6-4DE4-9887-E5E853D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B44C-6961-4299-80E5-70FEF52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2668-3EC4-41EB-B409-63A0AE66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562-6161-4764-A774-61791749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6CA3-E5C1-4C35-A01B-A03E8335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A504-B124-4431-B83F-C6F324B6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9451-3420-45C1-9863-94CC15BA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3358-1C15-44F9-8092-D5751C489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39AF-4BC1-4E86-9D79-DEA1CD4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E169-41C5-4FA8-92A9-822C7891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D959-49BE-4876-B536-9A3D33B7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1E0-50B8-4785-BB70-9EDB50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5F8A-058A-4A35-9238-6538C87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5C5CC-8D3C-4BE7-80B8-0CD30AF2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1719-30E1-4A0F-AA37-C490617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1DBF-5A6C-480D-BE12-310DEA6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47C9-FE46-4097-8832-913D1EB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0C1B-0300-4E0D-A045-11BC29A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B32-F211-4213-97C3-09010A2E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619-B534-440D-99D4-A83A365B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F51A-1ACA-457B-AB61-B4D40CE4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3EA-E06E-4BD1-AC5E-33D3AE2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6CDA-0208-4431-960F-2B0F4E6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C72B-6252-4194-80C0-C5EDD14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F21-4617-4A2E-818B-D41C02A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BA3DA-E14B-4A29-B2CA-80FCBB6D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6FAB-C696-4537-BA42-B42E984E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230F-18BB-47E4-8B47-DA70621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7061-7FEC-4D11-B6A0-4432769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904F-2A27-4CA6-93DF-C240947B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D026-E7A8-4781-BBF5-703C645B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F595-412B-4E9C-9EE6-2F64C9B6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5866-480F-426C-963B-395D93BF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F178-A34F-42D2-85D4-6C1ADA16EEC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983-8E6F-4759-AE03-4821844D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71E6-34D0-43EE-B7A2-D5B8E8D20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Bahnschrift" panose="020B0502040204020203" pitchFamily="34" charset="0"/>
              </a:rPr>
              <a:t>A Purposeful Walk Down Wallstreet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>
                <a:solidFill>
                  <a:srgbClr val="014E7D"/>
                </a:solidFill>
              </a:rPr>
              <a:t>Michael Shields, Nabeel Asghar, Shojib Miah, Michael Chen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5A3-2713-4E3A-A131-86DAA865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8" y="2160328"/>
            <a:ext cx="2537341" cy="25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Improve back testing to test algorithms over decades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Plot forecasted dates from past to compare to actual close price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Rework MSF1 function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Implement Student’s t-test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Improve MSF2 and MSF3 accuracy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Execute Test Cases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What do we plan to do next?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10</a:t>
            </a:fld>
            <a:endParaRPr lang="en-US" sz="2000"/>
          </a:p>
        </p:txBody>
      </p:sp>
      <p:pic>
        <p:nvPicPr>
          <p:cNvPr id="2052" name="Picture 4" descr="Image result for general motors text">
            <a:extLst>
              <a:ext uri="{FF2B5EF4-FFF2-40B4-BE49-F238E27FC236}">
                <a16:creationId xmlns:a16="http://schemas.microsoft.com/office/drawing/2014/main" id="{E0070891-4EF5-4C05-A134-9A009567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0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Implement function to test accuracy of new algorithms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Visualize macroeconomic statistics along with new algorithms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Add functionality to pull from other data sources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Improve accuracy of new algorithms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Improve UI elements in Tableau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DHL indicator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812280"/>
            <a:ext cx="7342631" cy="695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What we had planned for prototype 3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2</a:t>
            </a:fld>
            <a:endParaRPr lang="en-US" sz="2000"/>
          </a:p>
        </p:txBody>
      </p:sp>
      <p:pic>
        <p:nvPicPr>
          <p:cNvPr id="2052" name="Picture 4" descr="Image result for general motors text">
            <a:extLst>
              <a:ext uri="{FF2B5EF4-FFF2-40B4-BE49-F238E27FC236}">
                <a16:creationId xmlns:a16="http://schemas.microsoft.com/office/drawing/2014/main" id="{E0070891-4EF5-4C05-A134-9A009567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We have completed: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Accuracy testing on old Algorithms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New Macro Economic function implemented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Implemented Polynomial Regression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New Macro Economic variables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New 3</a:t>
            </a:r>
            <a:r>
              <a:rPr lang="en-US" sz="2800" baseline="30000" dirty="0">
                <a:solidFill>
                  <a:srgbClr val="014E7D"/>
                </a:solidFill>
                <a:cs typeface="Calibri"/>
              </a:rPr>
              <a:t>rd</a:t>
            </a:r>
            <a:r>
              <a:rPr lang="en-US" sz="2800" dirty="0">
                <a:solidFill>
                  <a:srgbClr val="014E7D"/>
                </a:solidFill>
                <a:cs typeface="Calibri"/>
              </a:rPr>
              <a:t> party data source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Prototype 3 Accomplishments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3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2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Able to draw macroeconomic variables from </a:t>
            </a:r>
            <a:r>
              <a:rPr lang="en-US" sz="3200" dirty="0" err="1">
                <a:solidFill>
                  <a:srgbClr val="014E7D"/>
                </a:solidFill>
                <a:cs typeface="Calibri"/>
              </a:rPr>
              <a:t>Quandl</a:t>
            </a:r>
            <a:endParaRPr lang="en-US" sz="3200" dirty="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Upgraded original function to be dynamic and extensible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Upgraded original function to grab more variables from the Federal Reserve of Economic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Macroeconomics Data Fetch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4</a:t>
            </a:fld>
            <a:endParaRPr lang="en-US" sz="2000"/>
          </a:p>
        </p:txBody>
      </p:sp>
      <p:pic>
        <p:nvPicPr>
          <p:cNvPr id="2" name="Picture 2" descr="Image result for quandl logo">
            <a:extLst>
              <a:ext uri="{FF2B5EF4-FFF2-40B4-BE49-F238E27FC236}">
                <a16:creationId xmlns:a16="http://schemas.microsoft.com/office/drawing/2014/main" id="{52094DCE-0409-46CD-BD17-7DC8F6C01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r="14339"/>
          <a:stretch/>
        </p:blipFill>
        <p:spPr bwMode="auto">
          <a:xfrm>
            <a:off x="4336782" y="4300873"/>
            <a:ext cx="26607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yahoo finance logo">
            <a:extLst>
              <a:ext uri="{FF2B5EF4-FFF2-40B4-BE49-F238E27FC236}">
                <a16:creationId xmlns:a16="http://schemas.microsoft.com/office/drawing/2014/main" id="{8A1A6B84-214D-4D18-AA54-9616C2F6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35" y="4300873"/>
            <a:ext cx="274819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C39B8650-2F26-4E65-9FA9-723C7699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90DAE-1400-4805-99A3-F369BD3B8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185" y="4300873"/>
            <a:ext cx="2855325" cy="1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2857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14E7D"/>
                </a:solidFill>
                <a:cs typeface="Calibri"/>
              </a:rPr>
              <a:t>Crude Oil Volatility Index (COVI)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14E7D"/>
                </a:solidFill>
                <a:cs typeface="Calibri"/>
              </a:rPr>
              <a:t>Financial Stress Index (FSI)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14E7D"/>
                </a:solidFill>
                <a:cs typeface="Calibri"/>
              </a:rPr>
              <a:t>Consumer Price Index Urban Consumers (CPIUC)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14E7D"/>
                </a:solidFill>
                <a:cs typeface="Calibri"/>
              </a:rPr>
              <a:t>Gross Domestic Product (GDP)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14E7D"/>
                </a:solidFill>
                <a:cs typeface="Calibri"/>
              </a:rPr>
              <a:t>Instrument Closing Price (CLOSE)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MSF3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5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2DA9B66F-F315-4C47-9F1B-6EB9894E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5F77F6-D924-401A-B861-8E094B65E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5" y="4443663"/>
            <a:ext cx="11317710" cy="13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Upgraded MSF2 and MSF3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6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C39B8650-2F26-4E65-9FA9-723C7699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547ABF-B057-43AC-A003-39908909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67" y="1989266"/>
            <a:ext cx="9429465" cy="28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9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Demo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We will now take a look at the application itself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7</a:t>
            </a:fld>
            <a:endParaRPr lang="en-US" sz="2000"/>
          </a:p>
        </p:txBody>
      </p:sp>
      <p:pic>
        <p:nvPicPr>
          <p:cNvPr id="10" name="Picture 4" descr="Image result for general motors text">
            <a:extLst>
              <a:ext uri="{FF2B5EF4-FFF2-40B4-BE49-F238E27FC236}">
                <a16:creationId xmlns:a16="http://schemas.microsoft.com/office/drawing/2014/main" id="{DFA6FF4C-20AD-4F02-B76B-22407F8C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CEBF13-56DA-44E5-8520-F17045BED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658117"/>
              </p:ext>
            </p:extLst>
          </p:nvPr>
        </p:nvGraphicFramePr>
        <p:xfrm>
          <a:off x="2310064" y="1317078"/>
          <a:ext cx="6785810" cy="4634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318">
                  <a:extLst>
                    <a:ext uri="{9D8B030D-6E8A-4147-A177-3AD203B41FA5}">
                      <a16:colId xmlns:a16="http://schemas.microsoft.com/office/drawing/2014/main" val="3225955921"/>
                    </a:ext>
                  </a:extLst>
                </a:gridCol>
                <a:gridCol w="2594246">
                  <a:extLst>
                    <a:ext uri="{9D8B030D-6E8A-4147-A177-3AD203B41FA5}">
                      <a16:colId xmlns:a16="http://schemas.microsoft.com/office/drawing/2014/main" val="582607333"/>
                    </a:ext>
                  </a:extLst>
                </a:gridCol>
                <a:gridCol w="2594246">
                  <a:extLst>
                    <a:ext uri="{9D8B030D-6E8A-4147-A177-3AD203B41FA5}">
                      <a16:colId xmlns:a16="http://schemas.microsoft.com/office/drawing/2014/main" val="579738878"/>
                    </a:ext>
                  </a:extLst>
                </a:gridCol>
              </a:tblGrid>
              <a:tr h="819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MSF2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MSF3</a:t>
                      </a:r>
                      <a:endParaRPr 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3426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GM</a:t>
                      </a:r>
                      <a:endParaRPr 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9.72%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9.25%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008769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PFE</a:t>
                      </a:r>
                      <a:endParaRPr lang="en-US" sz="2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13.14%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13.48%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610504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16.46%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16.86%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970240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XPH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5.86%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5.88%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947024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CARZ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11.15%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10.76%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004883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^TYX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11.12%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14.19%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9625"/>
                  </a:ext>
                </a:extLst>
              </a:tr>
              <a:tr h="544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11.24%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11.74%</a:t>
                      </a:r>
                      <a:endParaRPr lang="en-US" sz="2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94080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0" y="128676"/>
            <a:ext cx="11418580" cy="10597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New Algorithms Average Percent Error Accuracy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8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605FA33-5102-45EF-9BB7-218BC3D0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1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CEBF13-56DA-44E5-8520-F17045BED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96763"/>
              </p:ext>
            </p:extLst>
          </p:nvPr>
        </p:nvGraphicFramePr>
        <p:xfrm>
          <a:off x="352424" y="1380140"/>
          <a:ext cx="11099799" cy="4658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99">
                  <a:extLst>
                    <a:ext uri="{9D8B030D-6E8A-4147-A177-3AD203B41FA5}">
                      <a16:colId xmlns:a16="http://schemas.microsoft.com/office/drawing/2014/main" val="3225955921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82607333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79738878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1726287594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586177751"/>
                    </a:ext>
                  </a:extLst>
                </a:gridCol>
                <a:gridCol w="1976560">
                  <a:extLst>
                    <a:ext uri="{9D8B030D-6E8A-4147-A177-3AD203B41FA5}">
                      <a16:colId xmlns:a16="http://schemas.microsoft.com/office/drawing/2014/main" val="3306483636"/>
                    </a:ext>
                  </a:extLst>
                </a:gridCol>
              </a:tblGrid>
              <a:tr h="824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Price Prediction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ARIMA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Xgb</a:t>
                      </a:r>
                    </a:p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3426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GM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2.01%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.49%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3.07%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008769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PFE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.31%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.91%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1.89%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610504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.92%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.22%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.67%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970240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XPH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1.73%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.43%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2.87%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947024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CARZ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1.38%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.34%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.96%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1.93%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2.32%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004883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^TYX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1.92%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.43%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2.13%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2.28%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9625"/>
                  </a:ext>
                </a:extLst>
              </a:tr>
              <a:tr h="54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.37%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1.07%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2.24%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2.43%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94080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37" y="580570"/>
            <a:ext cx="11530875" cy="695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Old Algorithms Accuracy Average Percent Error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9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605FA33-5102-45EF-9BB7-218BC3D0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3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A0A981FE9B54994B5663BFCDA1BF4" ma:contentTypeVersion="5" ma:contentTypeDescription="Create a new document." ma:contentTypeScope="" ma:versionID="82c95dbc7c82031b3c73ea21c269c365">
  <xsd:schema xmlns:xsd="http://www.w3.org/2001/XMLSchema" xmlns:xs="http://www.w3.org/2001/XMLSchema" xmlns:p="http://schemas.microsoft.com/office/2006/metadata/properties" xmlns:ns3="ce138109-8f07-4209-b36d-465da63a14e4" xmlns:ns4="2214b7b3-2395-4224-ad39-bf05bb31a2b5" targetNamespace="http://schemas.microsoft.com/office/2006/metadata/properties" ma:root="true" ma:fieldsID="4c6d44442684a26a85f0f1287209ba13" ns3:_="" ns4:_="">
    <xsd:import namespace="ce138109-8f07-4209-b36d-465da63a14e4"/>
    <xsd:import namespace="2214b7b3-2395-4224-ad39-bf05bb31a2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38109-8f07-4209-b36d-465da63a1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4b7b3-2395-4224-ad39-bf05bb31a2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95C07F-618F-4914-83BF-A65B9F87F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138109-8f07-4209-b36d-465da63a14e4"/>
    <ds:schemaRef ds:uri="2214b7b3-2395-4224-ad39-bf05bb31a2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B036B9-B6AE-46B4-8D2D-CC43771782E9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2214b7b3-2395-4224-ad39-bf05bb31a2b5"/>
    <ds:schemaRef ds:uri="http://schemas.openxmlformats.org/package/2006/metadata/core-properties"/>
    <ds:schemaRef ds:uri="ce138109-8f07-4209-b36d-465da63a14e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2E9DCC-1598-421C-A2B2-0330E82AA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Prototype 1</Template>
  <TotalTime>188</TotalTime>
  <Words>476</Words>
  <Application>Microsoft Office PowerPoint</Application>
  <PresentationFormat>Widescreen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A Purposeful Walk Down Wallstreet</vt:lpstr>
      <vt:lpstr>What we had planned for prototype 3</vt:lpstr>
      <vt:lpstr>Prototype 3 Accomplishments</vt:lpstr>
      <vt:lpstr>Macroeconomics Data Fetch</vt:lpstr>
      <vt:lpstr>MSF3</vt:lpstr>
      <vt:lpstr>Upgraded MSF2 and MSF3</vt:lpstr>
      <vt:lpstr>The Demo</vt:lpstr>
      <vt:lpstr>New Algorithms Average Percent Error Accuracy</vt:lpstr>
      <vt:lpstr>Old Algorithms Accuracy Average Percent Error</vt:lpstr>
      <vt:lpstr>What do we plan to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Purposeful Walk Down Wallstreet</dc:title>
  <dc:creator>Nabeel Asghar</dc:creator>
  <cp:lastModifiedBy>Michael Shields</cp:lastModifiedBy>
  <cp:revision>3</cp:revision>
  <dcterms:created xsi:type="dcterms:W3CDTF">2020-02-25T00:59:22Z</dcterms:created>
  <dcterms:modified xsi:type="dcterms:W3CDTF">2020-03-31T23:41:16Z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0x010100BD9A0A981FE9B54994B5663BFCDA1BF4</vt:lpwstr>
  </property>
</Properties>
</file>