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1" r:id="rId4"/>
    <p:sldId id="257" r:id="rId5"/>
    <p:sldId id="258" r:id="rId6"/>
    <p:sldId id="260" r:id="rId7"/>
    <p:sldId id="259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5HYedEWogexxJJwmFXWiB/9Yq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29fbc2283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g629fbc2283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29fbc2283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g629fbc2283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63310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29fbc2283_2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g629fbc2283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29fbc2283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g629fbc2283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29fbc2283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g629fbc2283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81602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29fbc2283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7" name="Google Shape;177;g629fbc2283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29fbc2283_2_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g629fbc2283_2_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9" name="Google Shape;89;g629fbc2283_2_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g629fbc2283_2_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g629fbc2283_2_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29fbc2283_2_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629fbc2283_2_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g629fbc2283_2_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629fbc2283_2_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g629fbc2283_2_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29fbc2283_2_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629fbc2283_2_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g629fbc2283_2_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g629fbc2283_2_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g629fbc2283_2_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29fbc2283_2_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629fbc2283_2_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g629fbc2283_2_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g629fbc2283_2_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g629fbc2283_2_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629fbc2283_2_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29fbc2283_2_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g629fbc2283_2_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4" name="Google Shape;114;g629fbc2283_2_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g629fbc2283_2_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g629fbc2283_2_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g629fbc2283_2_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629fbc2283_2_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g629fbc2283_2_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29fbc2283_2_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g629fbc2283_2_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g629fbc2283_2_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629fbc2283_2_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29fbc2283_2_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629fbc2283_2_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g629fbc2283_2_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29fbc2283_2_4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629fbc2283_2_4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2" name="Google Shape;132;g629fbc2283_2_4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3" name="Google Shape;133;g629fbc2283_2_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g629fbc2283_2_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629fbc2283_2_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9fbc2283_2_5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629fbc2283_2_5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g629fbc2283_2_5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0" name="Google Shape;140;g629fbc2283_2_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g629fbc2283_2_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629fbc2283_2_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29fbc2283_2_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629fbc2283_2_6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g629fbc2283_2_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g629fbc2283_2_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629fbc2283_2_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29fbc2283_2_6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g629fbc2283_2_6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g629fbc2283_2_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629fbc2283_2_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629fbc2283_2_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29fbc2283_2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g629fbc2283_2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g629fbc2283_2_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g629fbc2283_2_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g629fbc2283_2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29fbc2283_2_75"/>
          <p:cNvSpPr txBox="1">
            <a:spLocks noGrp="1"/>
          </p:cNvSpPr>
          <p:nvPr>
            <p:ph type="ctrTitle"/>
          </p:nvPr>
        </p:nvSpPr>
        <p:spPr>
          <a:xfrm>
            <a:off x="994303" y="727964"/>
            <a:ext cx="10031767" cy="1867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1">
                <a:solidFill>
                  <a:schemeClr val="accent1"/>
                </a:solidFill>
              </a:rPr>
              <a:t>GM FinTech</a:t>
            </a:r>
            <a:br>
              <a:rPr lang="en-US" sz="3600" b="1">
                <a:solidFill>
                  <a:schemeClr val="accent1"/>
                </a:solidFill>
              </a:rPr>
            </a:br>
            <a:r>
              <a:rPr lang="en-US" sz="2800" b="1">
                <a:solidFill>
                  <a:schemeClr val="accent1"/>
                </a:solidFill>
              </a:rPr>
              <a:t>A Purposeful Walk Down Wall Street – Exploring Advanced Data Analytics in Financial Markets </a:t>
            </a:r>
            <a:endParaRPr/>
          </a:p>
        </p:txBody>
      </p:sp>
      <p:sp>
        <p:nvSpPr>
          <p:cNvPr id="160" name="Google Shape;160;g629fbc2283_2_75"/>
          <p:cNvSpPr txBox="1">
            <a:spLocks noGrp="1"/>
          </p:cNvSpPr>
          <p:nvPr>
            <p:ph type="subTitle" idx="1"/>
          </p:nvPr>
        </p:nvSpPr>
        <p:spPr>
          <a:xfrm>
            <a:off x="1524000" y="5265933"/>
            <a:ext cx="9144000" cy="113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>
                <a:solidFill>
                  <a:schemeClr val="accent1"/>
                </a:solidFill>
              </a:rPr>
              <a:t>Wayne State University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>
                <a:solidFill>
                  <a:schemeClr val="accent1"/>
                </a:solidFill>
              </a:rPr>
              <a:t>September 11, 2019</a:t>
            </a:r>
            <a:endParaRPr/>
          </a:p>
        </p:txBody>
      </p:sp>
      <p:sp>
        <p:nvSpPr>
          <p:cNvPr id="161" name="Google Shape;161;g629fbc2283_2_75"/>
          <p:cNvSpPr txBox="1"/>
          <p:nvPr/>
        </p:nvSpPr>
        <p:spPr>
          <a:xfrm>
            <a:off x="1524000" y="2689122"/>
            <a:ext cx="9144000" cy="1867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79"/>
              <a:buFont typeface="Arial"/>
              <a:buNone/>
            </a:pPr>
            <a:r>
              <a:rPr lang="en-US" sz="1679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Aalem Singh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79"/>
              <a:buFont typeface="Arial"/>
              <a:buNone/>
            </a:pPr>
            <a:r>
              <a:rPr lang="en-US" sz="1679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Mohamad Saab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79"/>
              <a:buFont typeface="Arial"/>
              <a:buNone/>
            </a:pPr>
            <a:r>
              <a:rPr lang="en-US" sz="1679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John Gettel</a:t>
            </a:r>
            <a:endParaRPr sz="1679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79"/>
              <a:buFont typeface="Arial"/>
              <a:buNone/>
            </a:pPr>
            <a:r>
              <a:rPr lang="en-US" sz="1679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Abdul Ahmad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endParaRPr sz="1679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79"/>
              <a:buFont typeface="Arial"/>
              <a:buNone/>
            </a:pPr>
            <a:r>
              <a:rPr lang="en-US" sz="1679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GTA : Shaofeng Shu</a:t>
            </a:r>
            <a:endParaRPr sz="1679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endParaRPr sz="1679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29fbc2283_2_75"/>
          <p:cNvSpPr txBox="1">
            <a:spLocks noGrp="1"/>
          </p:cNvSpPr>
          <p:nvPr>
            <p:ph type="ctrTitle"/>
          </p:nvPr>
        </p:nvSpPr>
        <p:spPr>
          <a:xfrm>
            <a:off x="994303" y="195307"/>
            <a:ext cx="10031767" cy="86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1" dirty="0">
                <a:solidFill>
                  <a:schemeClr val="accent1"/>
                </a:solidFill>
              </a:rPr>
              <a:t>A look at General Motors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CCC7B-333B-414C-9274-397AB617A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5257" y="1118586"/>
            <a:ext cx="10650510" cy="5282214"/>
          </a:xfrm>
        </p:spPr>
        <p:txBody>
          <a:bodyPr/>
          <a:lstStyle/>
          <a:p>
            <a:pPr algn="l"/>
            <a:r>
              <a:rPr lang="en-US" sz="2000" dirty="0">
                <a:solidFill>
                  <a:schemeClr val="accent1"/>
                </a:solidFill>
              </a:rPr>
              <a:t>• Fortune 8 company </a:t>
            </a:r>
          </a:p>
          <a:p>
            <a:pPr algn="l"/>
            <a:r>
              <a:rPr lang="en-US" sz="2000" dirty="0">
                <a:solidFill>
                  <a:schemeClr val="accent1"/>
                </a:solidFill>
              </a:rPr>
              <a:t>• 2017 sales of 9 million vehicles and revenue </a:t>
            </a:r>
            <a:r>
              <a:rPr lang="en-US" sz="2000" b="1" dirty="0">
                <a:solidFill>
                  <a:schemeClr val="accent1"/>
                </a:solidFill>
              </a:rPr>
              <a:t>&gt;USD $145 Billion</a:t>
            </a:r>
          </a:p>
          <a:p>
            <a:pPr algn="l"/>
            <a:r>
              <a:rPr lang="en-US" sz="2000" dirty="0">
                <a:solidFill>
                  <a:schemeClr val="accent1"/>
                </a:solidFill>
              </a:rPr>
              <a:t>• 181,000 employees globally </a:t>
            </a:r>
          </a:p>
          <a:p>
            <a:pPr algn="l"/>
            <a:r>
              <a:rPr lang="en-US" sz="2000" b="1" dirty="0">
                <a:solidFill>
                  <a:schemeClr val="accent1"/>
                </a:solidFill>
              </a:rPr>
              <a:t>• Goal: To earn customers for life </a:t>
            </a:r>
          </a:p>
          <a:p>
            <a:pPr algn="l"/>
            <a:r>
              <a:rPr lang="en-US" sz="2000" dirty="0">
                <a:solidFill>
                  <a:schemeClr val="accent1"/>
                </a:solidFill>
              </a:rPr>
              <a:t>• Produce vehicles in 30 countries</a:t>
            </a:r>
          </a:p>
          <a:p>
            <a:pPr algn="l"/>
            <a:r>
              <a:rPr lang="en-US" sz="2000" dirty="0">
                <a:solidFill>
                  <a:schemeClr val="accent1"/>
                </a:solidFill>
              </a:rPr>
              <a:t>• 7 million OnStar (4G LTE) subscribers </a:t>
            </a:r>
          </a:p>
          <a:p>
            <a:pPr algn="l"/>
            <a:r>
              <a:rPr lang="en-US" sz="2000" dirty="0">
                <a:solidFill>
                  <a:schemeClr val="accent1"/>
                </a:solidFill>
              </a:rPr>
              <a:t>• 170 vehicle assembly, metal stamping, tool and die, propulsion, components and battery assembly manufacturing facilities</a:t>
            </a:r>
          </a:p>
          <a:p>
            <a:pPr algn="l"/>
            <a:r>
              <a:rPr lang="en-US" sz="2000" b="1" dirty="0">
                <a:solidFill>
                  <a:schemeClr val="accent1"/>
                </a:solidFill>
              </a:rPr>
              <a:t>• </a:t>
            </a:r>
            <a:r>
              <a:rPr lang="en-US" sz="2000" dirty="0">
                <a:solidFill>
                  <a:schemeClr val="accent1"/>
                </a:solidFill>
              </a:rPr>
              <a:t>20 customer care &amp; aftersales (CCA) facilities </a:t>
            </a:r>
          </a:p>
          <a:p>
            <a:pPr algn="l"/>
            <a:r>
              <a:rPr lang="en-US" sz="2000" b="1" dirty="0">
                <a:solidFill>
                  <a:schemeClr val="accent1"/>
                </a:solidFill>
              </a:rPr>
              <a:t>• </a:t>
            </a:r>
            <a:r>
              <a:rPr lang="en-US" sz="2000" dirty="0">
                <a:solidFill>
                  <a:schemeClr val="accent1"/>
                </a:solidFill>
              </a:rPr>
              <a:t>29,000 outbound vehicles shipped daily </a:t>
            </a:r>
          </a:p>
          <a:p>
            <a:pPr algn="l"/>
            <a:r>
              <a:rPr lang="en-US" sz="3200" b="1" dirty="0">
                <a:solidFill>
                  <a:schemeClr val="accent1"/>
                </a:solidFill>
              </a:rPr>
              <a:t>• 65,000 tons of materials </a:t>
            </a:r>
          </a:p>
          <a:p>
            <a:pPr algn="l"/>
            <a:r>
              <a:rPr lang="en-US" sz="3200" b="1" dirty="0">
                <a:solidFill>
                  <a:schemeClr val="accent1"/>
                </a:solidFill>
              </a:rPr>
              <a:t>• GM’s average vehicle has 100 million lines of code</a:t>
            </a:r>
          </a:p>
        </p:txBody>
      </p:sp>
    </p:spTree>
    <p:extLst>
      <p:ext uri="{BB962C8B-B14F-4D97-AF65-F5344CB8AC3E}">
        <p14:creationId xmlns:p14="http://schemas.microsoft.com/office/powerpoint/2010/main" val="2162486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29fbc2283_2_8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4896775" cy="993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b="1" dirty="0">
                <a:solidFill>
                  <a:schemeClr val="accent1"/>
                </a:solidFill>
              </a:rPr>
              <a:t>Purpose</a:t>
            </a:r>
            <a:endParaRPr dirty="0"/>
          </a:p>
        </p:txBody>
      </p:sp>
      <p:sp>
        <p:nvSpPr>
          <p:cNvPr id="167" name="Google Shape;167;g629fbc2283_2_82"/>
          <p:cNvSpPr txBox="1">
            <a:spLocks noGrp="1"/>
          </p:cNvSpPr>
          <p:nvPr>
            <p:ph type="body" idx="1"/>
          </p:nvPr>
        </p:nvSpPr>
        <p:spPr>
          <a:xfrm>
            <a:off x="838200" y="1260628"/>
            <a:ext cx="4896775" cy="523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1800" dirty="0">
                <a:solidFill>
                  <a:schemeClr val="accent1"/>
                </a:solidFill>
              </a:rPr>
              <a:t>Financial markets are constantly impacted by events happening around the world</a:t>
            </a:r>
            <a:endParaRPr sz="1800" dirty="0">
              <a:solidFill>
                <a:schemeClr val="accent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Crude Oil, Steel etc.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endParaRPr sz="2400" b="1" dirty="0">
              <a:solidFill>
                <a:schemeClr val="accen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1800" dirty="0">
                <a:solidFill>
                  <a:schemeClr val="accent1"/>
                </a:solidFill>
              </a:rPr>
              <a:t>This project will attempt to predict price movements in various global financial markets using financial technologies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endParaRPr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1800" dirty="0">
                <a:solidFill>
                  <a:schemeClr val="accent1"/>
                </a:solidFill>
              </a:rPr>
              <a:t>Enhancements to the current system will be implemented to improve descriptive and  predictive analytics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endParaRPr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1800" dirty="0">
                <a:solidFill>
                  <a:schemeClr val="accent1"/>
                </a:solidFill>
              </a:rPr>
              <a:t>The ultimate goal is to create highly accurate ‘buy’ and ’sell’ signals for financial portfolios</a:t>
            </a:r>
            <a:endParaRPr sz="1800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CABD7-737C-4748-A88F-9BF5CA50E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975" y="604822"/>
            <a:ext cx="6339767" cy="47627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295DEE-D3EC-4FA9-8DE0-3A3137385E9E}"/>
              </a:ext>
            </a:extLst>
          </p:cNvPr>
          <p:cNvSpPr txBox="1"/>
          <p:nvPr/>
        </p:nvSpPr>
        <p:spPr>
          <a:xfrm>
            <a:off x="7946135" y="5460516"/>
            <a:ext cx="389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Joshua Feinstein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319393-177A-4419-A438-931BE3CFCABE}"/>
              </a:ext>
            </a:extLst>
          </p:cNvPr>
          <p:cNvSpPr/>
          <p:nvPr/>
        </p:nvSpPr>
        <p:spPr>
          <a:xfrm>
            <a:off x="7936991" y="5695141"/>
            <a:ext cx="39959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Arial" panose="020B0604020202020204" pitchFamily="34" charset="0"/>
              </a:rPr>
              <a:t>Global Data Strategy, AI, &amp; Advanced Analytics</a:t>
            </a:r>
          </a:p>
          <a:p>
            <a:r>
              <a:rPr lang="en-US" i="1" dirty="0">
                <a:latin typeface="Arial" panose="020B0604020202020204" pitchFamily="34" charset="0"/>
              </a:rPr>
              <a:t>General Motors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29fbc2283_2_8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993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accent1"/>
                </a:solidFill>
              </a:rPr>
              <a:t>Deliverables</a:t>
            </a:r>
            <a:endParaRPr/>
          </a:p>
        </p:txBody>
      </p:sp>
      <p:sp>
        <p:nvSpPr>
          <p:cNvPr id="173" name="Google Shape;173;g629fbc2283_2_87"/>
          <p:cNvSpPr txBox="1">
            <a:spLocks noGrp="1"/>
          </p:cNvSpPr>
          <p:nvPr>
            <p:ph type="body" idx="1"/>
          </p:nvPr>
        </p:nvSpPr>
        <p:spPr>
          <a:xfrm>
            <a:off x="838200" y="1731146"/>
            <a:ext cx="10028069" cy="411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dirty="0">
                <a:solidFill>
                  <a:schemeClr val="accent1"/>
                </a:solidFill>
              </a:rPr>
              <a:t>Work with Financial Instruments and greatly enhance the accuracy of GMs platform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dirty="0">
                <a:solidFill>
                  <a:schemeClr val="accent1"/>
                </a:solidFill>
              </a:rPr>
              <a:t>Investigate and build on our existing Trading Strategies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dirty="0">
                <a:solidFill>
                  <a:schemeClr val="accent1"/>
                </a:solidFill>
              </a:rPr>
              <a:t>Integrate these trading strategies into a platform that gives us the ability to ‘buy’ and ‘sell’ financial instruments with the potential for maximizing return on investment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29fbc2283_2_8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993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b="1" dirty="0">
                <a:solidFill>
                  <a:schemeClr val="accent1"/>
                </a:solidFill>
              </a:rPr>
              <a:t>Deliverables</a:t>
            </a:r>
            <a:r>
              <a:rPr lang="en-US" sz="2000" dirty="0">
                <a:solidFill>
                  <a:schemeClr val="accent1"/>
                </a:solidFill>
              </a:rPr>
              <a:t>(continued)</a:t>
            </a:r>
            <a:endParaRPr sz="2000" dirty="0"/>
          </a:p>
        </p:txBody>
      </p:sp>
      <p:sp>
        <p:nvSpPr>
          <p:cNvPr id="173" name="Google Shape;173;g629fbc2283_2_87"/>
          <p:cNvSpPr txBox="1">
            <a:spLocks noGrp="1"/>
          </p:cNvSpPr>
          <p:nvPr>
            <p:ph type="body" idx="1"/>
          </p:nvPr>
        </p:nvSpPr>
        <p:spPr>
          <a:xfrm>
            <a:off x="838200" y="1624612"/>
            <a:ext cx="10028069" cy="4323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dirty="0">
                <a:solidFill>
                  <a:schemeClr val="accent1"/>
                </a:solidFill>
              </a:rPr>
              <a:t>Develop new strategies and ‘Models’ based on approved proposals from the student team</a:t>
            </a:r>
            <a:endParaRPr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>
              <a:solidFill>
                <a:schemeClr val="accen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dirty="0">
                <a:solidFill>
                  <a:schemeClr val="accent1"/>
                </a:solidFill>
              </a:rPr>
              <a:t>Leverage the tool to create and track ‘Assets Under Management’ and prove out the accuracy and viability of the platform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dirty="0">
                <a:solidFill>
                  <a:schemeClr val="accent1"/>
                </a:solidFill>
              </a:rPr>
              <a:t>Leverage a front-end client and appropriate delivery mechanisms to allow the end-user to perform tasks within the system and analyze results.</a:t>
            </a:r>
            <a:endParaRPr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>
              <a:solidFill>
                <a:schemeClr val="accent1"/>
              </a:solidFill>
            </a:endParaRPr>
          </a:p>
        </p:txBody>
      </p:sp>
      <p:pic>
        <p:nvPicPr>
          <p:cNvPr id="174" name="Google Shape;174;g629fbc2283_2_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0933" y="4509855"/>
            <a:ext cx="1325733" cy="18091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2758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29fbc2283_2_93"/>
          <p:cNvSpPr txBox="1">
            <a:spLocks noGrp="1"/>
          </p:cNvSpPr>
          <p:nvPr>
            <p:ph type="title"/>
          </p:nvPr>
        </p:nvSpPr>
        <p:spPr>
          <a:xfrm>
            <a:off x="838200" y="311859"/>
            <a:ext cx="324552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accent1"/>
                </a:solidFill>
              </a:rPr>
              <a:t>Technologies</a:t>
            </a:r>
            <a:endParaRPr/>
          </a:p>
        </p:txBody>
      </p:sp>
      <p:sp>
        <p:nvSpPr>
          <p:cNvPr id="180" name="Google Shape;180;g629fbc2283_2_93"/>
          <p:cNvSpPr txBox="1"/>
          <p:nvPr/>
        </p:nvSpPr>
        <p:spPr>
          <a:xfrm>
            <a:off x="7506810" y="1447812"/>
            <a:ext cx="2366639" cy="46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629fbc2283_2_93"/>
          <p:cNvSpPr txBox="1">
            <a:spLocks noGrp="1"/>
          </p:cNvSpPr>
          <p:nvPr>
            <p:ph type="body" idx="1"/>
          </p:nvPr>
        </p:nvSpPr>
        <p:spPr>
          <a:xfrm>
            <a:off x="838200" y="1447812"/>
            <a:ext cx="9948169" cy="3614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•"/>
            </a:pPr>
            <a:r>
              <a:rPr lang="en-US" sz="2590" dirty="0">
                <a:solidFill>
                  <a:schemeClr val="accent1"/>
                </a:solidFill>
              </a:rPr>
              <a:t>Relational Database Management Systems</a:t>
            </a: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•"/>
            </a:pPr>
            <a:endParaRPr lang="en-US" sz="2590" dirty="0">
              <a:solidFill>
                <a:schemeClr val="accen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•"/>
            </a:pPr>
            <a:r>
              <a:rPr lang="en-US" sz="2590" dirty="0">
                <a:solidFill>
                  <a:schemeClr val="accent1"/>
                </a:solidFill>
              </a:rPr>
              <a:t>Tableau</a:t>
            </a:r>
            <a:endParaRPr lang="en-US" sz="16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•"/>
            </a:pPr>
            <a:endParaRPr lang="en-US" sz="2590" dirty="0">
              <a:solidFill>
                <a:schemeClr val="accen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•"/>
            </a:pPr>
            <a:r>
              <a:rPr lang="en-US" sz="2590" dirty="0">
                <a:solidFill>
                  <a:schemeClr val="accent1"/>
                </a:solidFill>
              </a:rPr>
              <a:t>Python</a:t>
            </a: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•"/>
            </a:pPr>
            <a:endParaRPr lang="en-US" sz="2590" dirty="0">
              <a:solidFill>
                <a:schemeClr val="accen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•"/>
            </a:pPr>
            <a:r>
              <a:rPr lang="en-US" sz="2590" dirty="0">
                <a:solidFill>
                  <a:schemeClr val="accent1"/>
                </a:solidFill>
              </a:rPr>
              <a:t>SQL</a:t>
            </a: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•"/>
            </a:pPr>
            <a:endParaRPr lang="en-US" sz="2590" dirty="0">
              <a:solidFill>
                <a:schemeClr val="accen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•"/>
            </a:pPr>
            <a:r>
              <a:rPr lang="en-US" sz="2590" dirty="0">
                <a:solidFill>
                  <a:schemeClr val="accent1"/>
                </a:solidFill>
              </a:rPr>
              <a:t>Trading algorithms and strategies based on AI and ML algorithms</a:t>
            </a:r>
            <a:endParaRPr dirty="0"/>
          </a:p>
        </p:txBody>
      </p:sp>
      <p:sp>
        <p:nvSpPr>
          <p:cNvPr id="182" name="Google Shape;182;g629fbc2283_2_93"/>
          <p:cNvSpPr txBox="1"/>
          <p:nvPr/>
        </p:nvSpPr>
        <p:spPr>
          <a:xfrm>
            <a:off x="838200" y="5588133"/>
            <a:ext cx="9174337" cy="610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 b="0" i="1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Project Management : Agile/RUP/RAD iterative methodology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343</Words>
  <Application>Microsoft Office PowerPoint</Application>
  <PresentationFormat>Widescreen</PresentationFormat>
  <Paragraphs>57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Office Theme</vt:lpstr>
      <vt:lpstr>Office Theme</vt:lpstr>
      <vt:lpstr>GM FinTech A Purposeful Walk Down Wall Street – Exploring Advanced Data Analytics in Financial Markets </vt:lpstr>
      <vt:lpstr>A look at General Motors</vt:lpstr>
      <vt:lpstr>Purpose</vt:lpstr>
      <vt:lpstr>Deliverables</vt:lpstr>
      <vt:lpstr>Deliverables(continued)</vt:lpstr>
      <vt:lpstr>Technologies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 FinTech A Purposeful Walk Down Wall Street – Exploring Advanced Data Analytics in Financial Markets </dc:title>
  <dc:creator>Ahmad, Abdul</dc:creator>
  <cp:lastModifiedBy>Ahmad, Abdul</cp:lastModifiedBy>
  <cp:revision>8</cp:revision>
  <dcterms:created xsi:type="dcterms:W3CDTF">2019-08-31T21:13:17Z</dcterms:created>
  <dcterms:modified xsi:type="dcterms:W3CDTF">2019-10-22T21:46:22Z</dcterms:modified>
</cp:coreProperties>
</file>