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61Z/D4JJI6LO8N6UCf4ldKJX0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E6C18-8B2C-4370-9F0E-7AB14E3D8E7E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19A7ECD-2B57-4088-A478-77B3DA75477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highlight>
                <a:srgbClr val="FF0000"/>
              </a:highlight>
            </a:rPr>
            <a:t>Convert</a:t>
          </a:r>
        </a:p>
      </dgm:t>
    </dgm:pt>
    <dgm:pt modelId="{2D664F00-7FE3-476D-A1FC-0D6E89F9F9BF}" type="parTrans" cxnId="{6E86F006-B8BE-429E-ACF9-E548F306A8B0}">
      <dgm:prSet/>
      <dgm:spPr/>
      <dgm:t>
        <a:bodyPr/>
        <a:lstStyle/>
        <a:p>
          <a:endParaRPr lang="en-US"/>
        </a:p>
      </dgm:t>
    </dgm:pt>
    <dgm:pt modelId="{32DB318C-8729-4E09-9D3E-3124871B078F}" type="sibTrans" cxnId="{6E86F006-B8BE-429E-ACF9-E548F306A8B0}">
      <dgm:prSet/>
      <dgm:spPr/>
      <dgm:t>
        <a:bodyPr/>
        <a:lstStyle/>
        <a:p>
          <a:endParaRPr lang="en-US"/>
        </a:p>
      </dgm:t>
    </dgm:pt>
    <dgm:pt modelId="{8EABDDB7-0F70-42D5-9E98-8734D007E10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to</a:t>
          </a:r>
        </a:p>
      </dgm:t>
    </dgm:pt>
    <dgm:pt modelId="{DE7912AD-9A36-438A-B75B-0639AF8E6750}" type="parTrans" cxnId="{93F0F53F-C67E-47FC-872A-FA9C82F6E02C}">
      <dgm:prSet/>
      <dgm:spPr/>
      <dgm:t>
        <a:bodyPr/>
        <a:lstStyle/>
        <a:p>
          <a:endParaRPr lang="en-US"/>
        </a:p>
      </dgm:t>
    </dgm:pt>
    <dgm:pt modelId="{F59A7B00-FB2B-45FC-827C-0376626917FB}" type="sibTrans" cxnId="{93F0F53F-C67E-47FC-872A-FA9C82F6E02C}">
      <dgm:prSet/>
      <dgm:spPr/>
      <dgm:t>
        <a:bodyPr/>
        <a:lstStyle/>
        <a:p>
          <a:endParaRPr lang="en-US"/>
        </a:p>
      </dgm:t>
    </dgm:pt>
    <dgm:pt modelId="{073A6F18-0112-42F9-9093-BE426024BCA4}" type="pres">
      <dgm:prSet presAssocID="{582E6C18-8B2C-4370-9F0E-7AB14E3D8E7E}" presName="Name0" presStyleCnt="0">
        <dgm:presLayoutVars>
          <dgm:dir/>
          <dgm:animLvl val="lvl"/>
          <dgm:resizeHandles val="exact"/>
        </dgm:presLayoutVars>
      </dgm:prSet>
      <dgm:spPr/>
    </dgm:pt>
    <dgm:pt modelId="{FBB2F792-E306-4366-954A-E1863C10D913}" type="pres">
      <dgm:prSet presAssocID="{519A7ECD-2B57-4088-A478-77B3DA75477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795CA74-59B0-4554-9465-E2AA204B4978}" type="pres">
      <dgm:prSet presAssocID="{32DB318C-8729-4E09-9D3E-3124871B078F}" presName="parTxOnlySpace" presStyleCnt="0"/>
      <dgm:spPr/>
    </dgm:pt>
    <dgm:pt modelId="{A7E6E9A1-C90F-4972-B7AF-B68245ADC779}" type="pres">
      <dgm:prSet presAssocID="{8EABDDB7-0F70-42D5-9E98-8734D007E1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E86F006-B8BE-429E-ACF9-E548F306A8B0}" srcId="{582E6C18-8B2C-4370-9F0E-7AB14E3D8E7E}" destId="{519A7ECD-2B57-4088-A478-77B3DA754779}" srcOrd="0" destOrd="0" parTransId="{2D664F00-7FE3-476D-A1FC-0D6E89F9F9BF}" sibTransId="{32DB318C-8729-4E09-9D3E-3124871B078F}"/>
    <dgm:cxn modelId="{93F0F53F-C67E-47FC-872A-FA9C82F6E02C}" srcId="{582E6C18-8B2C-4370-9F0E-7AB14E3D8E7E}" destId="{8EABDDB7-0F70-42D5-9E98-8734D007E105}" srcOrd="1" destOrd="0" parTransId="{DE7912AD-9A36-438A-B75B-0639AF8E6750}" sibTransId="{F59A7B00-FB2B-45FC-827C-0376626917FB}"/>
    <dgm:cxn modelId="{AC311678-1117-42CA-BF17-440CACBA8423}" type="presOf" srcId="{8EABDDB7-0F70-42D5-9E98-8734D007E105}" destId="{A7E6E9A1-C90F-4972-B7AF-B68245ADC779}" srcOrd="0" destOrd="0" presId="urn:microsoft.com/office/officeart/2005/8/layout/chevron1"/>
    <dgm:cxn modelId="{E9301E82-9643-4090-9286-2494E5E694D1}" type="presOf" srcId="{582E6C18-8B2C-4370-9F0E-7AB14E3D8E7E}" destId="{073A6F18-0112-42F9-9093-BE426024BCA4}" srcOrd="0" destOrd="0" presId="urn:microsoft.com/office/officeart/2005/8/layout/chevron1"/>
    <dgm:cxn modelId="{393CC7F8-5B08-4E70-B5AB-6C964E2C9FF7}" type="presOf" srcId="{519A7ECD-2B57-4088-A478-77B3DA754779}" destId="{FBB2F792-E306-4366-954A-E1863C10D913}" srcOrd="0" destOrd="0" presId="urn:microsoft.com/office/officeart/2005/8/layout/chevron1"/>
    <dgm:cxn modelId="{AA12F5CC-1381-4D48-A80C-F43839B15990}" type="presParOf" srcId="{073A6F18-0112-42F9-9093-BE426024BCA4}" destId="{FBB2F792-E306-4366-954A-E1863C10D913}" srcOrd="0" destOrd="0" presId="urn:microsoft.com/office/officeart/2005/8/layout/chevron1"/>
    <dgm:cxn modelId="{43B483EB-0C33-4768-9F2B-D0C29D16EAB0}" type="presParOf" srcId="{073A6F18-0112-42F9-9093-BE426024BCA4}" destId="{6795CA74-59B0-4554-9465-E2AA204B4978}" srcOrd="1" destOrd="0" presId="urn:microsoft.com/office/officeart/2005/8/layout/chevron1"/>
    <dgm:cxn modelId="{34BAAFF4-AB7C-4FC5-9C9A-559A952685B0}" type="presParOf" srcId="{073A6F18-0112-42F9-9093-BE426024BCA4}" destId="{A7E6E9A1-C90F-4972-B7AF-B68245ADC77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2F792-E306-4366-954A-E1863C10D913}">
      <dsp:nvSpPr>
        <dsp:cNvPr id="0" name=""/>
        <dsp:cNvSpPr/>
      </dsp:nvSpPr>
      <dsp:spPr>
        <a:xfrm>
          <a:off x="1746" y="48090"/>
          <a:ext cx="1044006" cy="417602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highlight>
                <a:srgbClr val="FF0000"/>
              </a:highlight>
            </a:rPr>
            <a:t>Convert</a:t>
          </a:r>
        </a:p>
      </dsp:txBody>
      <dsp:txXfrm>
        <a:off x="210547" y="48090"/>
        <a:ext cx="626404" cy="417602"/>
      </dsp:txXfrm>
    </dsp:sp>
    <dsp:sp modelId="{A7E6E9A1-C90F-4972-B7AF-B68245ADC779}">
      <dsp:nvSpPr>
        <dsp:cNvPr id="0" name=""/>
        <dsp:cNvSpPr/>
      </dsp:nvSpPr>
      <dsp:spPr>
        <a:xfrm>
          <a:off x="941352" y="48090"/>
          <a:ext cx="1044006" cy="417602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</a:t>
          </a:r>
        </a:p>
      </dsp:txBody>
      <dsp:txXfrm>
        <a:off x="1150153" y="48090"/>
        <a:ext cx="626404" cy="41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26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6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89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5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04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88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9cf6dd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9cf6dd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9cf6dd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9cf6dd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8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5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1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9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0b96a8eb2_0_1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60b96a8eb2_0_1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60b96a8eb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b96a8eb2_0_1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60b96a8eb2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96a8eb2_0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60b96a8eb2_0_16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0b96a8eb2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0b96a8eb2_0_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0b96a8eb2_0_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60b96a8eb2_0_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g60b96a8eb2_0_1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g60b96a8eb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60b96a8eb2_0_17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60b96a8eb2_0_1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0b96a8eb2_0_17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0b96a8eb2_0_17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60b96a8eb2_0_17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0b96a8eb2_0_1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60b96a8eb2_0_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60b96a8eb2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0b96a8eb2_0_1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g60b96a8eb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0b96a8eb2_0_1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60b96a8eb2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0b96a8eb2_0_1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0b96a8eb2_0_15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0b96a8eb2_0_1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0b96a8eb2_0_1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60b96a8eb2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0b96a8eb2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60b96a8eb2_0_15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60b96a8eb2_0_15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60b96a8eb2_0_15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60b96a8eb2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0b96a8eb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60b96a8eb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60b96a8eb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siumgroup.com/the-absolute-best-way-to-measure-forecast-accuracy-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700250" y="466920"/>
            <a:ext cx="87915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 F</a:t>
            </a:r>
            <a:r>
              <a:rPr lang="en-US" sz="6000" dirty="0">
                <a:latin typeface="Calibri"/>
                <a:ea typeface="Calibri"/>
                <a:cs typeface="Calibri"/>
                <a:sym typeface="Calibri"/>
              </a:rPr>
              <a:t>inTech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Purposeful Walk Down Wall Street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xploring Advanced Data Analytics in Financial Markets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Software Requirements Specification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700249" y="5216700"/>
            <a:ext cx="87915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Wayne State University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7, 2019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700249" y="3136256"/>
            <a:ext cx="8791500" cy="17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Mohamad Saab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Aalem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Singh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Gettel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 Ahmad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: FR-4 New Stocks/Instruments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202094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 new stock symbols such as GM, CARZ and others as proposed by the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database and python scripts are robust enough to load data for any symbol automatically once its loaded to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InstrumentMaster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is available to speed up addition of symbols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: FR-5 Introduce New Algorithms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061934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new algorithms with predictive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Closed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as requested by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Close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prices after dividends are paid, prices prior to 10 days are adjusted to reflect the dividend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already implemented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ARIMA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daily predictions and Buy/Sell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7100-6B36-4761-B9B2-7E3BBCEB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6" y="1609853"/>
            <a:ext cx="3164664" cy="1668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D0475-41C1-40F9-BD55-91110DDCE37C}"/>
              </a:ext>
            </a:extLst>
          </p:cNvPr>
          <p:cNvSpPr txBox="1"/>
          <p:nvPr/>
        </p:nvSpPr>
        <p:spPr>
          <a:xfrm>
            <a:off x="8693851" y="3272165"/>
            <a:ext cx="1694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ARIMA output from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8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: FR-6 ---- FR-20 Preexisting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061934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task is to keep the previously implemented algorithms alive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 the calculations and records over to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Preserve the existing database structure </a:t>
            </a:r>
          </a:p>
        </p:txBody>
      </p:sp>
    </p:spTree>
    <p:extLst>
      <p:ext uri="{BB962C8B-B14F-4D97-AF65-F5344CB8AC3E}">
        <p14:creationId xmlns:p14="http://schemas.microsoft.com/office/powerpoint/2010/main" val="36681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Non-Functional Requirements : NFR-1 ---- NFR-10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5680401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Notifications, user must be aware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&amp; 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preservation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Dual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Seamless data updates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90;g649cf6dda4_0_12">
            <a:extLst>
              <a:ext uri="{FF2B5EF4-FFF2-40B4-BE49-F238E27FC236}">
                <a16:creationId xmlns:a16="http://schemas.microsoft.com/office/drawing/2014/main" id="{547E405D-8A74-45CA-999A-F0D9AA2F80D5}"/>
              </a:ext>
            </a:extLst>
          </p:cNvPr>
          <p:cNvSpPr txBox="1">
            <a:spLocks/>
          </p:cNvSpPr>
          <p:nvPr/>
        </p:nvSpPr>
        <p:spPr>
          <a:xfrm>
            <a:off x="6095899" y="1536633"/>
            <a:ext cx="568040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based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1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Non-Functional Requirements : NFR-11 ---- NFR-13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8" y="1536633"/>
            <a:ext cx="982035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architecture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scripts flexibility to add new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function on all PCs with Windows and required software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compatible web browsers</a:t>
            </a:r>
          </a:p>
        </p:txBody>
      </p:sp>
    </p:spTree>
    <p:extLst>
      <p:ext uri="{BB962C8B-B14F-4D97-AF65-F5344CB8AC3E}">
        <p14:creationId xmlns:p14="http://schemas.microsoft.com/office/powerpoint/2010/main" val="49570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Design Constraints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8" y="1536633"/>
            <a:ext cx="982035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dependency (Tableau, MySQL)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Stable and fast internet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Statistics Data Exchange availability(setup with a free exchange)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Buy, sell or hold signals are provided only as a guidance, a human must make the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113692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9cf6dda4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C1E0A-9FA6-413C-8EB2-2A395E7F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45" y="573141"/>
            <a:ext cx="6147509" cy="5711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0" y="1544715"/>
            <a:ext cx="7956043" cy="46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over the Software Requirements Specification(SRS) Document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of all sections of the SRS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Constraints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Strategy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Preview of the SRS document if needed</a:t>
            </a: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Whats on the agenda today?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C851B-2609-4150-89AC-AD3FD46B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138" y="1662422"/>
            <a:ext cx="3080551" cy="3841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7A8F8-B303-4C6A-A2E7-1DA14F9F0745}"/>
              </a:ext>
            </a:extLst>
          </p:cNvPr>
          <p:cNvSpPr txBox="1"/>
          <p:nvPr/>
        </p:nvSpPr>
        <p:spPr>
          <a:xfrm>
            <a:off x="9526211" y="5468643"/>
            <a:ext cx="191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Snapshot of our SRS document TOC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9cf6dda4_0_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4325076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Product Perspective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83;g649cf6dda4_0_6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</a:p>
          <a:p>
            <a:pPr marL="0" lvl="0" indent="0">
              <a:buNone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Use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Interface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Zoom In-Out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Google Shape;84;g649cf6dda4_0_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Google Shape;83;g649cf6dda4_0_6">
            <a:extLst>
              <a:ext uri="{FF2B5EF4-FFF2-40B4-BE49-F238E27FC236}">
                <a16:creationId xmlns:a16="http://schemas.microsoft.com/office/drawing/2014/main" id="{225CE596-8804-4243-B3B4-8A59A3200E4F}"/>
              </a:ext>
            </a:extLst>
          </p:cNvPr>
          <p:cNvSpPr txBox="1">
            <a:spLocks/>
          </p:cNvSpPr>
          <p:nvPr/>
        </p:nvSpPr>
        <p:spPr>
          <a:xfrm>
            <a:off x="6096000" y="1536633"/>
            <a:ext cx="568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Characteristics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knowledge of BI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is not designed to catch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human analyst will interpret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Product Functions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649cf6dda4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selected stock symbols/instruments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Pharmaceuticals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S&amp;P 500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(Standard &amp; Poor)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More, per client’s choice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Google Shape;90;g649cf6dda4_0_12">
            <a:extLst>
              <a:ext uri="{FF2B5EF4-FFF2-40B4-BE49-F238E27FC236}">
                <a16:creationId xmlns:a16="http://schemas.microsoft.com/office/drawing/2014/main" id="{88CA7418-A5D6-4E8C-80E3-341CAA7EC650}"/>
              </a:ext>
            </a:extLst>
          </p:cNvPr>
          <p:cNvSpPr txBox="1">
            <a:spLocks/>
          </p:cNvSpPr>
          <p:nvPr/>
        </p:nvSpPr>
        <p:spPr>
          <a:xfrm>
            <a:off x="6095900" y="1536633"/>
            <a:ext cx="568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 deliver the information?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automated &amp; optimized data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years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 button to toggle stocks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Buy/Sell Signals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General Constraints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649cf6dda4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Reasonable internet speed / 10 Mbps+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a free trading data exchange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element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4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Assumptions &amp; Dependencies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649cf6dda4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495056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           :  System setup is sensitive to how steps are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              :  2018 or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Database  :  SQL Server 2016  or later (MySQL later)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                :  PyCharm, Anaconda, other Python IDE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: FR-1 Database Structure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E9211-97F5-47E3-A499-4829A599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02" y="1581659"/>
            <a:ext cx="5200610" cy="3895863"/>
          </a:xfrm>
          <a:prstGeom prst="rect">
            <a:avLst/>
          </a:prstGeom>
        </p:spPr>
      </p:pic>
      <p:sp>
        <p:nvSpPr>
          <p:cNvPr id="6" name="Google Shape;90;g649cf6dda4_0_12">
            <a:extLst>
              <a:ext uri="{FF2B5EF4-FFF2-40B4-BE49-F238E27FC236}">
                <a16:creationId xmlns:a16="http://schemas.microsoft.com/office/drawing/2014/main" id="{49DFFC86-B7BC-4A80-8C1A-A97A38D0F0DC}"/>
              </a:ext>
            </a:extLst>
          </p:cNvPr>
          <p:cNvSpPr txBox="1">
            <a:spLocks/>
          </p:cNvSpPr>
          <p:nvPr/>
        </p:nvSpPr>
        <p:spPr>
          <a:xfrm>
            <a:off x="8030865" y="5623615"/>
            <a:ext cx="2108222" cy="59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8D4EC-3A02-49E6-BFF0-243E2CAE5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03" y="1532765"/>
            <a:ext cx="4936030" cy="3993650"/>
          </a:xfrm>
          <a:prstGeom prst="rect">
            <a:avLst/>
          </a:prstGeom>
        </p:spPr>
      </p:pic>
      <p:sp>
        <p:nvSpPr>
          <p:cNvPr id="8" name="Google Shape;90;g649cf6dda4_0_12">
            <a:extLst>
              <a:ext uri="{FF2B5EF4-FFF2-40B4-BE49-F238E27FC236}">
                <a16:creationId xmlns:a16="http://schemas.microsoft.com/office/drawing/2014/main" id="{AA55B4F6-0466-40D2-B69B-FE1E3F6687DE}"/>
              </a:ext>
            </a:extLst>
          </p:cNvPr>
          <p:cNvSpPr txBox="1">
            <a:spLocks/>
          </p:cNvSpPr>
          <p:nvPr/>
        </p:nvSpPr>
        <p:spPr>
          <a:xfrm>
            <a:off x="1649300" y="5623615"/>
            <a:ext cx="2108222" cy="59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6492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: FR-2 Database Management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9D132-D5E0-4F5F-80F6-4B8DB8C5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44" y="2091484"/>
            <a:ext cx="3512608" cy="2677230"/>
          </a:xfrm>
          <a:prstGeom prst="rect">
            <a:avLst/>
          </a:prstGeom>
        </p:spPr>
      </p:pic>
      <p:sp>
        <p:nvSpPr>
          <p:cNvPr id="10" name="Google Shape;90;g649cf6dda4_0_12">
            <a:extLst>
              <a:ext uri="{FF2B5EF4-FFF2-40B4-BE49-F238E27FC236}">
                <a16:creationId xmlns:a16="http://schemas.microsoft.com/office/drawing/2014/main" id="{D3A43D56-2625-4121-831B-9FA20530A3F3}"/>
              </a:ext>
            </a:extLst>
          </p:cNvPr>
          <p:cNvSpPr txBox="1">
            <a:spLocks/>
          </p:cNvSpPr>
          <p:nvPr/>
        </p:nvSpPr>
        <p:spPr>
          <a:xfrm>
            <a:off x="828577" y="4775372"/>
            <a:ext cx="4135534" cy="37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images, property of Microsoft Corporation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9EEEF-79BB-4785-B31B-B84B056E5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938" y="2098142"/>
            <a:ext cx="3485135" cy="2677231"/>
          </a:xfrm>
          <a:prstGeom prst="rect">
            <a:avLst/>
          </a:prstGeom>
        </p:spPr>
      </p:pic>
      <p:sp>
        <p:nvSpPr>
          <p:cNvPr id="12" name="Google Shape;90;g649cf6dda4_0_12">
            <a:extLst>
              <a:ext uri="{FF2B5EF4-FFF2-40B4-BE49-F238E27FC236}">
                <a16:creationId xmlns:a16="http://schemas.microsoft.com/office/drawing/2014/main" id="{73446897-C7C3-479D-B93E-5CC34FE2019D}"/>
              </a:ext>
            </a:extLst>
          </p:cNvPr>
          <p:cNvSpPr txBox="1">
            <a:spLocks/>
          </p:cNvSpPr>
          <p:nvPr/>
        </p:nvSpPr>
        <p:spPr>
          <a:xfrm>
            <a:off x="7013939" y="4709837"/>
            <a:ext cx="3485136" cy="37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MySQL.com : property of Oracle Corporation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F36B04D-DC49-4D91-A002-DDF251355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79468"/>
              </p:ext>
            </p:extLst>
          </p:nvPr>
        </p:nvGraphicFramePr>
        <p:xfrm>
          <a:off x="4875335" y="3231473"/>
          <a:ext cx="1987105" cy="513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60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: FR-3 Improve Predictions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140E86EB-9888-4E34-A2B7-D6CB6CC6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9" y="1518876"/>
            <a:ext cx="10441791" cy="46987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prediction in existing algorithm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Directional Price Accuracy*                           =   50.6471% 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(Adjusted Close)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Absolute Mean Percentage Error Rate**   =      4.3793%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Absolute MPE Formula  =  Absolute ( (Actual Close Price – Forecast Close Price) / Actual Close Price ) *100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Team also built a custom formula for prediction rate movement which will be validated by client tomorrow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Independent Work Report by Sahil Madge, Spring 2015 </a:t>
            </a:r>
          </a:p>
          <a:p>
            <a:pPr marL="0" indent="0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 </a:t>
            </a:r>
            <a:r>
              <a:rPr lang="en-US" sz="1000" i="1" dirty="0">
                <a:hlinkClick r:id="rId3"/>
              </a:rPr>
              <a:t>https://www.axsiumgroup.com/the-absolute-best-way-to-measure-forecast-accuracy-2/</a:t>
            </a:r>
            <a:endParaRPr lang="en-US" sz="1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1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637</Words>
  <Application>Microsoft Office PowerPoint</Application>
  <PresentationFormat>Widescreen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Twentieth Century</vt:lpstr>
      <vt:lpstr>Simple Light</vt:lpstr>
      <vt:lpstr>GM FinTech A Purposeful Walk Down Wall Street – Exploring Advanced Data Analytics in Financial Markets  Software Requirements Specification</vt:lpstr>
      <vt:lpstr>Whats on the agenda today?</vt:lpstr>
      <vt:lpstr>Product Perspective</vt:lpstr>
      <vt:lpstr>Product Functions</vt:lpstr>
      <vt:lpstr>General Constraints</vt:lpstr>
      <vt:lpstr>Assumptions &amp; Dependencies</vt:lpstr>
      <vt:lpstr>Functional Requirements : FR-1 Database Structure</vt:lpstr>
      <vt:lpstr>Functional Requirements : FR-2 Database Management</vt:lpstr>
      <vt:lpstr>Functional Requirements : FR-3 Improve Predictions</vt:lpstr>
      <vt:lpstr>Functional Requirements : FR-4 New Stocks/Instruments</vt:lpstr>
      <vt:lpstr>Functional Requirements : FR-5 Introduce New Algorithms</vt:lpstr>
      <vt:lpstr>Functional Requirements : FR-6 ---- FR-20 Preexisting</vt:lpstr>
      <vt:lpstr>Non-Functional Requirements : NFR-1 ---- NFR-10</vt:lpstr>
      <vt:lpstr>Non-Functional Requirements : NFR-11 ---- NFR-13</vt:lpstr>
      <vt:lpstr>Design Constraints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  Software Requirements Specification</dc:title>
  <dc:creator>John Gettel</dc:creator>
  <cp:lastModifiedBy>Ahmad, Abdul</cp:lastModifiedBy>
  <cp:revision>75</cp:revision>
  <dcterms:created xsi:type="dcterms:W3CDTF">2019-09-17T15:27:03Z</dcterms:created>
  <dcterms:modified xsi:type="dcterms:W3CDTF">2019-11-30T19:55:27Z</dcterms:modified>
</cp:coreProperties>
</file>