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4" r:id="rId3"/>
    <p:sldId id="270" r:id="rId4"/>
    <p:sldId id="257" r:id="rId5"/>
    <p:sldId id="271" r:id="rId6"/>
    <p:sldId id="275" r:id="rId7"/>
    <p:sldId id="260" r:id="rId8"/>
    <p:sldId id="273" r:id="rId9"/>
    <p:sldId id="276" r:id="rId10"/>
    <p:sldId id="272" r:id="rId11"/>
    <p:sldId id="269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61Z/D4JJI6LO8N6UCf4ldKJX0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0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2" autoAdjust="0"/>
    <p:restoredTop sz="94660"/>
  </p:normalViewPr>
  <p:slideViewPr>
    <p:cSldViewPr snapToGrid="0">
      <p:cViewPr varScale="1">
        <p:scale>
          <a:sx n="86" d="100"/>
          <a:sy n="86" d="100"/>
        </p:scale>
        <p:origin x="2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9cf6dd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9cf6dd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754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9cf6dd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9cf6dd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128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49cf6dda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49cf6dda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4111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49cf6dda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49cf6dda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6579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49cf6dda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49cf6dda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49cf6dda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49cf6dda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9939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49cf6dda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49cf6dda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5904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9cf6dd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9cf6dd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9cf6dd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9cf6dd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9887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9cf6dd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9cf6dd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26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0b96a8eb2_0_13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g60b96a8eb2_0_13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g60b96a8eb2_0_13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0b96a8eb2_0_164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g60b96a8eb2_0_16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96a8eb2_0_167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g60b96a8eb2_0_167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60b96a8eb2_0_16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60b96a8eb2_0_17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0b96a8eb2_0_14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g60b96a8eb2_0_14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" name="Google Shape;16;g60b96a8eb2_0_14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7" name="Google Shape;17;g60b96a8eb2_0_1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60b96a8eb2_0_17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g60b96a8eb2_0_17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1pPr>
            <a:lvl2pPr marL="914400" lvl="1" indent="-371475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2pPr>
            <a:lvl3pPr marL="1371600" lvl="2" indent="-371475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3pPr>
            <a:lvl4pPr marL="1828800" lvl="3" indent="-371475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4pPr>
            <a:lvl5pPr marL="2286000" lvl="4" indent="-371475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5pPr>
            <a:lvl6pPr marL="2743200" lvl="5" indent="-371475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6pPr>
            <a:lvl7pPr marL="3200400" lvl="6" indent="-371475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7pPr>
            <a:lvl8pPr marL="3657600" lvl="7" indent="-371475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8pPr>
            <a:lvl9pPr marL="4114800" lvl="8" indent="-371475" algn="l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25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g60b96a8eb2_0_17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g60b96a8eb2_0_17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g60b96a8eb2_0_17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60b96a8eb2_0_13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60b96a8eb2_0_13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60b96a8eb2_0_1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60b96a8eb2_0_13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g60b96a8eb2_0_1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60b96a8eb2_0_14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60b96a8eb2_0_14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0b96a8eb2_0_151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0b96a8eb2_0_151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0b96a8eb2_0_15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60b96a8eb2_0_155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0" name="Google Shape;40;g60b96a8eb2_0_15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60b96a8eb2_0_158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60b96a8eb2_0_158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4" name="Google Shape;44;g60b96a8eb2_0_158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" name="Google Shape;45;g60b96a8eb2_0_158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g60b96a8eb2_0_15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60b96a8eb2_0_1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60b96a8eb2_0_1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g60b96a8eb2_0_12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/>
          </p:nvPr>
        </p:nvSpPr>
        <p:spPr>
          <a:xfrm>
            <a:off x="1700250" y="360384"/>
            <a:ext cx="8791500" cy="25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lang="en-US" sz="6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GM F</a:t>
            </a:r>
            <a:r>
              <a:rPr lang="en-US" sz="6000" dirty="0">
                <a:latin typeface="Calibri"/>
                <a:ea typeface="Calibri"/>
                <a:cs typeface="Calibri"/>
                <a:sym typeface="Calibri"/>
              </a:rPr>
              <a:t>inTech</a:t>
            </a:r>
            <a:endParaRPr sz="6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A Purposeful Walk Down Wall Street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xploring Advanced Data Analytics in Financial Markets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br>
              <a:rPr lang="en-US" sz="1400" dirty="0">
                <a:latin typeface="Calibri"/>
                <a:ea typeface="Calibri"/>
                <a:cs typeface="Calibri"/>
                <a:sym typeface="Calibri"/>
              </a:rPr>
            </a:b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Prototype 2</a:t>
            </a:r>
            <a:endParaRPr sz="28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"/>
          <p:cNvSpPr txBox="1">
            <a:spLocks noGrp="1"/>
          </p:cNvSpPr>
          <p:nvPr>
            <p:ph type="subTitle" idx="1"/>
          </p:nvPr>
        </p:nvSpPr>
        <p:spPr>
          <a:xfrm>
            <a:off x="1700249" y="5216700"/>
            <a:ext cx="8791500" cy="11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938"/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Wayne State University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938"/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October 28, 2019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1700249" y="3239879"/>
            <a:ext cx="8791500" cy="170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38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Mohamad Saab</a:t>
            </a:r>
            <a:endParaRPr sz="18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938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Aalem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Singh</a:t>
            </a:r>
            <a:endParaRPr sz="18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938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John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Gettel</a:t>
            </a:r>
            <a:endParaRPr sz="18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938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Abdul Ahmad</a:t>
            </a:r>
            <a:endParaRPr sz="18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6" name="Google Shape;70;g649cf6dda4_0_24">
            <a:extLst>
              <a:ext uri="{FF2B5EF4-FFF2-40B4-BE49-F238E27FC236}">
                <a16:creationId xmlns:a16="http://schemas.microsoft.com/office/drawing/2014/main" id="{452761AF-6B9A-4B57-9334-36F66C016BC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9cf6dda4_0_1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DCPA : Directional Close Price Accuracy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Google Shape;91;g649cf6dda4_0_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7" name="Google Shape;69;g649cf6dda4_0_24">
            <a:extLst>
              <a:ext uri="{FF2B5EF4-FFF2-40B4-BE49-F238E27FC236}">
                <a16:creationId xmlns:a16="http://schemas.microsoft.com/office/drawing/2014/main" id="{A7CB2363-18C6-4D3A-8800-3E5D6EA3C5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0" y="1507792"/>
            <a:ext cx="4503938" cy="4687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800100" lvl="1" indent="-342900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 Calculation : 50.64% </a:t>
            </a:r>
          </a:p>
          <a:p>
            <a:pPr marL="457200" lvl="1" indent="0">
              <a:spcBef>
                <a:spcPts val="600"/>
              </a:spcBef>
              <a:buSzPct val="85000"/>
              <a:buNone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- Inaccurate close prices</a:t>
            </a:r>
          </a:p>
          <a:p>
            <a:pPr marL="457200" lvl="1" indent="0">
              <a:spcBef>
                <a:spcPts val="600"/>
              </a:spcBef>
              <a:buSzPct val="85000"/>
              <a:buNone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- Data manipulation errors in functions</a:t>
            </a:r>
          </a:p>
          <a:p>
            <a:pPr marL="800100" lvl="1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q"/>
            </a:pPr>
            <a:endParaRPr lang="en-US" sz="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q"/>
            </a:pPr>
            <a:endParaRPr lang="en-US" sz="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q"/>
            </a:pPr>
            <a:endParaRPr lang="en-US" sz="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60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Clean Data  : 67.54%</a:t>
            </a:r>
          </a:p>
          <a:p>
            <a:pPr marL="457200" lvl="1" indent="0">
              <a:spcBef>
                <a:spcPts val="600"/>
              </a:spcBef>
              <a:buSzPct val="85000"/>
              <a:buNone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- Correct close prices</a:t>
            </a:r>
          </a:p>
          <a:p>
            <a:pPr marL="457200" lvl="1" indent="0">
              <a:spcBef>
                <a:spcPts val="600"/>
              </a:spcBef>
              <a:buSzPct val="85000"/>
              <a:buNone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- Refactored functions</a:t>
            </a:r>
          </a:p>
          <a:p>
            <a:pPr marL="800100" lvl="1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q"/>
            </a:pPr>
            <a:endParaRPr lang="en-US" sz="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q"/>
            </a:pPr>
            <a:endParaRPr lang="en-US" sz="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q"/>
            </a:pPr>
            <a:endParaRPr lang="en-US" sz="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600"/>
              </a:spcBef>
              <a:buClr>
                <a:srgbClr val="00B050"/>
              </a:buClr>
              <a:buSzPct val="85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Improved              : 69.18%</a:t>
            </a:r>
          </a:p>
          <a:p>
            <a:pPr marL="457200" lvl="1" indent="0">
              <a:spcBef>
                <a:spcPts val="600"/>
              </a:spcBef>
              <a:buSzPct val="85000"/>
              <a:buNone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- Correct close prices</a:t>
            </a:r>
          </a:p>
          <a:p>
            <a:pPr marL="457200" lvl="1" indent="0">
              <a:spcBef>
                <a:spcPts val="600"/>
              </a:spcBef>
              <a:buSzPct val="85000"/>
              <a:buNone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- 4 day momentum</a:t>
            </a:r>
          </a:p>
          <a:p>
            <a:pPr marL="457200" lvl="1" indent="0">
              <a:spcBef>
                <a:spcPts val="600"/>
              </a:spcBef>
              <a:buSzPct val="85000"/>
              <a:buNone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- 8 day moving average of close price</a:t>
            </a:r>
            <a:endParaRPr lang="en-US" sz="1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B80B4A-57D8-4C5C-BCDF-051A36864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390" y="3107190"/>
            <a:ext cx="4382610" cy="26189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D75B3D-61D7-4A7D-A3F4-4DFC7D5FD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534" y="1740023"/>
            <a:ext cx="4243526" cy="136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10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49cf6dda4_0_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4440D2-7089-4F84-907A-3557F85A4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22" y="816744"/>
            <a:ext cx="10671999" cy="512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97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9cf6dda4_0_24"/>
          <p:cNvSpPr txBox="1">
            <a:spLocks noGrp="1"/>
          </p:cNvSpPr>
          <p:nvPr>
            <p:ph type="body" idx="1"/>
          </p:nvPr>
        </p:nvSpPr>
        <p:spPr>
          <a:xfrm>
            <a:off x="415600" y="1544715"/>
            <a:ext cx="6331429" cy="4687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800100" lvl="1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Back-End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Middle-Layer</a:t>
            </a:r>
          </a:p>
          <a:p>
            <a:pPr marL="800100" lvl="1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Front-End</a:t>
            </a:r>
          </a:p>
          <a:p>
            <a:pPr marL="800100" lvl="1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Status</a:t>
            </a:r>
          </a:p>
          <a:p>
            <a:pPr marL="800100" lvl="1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  <a:p>
            <a:pPr marL="1257300" lvl="2" indent="-342900">
              <a:spcBef>
                <a:spcPts val="600"/>
              </a:spcBef>
              <a:buSzPct val="85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back-end</a:t>
            </a:r>
          </a:p>
          <a:p>
            <a:pPr marL="1257300" lvl="2" indent="-342900">
              <a:spcBef>
                <a:spcPts val="600"/>
              </a:spcBef>
              <a:buSzPct val="85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middle-layer </a:t>
            </a:r>
          </a:p>
          <a:p>
            <a:pPr marL="1257300" lvl="2" indent="-342900">
              <a:spcBef>
                <a:spcPts val="600"/>
              </a:spcBef>
              <a:buSzPct val="85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front-end</a:t>
            </a:r>
          </a:p>
          <a:p>
            <a:pPr marL="800100" lvl="1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Accuracy Analysis and Improvements</a:t>
            </a:r>
          </a:p>
          <a:p>
            <a:pPr indent="-457200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Google Shape;70;g649cf6dda4_0_2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62B96A-D8D2-41ED-8EEE-3BF1500F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602245"/>
            <a:ext cx="5834280" cy="763500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What’s on the Agenda today?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83F95F-5D68-4009-8A63-13627864F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333" y="1999906"/>
            <a:ext cx="3187091" cy="24260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D22EBD-470E-4EF5-89C6-606DD3B52472}"/>
              </a:ext>
            </a:extLst>
          </p:cNvPr>
          <p:cNvSpPr txBox="1"/>
          <p:nvPr/>
        </p:nvSpPr>
        <p:spPr>
          <a:xfrm>
            <a:off x="7605332" y="4496998"/>
            <a:ext cx="3187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Calibri" panose="020F0502020204030204" pitchFamily="34" charset="0"/>
                <a:cs typeface="Calibri" panose="020F0502020204030204" pitchFamily="34" charset="0"/>
              </a:rPr>
              <a:t>Property of https://www.dreamstime.com :Royalty Free Vector</a:t>
            </a:r>
          </a:p>
        </p:txBody>
      </p:sp>
    </p:spTree>
    <p:extLst>
      <p:ext uri="{BB962C8B-B14F-4D97-AF65-F5344CB8AC3E}">
        <p14:creationId xmlns:p14="http://schemas.microsoft.com/office/powerpoint/2010/main" val="38370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9cf6dda4_0_24"/>
          <p:cNvSpPr txBox="1">
            <a:spLocks noGrp="1"/>
          </p:cNvSpPr>
          <p:nvPr>
            <p:ph type="body" idx="1"/>
          </p:nvPr>
        </p:nvSpPr>
        <p:spPr>
          <a:xfrm>
            <a:off x="415600" y="1544709"/>
            <a:ext cx="5923055" cy="279647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800100" lvl="1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</a:p>
          <a:p>
            <a:pPr marL="800100" lvl="1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 Server decommissioned</a:t>
            </a:r>
          </a:p>
          <a:p>
            <a:pPr marL="457200" lvl="1" indent="0">
              <a:spcBef>
                <a:spcPts val="600"/>
              </a:spcBef>
              <a:buSzPct val="80000"/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(old and new structure migrated to MySQL 100%)</a:t>
            </a:r>
          </a:p>
        </p:txBody>
      </p:sp>
      <p:sp>
        <p:nvSpPr>
          <p:cNvPr id="70" name="Google Shape;70;g649cf6dda4_0_2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62B96A-D8D2-41ED-8EEE-3BF1500F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602245"/>
            <a:ext cx="5680400" cy="763500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Back-End : Database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DEB2D4-DE3C-4BDD-B680-AFA946588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105" y="1122797"/>
            <a:ext cx="2702180" cy="2075775"/>
          </a:xfrm>
          <a:prstGeom prst="rect">
            <a:avLst/>
          </a:prstGeom>
        </p:spPr>
      </p:pic>
      <p:sp>
        <p:nvSpPr>
          <p:cNvPr id="8" name="Google Shape;90;g649cf6dda4_0_12">
            <a:extLst>
              <a:ext uri="{FF2B5EF4-FFF2-40B4-BE49-F238E27FC236}">
                <a16:creationId xmlns:a16="http://schemas.microsoft.com/office/drawing/2014/main" id="{DC51C330-7EAA-425F-80C7-683D1B4F2E02}"/>
              </a:ext>
            </a:extLst>
          </p:cNvPr>
          <p:cNvSpPr txBox="1">
            <a:spLocks/>
          </p:cNvSpPr>
          <p:nvPr/>
        </p:nvSpPr>
        <p:spPr>
          <a:xfrm>
            <a:off x="7785717" y="3069109"/>
            <a:ext cx="2678883" cy="33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None/>
            </a:pPr>
            <a:r>
              <a:rPr lang="en-US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MySQL.com : property of Oracle Corporation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C500C1-4E1B-4E18-A954-12D3E3DEB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029" y="4176684"/>
            <a:ext cx="1922861" cy="1465561"/>
          </a:xfrm>
          <a:prstGeom prst="rect">
            <a:avLst/>
          </a:prstGeom>
        </p:spPr>
      </p:pic>
      <p:sp>
        <p:nvSpPr>
          <p:cNvPr id="10" name="Google Shape;90;g649cf6dda4_0_12">
            <a:extLst>
              <a:ext uri="{FF2B5EF4-FFF2-40B4-BE49-F238E27FC236}">
                <a16:creationId xmlns:a16="http://schemas.microsoft.com/office/drawing/2014/main" id="{DC4501B9-19BB-4751-816C-20B25D7027FE}"/>
              </a:ext>
            </a:extLst>
          </p:cNvPr>
          <p:cNvSpPr txBox="1">
            <a:spLocks/>
          </p:cNvSpPr>
          <p:nvPr/>
        </p:nvSpPr>
        <p:spPr>
          <a:xfrm>
            <a:off x="7686515" y="5664334"/>
            <a:ext cx="3181386" cy="321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None/>
            </a:pPr>
            <a:r>
              <a:rPr lang="en-US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Via Google images, property of Microsoft Corporation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DA8156-D7C4-450D-91F4-5F4381438DE7}"/>
              </a:ext>
            </a:extLst>
          </p:cNvPr>
          <p:cNvCxnSpPr>
            <a:cxnSpLocks/>
          </p:cNvCxnSpPr>
          <p:nvPr/>
        </p:nvCxnSpPr>
        <p:spPr>
          <a:xfrm>
            <a:off x="8149701" y="4083728"/>
            <a:ext cx="2139519" cy="16514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A2F63D-ED73-4A52-9E92-E7F8B9A9E86B}"/>
              </a:ext>
            </a:extLst>
          </p:cNvPr>
          <p:cNvCxnSpPr>
            <a:cxnSpLocks/>
          </p:cNvCxnSpPr>
          <p:nvPr/>
        </p:nvCxnSpPr>
        <p:spPr>
          <a:xfrm flipH="1">
            <a:off x="8149701" y="4092607"/>
            <a:ext cx="2139520" cy="16425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08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9cf6dda4_0_24"/>
          <p:cNvSpPr txBox="1">
            <a:spLocks noGrp="1"/>
          </p:cNvSpPr>
          <p:nvPr>
            <p:ph type="body" idx="1"/>
          </p:nvPr>
        </p:nvSpPr>
        <p:spPr>
          <a:xfrm>
            <a:off x="415599" y="1544715"/>
            <a:ext cx="7597307" cy="300953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800100" lvl="1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Optimized previous group’s code</a:t>
            </a:r>
          </a:p>
          <a:p>
            <a:pPr marL="800100" lvl="1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Refactored, cleaned, removed redundant functions</a:t>
            </a:r>
          </a:p>
          <a:p>
            <a:pPr marL="800100" lvl="1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new code’s classes and functions separated</a:t>
            </a:r>
          </a:p>
        </p:txBody>
      </p:sp>
      <p:sp>
        <p:nvSpPr>
          <p:cNvPr id="70" name="Google Shape;70;g649cf6dda4_0_2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62B96A-D8D2-41ED-8EEE-3BF1500F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602245"/>
            <a:ext cx="11360700" cy="763500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Middle-Layer : Computing Layer using Python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37DE262-00DB-4C1D-871C-C186CB618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8733" y="2138081"/>
            <a:ext cx="2490485" cy="14232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9AF8A4-0F31-41F7-A9BA-F0D98B827164}"/>
              </a:ext>
            </a:extLst>
          </p:cNvPr>
          <p:cNvSpPr txBox="1"/>
          <p:nvPr/>
        </p:nvSpPr>
        <p:spPr>
          <a:xfrm>
            <a:off x="9345932" y="3606556"/>
            <a:ext cx="11560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Calibri" panose="020F0502020204030204" pitchFamily="34" charset="0"/>
                <a:cs typeface="Calibri" panose="020F0502020204030204" pitchFamily="34" charset="0"/>
              </a:rPr>
              <a:t>Property of JetBrains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9cf6dda4_0_24"/>
          <p:cNvSpPr txBox="1">
            <a:spLocks noGrp="1"/>
          </p:cNvSpPr>
          <p:nvPr>
            <p:ph type="body" idx="1"/>
          </p:nvPr>
        </p:nvSpPr>
        <p:spPr>
          <a:xfrm>
            <a:off x="415601" y="1571349"/>
            <a:ext cx="5680400" cy="4687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800100" lvl="1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Tableau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(2019.3.0 64 bit)</a:t>
            </a:r>
          </a:p>
          <a:p>
            <a:pPr marL="800100" lvl="1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q"/>
            </a:pPr>
            <a:endParaRPr lang="en-US" sz="1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Improved User Interface</a:t>
            </a:r>
          </a:p>
          <a:p>
            <a:pPr marL="800100" lvl="1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q"/>
            </a:pPr>
            <a:endParaRPr lang="en-US" sz="1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Consolidation of redundant sheets</a:t>
            </a:r>
          </a:p>
          <a:p>
            <a:pPr marL="800100" lvl="1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q"/>
            </a:pPr>
            <a:endParaRPr lang="en-US" sz="1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fetch using new SQL scripts</a:t>
            </a:r>
          </a:p>
          <a:p>
            <a:pPr marL="800100" lvl="1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q"/>
            </a:pPr>
            <a:endParaRPr lang="en-US" sz="1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24 sheets in previous design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(only 3 stocks)</a:t>
            </a:r>
          </a:p>
          <a:p>
            <a:pPr marL="800100" lvl="1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q"/>
            </a:pPr>
            <a:endParaRPr lang="en-US" sz="1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will end-up with 8-10</a:t>
            </a:r>
          </a:p>
          <a:p>
            <a:pPr marL="457200" lvl="1" indent="0">
              <a:spcBef>
                <a:spcPts val="600"/>
              </a:spcBef>
              <a:buSzPct val="85000"/>
              <a:buNone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(60% reduction)</a:t>
            </a:r>
          </a:p>
          <a:p>
            <a:pPr indent="-457200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Google Shape;70;g649cf6dda4_0_2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62B96A-D8D2-41ED-8EEE-3BF1500F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602245"/>
            <a:ext cx="7281340" cy="763500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Front-End : User Interface in Tableau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B524F1-5D03-479C-B21D-3C3803AF3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827" y="1392380"/>
            <a:ext cx="1584037" cy="101205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E71DD1E-0CFC-40FA-A74D-72506F05CE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68804" y="2662594"/>
            <a:ext cx="4138085" cy="29044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B9D874-C1AE-4648-B209-CDB593126510}"/>
              </a:ext>
            </a:extLst>
          </p:cNvPr>
          <p:cNvSpPr txBox="1"/>
          <p:nvPr/>
        </p:nvSpPr>
        <p:spPr>
          <a:xfrm>
            <a:off x="7568158" y="5647604"/>
            <a:ext cx="33393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latin typeface="Calibri" panose="020F0502020204030204" pitchFamily="34" charset="0"/>
                <a:cs typeface="Calibri" panose="020F0502020204030204" pitchFamily="34" charset="0"/>
              </a:rPr>
              <a:t>Actual snapshot from our DCPA MAPE Comparison sheet in Tableau</a:t>
            </a:r>
          </a:p>
        </p:txBody>
      </p:sp>
    </p:spTree>
    <p:extLst>
      <p:ext uri="{BB962C8B-B14F-4D97-AF65-F5344CB8AC3E}">
        <p14:creationId xmlns:p14="http://schemas.microsoft.com/office/powerpoint/2010/main" val="1228534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49cf6dda4_0_2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62B96A-D8D2-41ED-8EEE-3BF1500F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602245"/>
            <a:ext cx="9385348" cy="763500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Front-End : User Interface Comparison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1A9F72-C2C8-44A8-8FE7-AA8C3E3A1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1392258"/>
            <a:ext cx="4591408" cy="40734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A89FC7-7382-40C4-A0EA-756D7C8A95E1}"/>
              </a:ext>
            </a:extLst>
          </p:cNvPr>
          <p:cNvSpPr txBox="1"/>
          <p:nvPr/>
        </p:nvSpPr>
        <p:spPr>
          <a:xfrm>
            <a:off x="2347140" y="5486450"/>
            <a:ext cx="6928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79D6F5-8FC4-4843-B00A-6105B3C9F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017" y="1521803"/>
            <a:ext cx="6115063" cy="39439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951F15-0E93-4A9F-8EC1-831B868B7405}"/>
              </a:ext>
            </a:extLst>
          </p:cNvPr>
          <p:cNvSpPr txBox="1"/>
          <p:nvPr/>
        </p:nvSpPr>
        <p:spPr>
          <a:xfrm>
            <a:off x="8125859" y="5486450"/>
            <a:ext cx="7296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646DCE-2884-4500-A876-8D496C2F7648}"/>
              </a:ext>
            </a:extLst>
          </p:cNvPr>
          <p:cNvGrpSpPr/>
          <p:nvPr/>
        </p:nvGrpSpPr>
        <p:grpSpPr>
          <a:xfrm>
            <a:off x="5007008" y="3076169"/>
            <a:ext cx="807868" cy="352831"/>
            <a:chOff x="941352" y="48090"/>
            <a:chExt cx="1044006" cy="417602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92DCE9E2-4A0E-442A-BBC2-66A7331BF070}"/>
                </a:ext>
              </a:extLst>
            </p:cNvPr>
            <p:cNvSpPr/>
            <p:nvPr/>
          </p:nvSpPr>
          <p:spPr>
            <a:xfrm>
              <a:off x="941352" y="48090"/>
              <a:ext cx="1044006" cy="417602"/>
            </a:xfrm>
            <a:prstGeom prst="chevron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12000070"/>
                <a:satOff val="15385"/>
                <a:lumOff val="4117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9" name="Arrow: Chevron 4">
              <a:extLst>
                <a:ext uri="{FF2B5EF4-FFF2-40B4-BE49-F238E27FC236}">
                  <a16:creationId xmlns:a16="http://schemas.microsoft.com/office/drawing/2014/main" id="{F9CBBD21-4759-4BCD-997A-FC3AEE3D31F5}"/>
                </a:ext>
              </a:extLst>
            </p:cNvPr>
            <p:cNvSpPr txBox="1"/>
            <p:nvPr/>
          </p:nvSpPr>
          <p:spPr>
            <a:xfrm>
              <a:off x="1184005" y="147842"/>
              <a:ext cx="592551" cy="2225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16002" rIns="16002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/>
                <a:t>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340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9cf6dda4_0_1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Status Report : Core Requirements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Google Shape;91;g649cf6dda4_0_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935052-372A-4F94-AA63-E21055634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119" y="1811046"/>
            <a:ext cx="8839662" cy="40837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49cf6dda4_0_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7D9A46CB-A71D-4A29-B78F-DC0DF84C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457" y="2474650"/>
            <a:ext cx="6429085" cy="1908699"/>
          </a:xfrm>
        </p:spPr>
        <p:txBody>
          <a:bodyPr/>
          <a:lstStyle/>
          <a:p>
            <a:pPr algn="ctr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Let’s look 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GM FinTech Application</a:t>
            </a:r>
          </a:p>
        </p:txBody>
      </p:sp>
    </p:spTree>
    <p:extLst>
      <p:ext uri="{BB962C8B-B14F-4D97-AF65-F5344CB8AC3E}">
        <p14:creationId xmlns:p14="http://schemas.microsoft.com/office/powerpoint/2010/main" val="377040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9cf6dda4_0_1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6118365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Prediction Calculation :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Google Shape;91;g649cf6dda4_0_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8EDB2-C859-483F-95D0-BDDEE80C62F8}"/>
              </a:ext>
            </a:extLst>
          </p:cNvPr>
          <p:cNvSpPr/>
          <p:nvPr/>
        </p:nvSpPr>
        <p:spPr>
          <a:xfrm>
            <a:off x="415600" y="1720840"/>
            <a:ext cx="113607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Momentum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 = [Today’s Price] </a:t>
            </a:r>
            <a:r>
              <a:rPr lang="en-US" sz="24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[Previous Available Price]</a:t>
            </a:r>
          </a:p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‘n’ = [number of days]</a:t>
            </a:r>
          </a:p>
          <a:p>
            <a:pPr algn="ctr"/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If Momentum &gt; 0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Predicted Price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 = [‘n’ days Moving Avg(Close Price)] </a:t>
            </a:r>
            <a:r>
              <a:rPr lang="en-US" sz="24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[(‘n’ days Close Price Standard Dev/SQRT(‘n’)) * 2.576]</a:t>
            </a:r>
          </a:p>
          <a:p>
            <a:pPr algn="ctr"/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If Momentum &lt; 0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Predicted Price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 =  [‘n’ days Moving Avg(Close Price)] </a:t>
            </a:r>
            <a:r>
              <a:rPr lang="en-US" sz="24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[(‘n’ days Close Price Standard Dev/SQRT(‘n’)) * 2.576]</a:t>
            </a:r>
          </a:p>
        </p:txBody>
      </p:sp>
    </p:spTree>
    <p:extLst>
      <p:ext uri="{BB962C8B-B14F-4D97-AF65-F5344CB8AC3E}">
        <p14:creationId xmlns:p14="http://schemas.microsoft.com/office/powerpoint/2010/main" val="37211573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271</Words>
  <Application>Microsoft Office PowerPoint</Application>
  <PresentationFormat>Widescreen</PresentationFormat>
  <Paragraphs>91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Twentieth Century</vt:lpstr>
      <vt:lpstr>Wingdings</vt:lpstr>
      <vt:lpstr>Simple Light</vt:lpstr>
      <vt:lpstr>GM FinTech A Purposeful Walk Down Wall Street – Exploring Advanced Data Analytics in Financial Markets   Prototype 2</vt:lpstr>
      <vt:lpstr>What’s on the Agenda today?</vt:lpstr>
      <vt:lpstr>Back-End : Database</vt:lpstr>
      <vt:lpstr>Middle-Layer : Computing Layer using Python</vt:lpstr>
      <vt:lpstr>Front-End : User Interface in Tableau</vt:lpstr>
      <vt:lpstr>Front-End : User Interface Comparison</vt:lpstr>
      <vt:lpstr>Status Report : Core Requirements</vt:lpstr>
      <vt:lpstr>Let’s look  @ GM FinTech Application</vt:lpstr>
      <vt:lpstr>Prediction Calculation :</vt:lpstr>
      <vt:lpstr>DCPA : Directional Close Price Accuracy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 FinTech A Purposeful Walk Down Wall Street – Exploring Advanced Data Analytics in Financial Markets  Software Requirements Specification</dc:title>
  <dc:creator>John Gettel</dc:creator>
  <cp:lastModifiedBy>Ahmad, Abdul</cp:lastModifiedBy>
  <cp:revision>165</cp:revision>
  <dcterms:created xsi:type="dcterms:W3CDTF">2019-09-17T15:27:03Z</dcterms:created>
  <dcterms:modified xsi:type="dcterms:W3CDTF">2019-10-28T20:53:44Z</dcterms:modified>
</cp:coreProperties>
</file>