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Garet Bold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Alexandria Bold" panose="020B0604020202020204" charset="-78"/>
      <p:regular r:id="rId25"/>
    </p:embeddedFont>
    <p:embeddedFont>
      <p:font typeface="Canva Sans" panose="020B0604020202020204" charset="0"/>
      <p:regular r:id="rId26"/>
    </p:embeddedFont>
    <p:embeddedFont>
      <p:font typeface="Garet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2327" flipH="1">
            <a:off x="-1633813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2020970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6744" flipV="1">
            <a:off x="12281842" y="-3234705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2348517" y="-3496396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0"/>
            <a:ext cx="5672991" cy="5672991"/>
          </a:xfrm>
          <a:custGeom>
            <a:avLst/>
            <a:gdLst/>
            <a:ahLst/>
            <a:cxnLst/>
            <a:rect l="l" t="t" r="r" b="b"/>
            <a:pathLst>
              <a:path w="5672991" h="5672991">
                <a:moveTo>
                  <a:pt x="0" y="0"/>
                </a:moveTo>
                <a:lnTo>
                  <a:pt x="5672991" y="0"/>
                </a:lnTo>
                <a:lnTo>
                  <a:pt x="5672991" y="5672991"/>
                </a:lnTo>
                <a:lnTo>
                  <a:pt x="0" y="56729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18196" y="1659929"/>
            <a:ext cx="17971398" cy="4013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1150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AI  IMAGE</a:t>
            </a:r>
          </a:p>
          <a:p>
            <a:pPr algn="ctr">
              <a:lnSpc>
                <a:spcPts val="16107"/>
              </a:lnSpc>
            </a:pPr>
            <a:r>
              <a:rPr lang="en-US" sz="1150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IDENTIFIER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49816" y="6523576"/>
            <a:ext cx="10238184" cy="3452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1"/>
              </a:lnSpc>
            </a:pPr>
            <a:r>
              <a:rPr lang="en-US" sz="3943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Team members:</a:t>
            </a:r>
          </a:p>
          <a:p>
            <a:pPr algn="l">
              <a:lnSpc>
                <a:spcPts val="5521"/>
              </a:lnSpc>
            </a:pPr>
            <a:r>
              <a:rPr lang="en-US" sz="3943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Tharanesh-2023115053</a:t>
            </a:r>
          </a:p>
          <a:p>
            <a:pPr algn="ctr">
              <a:lnSpc>
                <a:spcPts val="5521"/>
              </a:lnSpc>
            </a:pPr>
            <a:r>
              <a:rPr lang="en-US" sz="3943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Mohammed Nabeel Ahmed-2023115006</a:t>
            </a:r>
          </a:p>
          <a:p>
            <a:pPr algn="ctr">
              <a:lnSpc>
                <a:spcPts val="5521"/>
              </a:lnSpc>
            </a:pPr>
            <a:r>
              <a:rPr lang="en-US" sz="3943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Dasari Chinna Tirumanideep-2023115134</a:t>
            </a:r>
          </a:p>
          <a:p>
            <a:pPr algn="ctr">
              <a:lnSpc>
                <a:spcPts val="5521"/>
              </a:lnSpc>
              <a:spcBef>
                <a:spcPct val="0"/>
              </a:spcBef>
            </a:pPr>
            <a:endParaRPr lang="en-US" sz="3943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0506" y="1676935"/>
            <a:ext cx="16505088" cy="7592341"/>
          </a:xfrm>
          <a:custGeom>
            <a:avLst/>
            <a:gdLst/>
            <a:ahLst/>
            <a:cxnLst/>
            <a:rect l="l" t="t" r="r" b="b"/>
            <a:pathLst>
              <a:path w="16505088" h="7592341">
                <a:moveTo>
                  <a:pt x="0" y="0"/>
                </a:moveTo>
                <a:lnTo>
                  <a:pt x="16505088" y="0"/>
                </a:lnTo>
                <a:lnTo>
                  <a:pt x="16505088" y="7592341"/>
                </a:lnTo>
                <a:lnTo>
                  <a:pt x="0" y="75923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96069" y="218540"/>
            <a:ext cx="6493787" cy="145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7"/>
              </a:lnSpc>
              <a:spcBef>
                <a:spcPct val="0"/>
              </a:spcBef>
            </a:pPr>
            <a:r>
              <a:rPr lang="en-US" sz="856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Home 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1674" y="2272834"/>
            <a:ext cx="17744651" cy="7497115"/>
          </a:xfrm>
          <a:custGeom>
            <a:avLst/>
            <a:gdLst/>
            <a:ahLst/>
            <a:cxnLst/>
            <a:rect l="l" t="t" r="r" b="b"/>
            <a:pathLst>
              <a:path w="17744651" h="7497115">
                <a:moveTo>
                  <a:pt x="0" y="0"/>
                </a:moveTo>
                <a:lnTo>
                  <a:pt x="17744652" y="0"/>
                </a:lnTo>
                <a:lnTo>
                  <a:pt x="17744652" y="7497115"/>
                </a:lnTo>
                <a:lnTo>
                  <a:pt x="0" y="7497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16655" y="735726"/>
            <a:ext cx="6254691" cy="1146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2"/>
              </a:lnSpc>
              <a:spcBef>
                <a:spcPct val="0"/>
              </a:spcBef>
            </a:pPr>
            <a:r>
              <a:rPr lang="en-US" sz="6758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Adding image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5413" y="2294995"/>
            <a:ext cx="14877175" cy="7818686"/>
          </a:xfrm>
          <a:custGeom>
            <a:avLst/>
            <a:gdLst/>
            <a:ahLst/>
            <a:cxnLst/>
            <a:rect l="l" t="t" r="r" b="b"/>
            <a:pathLst>
              <a:path w="14877175" h="7818686">
                <a:moveTo>
                  <a:pt x="0" y="0"/>
                </a:moveTo>
                <a:lnTo>
                  <a:pt x="14877174" y="0"/>
                </a:lnTo>
                <a:lnTo>
                  <a:pt x="14877174" y="7818686"/>
                </a:lnTo>
                <a:lnTo>
                  <a:pt x="0" y="7818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29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97365" y="682051"/>
            <a:ext cx="5693269" cy="9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2"/>
              </a:lnSpc>
              <a:spcBef>
                <a:spcPct val="0"/>
              </a:spcBef>
            </a:pPr>
            <a:r>
              <a:rPr lang="en-US" sz="5787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Image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2773" y="2267499"/>
            <a:ext cx="15142454" cy="7773471"/>
          </a:xfrm>
          <a:custGeom>
            <a:avLst/>
            <a:gdLst/>
            <a:ahLst/>
            <a:cxnLst/>
            <a:rect l="l" t="t" r="r" b="b"/>
            <a:pathLst>
              <a:path w="15142454" h="7773471">
                <a:moveTo>
                  <a:pt x="0" y="0"/>
                </a:moveTo>
                <a:lnTo>
                  <a:pt x="15142454" y="0"/>
                </a:lnTo>
                <a:lnTo>
                  <a:pt x="15142454" y="7773471"/>
                </a:lnTo>
                <a:lnTo>
                  <a:pt x="0" y="7773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76408" y="390637"/>
            <a:ext cx="8135184" cy="1152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2"/>
              </a:lnSpc>
              <a:spcBef>
                <a:spcPct val="0"/>
              </a:spcBef>
            </a:pPr>
            <a:r>
              <a:rPr lang="en-US" sz="6758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Extensive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360" y="3683691"/>
            <a:ext cx="17907279" cy="6603309"/>
          </a:xfrm>
          <a:custGeom>
            <a:avLst/>
            <a:gdLst/>
            <a:ahLst/>
            <a:cxnLst/>
            <a:rect l="l" t="t" r="r" b="b"/>
            <a:pathLst>
              <a:path w="17907279" h="6603309">
                <a:moveTo>
                  <a:pt x="0" y="0"/>
                </a:moveTo>
                <a:lnTo>
                  <a:pt x="17907280" y="0"/>
                </a:lnTo>
                <a:lnTo>
                  <a:pt x="17907280" y="6603309"/>
                </a:lnTo>
                <a:lnTo>
                  <a:pt x="0" y="6603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35666" y="895350"/>
            <a:ext cx="5216667" cy="1264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9"/>
              </a:lnSpc>
              <a:spcBef>
                <a:spcPct val="0"/>
              </a:spcBef>
            </a:pPr>
            <a:r>
              <a:rPr lang="en-US" sz="7478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AI chatbot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2097" y="885825"/>
            <a:ext cx="8543806" cy="1244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41"/>
              </a:lnSpc>
              <a:spcBef>
                <a:spcPct val="0"/>
              </a:spcBef>
            </a:pPr>
            <a:r>
              <a:rPr lang="en-US" sz="7243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Challenges Faced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270" y="3515283"/>
            <a:ext cx="18220730" cy="317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1029" lvl="1" indent="-490515" algn="l">
              <a:lnSpc>
                <a:spcPts val="6361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Difficulty in finding a balanced dataset (AI vs. real images).</a:t>
            </a:r>
          </a:p>
          <a:p>
            <a:pPr marL="981029" lvl="1" indent="-490515" algn="l">
              <a:lnSpc>
                <a:spcPts val="6361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Variations in EXIF data formats across devices.</a:t>
            </a:r>
          </a:p>
          <a:p>
            <a:pPr marL="981029" lvl="1" indent="-490515" algn="l">
              <a:lnSpc>
                <a:spcPts val="6361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Heatmap generation took high computation time.</a:t>
            </a:r>
          </a:p>
          <a:p>
            <a:pPr marL="981029" lvl="1" indent="-490515" algn="l">
              <a:lnSpc>
                <a:spcPts val="6361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Integrating Streamlit UI with backend model.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91711" y="1118067"/>
            <a:ext cx="5439489" cy="118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1"/>
              </a:lnSpc>
              <a:spcBef>
                <a:spcPct val="0"/>
              </a:spcBef>
            </a:pPr>
            <a:r>
              <a:rPr lang="en-US" sz="6943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Conclusion 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3178" y="3515283"/>
            <a:ext cx="16230600" cy="3970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1029" lvl="1" indent="-490515" algn="l">
              <a:lnSpc>
                <a:spcPts val="6361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Developed a functional AI Image Identifier web app.</a:t>
            </a:r>
          </a:p>
          <a:p>
            <a:pPr marL="981029" lvl="1" indent="-490515" algn="l">
              <a:lnSpc>
                <a:spcPts val="6361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Combines metadata analysis and visual pattern recognition.</a:t>
            </a:r>
          </a:p>
          <a:p>
            <a:pPr marL="981029" lvl="1" indent="-490515" algn="l">
              <a:lnSpc>
                <a:spcPts val="6361"/>
              </a:lnSpc>
              <a:buFont typeface="Arial"/>
              <a:buChar char="•"/>
            </a:pPr>
            <a:r>
              <a:rPr lang="en-US" sz="45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Helps promote authenticity and trust in digital content.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45627" y="885825"/>
            <a:ext cx="6244971" cy="1314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63"/>
              </a:lnSpc>
              <a:spcBef>
                <a:spcPct val="0"/>
              </a:spcBef>
            </a:pPr>
            <a:r>
              <a:rPr lang="en-US" sz="7688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Future Work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16800" y="3616248"/>
            <a:ext cx="16255603" cy="297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6261" lvl="1" indent="-458130" algn="l">
              <a:lnSpc>
                <a:spcPts val="5941"/>
              </a:lnSpc>
              <a:buFont typeface="Arial"/>
              <a:buChar char="•"/>
            </a:pPr>
            <a:r>
              <a:rPr lang="en-US" sz="42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Improve detection accuracy with deep learning models.</a:t>
            </a:r>
          </a:p>
          <a:p>
            <a:pPr marL="916261" lvl="1" indent="-458130" algn="l">
              <a:lnSpc>
                <a:spcPts val="5941"/>
              </a:lnSpc>
              <a:buFont typeface="Arial"/>
              <a:buChar char="•"/>
            </a:pPr>
            <a:r>
              <a:rPr lang="en-US" sz="42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Add detection for AI-generated videos.</a:t>
            </a:r>
          </a:p>
          <a:p>
            <a:pPr marL="916261" lvl="1" indent="-458130" algn="l">
              <a:lnSpc>
                <a:spcPts val="5941"/>
              </a:lnSpc>
              <a:buFont typeface="Arial"/>
              <a:buChar char="•"/>
            </a:pPr>
            <a:r>
              <a:rPr lang="en-US" sz="42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Integrate with job portals or verification systems.</a:t>
            </a:r>
          </a:p>
          <a:p>
            <a:pPr marL="916261" lvl="1" indent="-458130" algn="l">
              <a:lnSpc>
                <a:spcPts val="5941"/>
              </a:lnSpc>
              <a:buFont typeface="Arial"/>
              <a:buChar char="•"/>
            </a:pPr>
            <a:r>
              <a:rPr lang="en-US" sz="42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Deploy as a mobile or cloud-based API service.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25077" y="2265548"/>
            <a:ext cx="5750451" cy="68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5"/>
              </a:lnSpc>
              <a:spcBef>
                <a:spcPct val="0"/>
              </a:spcBef>
            </a:pPr>
            <a:r>
              <a:rPr lang="en-US" sz="4004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2605" y="3655212"/>
            <a:ext cx="18292973" cy="4898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9138" lvl="1" indent="-434569" algn="l">
              <a:lnSpc>
                <a:spcPts val="5635"/>
              </a:lnSpc>
              <a:buFont typeface="Arial"/>
              <a:buChar char="•"/>
            </a:pPr>
            <a:r>
              <a:rPr lang="en-US" sz="40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AI-generated images are increasingly realistic and widespread.</a:t>
            </a:r>
          </a:p>
          <a:p>
            <a:pPr marL="869138" lvl="1" indent="-434569" algn="l">
              <a:lnSpc>
                <a:spcPts val="5635"/>
              </a:lnSpc>
              <a:buFont typeface="Arial"/>
              <a:buChar char="•"/>
            </a:pPr>
            <a:r>
              <a:rPr lang="en-US" sz="40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People struggle to tell real from fake images.</a:t>
            </a:r>
          </a:p>
          <a:p>
            <a:pPr marL="869138" lvl="1" indent="-434569" algn="l">
              <a:lnSpc>
                <a:spcPts val="5635"/>
              </a:lnSpc>
              <a:buFont typeface="Arial"/>
              <a:buChar char="•"/>
            </a:pPr>
            <a:r>
              <a:rPr lang="en-US" sz="40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This can lead to misinformation, scams, and misuse in job applications or news.</a:t>
            </a:r>
          </a:p>
          <a:p>
            <a:pPr marL="869138" lvl="1" indent="-434569" algn="l">
              <a:lnSpc>
                <a:spcPts val="5635"/>
              </a:lnSpc>
              <a:buFont typeface="Arial"/>
              <a:buChar char="•"/>
            </a:pPr>
            <a:r>
              <a:rPr lang="en-US" sz="40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Reliable systems are needed to detect real vs. AI-generated images.</a:t>
            </a:r>
          </a:p>
          <a:p>
            <a:pPr marL="869138" lvl="1" indent="-434569" algn="l">
              <a:lnSpc>
                <a:spcPts val="5635"/>
              </a:lnSpc>
              <a:buFont typeface="Arial"/>
              <a:buChar char="•"/>
            </a:pPr>
            <a:r>
              <a:rPr lang="en-US" sz="40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Such systems are crucial for maintaining trust in digital content.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863953" y="9313481"/>
            <a:ext cx="80974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id="5" name="Freeform 5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85058" y="876300"/>
            <a:ext cx="12717885" cy="139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SOCIAL RELEVANCE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1420" y="3605967"/>
            <a:ext cx="18096580" cy="3750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671" lvl="1" indent="-335836" algn="just">
              <a:lnSpc>
                <a:spcPts val="4355"/>
              </a:lnSpc>
              <a:spcBef>
                <a:spcPct val="0"/>
              </a:spcBef>
              <a:buFont typeface="Arial"/>
              <a:buChar char="•"/>
            </a:pPr>
            <a:r>
              <a:rPr lang="en-US" sz="31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Promotes awareness:</a:t>
            </a:r>
            <a:r>
              <a:rPr lang="en-US" sz="31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Helps people know whether an image is real or AI-generated.</a:t>
            </a:r>
          </a:p>
          <a:p>
            <a:pPr marL="671671" lvl="1" indent="-335836" algn="just">
              <a:lnSpc>
                <a:spcPts val="4355"/>
              </a:lnSpc>
              <a:spcBef>
                <a:spcPct val="0"/>
              </a:spcBef>
              <a:buFont typeface="Arial"/>
              <a:buChar char="•"/>
            </a:pPr>
            <a:r>
              <a:rPr lang="en-US" sz="31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Supports professionals: </a:t>
            </a:r>
            <a:r>
              <a:rPr lang="en-US" sz="31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Useful for journalists, moderators, and investigators to check images.</a:t>
            </a:r>
          </a:p>
          <a:p>
            <a:pPr marL="650082" lvl="1" indent="-325041" algn="just">
              <a:lnSpc>
                <a:spcPts val="4215"/>
              </a:lnSpc>
              <a:spcBef>
                <a:spcPct val="0"/>
              </a:spcBef>
              <a:buFont typeface="Arial"/>
              <a:buChar char="•"/>
            </a:pPr>
            <a:r>
              <a:rPr lang="en-US" sz="30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Prevents misuse: </a:t>
            </a:r>
            <a:r>
              <a:rPr lang="en-US" sz="30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Stops fake images from spreading in politics, jobs, and online scams.</a:t>
            </a:r>
          </a:p>
          <a:p>
            <a:pPr marL="628492" lvl="1" indent="-314246" algn="just">
              <a:lnSpc>
                <a:spcPts val="4075"/>
              </a:lnSpc>
              <a:spcBef>
                <a:spcPct val="0"/>
              </a:spcBef>
              <a:buFont typeface="Arial"/>
              <a:buChar char="•"/>
            </a:pPr>
            <a:r>
              <a:rPr lang="en-US" sz="29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Can be integrated: </a:t>
            </a:r>
            <a:r>
              <a:rPr lang="en-US" sz="29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Works with news sites, social media, and educational platforms.</a:t>
            </a:r>
          </a:p>
          <a:p>
            <a:pPr marL="628492" lvl="1" indent="-314246" algn="just">
              <a:lnSpc>
                <a:spcPts val="4075"/>
              </a:lnSpc>
              <a:spcBef>
                <a:spcPct val="0"/>
              </a:spcBef>
              <a:buFont typeface="Arial"/>
              <a:buChar char="•"/>
            </a:pPr>
            <a:r>
              <a:rPr lang="en-US" sz="29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Builds trust: </a:t>
            </a:r>
            <a:r>
              <a:rPr lang="en-US" sz="29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Shows AI-generated images clearly, keeping things transparent</a:t>
            </a:r>
          </a:p>
          <a:p>
            <a:pPr algn="just">
              <a:lnSpc>
                <a:spcPts val="4355"/>
              </a:lnSpc>
              <a:spcBef>
                <a:spcPct val="0"/>
              </a:spcBef>
            </a:pPr>
            <a:endParaRPr lang="en-US" sz="291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463129" y="9019603"/>
            <a:ext cx="797123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8380" y="2113938"/>
            <a:ext cx="17609620" cy="55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endParaRPr/>
          </a:p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Identify whether an uploaded image is real or AI-generated.</a:t>
            </a:r>
          </a:p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Extract and analyze EXIF metadata for authenticity clues.</a:t>
            </a:r>
          </a:p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 heatmap visualization to highlight AI-manipulated regions.</a:t>
            </a:r>
          </a:p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Provide an easy-to-use web interface for users.</a:t>
            </a:r>
          </a:p>
        </p:txBody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6455926" y="9019603"/>
            <a:ext cx="811530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78826" y="887847"/>
            <a:ext cx="6008727" cy="1376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61"/>
              </a:lnSpc>
              <a:spcBef>
                <a:spcPct val="0"/>
              </a:spcBef>
            </a:pPr>
            <a:r>
              <a:rPr lang="en-US" sz="8043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Objectives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9423" y="1391510"/>
            <a:ext cx="11954470" cy="987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1"/>
              </a:lnSpc>
              <a:spcBef>
                <a:spcPct val="0"/>
              </a:spcBef>
            </a:pPr>
            <a:r>
              <a:rPr lang="en-US" sz="5743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Literature Survey / Background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6464082" y="9019603"/>
            <a:ext cx="795218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6156" y="2961913"/>
            <a:ext cx="17259300" cy="4974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3082" lvl="1" indent="-436541" algn="l">
              <a:lnSpc>
                <a:spcPts val="5661"/>
              </a:lnSpc>
              <a:buFont typeface="Arial"/>
              <a:buChar char="•"/>
            </a:pPr>
            <a:r>
              <a:rPr lang="en-US" sz="40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Studies show deepfake and AI-image detection using CNNs, GAN detectors, and metadata analysis.</a:t>
            </a:r>
          </a:p>
          <a:p>
            <a:pPr marL="873082" lvl="1" indent="-436541" algn="l">
              <a:lnSpc>
                <a:spcPts val="5661"/>
              </a:lnSpc>
              <a:buFont typeface="Arial"/>
              <a:buChar char="•"/>
            </a:pPr>
            <a:r>
              <a:rPr lang="en-US" sz="40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EXIF data helps track original source and device details.</a:t>
            </a:r>
          </a:p>
          <a:p>
            <a:pPr marL="873082" lvl="1" indent="-436541" algn="l">
              <a:lnSpc>
                <a:spcPts val="5661"/>
              </a:lnSpc>
              <a:buFont typeface="Arial"/>
              <a:buChar char="•"/>
            </a:pPr>
            <a:r>
              <a:rPr lang="en-US" sz="40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Heatmap techniques (e.g., Grad-CAM) help visualize AI alterations.</a:t>
            </a:r>
          </a:p>
          <a:p>
            <a:pPr marL="873082" lvl="1" indent="-436541" algn="l">
              <a:lnSpc>
                <a:spcPts val="5661"/>
              </a:lnSpc>
              <a:buFont typeface="Arial"/>
              <a:buChar char="•"/>
            </a:pPr>
            <a:r>
              <a:rPr lang="en-US" sz="40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Inspired by existing models like DeepFake Detection Challenge, FakeFinder,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03153" y="210119"/>
            <a:ext cx="5384847" cy="10076881"/>
          </a:xfrm>
          <a:custGeom>
            <a:avLst/>
            <a:gdLst/>
            <a:ahLst/>
            <a:cxnLst/>
            <a:rect l="l" t="t" r="r" b="b"/>
            <a:pathLst>
              <a:path w="5384847" h="10076881">
                <a:moveTo>
                  <a:pt x="0" y="0"/>
                </a:moveTo>
                <a:lnTo>
                  <a:pt x="5384847" y="0"/>
                </a:lnTo>
                <a:lnTo>
                  <a:pt x="5384847" y="10076881"/>
                </a:lnTo>
                <a:lnTo>
                  <a:pt x="0" y="10076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12" b="-4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62126" y="2173182"/>
            <a:ext cx="10127576" cy="4084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50"/>
              </a:lnSpc>
            </a:pPr>
            <a:r>
              <a:rPr lang="en-US" sz="1167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System </a:t>
            </a:r>
          </a:p>
          <a:p>
            <a:pPr algn="ctr">
              <a:lnSpc>
                <a:spcPts val="16350"/>
              </a:lnSpc>
              <a:spcBef>
                <a:spcPct val="0"/>
              </a:spcBef>
            </a:pPr>
            <a:r>
              <a:rPr lang="en-US" sz="1167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architecture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93409" y="9019603"/>
            <a:ext cx="80974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id="5" name="Freeform 5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74333">
            <a:off x="-598671" y="4637675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0" y="9459418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97134" y="863511"/>
            <a:ext cx="13752909" cy="139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TOOLS &amp; TECHNOLOGIES 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6223781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9857" y="3210722"/>
            <a:ext cx="16748286" cy="499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9"/>
              </a:lnSpc>
            </a:pPr>
            <a:endParaRPr/>
          </a:p>
          <a:p>
            <a:pPr marL="760134" lvl="1" indent="-380067" algn="l">
              <a:lnSpc>
                <a:spcPts val="4929"/>
              </a:lnSpc>
              <a:buAutoNum type="arabicPeriod"/>
            </a:pPr>
            <a:r>
              <a:rPr lang="en-US" sz="35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Software:</a:t>
            </a:r>
            <a:r>
              <a:rPr lang="en-US" sz="35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Python, PyTorch, CNN, TorchVision, OpenCV, Streamlit for front-end.</a:t>
            </a:r>
          </a:p>
          <a:p>
            <a:pPr marL="760134" lvl="1" indent="-380067" algn="l">
              <a:lnSpc>
                <a:spcPts val="4929"/>
              </a:lnSpc>
              <a:buAutoNum type="arabicPeriod"/>
            </a:pPr>
            <a:r>
              <a:rPr lang="en-US" sz="35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Database: </a:t>
            </a:r>
            <a:r>
              <a:rPr lang="en-US" sz="35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PostgreSQL for storing user login.</a:t>
            </a:r>
          </a:p>
          <a:p>
            <a:pPr marL="760134" lvl="1" indent="-380067" algn="l">
              <a:lnSpc>
                <a:spcPts val="4929"/>
              </a:lnSpc>
              <a:buAutoNum type="arabicPeriod"/>
            </a:pPr>
            <a:r>
              <a:rPr lang="en-US" sz="35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Data: </a:t>
            </a:r>
            <a:r>
              <a:rPr lang="en-US" sz="35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~104k images (AI-generated + Real) for model training and evaluation.</a:t>
            </a:r>
          </a:p>
          <a:p>
            <a:pPr marL="760134" lvl="1" indent="-380067" algn="l">
              <a:lnSpc>
                <a:spcPts val="4929"/>
              </a:lnSpc>
              <a:buAutoNum type="arabicPeriod"/>
            </a:pPr>
            <a:r>
              <a:rPr lang="en-US" sz="35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Frameworks &amp; Libraries:</a:t>
            </a:r>
            <a:r>
              <a:rPr lang="en-US" sz="35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ResNet18 for binary classification, Grad-CAM.</a:t>
            </a:r>
          </a:p>
          <a:p>
            <a:pPr algn="ctr">
              <a:lnSpc>
                <a:spcPts val="5458"/>
              </a:lnSpc>
              <a:spcBef>
                <a:spcPct val="0"/>
              </a:spcBef>
            </a:pPr>
            <a:endParaRPr lang="en-US" sz="352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03840" y="292265"/>
            <a:ext cx="10083502" cy="1343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5"/>
              </a:lnSpc>
            </a:pPr>
            <a:r>
              <a:rPr lang="en-US" sz="712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Implementation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7281" y="2913869"/>
            <a:ext cx="18358305" cy="5895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5"/>
              </a:lnSpc>
              <a:spcBef>
                <a:spcPct val="0"/>
              </a:spcBef>
            </a:pPr>
            <a:r>
              <a:rPr lang="en-US" sz="3732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Binary Image Classification:</a:t>
            </a:r>
            <a:r>
              <a:rPr lang="en-US" sz="37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ResNet18 to detect AI vs Real images.</a:t>
            </a:r>
          </a:p>
          <a:p>
            <a:pPr algn="l">
              <a:lnSpc>
                <a:spcPts val="5225"/>
              </a:lnSpc>
              <a:spcBef>
                <a:spcPct val="0"/>
              </a:spcBef>
            </a:pPr>
            <a:endParaRPr lang="en-US" sz="3732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5225"/>
              </a:lnSpc>
              <a:spcBef>
                <a:spcPct val="0"/>
              </a:spcBef>
            </a:pPr>
            <a:r>
              <a:rPr lang="en-US" sz="3732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Grad-CAM Visualization: </a:t>
            </a:r>
            <a:r>
              <a:rPr lang="en-US" sz="37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Highlights regions influencing AI classification.</a:t>
            </a:r>
          </a:p>
          <a:p>
            <a:pPr algn="l">
              <a:lnSpc>
                <a:spcPts val="5225"/>
              </a:lnSpc>
              <a:spcBef>
                <a:spcPct val="0"/>
              </a:spcBef>
            </a:pPr>
            <a:endParaRPr lang="en-US" sz="3732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5225"/>
              </a:lnSpc>
              <a:spcBef>
                <a:spcPct val="0"/>
              </a:spcBef>
            </a:pPr>
            <a:r>
              <a:rPr lang="en-US" sz="3732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EXIF Metadata:</a:t>
            </a:r>
            <a:r>
              <a:rPr lang="en-US" sz="37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Provides image details for verification.</a:t>
            </a:r>
          </a:p>
          <a:p>
            <a:pPr algn="l">
              <a:lnSpc>
                <a:spcPts val="5225"/>
              </a:lnSpc>
              <a:spcBef>
                <a:spcPct val="0"/>
              </a:spcBef>
            </a:pPr>
            <a:endParaRPr lang="en-US" sz="3732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5225"/>
              </a:lnSpc>
              <a:spcBef>
                <a:spcPct val="0"/>
              </a:spcBef>
            </a:pPr>
            <a:r>
              <a:rPr lang="en-US" sz="3732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User Authentication:</a:t>
            </a:r>
            <a:r>
              <a:rPr lang="en-US" sz="37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Secure login using postgres database.</a:t>
            </a:r>
          </a:p>
          <a:p>
            <a:pPr algn="l">
              <a:lnSpc>
                <a:spcPts val="5225"/>
              </a:lnSpc>
              <a:spcBef>
                <a:spcPct val="0"/>
              </a:spcBef>
            </a:pPr>
            <a:endParaRPr lang="en-US" sz="3732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5076"/>
              </a:lnSpc>
              <a:spcBef>
                <a:spcPct val="0"/>
              </a:spcBef>
            </a:pPr>
            <a:r>
              <a:rPr lang="en-US" sz="3625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AI Chatbot: </a:t>
            </a:r>
            <a:r>
              <a:rPr lang="en-US" sz="36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Helps users understand AI detection results using TinyLlama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47016" y="4282565"/>
            <a:ext cx="13470637" cy="1756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24"/>
              </a:lnSpc>
              <a:spcBef>
                <a:spcPct val="0"/>
              </a:spcBef>
            </a:pPr>
            <a:r>
              <a:rPr lang="en-US" sz="1030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Results / Outcomes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Custom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Garet Bold</vt:lpstr>
      <vt:lpstr>Canva Sans Bold</vt:lpstr>
      <vt:lpstr>Calibri</vt:lpstr>
      <vt:lpstr>Alexandria Bold</vt:lpstr>
      <vt:lpstr>Canva Sans</vt:lpstr>
      <vt:lpstr>Arial</vt:lpstr>
      <vt:lpstr>Garet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image identifier</dc:title>
  <dc:creator>Nabeel</dc:creator>
  <cp:lastModifiedBy>Microsoft account</cp:lastModifiedBy>
  <cp:revision>2</cp:revision>
  <dcterms:created xsi:type="dcterms:W3CDTF">2006-08-16T00:00:00Z</dcterms:created>
  <dcterms:modified xsi:type="dcterms:W3CDTF">2025-10-27T10:58:45Z</dcterms:modified>
  <dc:identifier>DAGukKlcB_Q</dc:identifier>
</cp:coreProperties>
</file>