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4"/>
  </p:notesMasterIdLst>
  <p:sldIdLst>
    <p:sldId id="256" r:id="rId2"/>
    <p:sldId id="266" r:id="rId3"/>
    <p:sldId id="267" r:id="rId4"/>
    <p:sldId id="257" r:id="rId5"/>
    <p:sldId id="271" r:id="rId6"/>
    <p:sldId id="258" r:id="rId7"/>
    <p:sldId id="259" r:id="rId8"/>
    <p:sldId id="261" r:id="rId9"/>
    <p:sldId id="265" r:id="rId10"/>
    <p:sldId id="262" r:id="rId11"/>
    <p:sldId id="275" r:id="rId12"/>
    <p:sldId id="273" r:id="rId13"/>
    <p:sldId id="272" r:id="rId14"/>
    <p:sldId id="277" r:id="rId15"/>
    <p:sldId id="279" r:id="rId16"/>
    <p:sldId id="282" r:id="rId17"/>
    <p:sldId id="286" r:id="rId18"/>
    <p:sldId id="285" r:id="rId19"/>
    <p:sldId id="289" r:id="rId20"/>
    <p:sldId id="287" r:id="rId21"/>
    <p:sldId id="292" r:id="rId22"/>
    <p:sldId id="29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70" d="100"/>
          <a:sy n="70" d="100"/>
        </p:scale>
        <p:origin x="-1386" y="-84"/>
      </p:cViewPr>
      <p:guideLst>
        <p:guide orient="horz" pos="2160"/>
        <p:guide pos="2880"/>
      </p:guideLst>
    </p:cSldViewPr>
  </p:slideViewPr>
  <p:outlineViewPr>
    <p:cViewPr>
      <p:scale>
        <a:sx n="33" d="100"/>
        <a:sy n="33" d="100"/>
      </p:scale>
      <p:origin x="0" y="345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C76F5F-F286-4B8F-AE0E-5E55F5B9A8EF}" type="datetimeFigureOut">
              <a:rPr lang="en-US" smtClean="0"/>
              <a:t>5/3/2019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6144FC-1F63-4B09-A17C-37598A6026FE}" type="slidenum">
              <a:rPr lang="en-US" smtClean="0"/>
              <a:t>‹#›</a:t>
            </a:fld>
            <a:endParaRPr lang="en-US" dirty="0"/>
          </a:p>
        </p:txBody>
      </p:sp>
    </p:spTree>
    <p:extLst>
      <p:ext uri="{BB962C8B-B14F-4D97-AF65-F5344CB8AC3E}">
        <p14:creationId xmlns:p14="http://schemas.microsoft.com/office/powerpoint/2010/main" val="2543606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16*16</a:t>
            </a:r>
            <a:r>
              <a:rPr lang="en-US" baseline="0" dirty="0" smtClean="0"/>
              <a:t> = 256 neurons in the input layer</a:t>
            </a:r>
            <a:endParaRPr lang="en-US" dirty="0"/>
          </a:p>
        </p:txBody>
      </p:sp>
      <p:sp>
        <p:nvSpPr>
          <p:cNvPr id="4" name="Slide Number Placeholder 3"/>
          <p:cNvSpPr>
            <a:spLocks noGrp="1"/>
          </p:cNvSpPr>
          <p:nvPr>
            <p:ph type="sldNum" sz="quarter" idx="10"/>
          </p:nvPr>
        </p:nvSpPr>
        <p:spPr/>
        <p:txBody>
          <a:bodyPr/>
          <a:lstStyle/>
          <a:p>
            <a:fld id="{866144FC-1F63-4B09-A17C-37598A6026FE}" type="slidenum">
              <a:rPr lang="en-US" smtClean="0"/>
              <a:t>14</a:t>
            </a:fld>
            <a:endParaRPr lang="en-US" dirty="0"/>
          </a:p>
        </p:txBody>
      </p:sp>
    </p:spTree>
    <p:extLst>
      <p:ext uri="{BB962C8B-B14F-4D97-AF65-F5344CB8AC3E}">
        <p14:creationId xmlns:p14="http://schemas.microsoft.com/office/powerpoint/2010/main" val="754197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A80A5EE6-5C36-4C53-A2C8-81096C5AF99C}" type="datetimeFigureOut">
              <a:rPr lang="en-US" smtClean="0"/>
              <a:t>5/1/2019</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1B843EBD-9346-4426-B377-BCC9715DE543}" type="slidenum">
              <a:rPr lang="en-US" smtClean="0"/>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80A5EE6-5C36-4C53-A2C8-81096C5AF99C}" type="datetimeFigureOut">
              <a:rPr lang="en-US" smtClean="0"/>
              <a:t>5/1/2019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B843EBD-9346-4426-B377-BCC9715DE543}"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80A5EE6-5C36-4C53-A2C8-81096C5AF99C}" type="datetimeFigureOut">
              <a:rPr lang="en-US" smtClean="0"/>
              <a:t>5/1/2019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B843EBD-9346-4426-B377-BCC9715DE543}"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80A5EE6-5C36-4C53-A2C8-81096C5AF99C}" type="datetimeFigureOut">
              <a:rPr lang="en-US" smtClean="0"/>
              <a:t>5/1/2019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B843EBD-9346-4426-B377-BCC9715DE543}"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80A5EE6-5C36-4C53-A2C8-81096C5AF99C}" type="datetimeFigureOut">
              <a:rPr lang="en-US" smtClean="0"/>
              <a:t>5/1/2019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B843EBD-9346-4426-B377-BCC9715DE543}" type="slidenum">
              <a:rPr lang="en-US" smtClean="0"/>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80A5EE6-5C36-4C53-A2C8-81096C5AF99C}" type="datetimeFigureOut">
              <a:rPr lang="en-US" smtClean="0"/>
              <a:t>5/1/2019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1B843EBD-9346-4426-B377-BCC9715DE543}"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80A5EE6-5C36-4C53-A2C8-81096C5AF99C}" type="datetimeFigureOut">
              <a:rPr lang="en-US" smtClean="0"/>
              <a:t>5/1/2019</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1B843EBD-9346-4426-B377-BCC9715DE543}"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80A5EE6-5C36-4C53-A2C8-81096C5AF99C}" type="datetimeFigureOut">
              <a:rPr lang="en-US" smtClean="0"/>
              <a:t>5/1/2019</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1B843EBD-9346-4426-B377-BCC9715DE543}"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A80A5EE6-5C36-4C53-A2C8-81096C5AF99C}" type="datetimeFigureOut">
              <a:rPr lang="en-US" smtClean="0"/>
              <a:t>5/1/2019</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1B843EBD-9346-4426-B377-BCC9715DE543}" type="slidenum">
              <a:rPr lang="en-US" smtClean="0"/>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80A5EE6-5C36-4C53-A2C8-81096C5AF99C}" type="datetimeFigureOut">
              <a:rPr lang="en-US" smtClean="0"/>
              <a:t>5/1/2019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1B843EBD-9346-4426-B377-BCC9715DE543}"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A80A5EE6-5C36-4C53-A2C8-81096C5AF99C}" type="datetimeFigureOut">
              <a:rPr lang="en-US" smtClean="0"/>
              <a:t>5/1/2019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1B843EBD-9346-4426-B377-BCC9715DE543}" type="slidenum">
              <a:rPr lang="en-US" smtClean="0"/>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80A5EE6-5C36-4C53-A2C8-81096C5AF99C}" type="datetimeFigureOut">
              <a:rPr lang="en-US" smtClean="0"/>
              <a:t>5/1/2019</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B843EBD-9346-4426-B377-BCC9715DE543}" type="slidenum">
              <a:rPr lang="en-US" smtClean="0"/>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medium.com/predict/artificial-neural-networks-mapping-the-human-brain-2e0bd4a93160" TargetMode="External"/><Relationship Id="rId2" Type="http://schemas.openxmlformats.org/officeDocument/2006/relationships/hyperlink" Target="https://www.marshall.usc.edu/blog/how-do-neural-networks-mimic-human-brain" TargetMode="External"/><Relationship Id="rId1" Type="http://schemas.openxmlformats.org/officeDocument/2006/relationships/slideLayout" Target="../slideLayouts/slideLayout2.xml"/><Relationship Id="rId5" Type="http://schemas.openxmlformats.org/officeDocument/2006/relationships/hyperlink" Target="https://www.techradar.com/news/what-is-a-neural-network" TargetMode="External"/><Relationship Id="rId4" Type="http://schemas.openxmlformats.org/officeDocument/2006/relationships/hyperlink" Target="http://pages.cs.wisc.edu/~bolo/shipyard/neural/local.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Detecting head </a:t>
            </a:r>
            <a:r>
              <a:rPr lang="en-US" dirty="0" smtClean="0"/>
              <a:t>orientation using neural networks</a:t>
            </a:r>
            <a:endParaRPr lang="en-US" dirty="0"/>
          </a:p>
        </p:txBody>
      </p:sp>
      <p:sp>
        <p:nvSpPr>
          <p:cNvPr id="3" name="Subtitle 2"/>
          <p:cNvSpPr>
            <a:spLocks noGrp="1"/>
          </p:cNvSpPr>
          <p:nvPr>
            <p:ph type="subTitle" idx="1"/>
          </p:nvPr>
        </p:nvSpPr>
        <p:spPr/>
        <p:txBody>
          <a:bodyPr/>
          <a:lstStyle/>
          <a:p>
            <a:pPr algn="ctr"/>
            <a:r>
              <a:rPr lang="en-US" dirty="0" smtClean="0">
                <a:solidFill>
                  <a:schemeClr val="tx1"/>
                </a:solidFill>
              </a:rPr>
              <a:t>By: Paul </a:t>
            </a:r>
            <a:r>
              <a:rPr lang="en-US" dirty="0">
                <a:solidFill>
                  <a:schemeClr val="tx1"/>
                </a:solidFill>
              </a:rPr>
              <a:t>Fitzpatrick</a:t>
            </a:r>
            <a:endParaRPr lang="en-US" dirty="0" smtClean="0">
              <a:solidFill>
                <a:schemeClr val="tx1"/>
              </a:solidFill>
            </a:endParaRPr>
          </a:p>
          <a:p>
            <a:pPr algn="ctr"/>
            <a:r>
              <a:rPr lang="en-US" dirty="0" smtClean="0">
                <a:solidFill>
                  <a:schemeClr val="tx1"/>
                </a:solidFill>
              </a:rPr>
              <a:t>Presented By: Nabeel Alkhatib</a:t>
            </a:r>
            <a:endParaRPr lang="en-US" dirty="0">
              <a:solidFill>
                <a:schemeClr val="tx1"/>
              </a:solidFill>
            </a:endParaRPr>
          </a:p>
        </p:txBody>
      </p:sp>
    </p:spTree>
    <p:extLst>
      <p:ext uri="{BB962C8B-B14F-4D97-AF65-F5344CB8AC3E}">
        <p14:creationId xmlns:p14="http://schemas.microsoft.com/office/powerpoint/2010/main" val="4206140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t>Tracking head features</a:t>
            </a:r>
            <a:endParaRPr lang="en-US" sz="4400" dirty="0"/>
          </a:p>
        </p:txBody>
      </p:sp>
      <p:sp>
        <p:nvSpPr>
          <p:cNvPr id="3" name="Content Placeholder 2"/>
          <p:cNvSpPr>
            <a:spLocks noGrp="1"/>
          </p:cNvSpPr>
          <p:nvPr>
            <p:ph idx="1"/>
          </p:nvPr>
        </p:nvSpPr>
        <p:spPr>
          <a:xfrm>
            <a:off x="990600" y="1447800"/>
            <a:ext cx="8153400" cy="5410200"/>
          </a:xfrm>
        </p:spPr>
        <p:txBody>
          <a:bodyPr>
            <a:normAutofit/>
          </a:bodyPr>
          <a:lstStyle/>
          <a:p>
            <a:r>
              <a:rPr lang="en-US" sz="2000" dirty="0"/>
              <a:t>The motion-based head orientation classifier was created by modifying an object </a:t>
            </a:r>
            <a:r>
              <a:rPr lang="en-US" sz="2000" dirty="0" smtClean="0"/>
              <a:t>tracker and it was designed to keep the camera focused on the moving target. The tracker receives information at 30 frames a second.</a:t>
            </a:r>
          </a:p>
          <a:p>
            <a:r>
              <a:rPr lang="en-US" sz="2000" dirty="0"/>
              <a:t>The standard for the simplest tracking technique is to chose a small patch at the center of the image and then look for the same patch in the next image that best matches the original image. </a:t>
            </a:r>
            <a:endParaRPr lang="en-US" sz="2000" dirty="0" smtClean="0"/>
          </a:p>
          <a:p>
            <a:r>
              <a:rPr lang="en-US" sz="2000" dirty="0" smtClean="0"/>
              <a:t>How </a:t>
            </a:r>
            <a:r>
              <a:rPr lang="en-US" sz="2000" dirty="0"/>
              <a:t>good a match is, is measured by the Euclidean distance which is the straight line distance between both the original point and the next patch point.</a:t>
            </a:r>
          </a:p>
          <a:p>
            <a:pPr marL="82296" indent="0">
              <a:buNone/>
            </a:pPr>
            <a:endParaRPr lang="en-US" sz="2000" dirty="0" smtClean="0"/>
          </a:p>
        </p:txBody>
      </p:sp>
    </p:spTree>
    <p:extLst>
      <p:ext uri="{BB962C8B-B14F-4D97-AF65-F5344CB8AC3E}">
        <p14:creationId xmlns:p14="http://schemas.microsoft.com/office/powerpoint/2010/main" val="1368784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Different ways </a:t>
            </a:r>
            <a:r>
              <a:rPr lang="en-US" dirty="0" smtClean="0"/>
              <a:t>to track </a:t>
            </a:r>
            <a:r>
              <a:rPr lang="en-US" dirty="0"/>
              <a:t>the head</a:t>
            </a:r>
          </a:p>
        </p:txBody>
      </p:sp>
      <p:sp>
        <p:nvSpPr>
          <p:cNvPr id="3" name="Content Placeholder 2"/>
          <p:cNvSpPr>
            <a:spLocks noGrp="1"/>
          </p:cNvSpPr>
          <p:nvPr>
            <p:ph idx="1"/>
          </p:nvPr>
        </p:nvSpPr>
        <p:spPr>
          <a:xfrm>
            <a:off x="990600" y="1447800"/>
            <a:ext cx="8153400" cy="5410200"/>
          </a:xfrm>
        </p:spPr>
        <p:txBody>
          <a:bodyPr>
            <a:normAutofit/>
          </a:bodyPr>
          <a:lstStyle/>
          <a:p>
            <a:r>
              <a:rPr lang="en-US" sz="2000" dirty="0" smtClean="0"/>
              <a:t>The author tried using three different ways to differentiate the head movements from the head rotations. </a:t>
            </a:r>
            <a:endParaRPr lang="en-US" sz="2000" dirty="0"/>
          </a:p>
          <a:p>
            <a:pPr marL="539496" indent="-457200">
              <a:buFont typeface="+mj-lt"/>
              <a:buAutoNum type="arabicPeriod"/>
            </a:pPr>
            <a:r>
              <a:rPr lang="en-US" sz="2000" dirty="0" smtClean="0"/>
              <a:t>Image differencing: successive </a:t>
            </a:r>
            <a:r>
              <a:rPr lang="en-US" sz="2000" dirty="0"/>
              <a:t>frames can be subtracted from each </a:t>
            </a:r>
            <a:r>
              <a:rPr lang="en-US" sz="2000" dirty="0" smtClean="0"/>
              <a:t>other to detect areas </a:t>
            </a:r>
            <a:r>
              <a:rPr lang="en-US" sz="2000" dirty="0"/>
              <a:t>of motion. </a:t>
            </a:r>
            <a:endParaRPr lang="en-US" sz="2000" dirty="0" smtClean="0"/>
          </a:p>
          <a:p>
            <a:pPr marL="539496" indent="-457200">
              <a:buFont typeface="+mj-lt"/>
              <a:buAutoNum type="arabicPeriod"/>
            </a:pPr>
            <a:r>
              <a:rPr lang="en-US" sz="2000" dirty="0" smtClean="0"/>
              <a:t>Face detection: using an already made face detector program; </a:t>
            </a:r>
            <a:r>
              <a:rPr lang="en-US" sz="2000" dirty="0"/>
              <a:t>but unfortunately it is not designed to work with non-frontal views of the face.</a:t>
            </a:r>
          </a:p>
          <a:p>
            <a:pPr marL="539496" indent="-457200">
              <a:buFont typeface="+mj-lt"/>
              <a:buAutoNum type="arabicPeriod"/>
            </a:pPr>
            <a:r>
              <a:rPr lang="en-US" sz="2000" dirty="0" smtClean="0"/>
              <a:t>Tracking ovals: </a:t>
            </a:r>
            <a:r>
              <a:rPr lang="en-US" sz="2000" dirty="0"/>
              <a:t>The outline of the moving face can be approximated as a deforming oval for tracking.</a:t>
            </a:r>
          </a:p>
          <a:p>
            <a:pPr marL="539496" indent="-457200">
              <a:buFont typeface="+mj-lt"/>
              <a:buAutoNum type="arabicPeriod"/>
            </a:pPr>
            <a:endParaRPr lang="en-US" sz="2000" dirty="0"/>
          </a:p>
        </p:txBody>
      </p:sp>
    </p:spTree>
    <p:extLst>
      <p:ext uri="{BB962C8B-B14F-4D97-AF65-F5344CB8AC3E}">
        <p14:creationId xmlns:p14="http://schemas.microsoft.com/office/powerpoint/2010/main" val="16574762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Faces collected</a:t>
            </a:r>
          </a:p>
        </p:txBody>
      </p:sp>
      <p:sp>
        <p:nvSpPr>
          <p:cNvPr id="3" name="Content Placeholder 2"/>
          <p:cNvSpPr>
            <a:spLocks noGrp="1"/>
          </p:cNvSpPr>
          <p:nvPr>
            <p:ph idx="1"/>
          </p:nvPr>
        </p:nvSpPr>
        <p:spPr>
          <a:xfrm>
            <a:off x="990600" y="1447800"/>
            <a:ext cx="8153400" cy="5410200"/>
          </a:xfrm>
        </p:spPr>
        <p:txBody>
          <a:bodyPr/>
          <a:lstStyle/>
          <a:p>
            <a:r>
              <a:rPr lang="en-US" sz="2800" dirty="0" smtClean="0"/>
              <a:t>The amount of faces the author collected for this experiment was 270 all spread out among different people on a table although one participant named Paul had the most photos of him taken.</a:t>
            </a: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528" y="3962400"/>
            <a:ext cx="7552102" cy="1981200"/>
          </a:xfrm>
          <a:prstGeom prst="rect">
            <a:avLst/>
          </a:prstGeom>
        </p:spPr>
      </p:pic>
    </p:spTree>
    <p:extLst>
      <p:ext uri="{BB962C8B-B14F-4D97-AF65-F5344CB8AC3E}">
        <p14:creationId xmlns:p14="http://schemas.microsoft.com/office/powerpoint/2010/main" val="1133008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2133600"/>
            <a:ext cx="5745847" cy="4343400"/>
          </a:xfrm>
        </p:spPr>
      </p:pic>
      <p:sp>
        <p:nvSpPr>
          <p:cNvPr id="8" name="Title 7"/>
          <p:cNvSpPr>
            <a:spLocks noGrp="1"/>
          </p:cNvSpPr>
          <p:nvPr>
            <p:ph type="title"/>
          </p:nvPr>
        </p:nvSpPr>
        <p:spPr>
          <a:xfrm>
            <a:off x="990600" y="0"/>
            <a:ext cx="7943088" cy="2057400"/>
          </a:xfrm>
        </p:spPr>
        <p:txBody>
          <a:bodyPr>
            <a:normAutofit/>
          </a:bodyPr>
          <a:lstStyle/>
          <a:p>
            <a:r>
              <a:rPr lang="en-US" sz="2000" dirty="0" smtClean="0">
                <a:solidFill>
                  <a:schemeClr val="tx1"/>
                </a:solidFill>
                <a:effectLst/>
                <a:latin typeface="+mn-lt"/>
                <a:cs typeface="Calibri" panose="020F0502020204030204" pitchFamily="34" charset="0"/>
              </a:rPr>
              <a:t>Light was fixed</a:t>
            </a:r>
            <a:br>
              <a:rPr lang="en-US" sz="2000" dirty="0" smtClean="0">
                <a:solidFill>
                  <a:schemeClr val="tx1"/>
                </a:solidFill>
                <a:effectLst/>
                <a:latin typeface="+mn-lt"/>
                <a:cs typeface="Calibri" panose="020F0502020204030204" pitchFamily="34" charset="0"/>
              </a:rPr>
            </a:br>
            <a:r>
              <a:rPr lang="en-US" sz="2000" dirty="0">
                <a:solidFill>
                  <a:schemeClr val="tx1"/>
                </a:solidFill>
                <a:effectLst/>
                <a:latin typeface="+mn-lt"/>
                <a:cs typeface="Calibri" panose="020F0502020204030204" pitchFamily="34" charset="0"/>
              </a:rPr>
              <a:t/>
            </a:r>
            <a:br>
              <a:rPr lang="en-US" sz="2000" dirty="0">
                <a:solidFill>
                  <a:schemeClr val="tx1"/>
                </a:solidFill>
                <a:effectLst/>
                <a:latin typeface="+mn-lt"/>
                <a:cs typeface="Calibri" panose="020F0502020204030204" pitchFamily="34" charset="0"/>
              </a:rPr>
            </a:br>
            <a:r>
              <a:rPr lang="en-US" sz="2000" dirty="0" smtClean="0">
                <a:solidFill>
                  <a:schemeClr val="tx1"/>
                </a:solidFill>
                <a:effectLst/>
                <a:latin typeface="+mn-lt"/>
                <a:cs typeface="Calibri" panose="020F0502020204030204" pitchFamily="34" charset="0"/>
              </a:rPr>
              <a:t>background was changed between different batches</a:t>
            </a:r>
            <a:br>
              <a:rPr lang="en-US" sz="2000" dirty="0" smtClean="0">
                <a:solidFill>
                  <a:schemeClr val="tx1"/>
                </a:solidFill>
                <a:effectLst/>
                <a:latin typeface="+mn-lt"/>
                <a:cs typeface="Calibri" panose="020F0502020204030204" pitchFamily="34" charset="0"/>
              </a:rPr>
            </a:br>
            <a:endParaRPr lang="en-US" sz="2000" dirty="0">
              <a:solidFill>
                <a:schemeClr val="tx1"/>
              </a:solidFill>
              <a:effectLst/>
              <a:latin typeface="+mn-lt"/>
              <a:cs typeface="Calibri" panose="020F0502020204030204" pitchFamily="34" charset="0"/>
            </a:endParaRPr>
          </a:p>
        </p:txBody>
      </p:sp>
    </p:spTree>
    <p:extLst>
      <p:ext uri="{BB962C8B-B14F-4D97-AF65-F5344CB8AC3E}">
        <p14:creationId xmlns:p14="http://schemas.microsoft.com/office/powerpoint/2010/main" val="9984130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Network architecture </a:t>
            </a:r>
          </a:p>
        </p:txBody>
      </p:sp>
      <p:sp>
        <p:nvSpPr>
          <p:cNvPr id="3" name="Content Placeholder 2"/>
          <p:cNvSpPr>
            <a:spLocks noGrp="1"/>
          </p:cNvSpPr>
          <p:nvPr>
            <p:ph idx="1"/>
          </p:nvPr>
        </p:nvSpPr>
        <p:spPr>
          <a:xfrm>
            <a:off x="990600" y="1447800"/>
            <a:ext cx="8077200" cy="5410200"/>
          </a:xfrm>
        </p:spPr>
        <p:txBody>
          <a:bodyPr>
            <a:normAutofit/>
          </a:bodyPr>
          <a:lstStyle/>
          <a:p>
            <a:r>
              <a:rPr lang="en-US" sz="2800" dirty="0" smtClean="0"/>
              <a:t>The neural network architecture is as follows:</a:t>
            </a:r>
          </a:p>
          <a:p>
            <a:pPr marL="82296" indent="0">
              <a:buNone/>
            </a:pPr>
            <a:r>
              <a:rPr lang="en-US" sz="2800" dirty="0" smtClean="0"/>
              <a:t>   </a:t>
            </a:r>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362200"/>
            <a:ext cx="6605203" cy="4231883"/>
          </a:xfrm>
          <a:prstGeom prst="rect">
            <a:avLst/>
          </a:prstGeom>
        </p:spPr>
      </p:pic>
    </p:spTree>
    <p:extLst>
      <p:ext uri="{BB962C8B-B14F-4D97-AF65-F5344CB8AC3E}">
        <p14:creationId xmlns:p14="http://schemas.microsoft.com/office/powerpoint/2010/main" val="21338964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Network architecture</a:t>
            </a:r>
          </a:p>
        </p:txBody>
      </p:sp>
      <p:sp>
        <p:nvSpPr>
          <p:cNvPr id="3" name="Content Placeholder 2"/>
          <p:cNvSpPr>
            <a:spLocks noGrp="1"/>
          </p:cNvSpPr>
          <p:nvPr>
            <p:ph idx="1"/>
          </p:nvPr>
        </p:nvSpPr>
        <p:spPr>
          <a:xfrm>
            <a:off x="990600" y="1447800"/>
            <a:ext cx="8153400" cy="5410200"/>
          </a:xfrm>
        </p:spPr>
        <p:txBody>
          <a:bodyPr>
            <a:normAutofit/>
          </a:bodyPr>
          <a:lstStyle/>
          <a:p>
            <a:r>
              <a:rPr lang="en-US" sz="2000" dirty="0" smtClean="0"/>
              <a:t>The author chose two neurons in the hidden layer to force the neural network to chose between the four neurons in the output layer to differentiate between the four directions of up, down, left and right through a two-dimensional representation. </a:t>
            </a:r>
          </a:p>
          <a:p>
            <a:pPr marL="82296" indent="0">
              <a:buNone/>
            </a:pPr>
            <a:endParaRPr lang="en-US" sz="2000" dirty="0" smtClean="0"/>
          </a:p>
          <a:p>
            <a:r>
              <a:rPr lang="en-US" sz="2000" dirty="0"/>
              <a:t>the output that was desired by the networks was set to have a 1 at the output neuron which corresponds to the direction of the gaze and 0 at the other neurons.</a:t>
            </a:r>
          </a:p>
          <a:p>
            <a:endParaRPr lang="en-US" sz="2800" dirty="0" smtClean="0"/>
          </a:p>
          <a:p>
            <a:endParaRPr lang="en-US" sz="2800" dirty="0"/>
          </a:p>
        </p:txBody>
      </p:sp>
    </p:spTree>
    <p:extLst>
      <p:ext uri="{BB962C8B-B14F-4D97-AF65-F5344CB8AC3E}">
        <p14:creationId xmlns:p14="http://schemas.microsoft.com/office/powerpoint/2010/main" val="16683209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backpropagation</a:t>
            </a:r>
            <a:endParaRPr lang="en-US" dirty="0"/>
          </a:p>
        </p:txBody>
      </p:sp>
      <p:sp>
        <p:nvSpPr>
          <p:cNvPr id="3" name="Content Placeholder 2"/>
          <p:cNvSpPr>
            <a:spLocks noGrp="1"/>
          </p:cNvSpPr>
          <p:nvPr>
            <p:ph idx="1"/>
          </p:nvPr>
        </p:nvSpPr>
        <p:spPr>
          <a:xfrm>
            <a:off x="990600" y="1447800"/>
            <a:ext cx="7943088" cy="5410200"/>
          </a:xfrm>
        </p:spPr>
        <p:txBody>
          <a:bodyPr>
            <a:normAutofit/>
          </a:bodyPr>
          <a:lstStyle/>
          <a:p>
            <a:r>
              <a:rPr lang="en-US" sz="2000" dirty="0" smtClean="0"/>
              <a:t>The </a:t>
            </a:r>
            <a:r>
              <a:rPr lang="en-US" sz="2000" dirty="0"/>
              <a:t>classification error on the training set quickly falls to </a:t>
            </a:r>
            <a:r>
              <a:rPr lang="en-US" sz="2000" dirty="0" smtClean="0"/>
              <a:t>zero and even the </a:t>
            </a:r>
            <a:r>
              <a:rPr lang="en-US" sz="2000" dirty="0"/>
              <a:t>error on the test set continues to </a:t>
            </a:r>
            <a:r>
              <a:rPr lang="en-US" sz="2000" dirty="0" smtClean="0"/>
              <a:t>fall.</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106" y="2895600"/>
            <a:ext cx="7614812" cy="3733800"/>
          </a:xfrm>
          <a:prstGeom prst="rect">
            <a:avLst/>
          </a:prstGeom>
        </p:spPr>
      </p:pic>
    </p:spTree>
    <p:extLst>
      <p:ext uri="{BB962C8B-B14F-4D97-AF65-F5344CB8AC3E}">
        <p14:creationId xmlns:p14="http://schemas.microsoft.com/office/powerpoint/2010/main" val="6893727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Results of the classification</a:t>
            </a:r>
            <a:endParaRPr lang="en-US" dirty="0"/>
          </a:p>
        </p:txBody>
      </p:sp>
      <p:sp>
        <p:nvSpPr>
          <p:cNvPr id="3" name="Content Placeholder 2"/>
          <p:cNvSpPr>
            <a:spLocks noGrp="1"/>
          </p:cNvSpPr>
          <p:nvPr>
            <p:ph idx="1"/>
          </p:nvPr>
        </p:nvSpPr>
        <p:spPr>
          <a:xfrm>
            <a:off x="990600" y="1447800"/>
            <a:ext cx="8153400" cy="5410200"/>
          </a:xfrm>
        </p:spPr>
        <p:txBody>
          <a:bodyPr/>
          <a:lstStyle/>
          <a:p>
            <a:r>
              <a:rPr lang="en-US" sz="2800" dirty="0" smtClean="0"/>
              <a:t>This is the matrix result for a </a:t>
            </a:r>
            <a:r>
              <a:rPr lang="en-US" sz="2800" dirty="0"/>
              <a:t>subject named </a:t>
            </a:r>
            <a:r>
              <a:rPr lang="en-US" sz="2800" dirty="0" smtClean="0"/>
              <a:t>Hideki when the neural network was trained to on subjects Paul,  </a:t>
            </a:r>
            <a:r>
              <a:rPr lang="en-US" sz="2800" dirty="0"/>
              <a:t>A</a:t>
            </a:r>
            <a:r>
              <a:rPr lang="en-US" sz="2800" dirty="0" smtClean="0"/>
              <a:t>rtur and Jessica. </a:t>
            </a:r>
          </a:p>
          <a:p>
            <a:r>
              <a:rPr lang="en-US" sz="2800" dirty="0" smtClean="0"/>
              <a:t>Hideki wore glasses which was quiet different from all of the other subjects but despite that the neuron network managed to correctly classify 20 head pose pictures that were taken of him. </a:t>
            </a:r>
            <a:endParaRPr lang="en-US" sz="2800" dirty="0"/>
          </a:p>
        </p:txBody>
      </p:sp>
    </p:spTree>
    <p:extLst>
      <p:ext uri="{BB962C8B-B14F-4D97-AF65-F5344CB8AC3E}">
        <p14:creationId xmlns:p14="http://schemas.microsoft.com/office/powerpoint/2010/main" val="36055744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0" y="990600"/>
            <a:ext cx="5423146" cy="5144661"/>
          </a:xfrm>
        </p:spPr>
      </p:pic>
    </p:spTree>
    <p:extLst>
      <p:ext uri="{BB962C8B-B14F-4D97-AF65-F5344CB8AC3E}">
        <p14:creationId xmlns:p14="http://schemas.microsoft.com/office/powerpoint/2010/main" val="13800625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Results of the classification</a:t>
            </a:r>
          </a:p>
        </p:txBody>
      </p:sp>
      <p:sp>
        <p:nvSpPr>
          <p:cNvPr id="3" name="Content Placeholder 2"/>
          <p:cNvSpPr>
            <a:spLocks noGrp="1"/>
          </p:cNvSpPr>
          <p:nvPr>
            <p:ph idx="1"/>
          </p:nvPr>
        </p:nvSpPr>
        <p:spPr>
          <a:xfrm>
            <a:off x="990600" y="1447800"/>
            <a:ext cx="8153400" cy="5410200"/>
          </a:xfrm>
        </p:spPr>
        <p:txBody>
          <a:bodyPr>
            <a:normAutofit/>
          </a:bodyPr>
          <a:lstStyle/>
          <a:p>
            <a:r>
              <a:rPr lang="en-US" sz="2000" dirty="0" smtClean="0"/>
              <a:t>The results </a:t>
            </a:r>
            <a:r>
              <a:rPr lang="en-US" sz="2000" dirty="0"/>
              <a:t>for subject named </a:t>
            </a:r>
            <a:r>
              <a:rPr lang="en-US" sz="2000" dirty="0" smtClean="0"/>
              <a:t>Ulysses are quiet different even though the training of the neural network was similar to Hideki the neural network makes 3 classification errors and on a total of 20 inputs.</a:t>
            </a:r>
            <a:endParaRPr lang="en-US" sz="2000"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173" y="2590800"/>
            <a:ext cx="4666427" cy="3810000"/>
          </a:xfrm>
          <a:prstGeom prst="rect">
            <a:avLst/>
          </a:prstGeom>
        </p:spPr>
      </p:pic>
    </p:spTree>
    <p:extLst>
      <p:ext uri="{BB962C8B-B14F-4D97-AF65-F5344CB8AC3E}">
        <p14:creationId xmlns:p14="http://schemas.microsoft.com/office/powerpoint/2010/main" val="4193263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ctr"/>
            <a:r>
              <a:rPr lang="en-US" dirty="0" smtClean="0"/>
              <a:t>What are neural networks</a:t>
            </a:r>
            <a:endParaRPr lang="en-US" dirty="0"/>
          </a:p>
        </p:txBody>
      </p:sp>
      <p:sp>
        <p:nvSpPr>
          <p:cNvPr id="3" name="Content Placeholder 2"/>
          <p:cNvSpPr>
            <a:spLocks noGrp="1"/>
          </p:cNvSpPr>
          <p:nvPr>
            <p:ph idx="1"/>
          </p:nvPr>
        </p:nvSpPr>
        <p:spPr>
          <a:xfrm>
            <a:off x="990600" y="1143000"/>
            <a:ext cx="8153400" cy="5715000"/>
          </a:xfrm>
        </p:spPr>
        <p:txBody>
          <a:bodyPr>
            <a:normAutofit/>
          </a:bodyPr>
          <a:lstStyle/>
          <a:p>
            <a:r>
              <a:rPr lang="en-US" sz="2400" dirty="0" smtClean="0"/>
              <a:t>A neural network or more properly referred to as an 'artificial' neural network (ANN) is defined as a computing system made up of a number of simple, highly interconnected processing elements, which process information by their dynamic state response to external inputs. This definition comes from the </a:t>
            </a:r>
            <a:r>
              <a:rPr lang="en-US" sz="2400" dirty="0"/>
              <a:t>inventor of one of the first neurocomputers</a:t>
            </a:r>
            <a:r>
              <a:rPr lang="en-US" sz="2400" dirty="0" smtClean="0"/>
              <a:t> Robert Hecht-Nielsen who defined it as such in an article titled Neural Network Primer: Part I written by Maureen Caudill in 1989. </a:t>
            </a:r>
          </a:p>
          <a:p>
            <a:r>
              <a:rPr lang="en-US" sz="2400" dirty="0" smtClean="0"/>
              <a:t>Another simpler definition of a neural network is that </a:t>
            </a:r>
            <a:r>
              <a:rPr lang="en-US" sz="2400" dirty="0"/>
              <a:t>A neural network is a type of machine learning which models itself after the human brain. This creates an artificial neural network that via an algorithm allows the computer to learn by incorporating new data.</a:t>
            </a:r>
            <a:endParaRPr lang="en-US" sz="2400" dirty="0" smtClean="0"/>
          </a:p>
          <a:p>
            <a:endParaRPr lang="en-US" dirty="0"/>
          </a:p>
        </p:txBody>
      </p:sp>
    </p:spTree>
    <p:extLst>
      <p:ext uri="{BB962C8B-B14F-4D97-AF65-F5344CB8AC3E}">
        <p14:creationId xmlns:p14="http://schemas.microsoft.com/office/powerpoint/2010/main" val="19243881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Results of the classification</a:t>
            </a:r>
          </a:p>
        </p:txBody>
      </p:sp>
      <p:sp>
        <p:nvSpPr>
          <p:cNvPr id="3" name="Content Placeholder 2"/>
          <p:cNvSpPr>
            <a:spLocks noGrp="1"/>
          </p:cNvSpPr>
          <p:nvPr>
            <p:ph idx="1"/>
          </p:nvPr>
        </p:nvSpPr>
        <p:spPr>
          <a:xfrm>
            <a:off x="990600" y="1447800"/>
            <a:ext cx="8153400" cy="5410200"/>
          </a:xfrm>
        </p:spPr>
        <p:txBody>
          <a:bodyPr>
            <a:normAutofit/>
          </a:bodyPr>
          <a:lstStyle/>
          <a:p>
            <a:r>
              <a:rPr lang="en-US" sz="2000" dirty="0" smtClean="0"/>
              <a:t>As for Jessica the neural network was trained on only </a:t>
            </a:r>
            <a:r>
              <a:rPr lang="en-US" sz="2000" dirty="0"/>
              <a:t>P</a:t>
            </a:r>
            <a:r>
              <a:rPr lang="en-US" sz="2000" dirty="0" smtClean="0"/>
              <a:t>aul and Artur and makes 4 classification errors on the total of 22 inputs. The neural networks tends to confuse right with down a lot. The reason for this is because Jessica has a fair amount of hair unlike than either Paul or Artur.</a:t>
            </a:r>
            <a:endParaRPr lang="en-US" sz="2000"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2819400"/>
            <a:ext cx="4800600" cy="3807748"/>
          </a:xfrm>
          <a:prstGeom prst="rect">
            <a:avLst/>
          </a:prstGeom>
        </p:spPr>
      </p:pic>
    </p:spTree>
    <p:extLst>
      <p:ext uri="{BB962C8B-B14F-4D97-AF65-F5344CB8AC3E}">
        <p14:creationId xmlns:p14="http://schemas.microsoft.com/office/powerpoint/2010/main" val="23994944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943088" cy="1417638"/>
          </a:xfrm>
        </p:spPr>
        <p:txBody>
          <a:bodyPr>
            <a:noAutofit/>
          </a:bodyPr>
          <a:lstStyle/>
          <a:p>
            <a:pPr algn="ctr"/>
            <a:r>
              <a:rPr lang="en-US" dirty="0" smtClean="0"/>
              <a:t>Conclusion</a:t>
            </a:r>
            <a:endParaRPr lang="en-US" dirty="0"/>
          </a:p>
        </p:txBody>
      </p:sp>
      <p:sp>
        <p:nvSpPr>
          <p:cNvPr id="3" name="Content Placeholder 2"/>
          <p:cNvSpPr>
            <a:spLocks noGrp="1"/>
          </p:cNvSpPr>
          <p:nvPr>
            <p:ph idx="1"/>
          </p:nvPr>
        </p:nvSpPr>
        <p:spPr>
          <a:xfrm>
            <a:off x="990600" y="1447800"/>
            <a:ext cx="8153400" cy="5410200"/>
          </a:xfrm>
        </p:spPr>
        <p:txBody>
          <a:bodyPr>
            <a:normAutofit/>
          </a:bodyPr>
          <a:lstStyle/>
          <a:p>
            <a:r>
              <a:rPr lang="en-US" sz="2000" dirty="0" smtClean="0"/>
              <a:t>The author presented a </a:t>
            </a:r>
            <a:r>
              <a:rPr lang="en-US" sz="2000" dirty="0"/>
              <a:t>very </a:t>
            </a:r>
            <a:r>
              <a:rPr lang="en-US" sz="2000" dirty="0" smtClean="0"/>
              <a:t>simple neural network architecture </a:t>
            </a:r>
            <a:r>
              <a:rPr lang="en-US" sz="2000" dirty="0"/>
              <a:t>in </a:t>
            </a:r>
            <a:r>
              <a:rPr lang="en-US" sz="2000" dirty="0" smtClean="0"/>
              <a:t>the paper.  Even though he ended up trying </a:t>
            </a:r>
            <a:r>
              <a:rPr lang="en-US" sz="2000" dirty="0"/>
              <a:t>multiple different architectures, and various forms of feature selection on the </a:t>
            </a:r>
            <a:r>
              <a:rPr lang="en-US" sz="2000" dirty="0" smtClean="0"/>
              <a:t>input but none of them gave him the results that he wanted so he had to stick with the two hidden neuron architecture as it gave him the results that he was looking for and it was easier to explain than the other types of architectures that he had used. </a:t>
            </a:r>
            <a:endParaRPr lang="en-US" sz="2000" dirty="0"/>
          </a:p>
        </p:txBody>
      </p:sp>
    </p:spTree>
    <p:extLst>
      <p:ext uri="{BB962C8B-B14F-4D97-AF65-F5344CB8AC3E}">
        <p14:creationId xmlns:p14="http://schemas.microsoft.com/office/powerpoint/2010/main" val="30906002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 </a:t>
            </a:r>
            <a:endParaRPr lang="en-US" dirty="0"/>
          </a:p>
        </p:txBody>
      </p:sp>
      <p:sp>
        <p:nvSpPr>
          <p:cNvPr id="3" name="Content Placeholder 2"/>
          <p:cNvSpPr>
            <a:spLocks noGrp="1"/>
          </p:cNvSpPr>
          <p:nvPr>
            <p:ph idx="1"/>
          </p:nvPr>
        </p:nvSpPr>
        <p:spPr>
          <a:xfrm>
            <a:off x="990600" y="1447800"/>
            <a:ext cx="8153400" cy="5410200"/>
          </a:xfrm>
        </p:spPr>
        <p:txBody>
          <a:bodyPr>
            <a:normAutofit/>
          </a:bodyPr>
          <a:lstStyle/>
          <a:p>
            <a:r>
              <a:rPr lang="en-US" sz="2000" dirty="0">
                <a:hlinkClick r:id="rId2"/>
              </a:rPr>
              <a:t>https://</a:t>
            </a:r>
            <a:r>
              <a:rPr lang="en-US" sz="2000" dirty="0" smtClean="0">
                <a:hlinkClick r:id="rId2"/>
              </a:rPr>
              <a:t>www.marshall.usc.edu/blog/how-do-neural-networks-mimic-human-brain</a:t>
            </a:r>
            <a:endParaRPr lang="en-US" sz="2000" dirty="0" smtClean="0"/>
          </a:p>
          <a:p>
            <a:r>
              <a:rPr lang="en-US" sz="2000" dirty="0">
                <a:hlinkClick r:id="rId3"/>
              </a:rPr>
              <a:t>https://</a:t>
            </a:r>
            <a:r>
              <a:rPr lang="en-US" sz="2000" dirty="0" smtClean="0">
                <a:hlinkClick r:id="rId3"/>
              </a:rPr>
              <a:t>medium.com/predict/artificial-neural-networks-mapping-the-human-brain-2e0bd4a93160</a:t>
            </a:r>
            <a:endParaRPr lang="en-US" sz="2000" dirty="0" smtClean="0"/>
          </a:p>
          <a:p>
            <a:r>
              <a:rPr lang="en-US" sz="2000" dirty="0">
                <a:hlinkClick r:id="rId4"/>
              </a:rPr>
              <a:t>http://pages.cs.wisc.edu/~</a:t>
            </a:r>
            <a:r>
              <a:rPr lang="en-US" sz="2000" dirty="0" smtClean="0">
                <a:hlinkClick r:id="rId4"/>
              </a:rPr>
              <a:t>bolo/shipyard/neural/local.html</a:t>
            </a:r>
            <a:endParaRPr lang="en-US" sz="2000" dirty="0" smtClean="0"/>
          </a:p>
          <a:p>
            <a:r>
              <a:rPr lang="en-US" sz="2000" dirty="0">
                <a:hlinkClick r:id="rId5"/>
              </a:rPr>
              <a:t>https://www.techradar.com/news/what-is-a-neural-network</a:t>
            </a:r>
            <a:endParaRPr lang="en-US" sz="2000" dirty="0"/>
          </a:p>
        </p:txBody>
      </p:sp>
    </p:spTree>
    <p:extLst>
      <p:ext uri="{BB962C8B-B14F-4D97-AF65-F5344CB8AC3E}">
        <p14:creationId xmlns:p14="http://schemas.microsoft.com/office/powerpoint/2010/main" val="1914057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943088" cy="1417638"/>
          </a:xfrm>
        </p:spPr>
        <p:txBody>
          <a:bodyPr>
            <a:noAutofit/>
          </a:bodyPr>
          <a:lstStyle/>
          <a:p>
            <a:pPr algn="ctr"/>
            <a:r>
              <a:rPr lang="en-US" dirty="0" smtClean="0"/>
              <a:t>Why were artificial neural networks resemble a human brain</a:t>
            </a:r>
            <a:endParaRPr lang="en-US" dirty="0"/>
          </a:p>
        </p:txBody>
      </p:sp>
      <p:sp>
        <p:nvSpPr>
          <p:cNvPr id="3" name="Content Placeholder 2"/>
          <p:cNvSpPr>
            <a:spLocks noGrp="1"/>
          </p:cNvSpPr>
          <p:nvPr>
            <p:ph idx="1"/>
          </p:nvPr>
        </p:nvSpPr>
        <p:spPr>
          <a:xfrm>
            <a:off x="990600" y="1600200"/>
            <a:ext cx="8153400" cy="5257800"/>
          </a:xfrm>
        </p:spPr>
        <p:txBody>
          <a:bodyPr>
            <a:normAutofit/>
          </a:bodyPr>
          <a:lstStyle/>
          <a:p>
            <a:r>
              <a:rPr lang="en-US" sz="2000" dirty="0" smtClean="0"/>
              <a:t>The reason artificial neural networks were based on the human brain is because  they exhibit similarities to the human brain such as mimicking the phycology of the human brain and the way the human brain thinks by receiving different kinds of stimulus such as vision or sound and follows a try until you succeed method like we do. </a:t>
            </a:r>
            <a:endParaRPr lang="en-US" sz="20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4285923"/>
            <a:ext cx="1440874" cy="1676401"/>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0" y="4248149"/>
            <a:ext cx="2038350" cy="1747157"/>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2816" y="4445047"/>
            <a:ext cx="3851183" cy="17271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7535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Introduction to Neural Networks</a:t>
            </a:r>
            <a:endParaRPr lang="en-US" dirty="0"/>
          </a:p>
        </p:txBody>
      </p:sp>
      <p:sp>
        <p:nvSpPr>
          <p:cNvPr id="3" name="Content Placeholder 2"/>
          <p:cNvSpPr>
            <a:spLocks noGrp="1"/>
          </p:cNvSpPr>
          <p:nvPr>
            <p:ph idx="1"/>
          </p:nvPr>
        </p:nvSpPr>
        <p:spPr>
          <a:xfrm>
            <a:off x="990600" y="1600200"/>
            <a:ext cx="8153400" cy="5257800"/>
          </a:xfrm>
        </p:spPr>
        <p:txBody>
          <a:bodyPr>
            <a:normAutofit/>
          </a:bodyPr>
          <a:lstStyle/>
          <a:p>
            <a:r>
              <a:rPr lang="en-US" sz="2800" dirty="0" smtClean="0">
                <a:cs typeface="Times New Roman" panose="02020603050405020304" pitchFamily="18" charset="0"/>
              </a:rPr>
              <a:t>the article is about training a neural network to classify the orientation of a centered image of a head as either up, down, left or right.</a:t>
            </a:r>
          </a:p>
          <a:p>
            <a:r>
              <a:rPr lang="en-US" sz="2800" dirty="0" smtClean="0">
                <a:cs typeface="Times New Roman" panose="02020603050405020304" pitchFamily="18" charset="0"/>
              </a:rPr>
              <a:t>this gives information about what someone is paying attention to. </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3962400"/>
            <a:ext cx="4620904" cy="2720640"/>
          </a:xfrm>
          <a:prstGeom prst="rect">
            <a:avLst/>
          </a:prstGeom>
        </p:spPr>
      </p:pic>
    </p:spTree>
    <p:extLst>
      <p:ext uri="{BB962C8B-B14F-4D97-AF65-F5344CB8AC3E}">
        <p14:creationId xmlns:p14="http://schemas.microsoft.com/office/powerpoint/2010/main" val="246869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lnSpcReduction="10000"/>
          </a:bodyPr>
          <a:lstStyle/>
          <a:p>
            <a:r>
              <a:rPr lang="en-US" sz="2800" dirty="0">
                <a:cs typeface="Times New Roman" panose="02020603050405020304" pitchFamily="18" charset="0"/>
              </a:rPr>
              <a:t>The </a:t>
            </a:r>
            <a:r>
              <a:rPr lang="en-US" sz="2800" dirty="0" smtClean="0">
                <a:cs typeface="Times New Roman" panose="02020603050405020304" pitchFamily="18" charset="0"/>
              </a:rPr>
              <a:t>plan is: </a:t>
            </a:r>
          </a:p>
          <a:p>
            <a:pPr marL="596646" indent="-514350">
              <a:buFont typeface="+mj-lt"/>
              <a:buAutoNum type="arabicPeriod"/>
            </a:pPr>
            <a:r>
              <a:rPr lang="en-US" sz="2800" dirty="0" smtClean="0">
                <a:cs typeface="Times New Roman" panose="02020603050405020304" pitchFamily="18" charset="0"/>
              </a:rPr>
              <a:t>making </a:t>
            </a:r>
            <a:r>
              <a:rPr lang="en-US" sz="2800" dirty="0">
                <a:cs typeface="Times New Roman" panose="02020603050405020304" pitchFamily="18" charset="0"/>
              </a:rPr>
              <a:t>a classifier that makes decisions that the network desires using motion information. The motion based classifier gathers information on the examples and libels them for training</a:t>
            </a:r>
            <a:r>
              <a:rPr lang="en-US" sz="2800" dirty="0" smtClean="0">
                <a:cs typeface="Times New Roman" panose="02020603050405020304" pitchFamily="18" charset="0"/>
              </a:rPr>
              <a:t>.</a:t>
            </a:r>
          </a:p>
          <a:p>
            <a:pPr marL="596646" indent="-514350">
              <a:buFont typeface="+mj-lt"/>
              <a:buAutoNum type="arabicPeriod"/>
            </a:pPr>
            <a:r>
              <a:rPr lang="en-US" sz="2800" dirty="0" smtClean="0">
                <a:cs typeface="Times New Roman" panose="02020603050405020304" pitchFamily="18" charset="0"/>
              </a:rPr>
              <a:t>From the motion-based classifier, collect training examples.</a:t>
            </a:r>
          </a:p>
          <a:p>
            <a:pPr marL="596646" indent="-514350">
              <a:buFont typeface="+mj-lt"/>
              <a:buAutoNum type="arabicPeriod"/>
            </a:pPr>
            <a:r>
              <a:rPr lang="en-US" sz="2800" dirty="0" smtClean="0">
                <a:cs typeface="Times New Roman" panose="02020603050405020304" pitchFamily="18" charset="0"/>
              </a:rPr>
              <a:t> training neural network to a similar functionality as classifier but without face motion info.</a:t>
            </a:r>
            <a:endParaRPr lang="en-US" sz="2800" dirty="0">
              <a:cs typeface="Times New Roman" panose="02020603050405020304" pitchFamily="18" charset="0"/>
            </a:endParaRPr>
          </a:p>
          <a:p>
            <a:endParaRPr lang="en-US" sz="2800" dirty="0"/>
          </a:p>
        </p:txBody>
      </p:sp>
    </p:spTree>
    <p:extLst>
      <p:ext uri="{BB962C8B-B14F-4D97-AF65-F5344CB8AC3E}">
        <p14:creationId xmlns:p14="http://schemas.microsoft.com/office/powerpoint/2010/main" val="1966125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Introduction to Neural Networks</a:t>
            </a:r>
            <a:endParaRPr lang="en-US" dirty="0"/>
          </a:p>
        </p:txBody>
      </p:sp>
      <p:sp>
        <p:nvSpPr>
          <p:cNvPr id="3" name="Content Placeholder 2"/>
          <p:cNvSpPr>
            <a:spLocks noGrp="1"/>
          </p:cNvSpPr>
          <p:nvPr>
            <p:ph idx="1"/>
          </p:nvPr>
        </p:nvSpPr>
        <p:spPr>
          <a:xfrm>
            <a:off x="990600" y="1600200"/>
            <a:ext cx="8153400" cy="5257800"/>
          </a:xfrm>
        </p:spPr>
        <p:txBody>
          <a:bodyPr>
            <a:normAutofit/>
          </a:bodyPr>
          <a:lstStyle/>
          <a:p>
            <a:r>
              <a:rPr lang="en-US" sz="2800" dirty="0" smtClean="0"/>
              <a:t>The training process of a neural network is connected to the child development.</a:t>
            </a:r>
          </a:p>
          <a:p>
            <a:pPr lvl="1"/>
            <a:r>
              <a:rPr lang="en-US" dirty="0" smtClean="0"/>
              <a:t>Child senses develop as he/she grows older </a:t>
            </a:r>
          </a:p>
          <a:p>
            <a:pPr marL="585216" indent="-457200"/>
            <a:endParaRPr lang="en-US" dirty="0" smtClean="0"/>
          </a:p>
        </p:txBody>
      </p:sp>
    </p:spTree>
    <p:extLst>
      <p:ext uri="{BB962C8B-B14F-4D97-AF65-F5344CB8AC3E}">
        <p14:creationId xmlns:p14="http://schemas.microsoft.com/office/powerpoint/2010/main" val="928979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Joint attention</a:t>
            </a:r>
            <a:endParaRPr lang="en-US" dirty="0"/>
          </a:p>
        </p:txBody>
      </p:sp>
      <p:sp>
        <p:nvSpPr>
          <p:cNvPr id="3" name="Content Placeholder 2"/>
          <p:cNvSpPr>
            <a:spLocks noGrp="1"/>
          </p:cNvSpPr>
          <p:nvPr>
            <p:ph idx="1"/>
          </p:nvPr>
        </p:nvSpPr>
        <p:spPr>
          <a:xfrm>
            <a:off x="990600" y="1600200"/>
            <a:ext cx="8153400" cy="5257800"/>
          </a:xfrm>
        </p:spPr>
        <p:txBody>
          <a:bodyPr>
            <a:normAutofit/>
          </a:bodyPr>
          <a:lstStyle/>
          <a:p>
            <a:r>
              <a:rPr lang="en-US" sz="2800" dirty="0" smtClean="0"/>
              <a:t>Four stages:</a:t>
            </a:r>
          </a:p>
          <a:p>
            <a:pPr marL="1572768" lvl="4" indent="-457200">
              <a:buFont typeface="+mj-lt"/>
              <a:buAutoNum type="arabicPeriod"/>
            </a:pPr>
            <a:r>
              <a:rPr lang="en-US" dirty="0" smtClean="0"/>
              <a:t>Child notice left and right</a:t>
            </a:r>
          </a:p>
          <a:p>
            <a:pPr marL="1572768" lvl="4" indent="-457200">
              <a:buFont typeface="+mj-lt"/>
              <a:buAutoNum type="arabicPeriod"/>
            </a:pPr>
            <a:endParaRPr lang="en-US" dirty="0"/>
          </a:p>
          <a:p>
            <a:pPr marL="1572768" lvl="4" indent="-457200">
              <a:buFont typeface="+mj-lt"/>
              <a:buAutoNum type="arabicPeriod"/>
            </a:pPr>
            <a:endParaRPr lang="en-US" dirty="0" smtClean="0"/>
          </a:p>
          <a:p>
            <a:pPr marL="1572768" lvl="4" indent="-457200">
              <a:buFont typeface="+mj-lt"/>
              <a:buAutoNum type="arabicPeriod"/>
            </a:pPr>
            <a:endParaRPr lang="en-US" dirty="0"/>
          </a:p>
          <a:p>
            <a:pPr marL="1572768" lvl="4" indent="-457200">
              <a:buFont typeface="+mj-lt"/>
              <a:buAutoNum type="arabicPeriod"/>
            </a:pPr>
            <a:r>
              <a:rPr lang="en-US" dirty="0" smtClean="0"/>
              <a:t>Child chooses the first object along gaze direction</a:t>
            </a:r>
          </a:p>
          <a:p>
            <a:pPr marL="1572768" lvl="4" indent="-457200">
              <a:buFont typeface="+mj-lt"/>
              <a:buAutoNum type="arabicPeriod"/>
            </a:pPr>
            <a:endParaRPr lang="en-US" dirty="0"/>
          </a:p>
          <a:p>
            <a:pPr marL="1572768" lvl="4" indent="-457200">
              <a:buFont typeface="+mj-lt"/>
              <a:buAutoNum type="arabicPeriod"/>
            </a:pPr>
            <a:endParaRPr lang="en-US" dirty="0" smtClean="0"/>
          </a:p>
          <a:p>
            <a:pPr marL="1572768" lvl="4" indent="-457200">
              <a:buFont typeface="+mj-lt"/>
              <a:buAutoNum type="arabicPeriod"/>
            </a:pPr>
            <a:r>
              <a:rPr lang="en-US" dirty="0" smtClean="0"/>
              <a:t>Child uses full 3D information to search but he doesn’t look behind him</a:t>
            </a:r>
          </a:p>
          <a:p>
            <a:pPr marL="1572768" lvl="4" indent="-457200">
              <a:buFont typeface="+mj-lt"/>
              <a:buAutoNum type="arabicPeriod"/>
            </a:pPr>
            <a:endParaRPr lang="en-US" dirty="0" smtClean="0"/>
          </a:p>
          <a:p>
            <a:pPr marL="1572768" lvl="4" indent="-457200">
              <a:buFont typeface="+mj-lt"/>
              <a:buAutoNum type="arabicPeriod"/>
            </a:pPr>
            <a:r>
              <a:rPr lang="en-US" dirty="0" smtClean="0"/>
              <a:t>Child look first behind his head if necessary  </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771934"/>
            <a:ext cx="1178197"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200" y="3350525"/>
            <a:ext cx="112541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8688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Collecting training data </a:t>
            </a:r>
          </a:p>
        </p:txBody>
      </p:sp>
      <p:sp>
        <p:nvSpPr>
          <p:cNvPr id="3" name="Content Placeholder 2"/>
          <p:cNvSpPr>
            <a:spLocks noGrp="1"/>
          </p:cNvSpPr>
          <p:nvPr>
            <p:ph idx="1"/>
          </p:nvPr>
        </p:nvSpPr>
        <p:spPr>
          <a:xfrm>
            <a:off x="990600" y="1600200"/>
            <a:ext cx="8153400" cy="5257800"/>
          </a:xfrm>
        </p:spPr>
        <p:txBody>
          <a:bodyPr>
            <a:normAutofit/>
          </a:bodyPr>
          <a:lstStyle/>
          <a:p>
            <a:r>
              <a:rPr lang="en-US" sz="2800" dirty="0"/>
              <a:t>D</a:t>
            </a:r>
            <a:r>
              <a:rPr lang="en-US" sz="2800" dirty="0" smtClean="0"/>
              <a:t>ata </a:t>
            </a:r>
            <a:r>
              <a:rPr lang="en-US" sz="2800" dirty="0"/>
              <a:t>is </a:t>
            </a:r>
            <a:r>
              <a:rPr lang="en-US" sz="2800" dirty="0" smtClean="0"/>
              <a:t>collected through </a:t>
            </a:r>
            <a:r>
              <a:rPr lang="en-US" sz="2800" dirty="0"/>
              <a:t>motion </a:t>
            </a:r>
            <a:r>
              <a:rPr lang="en-US" sz="2800" dirty="0" smtClean="0"/>
              <a:t>tracking.</a:t>
            </a:r>
          </a:p>
          <a:p>
            <a:pPr lvl="1"/>
            <a:r>
              <a:rPr lang="en-US" sz="2400" dirty="0" smtClean="0"/>
              <a:t>A person sits at a </a:t>
            </a:r>
            <a:r>
              <a:rPr lang="en-US" sz="2400" dirty="0"/>
              <a:t>fixed distance away from the camera while facing directly </a:t>
            </a:r>
            <a:r>
              <a:rPr lang="en-US" sz="2400" dirty="0" smtClean="0"/>
              <a:t>at </a:t>
            </a:r>
            <a:r>
              <a:rPr lang="en-US" sz="2400" dirty="0"/>
              <a:t>it. </a:t>
            </a:r>
            <a:endParaRPr lang="en-US" sz="2400" dirty="0" smtClean="0"/>
          </a:p>
          <a:p>
            <a:pPr lvl="1"/>
            <a:r>
              <a:rPr lang="en-US" sz="2400" dirty="0" smtClean="0"/>
              <a:t>The </a:t>
            </a:r>
            <a:r>
              <a:rPr lang="en-US" sz="2400" dirty="0"/>
              <a:t>camera </a:t>
            </a:r>
            <a:r>
              <a:rPr lang="en-US" sz="2400" dirty="0" smtClean="0"/>
              <a:t>tracks </a:t>
            </a:r>
            <a:r>
              <a:rPr lang="en-US" sz="2400" dirty="0"/>
              <a:t>a specific feature on the persons face before </a:t>
            </a:r>
            <a:r>
              <a:rPr lang="en-US" sz="2400" dirty="0" smtClean="0"/>
              <a:t>moving </a:t>
            </a:r>
            <a:r>
              <a:rPr lang="en-US" sz="2400" dirty="0"/>
              <a:t>his/her head in any </a:t>
            </a:r>
            <a:r>
              <a:rPr lang="en-US" sz="2400" dirty="0" smtClean="0"/>
              <a:t>direction.</a:t>
            </a:r>
          </a:p>
          <a:p>
            <a:pPr lvl="1"/>
            <a:r>
              <a:rPr lang="en-US" sz="2400" dirty="0" smtClean="0"/>
              <a:t> The </a:t>
            </a:r>
            <a:r>
              <a:rPr lang="en-US" sz="2400" dirty="0"/>
              <a:t>camera then uses motion tracking </a:t>
            </a:r>
            <a:r>
              <a:rPr lang="en-US" sz="2400" dirty="0" smtClean="0"/>
              <a:t>to track the specific point/feature on the persons face. </a:t>
            </a:r>
            <a:endParaRPr lang="en-US" sz="2400" dirty="0"/>
          </a:p>
          <a:p>
            <a:endParaRPr lang="en-US" sz="2800" dirty="0" smtClean="0"/>
          </a:p>
          <a:p>
            <a:pPr marL="0" indent="0">
              <a:buNone/>
            </a:pP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396" y="4648200"/>
            <a:ext cx="410411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64149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collection</a:t>
            </a:r>
            <a:endParaRPr lang="en-US" dirty="0"/>
          </a:p>
        </p:txBody>
      </p:sp>
      <p:sp>
        <p:nvSpPr>
          <p:cNvPr id="3" name="Content Placeholder 2"/>
          <p:cNvSpPr>
            <a:spLocks noGrp="1"/>
          </p:cNvSpPr>
          <p:nvPr>
            <p:ph idx="1"/>
          </p:nvPr>
        </p:nvSpPr>
        <p:spPr>
          <a:xfrm>
            <a:off x="990600" y="1447800"/>
            <a:ext cx="8153400" cy="5410200"/>
          </a:xfrm>
        </p:spPr>
        <p:txBody>
          <a:bodyPr>
            <a:normAutofit/>
          </a:bodyPr>
          <a:lstStyle/>
          <a:p>
            <a:r>
              <a:rPr lang="en-US" sz="2000" dirty="0" smtClean="0"/>
              <a:t>A persons neck has 3 degrees of freedom called the pitch, yaw and roll.</a:t>
            </a:r>
          </a:p>
          <a:p>
            <a:r>
              <a:rPr lang="en-US" sz="2000" dirty="0"/>
              <a:t>T</a:t>
            </a:r>
            <a:r>
              <a:rPr lang="en-US" sz="2000" dirty="0" smtClean="0"/>
              <a:t>he author decided to only consider two of them the yaw and the pitch.</a:t>
            </a:r>
          </a:p>
          <a:p>
            <a:r>
              <a:rPr lang="en-US" sz="2000" dirty="0" smtClean="0"/>
              <a:t>The reason for this is because it is harder to measure the change in feature on the face because the head outline moves a lot than the feature.  </a:t>
            </a:r>
            <a:endParaRPr lang="en-US" sz="2000"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3962400"/>
            <a:ext cx="6575614" cy="2105143"/>
          </a:xfrm>
          <a:prstGeom prst="rect">
            <a:avLst/>
          </a:prstGeom>
        </p:spPr>
      </p:pic>
    </p:spTree>
    <p:extLst>
      <p:ext uri="{BB962C8B-B14F-4D97-AF65-F5344CB8AC3E}">
        <p14:creationId xmlns:p14="http://schemas.microsoft.com/office/powerpoint/2010/main" val="41103235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2993</TotalTime>
  <Words>1119</Words>
  <Application>Microsoft Office PowerPoint</Application>
  <PresentationFormat>On-screen Show (4:3)</PresentationFormat>
  <Paragraphs>76</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Solstice</vt:lpstr>
      <vt:lpstr>Detecting head orientation using neural networks</vt:lpstr>
      <vt:lpstr>What are neural networks</vt:lpstr>
      <vt:lpstr>Why were artificial neural networks resemble a human brain</vt:lpstr>
      <vt:lpstr>Introduction to Neural Networks</vt:lpstr>
      <vt:lpstr>PowerPoint Presentation</vt:lpstr>
      <vt:lpstr>Introduction to Neural Networks</vt:lpstr>
      <vt:lpstr>Joint attention</vt:lpstr>
      <vt:lpstr>Collecting training data </vt:lpstr>
      <vt:lpstr>Data collection</vt:lpstr>
      <vt:lpstr>Tracking head features</vt:lpstr>
      <vt:lpstr>Different ways to track the head</vt:lpstr>
      <vt:lpstr>Faces collected</vt:lpstr>
      <vt:lpstr>Light was fixed  background was changed between different batches </vt:lpstr>
      <vt:lpstr>Network architecture </vt:lpstr>
      <vt:lpstr>Network architecture</vt:lpstr>
      <vt:lpstr>backpropagation</vt:lpstr>
      <vt:lpstr>Results of the classification</vt:lpstr>
      <vt:lpstr>PowerPoint Presentation</vt:lpstr>
      <vt:lpstr>Results of the classification</vt:lpstr>
      <vt:lpstr>Results of the classification</vt:lpstr>
      <vt:lpstr>Conclusion</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Nabeel Alkhatib</dc:creator>
  <cp:lastModifiedBy>Nabeel Alkhatib</cp:lastModifiedBy>
  <cp:revision>63</cp:revision>
  <dcterms:created xsi:type="dcterms:W3CDTF">2019-05-01T17:40:15Z</dcterms:created>
  <dcterms:modified xsi:type="dcterms:W3CDTF">2019-05-03T19:33:36Z</dcterms:modified>
</cp:coreProperties>
</file>