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0"/>
  </p:notesMasterIdLst>
  <p:sldIdLst>
    <p:sldId id="257" r:id="rId2"/>
    <p:sldId id="623" r:id="rId3"/>
    <p:sldId id="768" r:id="rId4"/>
    <p:sldId id="258" r:id="rId5"/>
    <p:sldId id="762" r:id="rId6"/>
    <p:sldId id="262" r:id="rId7"/>
    <p:sldId id="313" r:id="rId8"/>
    <p:sldId id="495" r:id="rId9"/>
    <p:sldId id="820" r:id="rId10"/>
    <p:sldId id="480" r:id="rId11"/>
    <p:sldId id="259" r:id="rId12"/>
    <p:sldId id="821" r:id="rId13"/>
    <p:sldId id="863" r:id="rId14"/>
    <p:sldId id="481" r:id="rId15"/>
    <p:sldId id="834" r:id="rId16"/>
    <p:sldId id="864" r:id="rId17"/>
    <p:sldId id="867" r:id="rId18"/>
    <p:sldId id="889" r:id="rId19"/>
    <p:sldId id="890" r:id="rId20"/>
    <p:sldId id="901" r:id="rId21"/>
    <p:sldId id="891" r:id="rId22"/>
    <p:sldId id="892" r:id="rId23"/>
    <p:sldId id="893" r:id="rId24"/>
    <p:sldId id="894" r:id="rId25"/>
    <p:sldId id="895" r:id="rId26"/>
    <p:sldId id="896" r:id="rId27"/>
    <p:sldId id="897" r:id="rId28"/>
    <p:sldId id="898" r:id="rId29"/>
    <p:sldId id="899" r:id="rId30"/>
    <p:sldId id="900" r:id="rId31"/>
    <p:sldId id="902" r:id="rId32"/>
    <p:sldId id="903" r:id="rId33"/>
    <p:sldId id="336" r:id="rId34"/>
    <p:sldId id="337" r:id="rId35"/>
    <p:sldId id="338" r:id="rId36"/>
    <p:sldId id="904" r:id="rId37"/>
    <p:sldId id="769" r:id="rId38"/>
    <p:sldId id="770" r:id="rId39"/>
    <p:sldId id="771" r:id="rId40"/>
    <p:sldId id="772" r:id="rId41"/>
    <p:sldId id="773" r:id="rId42"/>
    <p:sldId id="774" r:id="rId43"/>
    <p:sldId id="775" r:id="rId44"/>
    <p:sldId id="776" r:id="rId45"/>
    <p:sldId id="777" r:id="rId46"/>
    <p:sldId id="778" r:id="rId47"/>
    <p:sldId id="779" r:id="rId48"/>
    <p:sldId id="780" r:id="rId49"/>
    <p:sldId id="781" r:id="rId50"/>
    <p:sldId id="782" r:id="rId51"/>
    <p:sldId id="878" r:id="rId52"/>
    <p:sldId id="788" r:id="rId53"/>
    <p:sldId id="905" r:id="rId54"/>
    <p:sldId id="906" r:id="rId55"/>
    <p:sldId id="791" r:id="rId56"/>
    <p:sldId id="792" r:id="rId57"/>
    <p:sldId id="793" r:id="rId58"/>
    <p:sldId id="794" r:id="rId59"/>
    <p:sldId id="796" r:id="rId60"/>
    <p:sldId id="797" r:id="rId61"/>
    <p:sldId id="923" r:id="rId62"/>
    <p:sldId id="924" r:id="rId63"/>
    <p:sldId id="925" r:id="rId64"/>
    <p:sldId id="926" r:id="rId65"/>
    <p:sldId id="907" r:id="rId66"/>
    <p:sldId id="908" r:id="rId67"/>
    <p:sldId id="927" r:id="rId68"/>
    <p:sldId id="909" r:id="rId69"/>
    <p:sldId id="910" r:id="rId70"/>
    <p:sldId id="911" r:id="rId71"/>
    <p:sldId id="912" r:id="rId72"/>
    <p:sldId id="913" r:id="rId73"/>
    <p:sldId id="914" r:id="rId74"/>
    <p:sldId id="915" r:id="rId75"/>
    <p:sldId id="916" r:id="rId76"/>
    <p:sldId id="918" r:id="rId77"/>
    <p:sldId id="919" r:id="rId78"/>
    <p:sldId id="920" r:id="rId79"/>
    <p:sldId id="921" r:id="rId80"/>
    <p:sldId id="928" r:id="rId81"/>
    <p:sldId id="922" r:id="rId82"/>
    <p:sldId id="802" r:id="rId83"/>
    <p:sldId id="803" r:id="rId84"/>
    <p:sldId id="860" r:id="rId85"/>
    <p:sldId id="861" r:id="rId86"/>
    <p:sldId id="862" r:id="rId87"/>
    <p:sldId id="309" r:id="rId88"/>
    <p:sldId id="805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>
      <p:cViewPr varScale="1">
        <p:scale>
          <a:sx n="117" d="100"/>
          <a:sy n="117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entbrite.com/o/code-it-up-2973380883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common-design-choices-code-it-up-online-vol-11-registration-25112169073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avr.com/en/careers" TargetMode="External"/><Relationship Id="rId2" Type="http://schemas.openxmlformats.org/officeDocument/2006/relationships/hyperlink" Target="https://www.indeavr.com/en/technology/application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/Software-Architecture-Se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thenewstack.io/how-redis-simplifies-microservices-design-pattern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itup.today/" TargetMode="External"/><Relationship Id="rId3" Type="http://schemas.openxmlformats.org/officeDocument/2006/relationships/hyperlink" Target="https://github.com/ivaylokenov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hyperlink" Target="https://docs.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ivaylokenov/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eagle.com/" TargetMode="External"/><Relationship Id="rId2" Type="http://schemas.openxmlformats.org/officeDocument/2006/relationships/hyperlink" Target="https://indeav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it.bg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patterns/" TargetMode="External"/><Relationship Id="rId2" Type="http://schemas.openxmlformats.org/officeDocument/2006/relationships/hyperlink" Target="https://docs.microsoft.com/en-us/azure/architecture/guide/architecture-styles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jalu.ch/coding/base_converter.php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common-design-choices-code-it-up-online-vol-11-registration-25112169073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mailto:wewritesoftware@gmail.com" TargetMode="External"/><Relationship Id="rId2" Type="http://schemas.openxmlformats.org/officeDocument/2006/relationships/hyperlink" Target="https://www.eventbrite.com/e/software-architecture-quality-attributes-code-it-up-online-vol-12-registration-2560293296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ventbrite.com/e/software-architecture-common-design-choices-code-it-up-online-vol-11-registration-251121690737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odeItUpwithIvo" TargetMode="External"/><Relationship Id="rId2" Type="http://schemas.openxmlformats.org/officeDocument/2006/relationships/hyperlink" Target="https://codeitup.toda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y-ve.com/" TargetMode="External"/><Relationship Id="rId4" Type="http://schemas.openxmlformats.org/officeDocument/2006/relationships/hyperlink" Target="https://www.patreon.com/ivaylokenov" TargetMode="Externa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ericaneagle.com/" TargetMode="External"/><Relationship Id="rId3" Type="http://schemas.openxmlformats.org/officeDocument/2006/relationships/hyperlink" Target="https://www.patreon.com/ivaylokenov" TargetMode="External"/><Relationship Id="rId7" Type="http://schemas.openxmlformats.org/officeDocument/2006/relationships/hyperlink" Target="https://indeavr.com/" TargetMode="External"/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ik-sponsors" TargetMode="External"/><Relationship Id="rId5" Type="http://schemas.openxmlformats.org/officeDocument/2006/relationships/hyperlink" Target="http://buymeacoff.ee/ivaylokenov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opencollective.com/mytestedaspnet" TargetMode="External"/><Relationship Id="rId9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Software-Architecture-Serie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C89BD1A-EFD0-4F18-87F5-C404ED5E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Software Architecture Part 3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D52E1832-D33D-44BE-9B45-54FF39A4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It Up Online Vol. 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A4174-F283-444C-87E6-06D2CE448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86460"/>
            <a:ext cx="5283200" cy="119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2C3DCA-1895-4CA2-9897-CE6AA9CFF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419600"/>
            <a:ext cx="3152775" cy="2019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Theoretical lectures on software architectures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Widely-used design patterns and concepts in production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your level, you may be familiar with some of the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real-life project example</a:t>
            </a:r>
          </a:p>
          <a:p>
            <a:pPr>
              <a:lnSpc>
                <a:spcPct val="100000"/>
              </a:lnSpc>
            </a:pPr>
            <a:r>
              <a:rPr lang="en-US" dirty="0"/>
              <a:t>A practical guidebook for architecting various solutions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real-life projects on more than 70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Legacy systems, vast data load, lots of concurrent users, working with critical data, and more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Please report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, if you find any “bugs” in the book!</a:t>
            </a:r>
          </a:p>
          <a:p>
            <a:pPr>
              <a:lnSpc>
                <a:spcPct val="100000"/>
              </a:lnSpc>
            </a:pPr>
            <a:r>
              <a:rPr lang="en-US" dirty="0"/>
              <a:t>And I have a lot more to add in the future!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receive free updates of the book!</a:t>
            </a:r>
          </a:p>
          <a:p>
            <a:pPr>
              <a:lnSpc>
                <a:spcPct val="100000"/>
              </a:lnSpc>
            </a:pPr>
            <a:r>
              <a:rPr lang="en-US" dirty="0"/>
              <a:t>MOST IMPORTANTLY – HUGE THANK YOU! &lt;3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SERIES Of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3557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1034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Why Software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Is Software Architecture?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Unified Modeling Language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Solution Architectures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Choosing The Right Patterns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Architecture Quality Attributes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System-Wide Considerations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Content Of The Series – A Free Course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A7E2EC5-E0B7-48FF-B10D-1F0B9A843D46}"/>
              </a:ext>
            </a:extLst>
          </p:cNvPr>
          <p:cNvSpPr txBox="1">
            <a:spLocks/>
          </p:cNvSpPr>
          <p:nvPr/>
        </p:nvSpPr>
        <p:spPr>
          <a:xfrm>
            <a:off x="6094412" y="1731034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Deployment Considerations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Monolithic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Domain-Driven Design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Microservices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Event Sourcing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Architecture Document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 And The Team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Makes A Great Architect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A Real-Life Solution</a:t>
            </a:r>
          </a:p>
        </p:txBody>
      </p:sp>
    </p:spTree>
    <p:extLst>
      <p:ext uri="{BB962C8B-B14F-4D97-AF65-F5344CB8AC3E}">
        <p14:creationId xmlns:p14="http://schemas.microsoft.com/office/powerpoint/2010/main" val="47031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parts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What Is Software Architecture?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Designing Solution Architectures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Choosing The Right Patterns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It is not required to watch the parts in order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it is strongly advised! </a:t>
            </a:r>
          </a:p>
          <a:p>
            <a:pPr>
              <a:lnSpc>
                <a:spcPct val="100000"/>
              </a:lnSpc>
            </a:pPr>
            <a:r>
              <a:rPr lang="en-US" dirty="0"/>
              <a:t>Get the previous recordings from here: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https://www.eventbrite.com/o/code-it-up-29733808833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7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part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Choosing The Right Database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Choosing The Right Patterns</a:t>
            </a:r>
          </a:p>
          <a:p>
            <a:pPr>
              <a:lnSpc>
                <a:spcPct val="100000"/>
              </a:lnSpc>
            </a:pPr>
            <a:r>
              <a:rPr lang="en-US" dirty="0"/>
              <a:t>Common Design Choices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URL Shortening System Design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sz="1800" dirty="0">
                <a:hlinkClick r:id="rId3"/>
              </a:rPr>
              <a:t>https://www.eventbrite.com/e/software-architecture-common-design-choices-</a:t>
            </a:r>
            <a:br>
              <a:rPr lang="en-US" sz="1800" dirty="0">
                <a:hlinkClick r:id="rId3"/>
              </a:rPr>
            </a:br>
            <a:r>
              <a:rPr lang="en-US" sz="1800" dirty="0">
                <a:hlinkClick r:id="rId3"/>
              </a:rPr>
              <a:t>code-it-up-online-vol-11-registration-251121690737</a:t>
            </a:r>
            <a:r>
              <a:rPr lang="en-US" sz="1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110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HUGE DISCLAIMER! THIS TOPIC IS LIKE THE LITTLE PRINCE BOOK!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There are a lot of things to know about software architectures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You may or may not recognize some of the patterns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And we most probably will not mention all of them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If you are a beginner, just try to absorb what you can</a:t>
            </a:r>
          </a:p>
          <a:p>
            <a:pPr>
              <a:lnSpc>
                <a:spcPct val="100000"/>
              </a:lnSpc>
            </a:pPr>
            <a:r>
              <a:rPr lang="en-US" dirty="0"/>
              <a:t>The technology world is moving very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of the examples shown here may be considered anti-patterns in the future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 overall concept and process stays the same</a:t>
            </a:r>
          </a:p>
          <a:p>
            <a:pPr>
              <a:lnSpc>
                <a:spcPct val="100000"/>
              </a:lnSpc>
            </a:pPr>
            <a:r>
              <a:rPr lang="en-US" dirty="0"/>
              <a:t>As all my other topics – this one is super intense too!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 though the lectures will be a bit shorter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give yourself time and if you get the book – finish it!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don’t worry! The knowledge provided here will save you weeks of reading!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topic</a:t>
            </a:r>
          </a:p>
        </p:txBody>
      </p:sp>
    </p:spTree>
    <p:extLst>
      <p:ext uri="{BB962C8B-B14F-4D97-AF65-F5344CB8AC3E}">
        <p14:creationId xmlns:p14="http://schemas.microsoft.com/office/powerpoint/2010/main" val="320504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They provide technology services focused on</a:t>
            </a:r>
            <a:br>
              <a:rPr lang="en-GB" dirty="0"/>
            </a:br>
            <a:r>
              <a:rPr lang="en-GB" dirty="0"/>
              <a:t>the Digital, Data, Cloud and Advanced Software Engineering expertise.</a:t>
            </a:r>
          </a:p>
          <a:p>
            <a:pPr>
              <a:lnSpc>
                <a:spcPct val="100000"/>
              </a:lnSpc>
            </a:pPr>
            <a:r>
              <a:rPr lang="en-US" dirty="0"/>
              <a:t>They</a:t>
            </a:r>
            <a:r>
              <a:rPr lang="en-GB" dirty="0"/>
              <a:t> are always in search for creative and passionate people </a:t>
            </a:r>
            <a:br>
              <a:rPr lang="en-GB" dirty="0"/>
            </a:br>
            <a:r>
              <a:rPr lang="en-GB" dirty="0"/>
              <a:t>with the combination of a sharp strategic mind, emotional maturity, </a:t>
            </a:r>
            <a:br>
              <a:rPr lang="en-GB" dirty="0"/>
            </a:br>
            <a:r>
              <a:rPr lang="en-GB" dirty="0"/>
              <a:t>entrepreneurial instincts, and the ability to deliver results.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https://www.indeavr.com/en/technology/application-services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https://www.indeavr.com/en/careers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INDEAVR</a:t>
            </a:r>
            <a:r>
              <a:rPr lang="en-US" dirty="0"/>
              <a:t> – The EVENT’s DIAMOND SPONSOR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83EEC-8F7D-4A90-81DD-17846E16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975" y="5047905"/>
            <a:ext cx="5283200" cy="1191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710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Designing Solution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56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Process For Designing Architectures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97C09-C2DD-44B1-A7FD-733F4FEEB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130" y="2097088"/>
            <a:ext cx="4221740" cy="3783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1903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Choosing The Right Database</a:t>
            </a:r>
          </a:p>
        </p:txBody>
      </p:sp>
    </p:spTree>
    <p:extLst>
      <p:ext uri="{BB962C8B-B14F-4D97-AF65-F5344CB8AC3E}">
        <p14:creationId xmlns:p14="http://schemas.microsoft.com/office/powerpoint/2010/main" val="1454938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Database technology should be one of your last decisions in your initial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you may hit the "golden hammer" scenario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business logic should be the main factor for the architecture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However, choosing the right storage solution always requires some consideration</a:t>
            </a:r>
          </a:p>
          <a:p>
            <a:pPr>
              <a:lnSpc>
                <a:spcPct val="100000"/>
              </a:lnSpc>
            </a:pPr>
            <a:r>
              <a:rPr lang="en-US" dirty="0"/>
              <a:t>Keep in mind most functional requirements can be achieved with any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at the cost of a huge performance hit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at an expensive price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Key factors: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Structure of the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Query patterns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volume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 you need to handle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Database Considerations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60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LIVE 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Check The Link In The Description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FD555C4-29DE-476C-85C8-3C0502578318}"/>
              </a:ext>
            </a:extLst>
          </p:cNvPr>
          <p:cNvSpPr txBox="1">
            <a:spLocks/>
          </p:cNvSpPr>
          <p:nvPr/>
        </p:nvSpPr>
        <p:spPr>
          <a:xfrm>
            <a:off x="1167493" y="5119672"/>
            <a:ext cx="10479181" cy="59426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Resources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hlinkClick r:id="rId3"/>
              </a:rPr>
              <a:t>https://github.com/ivaylokenov/Software-Architecture-Series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775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Indexing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Helper table, created from a particular column or group of columns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Improves read queries but speed of write operations declines</a:t>
            </a:r>
          </a:p>
          <a:p>
            <a:pPr>
              <a:lnSpc>
                <a:spcPct val="100000"/>
              </a:lnSpc>
            </a:pPr>
            <a:r>
              <a:rPr lang="en-US" dirty="0"/>
              <a:t>Replication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Removes the "single point of failure" issue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Higher complexity in terms of consistency and correctness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Difficult to design and manage on a high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Non-relational databases incorporate replication "out of the box"</a:t>
            </a:r>
          </a:p>
          <a:p>
            <a:pPr>
              <a:lnSpc>
                <a:spcPct val="100000"/>
              </a:lnSpc>
            </a:pPr>
            <a:r>
              <a:rPr lang="en-US" dirty="0"/>
              <a:t>Partitioning (</a:t>
            </a:r>
            <a:r>
              <a:rPr lang="en-US" dirty="0" err="1"/>
              <a:t>Sharding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Separates the data based on a predefined and specific rule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Introduces complexity but it is a first-class feature in non-relational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Partitioning can also be used for the application logic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Database techniques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2183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have: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Frequent database calls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latency independent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You may want to cache some data</a:t>
            </a:r>
          </a:p>
          <a:p>
            <a:pPr>
              <a:lnSpc>
                <a:spcPct val="100000"/>
              </a:lnSpc>
            </a:pPr>
            <a:r>
              <a:rPr lang="en-US" dirty="0"/>
              <a:t>You may use Redis, Memcached or other technologies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Redis is the most popular choice</a:t>
            </a:r>
          </a:p>
          <a:p>
            <a:pPr>
              <a:lnSpc>
                <a:spcPct val="100000"/>
              </a:lnSpc>
            </a:pPr>
            <a:r>
              <a:rPr lang="en-US" dirty="0"/>
              <a:t>Caching has downsides: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Stale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Overhead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Complexity of logic</a:t>
            </a:r>
          </a:p>
          <a:p>
            <a:pPr>
              <a:lnSpc>
                <a:spcPct val="100000"/>
              </a:lnSpc>
            </a:pPr>
            <a:r>
              <a:rPr lang="en-US" dirty="0"/>
              <a:t>"There are only two hard things in Computer Science: </a:t>
            </a:r>
            <a:br>
              <a:rPr lang="en-US" dirty="0"/>
            </a:br>
            <a:r>
              <a:rPr lang="en-US" dirty="0"/>
              <a:t>cache invalidation and naming things!"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Caching solution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672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store files and not structured data, you most probably do not need a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You use database for information which you want to query</a:t>
            </a:r>
          </a:p>
          <a:p>
            <a:pPr>
              <a:lnSpc>
                <a:spcPct val="100000"/>
              </a:lnSpc>
            </a:pPr>
            <a:r>
              <a:rPr lang="en-US" dirty="0"/>
              <a:t>And files are not queried, they are delivered directly</a:t>
            </a:r>
          </a:p>
          <a:p>
            <a:pPr>
              <a:lnSpc>
                <a:spcPct val="100000"/>
              </a:lnSpc>
            </a:pPr>
            <a:r>
              <a:rPr lang="en-US" dirty="0"/>
              <a:t>In such scenarios, you use blob storage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Amazon S3, for example</a:t>
            </a:r>
          </a:p>
          <a:p>
            <a:pPr>
              <a:lnSpc>
                <a:spcPct val="100000"/>
              </a:lnSpc>
            </a:pPr>
            <a:r>
              <a:rPr lang="en-US" dirty="0"/>
              <a:t>Blob storage allows you to store files</a:t>
            </a:r>
          </a:p>
          <a:p>
            <a:pPr>
              <a:lnSpc>
                <a:spcPct val="100000"/>
              </a:lnSpc>
            </a:pPr>
            <a:r>
              <a:rPr lang="en-US" dirty="0"/>
              <a:t>And usually, for greater scale, you would use a CDN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reduce the latency for your geographical location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File Storage Solution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8439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want to build a search functionality, you need a search engine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Elasticsearch</a:t>
            </a:r>
            <a:r>
              <a:rPr lang="bg-BG" dirty="0"/>
              <a:t>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 such scenarios you want to support "fuzzy search"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Where typos are also matched, for example "</a:t>
            </a:r>
            <a:r>
              <a:rPr lang="en-US" dirty="0" err="1"/>
              <a:t>airprot</a:t>
            </a:r>
            <a:r>
              <a:rPr lang="en-US" dirty="0"/>
              <a:t>" search shows "airport" results</a:t>
            </a:r>
          </a:p>
          <a:p>
            <a:pPr>
              <a:lnSpc>
                <a:spcPct val="100000"/>
              </a:lnSpc>
            </a:pPr>
            <a:r>
              <a:rPr lang="en-US" dirty="0"/>
              <a:t>The search engines are not databases and you do not use them as a primary one</a:t>
            </a:r>
          </a:p>
          <a:p>
            <a:pPr>
              <a:lnSpc>
                <a:spcPct val="100000"/>
              </a:lnSpc>
            </a:pPr>
            <a:r>
              <a:rPr lang="en-US" dirty="0"/>
              <a:t>They guarantee fast and relevant results, not a storage solution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Normally, you load the search engine data from another database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Text Search Solution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0987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Time series databases are not randomly updated like normal ones</a:t>
            </a:r>
          </a:p>
          <a:p>
            <a:pPr>
              <a:lnSpc>
                <a:spcPct val="100000"/>
              </a:lnSpc>
            </a:pPr>
            <a:r>
              <a:rPr lang="en-US" dirty="0"/>
              <a:t>You add data in "append only" format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Server metrics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monitoring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Sensor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more…</a:t>
            </a:r>
          </a:p>
          <a:p>
            <a:pPr>
              <a:lnSpc>
                <a:spcPct val="100000"/>
              </a:lnSpc>
            </a:pPr>
            <a:r>
              <a:rPr lang="en-US" dirty="0"/>
              <a:t>They are perfect for queries which include a time period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InfluxDB</a:t>
            </a:r>
            <a:r>
              <a:rPr lang="en-US" dirty="0"/>
              <a:t> is such database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Time Series Solution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541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warehouse is used where you just put all your data in one place</a:t>
            </a:r>
          </a:p>
          <a:p>
            <a:pPr>
              <a:lnSpc>
                <a:spcPct val="100000"/>
              </a:lnSpc>
            </a:pPr>
            <a:r>
              <a:rPr lang="en-US" dirty="0"/>
              <a:t>And then perform analytics over it</a:t>
            </a:r>
          </a:p>
          <a:p>
            <a:pPr>
              <a:lnSpc>
                <a:spcPct val="100000"/>
              </a:lnSpc>
            </a:pPr>
            <a:r>
              <a:rPr lang="en-US" dirty="0"/>
              <a:t>It is used for offline reports and business decisions</a:t>
            </a:r>
          </a:p>
          <a:p>
            <a:pPr>
              <a:lnSpc>
                <a:spcPct val="100000"/>
              </a:lnSpc>
            </a:pPr>
            <a:r>
              <a:rPr lang="en-US" dirty="0"/>
              <a:t>This solution is not used for regular everyday transactions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will be too slow on scale</a:t>
            </a:r>
          </a:p>
          <a:p>
            <a:pPr>
              <a:lnSpc>
                <a:spcPct val="100000"/>
              </a:lnSpc>
            </a:pPr>
            <a:r>
              <a:rPr lang="en-US" dirty="0"/>
              <a:t>Hadoop is a very commonly used data warehouse solution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you can use other databases, if you think they will be good enough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Data Warehouse Solution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4998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use a relational database, if: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have structured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atomicity, consistency, isolation, durability (ACID)</a:t>
            </a:r>
          </a:p>
          <a:p>
            <a:pPr>
              <a:lnSpc>
                <a:spcPct val="100000"/>
              </a:lnSpc>
            </a:pPr>
            <a:r>
              <a:rPr lang="en-US" dirty="0"/>
              <a:t>Otherwise, you can use a non-relational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Consider Amazon products – they all have different attributes</a:t>
            </a:r>
          </a:p>
          <a:p>
            <a:pPr>
              <a:lnSpc>
                <a:spcPct val="100000"/>
              </a:lnSpc>
            </a:pPr>
            <a:r>
              <a:rPr lang="en-US" dirty="0"/>
              <a:t>Then you need to consider the query pattern of your use case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have vast variety of queries and attributes, you can use a NoSQL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use a wide-column database like Cassandra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have small variety of attributes but huge data volume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this case you have huge scale of queries, but their variety is small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SQL or NoSQL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493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have an Uber like application, and you want to fetch driver's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use Cassandra, you can partition it on driver's ID and easily find results</a:t>
            </a:r>
          </a:p>
          <a:p>
            <a:pPr>
              <a:lnSpc>
                <a:spcPct val="100000"/>
              </a:lnSpc>
            </a:pPr>
            <a:r>
              <a:rPr lang="en-US" dirty="0"/>
              <a:t>What about customer's ride on a specific date?</a:t>
            </a:r>
          </a:p>
          <a:p>
            <a:pPr>
              <a:lnSpc>
                <a:spcPct val="100000"/>
              </a:lnSpc>
            </a:pPr>
            <a:r>
              <a:rPr lang="en-US" dirty="0"/>
              <a:t>In such case the above solution will be slow</a:t>
            </a:r>
            <a:r>
              <a:rPr lang="bg-BG" dirty="0"/>
              <a:t>, </a:t>
            </a:r>
            <a:r>
              <a:rPr lang="en-US" dirty="0"/>
              <a:t>you need to check every partition</a:t>
            </a:r>
          </a:p>
          <a:p>
            <a:pPr>
              <a:lnSpc>
                <a:spcPct val="100000"/>
              </a:lnSpc>
            </a:pPr>
            <a:r>
              <a:rPr lang="en-US" dirty="0"/>
              <a:t>But you can easily replicate the data to another "table" </a:t>
            </a:r>
            <a:r>
              <a:rPr lang="en-US" dirty="0" err="1"/>
              <a:t>partioned</a:t>
            </a:r>
            <a:r>
              <a:rPr lang="en-US" dirty="0"/>
              <a:t> by customer ID</a:t>
            </a:r>
          </a:p>
          <a:p>
            <a:pPr>
              <a:lnSpc>
                <a:spcPct val="100000"/>
              </a:lnSpc>
            </a:pPr>
            <a:r>
              <a:rPr lang="en-US" dirty="0"/>
              <a:t>Cassandra have huge scale if the queries are of a similar type</a:t>
            </a:r>
          </a:p>
          <a:p>
            <a:pPr>
              <a:lnSpc>
                <a:spcPct val="100000"/>
              </a:lnSpc>
            </a:pPr>
            <a:r>
              <a:rPr lang="en-US" dirty="0"/>
              <a:t>Otherwise, replication will be too complex</a:t>
            </a:r>
          </a:p>
          <a:p>
            <a:pPr>
              <a:lnSpc>
                <a:spcPct val="100000"/>
              </a:lnSpc>
            </a:pPr>
            <a:r>
              <a:rPr lang="en-US" dirty="0"/>
              <a:t>And a database like MongoDB may be a better choice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Straightforward example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286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the previous slides show happy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Relational database when we have structured data and ACID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Non-relational database when we have vast variety of data properties and complex queries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Wide-column database when we have huge scale with simpler data and less variety of queries</a:t>
            </a:r>
          </a:p>
          <a:p>
            <a:pPr>
              <a:lnSpc>
                <a:spcPct val="100000"/>
              </a:lnSpc>
            </a:pPr>
            <a:r>
              <a:rPr lang="en-US" dirty="0"/>
              <a:t>However, in real-world requirements are not that simple</a:t>
            </a:r>
          </a:p>
          <a:p>
            <a:pPr>
              <a:lnSpc>
                <a:spcPct val="100000"/>
              </a:lnSpc>
            </a:pPr>
            <a:r>
              <a:rPr lang="en-US" dirty="0"/>
              <a:t>An example is Amazon: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multiple users try to buy the last item in stock, we need ACID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 products have vast variety of attributes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need huge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Additionally, we need reporting of sales</a:t>
            </a:r>
          </a:p>
          <a:p>
            <a:pPr>
              <a:lnSpc>
                <a:spcPct val="100000"/>
              </a:lnSpc>
            </a:pPr>
            <a:r>
              <a:rPr lang="en-US" dirty="0"/>
              <a:t>How do we solve that?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Happy cases?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435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guarantee the ACID requirement, we will store unfinished orders in PostgreSQL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another relational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After the order is completed, we can move it to Cassandra for a permanent store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Partitioned by seller ID for the seller panel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partitioned by customer ID for the customer panel</a:t>
            </a:r>
          </a:p>
          <a:p>
            <a:pPr>
              <a:lnSpc>
                <a:spcPct val="100000"/>
              </a:lnSpc>
            </a:pPr>
            <a:r>
              <a:rPr lang="en-US" dirty="0"/>
              <a:t>Finally, we can store the order in a MongoDB database too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we have reporting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reporting requires complex queries with variety of options</a:t>
            </a:r>
          </a:p>
          <a:p>
            <a:pPr>
              <a:lnSpc>
                <a:spcPct val="100000"/>
              </a:lnSpc>
            </a:pPr>
            <a:r>
              <a:rPr lang="en-US" dirty="0"/>
              <a:t>And for different scenarios, you can use a combination of the databases: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you get the order IDs from the MongoDB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load the rest of the data from Cassandra</a:t>
            </a:r>
          </a:p>
          <a:p>
            <a:pPr>
              <a:lnSpc>
                <a:spcPct val="100000"/>
              </a:lnSpc>
            </a:pPr>
            <a:r>
              <a:rPr lang="en-US" dirty="0"/>
              <a:t>Rome was not built in a day! Amazon too! It evolved!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real world solutions are complex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968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Sometimes issues happen during a live stream…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sometimes disasters happen, this is how memes are born…</a:t>
            </a:r>
          </a:p>
          <a:p>
            <a:pPr>
              <a:lnSpc>
                <a:spcPct val="100000"/>
              </a:lnSpc>
            </a:pPr>
            <a:r>
              <a:rPr lang="en-US" dirty="0"/>
              <a:t>If my Internet goes down and the stream stops: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Wait for 5 minutes, I have another one on a different network</a:t>
            </a:r>
          </a:p>
          <a:p>
            <a:pPr>
              <a:lnSpc>
                <a:spcPct val="100000"/>
              </a:lnSpc>
            </a:pPr>
            <a:r>
              <a:rPr lang="en-US" dirty="0"/>
              <a:t>If YouTube is showing “stream ended”: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will post a new link in the comments section below this video</a:t>
            </a:r>
          </a:p>
          <a:p>
            <a:pPr>
              <a:lnSpc>
                <a:spcPct val="100000"/>
              </a:lnSpc>
            </a:pPr>
            <a:r>
              <a:rPr lang="en-US" dirty="0"/>
              <a:t>If something else happens unexpectedly: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Well, I will add a solution to this slide during my next event…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If a major showstopper is happening – no electricity, for example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 will create a new event and we will schedule a new live stream…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 any case –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stream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750000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introduced Redis as a key-value database </a:t>
            </a:r>
          </a:p>
          <a:p>
            <a:pPr>
              <a:lnSpc>
                <a:spcPct val="100000"/>
              </a:lnSpc>
            </a:pPr>
            <a:r>
              <a:rPr lang="en-US" dirty="0"/>
              <a:t>However, it is much more powerful and capable than a simple cache</a:t>
            </a:r>
          </a:p>
          <a:p>
            <a:pPr>
              <a:lnSpc>
                <a:spcPct val="100000"/>
              </a:lnSpc>
            </a:pPr>
            <a:r>
              <a:rPr lang="en-US" dirty="0"/>
              <a:t>It can be used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Distributed transactions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Bounded contexts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Asynchronous messaging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Transactional outbox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Telemetry</a:t>
            </a:r>
          </a:p>
          <a:p>
            <a:pPr>
              <a:lnSpc>
                <a:spcPct val="100000"/>
              </a:lnSpc>
            </a:pPr>
            <a:r>
              <a:rPr lang="en-US" dirty="0"/>
              <a:t>We will cover these concepts in the series during some of the next lessons</a:t>
            </a:r>
          </a:p>
          <a:p>
            <a:pPr>
              <a:lnSpc>
                <a:spcPct val="100000"/>
              </a:lnSpc>
            </a:pPr>
            <a:r>
              <a:rPr lang="en-US" dirty="0"/>
              <a:t>More information explained here: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https://thenewstack.io/how-redis-simplifies-microservices-design-patterns/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What about </a:t>
            </a:r>
            <a:r>
              <a:rPr lang="en-GB" dirty="0" err="1"/>
              <a:t>redis</a:t>
            </a:r>
            <a:r>
              <a:rPr lang="en-GB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0784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Big data consists of datasets which are either: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Too large in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Too complex in structure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Come to our system at a high rate</a:t>
            </a:r>
          </a:p>
          <a:p>
            <a:pPr>
              <a:lnSpc>
                <a:spcPct val="100000"/>
              </a:lnSpc>
            </a:pPr>
            <a:r>
              <a:rPr lang="en-US" dirty="0"/>
              <a:t>Big data exceeds the capacity of a traditional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Characteristics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Volume – terabytes per day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Google Search, Medical health monitoring, Real-time security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Variety – large variety of unstructured data from multiple sources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Social media behavior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Velocity – large scale or high frequency of events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Online store with millions of users, Internet of Things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What about big data?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8526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669587" cy="1478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Processing big data with lambda architecture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3C5FA-33CE-4248-B24B-B1EF79730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32" y="2097088"/>
            <a:ext cx="7743336" cy="387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30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1488182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Everyone who got a paid ticket – 72 people in total! Thank you!</a:t>
            </a:r>
          </a:p>
          <a:p>
            <a:pPr>
              <a:lnSpc>
                <a:spcPct val="100000"/>
              </a:lnSpc>
            </a:pPr>
            <a:r>
              <a:rPr lang="en-US" dirty="0"/>
              <a:t>Top supporter – </a:t>
            </a:r>
            <a:r>
              <a:rPr lang="en-GB" b="1" dirty="0"/>
              <a:t>Aleksandar </a:t>
            </a:r>
            <a:r>
              <a:rPr lang="en-GB" b="1" dirty="0" err="1"/>
              <a:t>Evangelatov</a:t>
            </a:r>
            <a:r>
              <a:rPr lang="en-GB" b="1" dirty="0"/>
              <a:t> </a:t>
            </a:r>
            <a:r>
              <a:rPr lang="en-US" dirty="0"/>
              <a:t>– </a:t>
            </a:r>
            <a:r>
              <a:rPr lang="en-US" b="1" dirty="0"/>
              <a:t>80 BGN</a:t>
            </a:r>
            <a:r>
              <a:rPr lang="en-US" dirty="0"/>
              <a:t>! Thank you, you rock! &lt;3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Thanks to – </a:t>
            </a:r>
            <a:r>
              <a:rPr lang="en-US" sz="2000" b="1" dirty="0"/>
              <a:t>Pavel, Georgi, </a:t>
            </a:r>
            <a:r>
              <a:rPr lang="en-US" sz="2000" b="1" dirty="0" err="1"/>
              <a:t>Aneliya</a:t>
            </a:r>
            <a:r>
              <a:rPr lang="en-US" sz="2000" b="1" dirty="0"/>
              <a:t>, Nikolay, Vladimir, </a:t>
            </a:r>
            <a:r>
              <a:rPr lang="en-US" sz="2000" b="1" dirty="0" err="1"/>
              <a:t>Mariyana</a:t>
            </a:r>
            <a:r>
              <a:rPr lang="en-US" sz="2000" b="1" dirty="0"/>
              <a:t>, Svetoslav, </a:t>
            </a:r>
            <a:r>
              <a:rPr lang="en-US" sz="2000" b="1" dirty="0" err="1"/>
              <a:t>Miroslava</a:t>
            </a:r>
            <a:r>
              <a:rPr lang="en-US" sz="2000" b="1" dirty="0"/>
              <a:t>, </a:t>
            </a:r>
            <a:br>
              <a:rPr lang="en-US" sz="2000" b="1" dirty="0"/>
            </a:br>
            <a:r>
              <a:rPr lang="en-US" sz="2000" b="1" dirty="0"/>
              <a:t>Ivan, </a:t>
            </a:r>
            <a:r>
              <a:rPr lang="en-US" sz="2000" b="1" dirty="0" err="1"/>
              <a:t>Hristina</a:t>
            </a:r>
            <a:r>
              <a:rPr lang="en-US" sz="2000" b="1" dirty="0"/>
              <a:t>, </a:t>
            </a:r>
            <a:r>
              <a:rPr lang="bg-BG" sz="2000" b="1" dirty="0"/>
              <a:t>Калин, Рая, </a:t>
            </a:r>
            <a:r>
              <a:rPr lang="en-US" sz="2000" b="1" dirty="0" err="1"/>
              <a:t>Petar</a:t>
            </a:r>
            <a:r>
              <a:rPr lang="en-US" sz="2000" b="1" dirty="0"/>
              <a:t>, Daniel, </a:t>
            </a:r>
            <a:r>
              <a:rPr lang="en-US" sz="2000" b="1" dirty="0" err="1"/>
              <a:t>Teodor</a:t>
            </a:r>
            <a:r>
              <a:rPr lang="en-US" sz="2000" b="1" dirty="0"/>
              <a:t>, </a:t>
            </a:r>
            <a:r>
              <a:rPr lang="en-US" sz="2000" b="1" dirty="0" err="1"/>
              <a:t>Stoil</a:t>
            </a:r>
            <a:r>
              <a:rPr lang="en-US" sz="2000" b="1" dirty="0"/>
              <a:t>, </a:t>
            </a:r>
            <a:r>
              <a:rPr lang="en-US" sz="2000" b="1" dirty="0" err="1"/>
              <a:t>Dimitar</a:t>
            </a:r>
            <a:r>
              <a:rPr lang="en-US" sz="2000" b="1" dirty="0"/>
              <a:t>, Diana, Alexander, </a:t>
            </a:r>
            <a:r>
              <a:rPr lang="en-US" sz="2000" b="1" dirty="0" err="1"/>
              <a:t>Svilen</a:t>
            </a:r>
            <a:r>
              <a:rPr lang="en-US" sz="2000" b="1" dirty="0"/>
              <a:t>, </a:t>
            </a:r>
            <a:br>
              <a:rPr lang="en-US" sz="2000" b="1" dirty="0"/>
            </a:br>
            <a:r>
              <a:rPr lang="en-US" sz="2000" b="1" dirty="0" err="1"/>
              <a:t>Petar</a:t>
            </a:r>
            <a:r>
              <a:rPr lang="en-US" sz="2000" b="1" dirty="0"/>
              <a:t>, </a:t>
            </a:r>
            <a:r>
              <a:rPr lang="en-US" sz="2000" b="1" dirty="0" err="1"/>
              <a:t>Kiril</a:t>
            </a:r>
            <a:r>
              <a:rPr lang="en-US" sz="2000" b="1" dirty="0"/>
              <a:t>, Kalin, </a:t>
            </a:r>
            <a:r>
              <a:rPr lang="en-US" sz="2000" b="1" dirty="0" err="1"/>
              <a:t>Radoslav</a:t>
            </a:r>
            <a:r>
              <a:rPr lang="en-US" sz="2000" b="1" dirty="0"/>
              <a:t>, </a:t>
            </a:r>
            <a:r>
              <a:rPr lang="bg-BG" sz="2000" b="1" dirty="0"/>
              <a:t>Свилен, </a:t>
            </a:r>
            <a:r>
              <a:rPr lang="en-US" sz="2000" b="1" dirty="0" err="1"/>
              <a:t>Veselin</a:t>
            </a:r>
            <a:r>
              <a:rPr lang="en-US" sz="2000" b="1" dirty="0"/>
              <a:t>, Julia, Pavel, Robert, Mira, </a:t>
            </a:r>
            <a:r>
              <a:rPr lang="en-US" sz="2000" b="1" dirty="0" err="1"/>
              <a:t>Albena</a:t>
            </a:r>
            <a:r>
              <a:rPr lang="en-US" sz="2000" b="1" dirty="0"/>
              <a:t>, </a:t>
            </a:r>
            <a:r>
              <a:rPr lang="en-US" sz="2000" b="1" dirty="0" err="1"/>
              <a:t>Dinyo</a:t>
            </a:r>
            <a:r>
              <a:rPr lang="en-US" sz="2000" b="1" dirty="0"/>
              <a:t>, </a:t>
            </a:r>
            <a:br>
              <a:rPr lang="en-US" sz="2000" b="1" dirty="0"/>
            </a:br>
            <a:r>
              <a:rPr lang="en-US" sz="2000" b="1" dirty="0"/>
              <a:t>Elena, </a:t>
            </a:r>
            <a:r>
              <a:rPr lang="en-US" sz="2000" b="1" dirty="0" err="1"/>
              <a:t>Elitsa</a:t>
            </a:r>
            <a:r>
              <a:rPr lang="en-US" sz="2000" b="1" dirty="0"/>
              <a:t>, Ivaylo, Zlatko, Sonya, </a:t>
            </a:r>
            <a:r>
              <a:rPr lang="en-US" sz="2000" b="1" dirty="0" err="1"/>
              <a:t>Dimitar</a:t>
            </a:r>
            <a:r>
              <a:rPr lang="en-US" sz="2000" b="1" dirty="0"/>
              <a:t>, </a:t>
            </a:r>
            <a:r>
              <a:rPr lang="en-US" sz="2000" b="1" dirty="0" err="1"/>
              <a:t>Hristo</a:t>
            </a:r>
            <a:r>
              <a:rPr lang="en-US" sz="2000" b="1" dirty="0"/>
              <a:t>, Dobromir, </a:t>
            </a:r>
            <a:r>
              <a:rPr lang="en-US" sz="2000" b="1" dirty="0" err="1"/>
              <a:t>Hristo</a:t>
            </a:r>
            <a:r>
              <a:rPr lang="en-US" sz="2000" b="1" dirty="0"/>
              <a:t>, Dobromir, </a:t>
            </a:r>
            <a:r>
              <a:rPr lang="en-US" sz="2000" b="1" dirty="0" err="1"/>
              <a:t>Zlatin</a:t>
            </a:r>
            <a:r>
              <a:rPr lang="en-US" sz="2000" b="1" dirty="0"/>
              <a:t>, </a:t>
            </a:r>
            <a:br>
              <a:rPr lang="en-US" sz="2000" b="1" dirty="0"/>
            </a:br>
            <a:r>
              <a:rPr lang="en-US" sz="2000" b="1" dirty="0"/>
              <a:t>Nikolay, Valentin, </a:t>
            </a:r>
            <a:r>
              <a:rPr lang="en-US" sz="2000" b="1" dirty="0" err="1"/>
              <a:t>Borislava</a:t>
            </a:r>
            <a:r>
              <a:rPr lang="en-US" sz="2000" b="1" dirty="0"/>
              <a:t>, </a:t>
            </a:r>
            <a:r>
              <a:rPr lang="en-US" sz="2000" b="1" dirty="0" err="1"/>
              <a:t>Plamen</a:t>
            </a:r>
            <a:r>
              <a:rPr lang="en-US" sz="2000" b="1" dirty="0"/>
              <a:t>, Aleksandar, </a:t>
            </a:r>
            <a:br>
              <a:rPr lang="en-US" sz="2000" b="1" dirty="0"/>
            </a:br>
            <a:r>
              <a:rPr lang="en-US" sz="2000" b="1" dirty="0"/>
              <a:t>Sonya, </a:t>
            </a:r>
            <a:r>
              <a:rPr lang="en-US" sz="2000" b="1" dirty="0" err="1"/>
              <a:t>Milcho</a:t>
            </a:r>
            <a:r>
              <a:rPr lang="en-US" sz="2000" b="1" dirty="0"/>
              <a:t>, Lazar, Martin, </a:t>
            </a:r>
            <a:r>
              <a:rPr lang="bg-BG" sz="2000" b="1" dirty="0"/>
              <a:t>Борислав, </a:t>
            </a:r>
            <a:r>
              <a:rPr lang="en-US" sz="2000" b="1" dirty="0" err="1"/>
              <a:t>Borislav</a:t>
            </a:r>
            <a:r>
              <a:rPr lang="en-US" sz="2000" b="1" dirty="0"/>
              <a:t>, </a:t>
            </a:r>
            <a:br>
              <a:rPr lang="en-US" sz="2000" b="1" dirty="0"/>
            </a:br>
            <a:r>
              <a:rPr lang="en-US" sz="2000" b="1" dirty="0" err="1"/>
              <a:t>Borislav</a:t>
            </a:r>
            <a:r>
              <a:rPr lang="en-US" sz="2000" b="1" dirty="0"/>
              <a:t>, </a:t>
            </a:r>
            <a:r>
              <a:rPr lang="en-US" sz="2000" b="1" dirty="0" err="1"/>
              <a:t>Lyubozar</a:t>
            </a:r>
            <a:r>
              <a:rPr lang="en-US" sz="2000" b="1" dirty="0"/>
              <a:t>, </a:t>
            </a:r>
            <a:r>
              <a:rPr lang="en-US" sz="2000" b="1" dirty="0" err="1"/>
              <a:t>Mariyan</a:t>
            </a:r>
            <a:r>
              <a:rPr lang="en-US" sz="2000" b="1" dirty="0"/>
              <a:t>, Vladimir, </a:t>
            </a:r>
            <a:r>
              <a:rPr lang="en-US" sz="2000" b="1" dirty="0" err="1"/>
              <a:t>Boryana</a:t>
            </a:r>
            <a:r>
              <a:rPr lang="en-US" sz="2000" b="1" dirty="0"/>
              <a:t>, </a:t>
            </a:r>
            <a:br>
              <a:rPr lang="en-US" sz="2000" b="1" dirty="0"/>
            </a:br>
            <a:r>
              <a:rPr lang="en-US" sz="2000" b="1" dirty="0" err="1"/>
              <a:t>Teodor</a:t>
            </a:r>
            <a:r>
              <a:rPr lang="en-US" sz="2000" b="1" dirty="0"/>
              <a:t>, Nikolay, </a:t>
            </a:r>
            <a:r>
              <a:rPr lang="en-US" sz="2000" b="1" dirty="0" err="1"/>
              <a:t>Blagovest</a:t>
            </a:r>
            <a:r>
              <a:rPr lang="en-US" sz="2000" b="1" dirty="0"/>
              <a:t>, </a:t>
            </a:r>
            <a:r>
              <a:rPr lang="en-US" sz="2000" b="1" dirty="0" err="1"/>
              <a:t>Plamen</a:t>
            </a:r>
            <a:r>
              <a:rPr lang="en-US" sz="2000" b="1" dirty="0"/>
              <a:t>, </a:t>
            </a:r>
            <a:r>
              <a:rPr lang="en-US" sz="2000" b="1" dirty="0" err="1"/>
              <a:t>Anelia</a:t>
            </a:r>
            <a:r>
              <a:rPr lang="en-US" sz="2000" b="1" dirty="0"/>
              <a:t>, Iva, </a:t>
            </a:r>
            <a:br>
              <a:rPr lang="en-US" sz="2000" b="1" dirty="0"/>
            </a:br>
            <a:r>
              <a:rPr lang="en-US" sz="2000" b="1" dirty="0"/>
              <a:t>Viktor, </a:t>
            </a:r>
            <a:r>
              <a:rPr lang="en-US" sz="2000" b="1" dirty="0" err="1"/>
              <a:t>Ventsislav</a:t>
            </a:r>
            <a:r>
              <a:rPr lang="en-US" sz="2000" b="1" dirty="0"/>
              <a:t>, </a:t>
            </a:r>
            <a:r>
              <a:rPr lang="en-US" sz="2000" b="1" dirty="0" err="1"/>
              <a:t>Plamen</a:t>
            </a:r>
            <a:r>
              <a:rPr lang="en-US" sz="2000" b="1" dirty="0"/>
              <a:t>, Nikolay, </a:t>
            </a:r>
            <a:r>
              <a:rPr lang="en-US" sz="2000" b="1" dirty="0" err="1"/>
              <a:t>Dimitar</a:t>
            </a:r>
            <a:r>
              <a:rPr lang="en-US" sz="2000" b="1" dirty="0"/>
              <a:t>, </a:t>
            </a:r>
            <a:r>
              <a:rPr lang="en-US" sz="2000" b="1" dirty="0" err="1"/>
              <a:t>Yavor</a:t>
            </a:r>
            <a:r>
              <a:rPr lang="en-US" sz="2000" b="1" dirty="0"/>
              <a:t>, Rosen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And everyone who supported the initiative during the years!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THANKS for your support &amp; TRUST!</a:t>
            </a:r>
          </a:p>
        </p:txBody>
      </p:sp>
    </p:spTree>
    <p:extLst>
      <p:ext uri="{BB962C8B-B14F-4D97-AF65-F5344CB8AC3E}">
        <p14:creationId xmlns:p14="http://schemas.microsoft.com/office/powerpoint/2010/main" val="990186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prefer to call them “Pay what you want”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how much you value the provided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It takes me a considerable amount of free time to prepare these lectures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 want them to be perfect and complete!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put my soul in them!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reason, I will be extremely thankful, if you decide to </a:t>
            </a:r>
            <a:br>
              <a:rPr lang="en-US" dirty="0"/>
            </a:br>
            <a:r>
              <a:rPr lang="en-US" dirty="0"/>
              <a:t>support me and my projects!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never expected, but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The easiest way is via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PayPal: </a:t>
            </a:r>
            <a:r>
              <a:rPr lang="en-GB" b="1" dirty="0">
                <a:hlinkClick r:id="rId2"/>
              </a:rPr>
              <a:t>http://paypal.me/ivaylokenov</a:t>
            </a:r>
            <a:r>
              <a:rPr lang="bg-BG" b="1" dirty="0"/>
              <a:t> 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events are not Exactly free</a:t>
            </a:r>
          </a:p>
        </p:txBody>
      </p:sp>
    </p:spTree>
    <p:extLst>
      <p:ext uri="{BB962C8B-B14F-4D97-AF65-F5344CB8AC3E}">
        <p14:creationId xmlns:p14="http://schemas.microsoft.com/office/powerpoint/2010/main" val="4061330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Choosing the Initial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06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Good starting point </a:t>
            </a:r>
          </a:p>
          <a:p>
            <a:pPr>
              <a:lnSpc>
                <a:spcPct val="100000"/>
              </a:lnSpc>
            </a:pPr>
            <a:r>
              <a:rPr lang="en-US" dirty="0"/>
              <a:t>Create 3 layers: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UI / Presentation – visualization concerns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– business logic and domain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– data access layer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expect a long-term project, you may choose </a:t>
            </a:r>
            <a:br>
              <a:rPr lang="en-US" dirty="0"/>
            </a:br>
            <a:r>
              <a:rPr lang="en-US" dirty="0"/>
              <a:t>Domain-Driven Design with Clean 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Presentation – visualization concerns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Application –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Infrastructure – infrastructure details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Domain – business entities</a:t>
            </a:r>
          </a:p>
          <a:p>
            <a:pPr>
              <a:lnSpc>
                <a:spcPct val="100000"/>
              </a:lnSpc>
            </a:pPr>
            <a:r>
              <a:rPr lang="en-US" dirty="0"/>
              <a:t>Add a Service layer if you plan to expose an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Layered Pattern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29349C-956A-46D3-8365-594F92727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035" y="1712549"/>
            <a:ext cx="3158376" cy="29663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662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Use Components for: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Containers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Reuse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3rd parties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Declarative rendering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Like WordPress – with widgets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Or with visual designer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Lots of dynamic interactions</a:t>
            </a:r>
          </a:p>
          <a:p>
            <a:pPr>
              <a:lnSpc>
                <a:spcPct val="100000"/>
              </a:lnSpc>
            </a:pPr>
            <a:r>
              <a:rPr lang="en-GB" dirty="0"/>
              <a:t>Use MVC for lots of UI pages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Or MVVM if the technology support data binding</a:t>
            </a:r>
          </a:p>
          <a:p>
            <a:pPr>
              <a:lnSpc>
                <a:spcPct val="100000"/>
              </a:lnSpc>
            </a:pPr>
            <a:r>
              <a:rPr lang="en-GB" dirty="0"/>
              <a:t>Remove this layer, if you designing an API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Without any UI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Presentation Layer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87BC4-3782-46B8-8F44-7236A43F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770" y="1712550"/>
            <a:ext cx="3266641" cy="30483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9118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Components: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Modular functionality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Plugin support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entity abstraction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each entity – create a component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Declarative configuration: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Visual workflows – like a flow chart for the business rules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Business rules – collection of if/then/else rules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don’t need the above, use an </a:t>
            </a:r>
            <a:br>
              <a:rPr lang="en-US" dirty="0"/>
            </a:br>
            <a:r>
              <a:rPr lang="en-US" dirty="0"/>
              <a:t>object-oriented architecture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Business Layer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0E028-41DE-472F-A9C0-7C0B7617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482" y="1712549"/>
            <a:ext cx="3321929" cy="33366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441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5485" y="167065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/>
              <a:t>Ivaylo Kenov</a:t>
            </a:r>
            <a:r>
              <a:rPr lang="bg-BG" sz="2000" b="1" noProof="1"/>
              <a:t> –</a:t>
            </a:r>
            <a:r>
              <a:rPr lang="en-US" sz="2000" b="1" noProof="1"/>
              <a:t> Quality Code Advocate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Various job titles at the same time: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Organizer &amp; Speaker @ Code It Up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CTO @ </a:t>
            </a:r>
            <a:r>
              <a:rPr lang="en-US" sz="1600" dirty="0" err="1"/>
              <a:t>SoftUni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Full Stack Technical Trainer @ Everywhere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Code General @ </a:t>
            </a:r>
            <a:r>
              <a:rPr lang="en-US" sz="1600" dirty="0">
                <a:hlinkClick r:id="rId2"/>
              </a:rPr>
              <a:t>https://docs.mytestedasp.net/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Meme Copy Machine @ Daily Programming Fun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i="1" dirty="0"/>
              <a:t>{Insert Job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3"/>
              </a:rPr>
              <a:t>https://github.com/ivaylokenov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4"/>
              </a:rPr>
              <a:t>https://facebook.com/ivaylo.kenov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5"/>
              </a:rPr>
              <a:t>https://linkedin.com/in/kenov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600" dirty="0">
                <a:hlinkClick r:id="rId6"/>
              </a:rPr>
              <a:t>https://www.instagram.com/ivaylokenov/</a:t>
            </a: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YouTube &amp; Blog</a:t>
            </a:r>
            <a:endParaRPr lang="bg-BG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7"/>
              </a:rPr>
              <a:t>https://www.youtube.com/c/CodeItUpWithIvo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8"/>
              </a:rPr>
              <a:t>https://codeitup.today/</a:t>
            </a:r>
            <a:r>
              <a:rPr lang="en-US" sz="16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4274" y="1970786"/>
            <a:ext cx="3940919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180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Components: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Handling diverse data sources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SQL Server, Redis, MongoDB,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Increased abstraction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Declarative configuration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Easily replace connection string, data storages</a:t>
            </a:r>
            <a:br>
              <a:rPr lang="en-US" dirty="0"/>
            </a:br>
            <a:r>
              <a:rPr lang="en-US" dirty="0"/>
              <a:t>and other mechanisms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Data Layer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D21A4-1EA6-402B-865D-25832AC7D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122" y="1712549"/>
            <a:ext cx="3085289" cy="3107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3126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Use Components: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Contract management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Containers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Declarative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Choose Microservices if your system is </a:t>
            </a:r>
            <a:br>
              <a:rPr lang="en-US" dirty="0"/>
            </a:br>
            <a:r>
              <a:rPr lang="en-US" dirty="0"/>
              <a:t>composed mostly of interlocking APIs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Never start with Microservices</a:t>
            </a:r>
            <a:r>
              <a:rPr lang="bg-BG" dirty="0"/>
              <a:t>, </a:t>
            </a:r>
            <a:r>
              <a:rPr lang="en-US" dirty="0"/>
              <a:t>unless you are completely sure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choose a monolithic application with Microservices in mind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Domain-Driven Design and Clean Architecture to separate contexts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Extract microservices when necessary </a:t>
            </a:r>
          </a:p>
          <a:p>
            <a:pPr>
              <a:lnSpc>
                <a:spcPct val="100000"/>
              </a:lnSpc>
            </a:pPr>
            <a:r>
              <a:rPr lang="en-US" dirty="0"/>
              <a:t>Add Message Bus if all services alter state on a common message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service Layer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EEB128-0ED8-4EEA-A6A7-2C43E156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586" y="1712549"/>
            <a:ext cx="4314825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0483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Designing Layered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10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Logical Layered Design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30E78-BE65-41C8-887F-308BDE262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383" y="2097088"/>
            <a:ext cx="4874058" cy="38727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5931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Choose Layering Strategy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D5C686-82A1-4BAF-89B6-2C737A77B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220" y="2097088"/>
            <a:ext cx="8019326" cy="356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813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Remove, Split &amp; Merge Layers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23B71-72DA-4433-BA21-CE7D04505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24" y="2097088"/>
            <a:ext cx="8158976" cy="3608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9855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Determine Layer Interactions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84AF79-9582-4677-B4E0-6F66A98FF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739" y="2097088"/>
            <a:ext cx="8174521" cy="38880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3700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Identify Systemwide Concerns 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0D3E3-DAAE-45CF-A2D3-867CC0ACB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89" y="2097088"/>
            <a:ext cx="8189245" cy="3798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75378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Define Layer Interfaces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248825-FCB8-4AA9-85CE-2ACC83299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854" y="2097088"/>
            <a:ext cx="8100292" cy="3236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8900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Designing Low-level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4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This lecture is free thanks to our sponsors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Which will interrupt the lecture here and there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Because it takes quite a lot of personal time to prepare the materials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You will help the initiative a lot if you visit their web sites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And consider their propositions to you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 personally select various premium jobs to present them during the talk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These are the current ones: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INDEAVR - </a:t>
            </a:r>
            <a:r>
              <a:rPr lang="en-US" dirty="0">
                <a:hlinkClick r:id="rId2"/>
              </a:rPr>
              <a:t>https://indeavr.com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Americaneagle.com - </a:t>
            </a:r>
            <a:r>
              <a:rPr lang="en-US" dirty="0">
                <a:hlinkClick r:id="rId3"/>
              </a:rPr>
              <a:t>https://www.americaneagle.com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SmartIT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https://smartit.bg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5982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Always choose a set of rules to control the inevitable chaos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SOLID is a good starting point but do not get too excited about it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Components should be highly cohesive with clear purpose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should have loose coupling and strict communication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should be encapsulated with well-defined interfaces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clear code style rules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Classes, interfaces, methods, variable, constants, etc.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Learn low-level Domain-Driven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will help you understand separation of concerns and development 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provide you with a great set of rules to achieve the above goals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General Guidelines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6398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Design patterns are micro-architecture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sure your developers are familiar with them</a:t>
            </a:r>
          </a:p>
          <a:p>
            <a:pPr>
              <a:lnSpc>
                <a:spcPct val="100000"/>
              </a:lnSpc>
            </a:pPr>
            <a:r>
              <a:rPr lang="en-US" dirty="0"/>
              <a:t>Commonly useful design patterns: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Factory – remove the "new is glue" syndrome from your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Repository – only if you really need it, </a:t>
            </a:r>
            <a:r>
              <a:rPr lang="en-US"/>
              <a:t>may serve </a:t>
            </a:r>
            <a:r>
              <a:rPr lang="en-US" dirty="0"/>
              <a:t>as anti-corruption layer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Façade</a:t>
            </a:r>
            <a:r>
              <a:rPr lang="en-US" dirty="0"/>
              <a:t> – hide complexity in your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Command – encapsulate actions in objects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Strategy – supports open/close principle</a:t>
            </a:r>
          </a:p>
          <a:p>
            <a:pPr>
              <a:lnSpc>
                <a:spcPct val="100000"/>
              </a:lnSpc>
            </a:pPr>
            <a:r>
              <a:rPr lang="en-US" dirty="0"/>
              <a:t>Learn all of them!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use only the ones you need!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Low-level Design </a:t>
            </a:r>
            <a:r>
              <a:rPr lang="en-GB" dirty="0"/>
              <a:t>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6359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Designing Service-Oriented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736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Software services are self-contained modules</a:t>
            </a:r>
          </a:p>
          <a:p>
            <a:pPr>
              <a:lnSpc>
                <a:spcPct val="100000"/>
              </a:lnSpc>
            </a:pPr>
            <a:r>
              <a:rPr lang="en-GB" dirty="0"/>
              <a:t>They reflect the idea of describing specific logic through a well-defined interface</a:t>
            </a:r>
          </a:p>
          <a:p>
            <a:pPr>
              <a:lnSpc>
                <a:spcPct val="100000"/>
              </a:lnSpc>
            </a:pPr>
            <a:r>
              <a:rPr lang="en-GB" dirty="0"/>
              <a:t>Service-oriented applications are developed as independent sets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Interacting with each other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Using the principle of loose coupling</a:t>
            </a:r>
          </a:p>
          <a:p>
            <a:pPr>
              <a:lnSpc>
                <a:spcPct val="100000"/>
              </a:lnSpc>
            </a:pPr>
            <a:r>
              <a:rPr lang="en-GB" dirty="0"/>
              <a:t>Web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Self-describing, self-contained software module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Available via a network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Completes specific tasks and solves specific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dynamically found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accessed programmatically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Software Services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99607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Software Services example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CB94B-6713-485D-B6A6-9B1752A6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24" y="2097088"/>
            <a:ext cx="8017175" cy="3780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24321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Separate logical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data &amp; messages 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service contracts </a:t>
            </a:r>
          </a:p>
          <a:p>
            <a:pPr>
              <a:lnSpc>
                <a:spcPct val="100000"/>
              </a:lnSpc>
            </a:pPr>
            <a:r>
              <a:rPr lang="en-US" dirty="0"/>
              <a:t>Plan exception handling 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how business entities </a:t>
            </a:r>
            <a:br>
              <a:rPr lang="en-US" dirty="0"/>
            </a:br>
            <a:r>
              <a:rPr lang="en-US" dirty="0"/>
              <a:t>are transformed to messages 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how business functions </a:t>
            </a:r>
            <a:br>
              <a:rPr lang="en-US" dirty="0"/>
            </a:br>
            <a:r>
              <a:rPr lang="en-US" dirty="0"/>
              <a:t>are abstracted to 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Service Design Process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756CC9-D707-4192-8807-5F0469FA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272" y="1712549"/>
            <a:ext cx="4022139" cy="35711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4591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Request/Response, Fire &amp; Forget, or Bi-Directional </a:t>
            </a:r>
          </a:p>
          <a:p>
            <a:pPr>
              <a:lnSpc>
                <a:spcPct val="100000"/>
              </a:lnSpc>
            </a:pPr>
            <a:r>
              <a:rPr lang="en-GB" dirty="0"/>
              <a:t>Command, Query, Document, Entity, Event, Message… </a:t>
            </a:r>
          </a:p>
          <a:p>
            <a:pPr>
              <a:lnSpc>
                <a:spcPct val="100000"/>
              </a:lnSpc>
            </a:pPr>
            <a:r>
              <a:rPr lang="en-GB" dirty="0"/>
              <a:t>Avoid large messages </a:t>
            </a:r>
          </a:p>
          <a:p>
            <a:pPr>
              <a:lnSpc>
                <a:spcPct val="100000"/>
              </a:lnSpc>
            </a:pPr>
            <a:r>
              <a:rPr lang="en-GB" dirty="0"/>
              <a:t>Add expiration &amp; diagnostic info </a:t>
            </a:r>
          </a:p>
          <a:p>
            <a:pPr>
              <a:lnSpc>
                <a:spcPct val="100000"/>
              </a:lnSpc>
            </a:pPr>
            <a:r>
              <a:rPr lang="en-GB" dirty="0"/>
              <a:t>Define in a Class Diagram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Define Service Messages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5603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CRUD or RPC </a:t>
            </a:r>
          </a:p>
          <a:p>
            <a:pPr>
              <a:lnSpc>
                <a:spcPct val="100000"/>
              </a:lnSpc>
            </a:pPr>
            <a:r>
              <a:rPr lang="en-US" dirty="0"/>
              <a:t>Stateful/Stateless </a:t>
            </a:r>
          </a:p>
          <a:p>
            <a:pPr>
              <a:lnSpc>
                <a:spcPct val="100000"/>
              </a:lnSpc>
            </a:pPr>
            <a:r>
              <a:rPr lang="en-US" dirty="0"/>
              <a:t>Transaction Management </a:t>
            </a:r>
          </a:p>
          <a:p>
            <a:pPr>
              <a:lnSpc>
                <a:spcPct val="100000"/>
              </a:lnSpc>
            </a:pPr>
            <a:r>
              <a:rPr lang="en-US" dirty="0"/>
              <a:t>Handle invalid calls: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Timeouts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Duplicate calls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Calls out of order 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in a Component Diagram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Define Service Contracts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3720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Only catch what you can handle </a:t>
            </a:r>
          </a:p>
          <a:p>
            <a:pPr>
              <a:lnSpc>
                <a:spcPct val="100000"/>
              </a:lnSpc>
            </a:pPr>
            <a:r>
              <a:rPr lang="en-US" dirty="0"/>
              <a:t>Use meaningful messages: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explanation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Technical information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Retry instructions </a:t>
            </a:r>
          </a:p>
          <a:p>
            <a:pPr>
              <a:lnSpc>
                <a:spcPct val="100000"/>
              </a:lnSpc>
            </a:pPr>
            <a:r>
              <a:rPr lang="en-US" dirty="0"/>
              <a:t>Introduce fault tolerance</a:t>
            </a:r>
          </a:p>
          <a:p>
            <a:pPr>
              <a:lnSpc>
                <a:spcPct val="100000"/>
              </a:lnSpc>
            </a:pPr>
            <a:r>
              <a:rPr lang="en-US" dirty="0"/>
              <a:t>Return fault metadata </a:t>
            </a:r>
          </a:p>
          <a:p>
            <a:pPr>
              <a:lnSpc>
                <a:spcPct val="100000"/>
              </a:lnSpc>
            </a:pPr>
            <a:r>
              <a:rPr lang="en-US" dirty="0"/>
              <a:t>Log everything you can without introducing too much pollution</a:t>
            </a:r>
          </a:p>
          <a:p>
            <a:pPr>
              <a:lnSpc>
                <a:spcPct val="100000"/>
              </a:lnSpc>
            </a:pPr>
            <a:r>
              <a:rPr lang="en-US" dirty="0"/>
              <a:t>Notify exception subscribers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Plan Exception Handling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73690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Business layer abstractions: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Call the Façade directly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Call Business Components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(Re)Start a Workflow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 a Business Event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Considerations: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Long-running workflows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 management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Transactions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Define Business Abstraction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0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CODE IT UP</a:t>
            </a:r>
          </a:p>
        </p:txBody>
      </p:sp>
    </p:spTree>
    <p:extLst>
      <p:ext uri="{BB962C8B-B14F-4D97-AF65-F5344CB8AC3E}">
        <p14:creationId xmlns:p14="http://schemas.microsoft.com/office/powerpoint/2010/main" val="3197789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can now move within a new cycle and create our first candidate solution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Objectives and key scenarios stay the same but let's refine the architecture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1a. Are we happy with our layers? Remove or merge layers? Their communication?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1b. Revisit the key issues and the system-wide layer. Are we happy with them? Our third-party tools?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2a. Are we happy with our presentation layer? Do we want to add presentation entities?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2b. Are we happy with our business layer?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2c. Are we happy with our data layer and the level of abstraction?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3a. Start designing and extracting the application services. Choose exception handling strategy.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3b. Describe service messages. Create a new UML class diagram describing public properties.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3c. Describe the service contracts and their public interfaces.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3d. Decide how the services layer will communicate with each other.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3e. Decide how you will do diagnostics.</a:t>
            </a:r>
            <a:br>
              <a:rPr lang="en-US" dirty="0"/>
            </a:br>
            <a:r>
              <a:rPr lang="en-US" dirty="0"/>
              <a:t>4. Bonus – forward engineer a skeleton solution.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Questions for the learning system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254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Architecture styles</a:t>
            </a:r>
          </a:p>
        </p:txBody>
      </p:sp>
    </p:spTree>
    <p:extLst>
      <p:ext uri="{BB962C8B-B14F-4D97-AF65-F5344CB8AC3E}">
        <p14:creationId xmlns:p14="http://schemas.microsoft.com/office/powerpoint/2010/main" val="38739585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covered two of the most popular architecture styles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N-tier and Service-Oriented (or Microservices)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But there are way more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https://docs.microsoft.com/en-us/azure/architecture/guide/architecture-styles/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Other architectural design patterns also exist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data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design and implementation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communication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https://docs.microsoft.com/en-us/azure/architecture/patterns/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We will cover lots of them in this series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Popular ones like CQRS and Event Sourcing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 well as some of the antipatterns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Even more Styles &amp; 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3319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N-Tier Overview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E7B0C-45B1-41A3-ACB1-424AF4B81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354" y="2097088"/>
            <a:ext cx="7640116" cy="35342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9863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Microservices Overview</a:t>
            </a: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DE2224-5A45-4A24-A19B-836E8EA0B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645" y="2097088"/>
            <a:ext cx="7247533" cy="4048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8447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URL Shortening System Design</a:t>
            </a:r>
          </a:p>
        </p:txBody>
      </p:sp>
    </p:spTree>
    <p:extLst>
      <p:ext uri="{BB962C8B-B14F-4D97-AF65-F5344CB8AC3E}">
        <p14:creationId xmlns:p14="http://schemas.microsoft.com/office/powerpoint/2010/main" val="25388874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will design a theoretical solution for a commonly asked system design on interviews</a:t>
            </a:r>
          </a:p>
          <a:p>
            <a:pPr>
              <a:lnSpc>
                <a:spcPct val="100000"/>
              </a:lnSpc>
            </a:pPr>
            <a:r>
              <a:rPr lang="en-US" dirty="0"/>
              <a:t>We will make lots of assumptions since we do not have the full picture</a:t>
            </a:r>
          </a:p>
          <a:p>
            <a:pPr>
              <a:lnSpc>
                <a:spcPct val="100000"/>
              </a:lnSpc>
            </a:pPr>
            <a:r>
              <a:rPr lang="en-US" dirty="0"/>
              <a:t>In the real-world, you will do similar calculations</a:t>
            </a:r>
          </a:p>
          <a:p>
            <a:pPr>
              <a:lnSpc>
                <a:spcPct val="100000"/>
              </a:lnSpc>
            </a:pPr>
            <a:r>
              <a:rPr lang="en-US" dirty="0"/>
              <a:t>But will adjust them when you have more users and production load data</a:t>
            </a:r>
          </a:p>
          <a:p>
            <a:pPr>
              <a:lnSpc>
                <a:spcPct val="100000"/>
              </a:lnSpc>
            </a:pPr>
            <a:r>
              <a:rPr lang="en-US" dirty="0"/>
              <a:t>It is a constant process of improving and designing</a:t>
            </a:r>
          </a:p>
          <a:p>
            <a:pPr>
              <a:lnSpc>
                <a:spcPct val="100000"/>
              </a:lnSpc>
            </a:pPr>
            <a:r>
              <a:rPr lang="en-US" dirty="0"/>
              <a:t>Remember – Amazon was not built in a day!</a:t>
            </a:r>
          </a:p>
          <a:p>
            <a:pPr>
              <a:lnSpc>
                <a:spcPct val="100000"/>
              </a:lnSpc>
            </a:pPr>
            <a:r>
              <a:rPr lang="en-US" dirty="0"/>
              <a:t>But first – let's warm-up with some real-world scenarios!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Judge system design and evolution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E-commerce product data mining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Theoretical solution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33757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Functional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Ability to get a short URL from a longer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Redirect to the long URL when a user tries to access the short equivalent one (with analytics)</a:t>
            </a:r>
          </a:p>
          <a:p>
            <a:pPr>
              <a:lnSpc>
                <a:spcPct val="100000"/>
              </a:lnSpc>
            </a:pPr>
            <a:r>
              <a:rPr lang="en-US" dirty="0"/>
              <a:t>Non-functional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Very low latency for URL redirection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Very high availability because all URLs will not function in case of failure</a:t>
            </a:r>
          </a:p>
          <a:p>
            <a:pPr>
              <a:lnSpc>
                <a:spcPct val="100000"/>
              </a:lnSpc>
            </a:pPr>
            <a:r>
              <a:rPr lang="en-US" dirty="0"/>
              <a:t>It is our job to ask specific questions: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URLs we might expect to shorten per second?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100 million per month or ~40 per second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how long do we need to support these URLs?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Indefinitely, they will remain forever in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we support custom URL paths?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Yes, we do. Maximum character limit of 16. Paid feature.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URL Shortening System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49809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Traffic: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generate ~40 URLs per second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Assuming each link is clicked ~200 on average, we will have ~8000 redirects per second</a:t>
            </a:r>
          </a:p>
          <a:p>
            <a:pPr>
              <a:lnSpc>
                <a:spcPct val="100000"/>
              </a:lnSpc>
            </a:pPr>
            <a:r>
              <a:rPr lang="en-US" dirty="0"/>
              <a:t>Storage: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assume the lifetime of the service to be 100 years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That is 100 million * 100 years * 12 months = 120 billion records in total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Assuming the data object to be ~500 bytes, we will have ~60TB of data in total</a:t>
            </a:r>
          </a:p>
          <a:p>
            <a:pPr>
              <a:lnSpc>
                <a:spcPct val="100000"/>
              </a:lnSpc>
            </a:pPr>
            <a:r>
              <a:rPr lang="en-US" dirty="0"/>
              <a:t>Memory: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we follow the Pareto principle, we will have 80% of the requests for 20% of the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~8000 requests per second, we will have ~700 million requests per day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Caching 20% of these requests will require ~70GB of memory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Initial considerations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7915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can start with the traditional 3-layer</a:t>
            </a:r>
            <a:r>
              <a:rPr lang="bg-BG" dirty="0"/>
              <a:t> </a:t>
            </a:r>
            <a:r>
              <a:rPr lang="en-US" dirty="0"/>
              <a:t>design: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Layered high level design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1866F8-E1D3-4CFE-BE1B-24112A8AA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2" y="2334232"/>
            <a:ext cx="6667500" cy="3905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67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Code It Up initiative: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Aims to provide detailed knowledge on advanced software development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Aimed at people with at least 1 year of programming experience (mostly C#)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Sort of acquired by </a:t>
            </a:r>
            <a:r>
              <a:rPr lang="en-US" dirty="0" err="1"/>
              <a:t>SoftUni</a:t>
            </a:r>
            <a:r>
              <a:rPr lang="en-US" dirty="0"/>
              <a:t> last year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live-streamed online events (2+ hours long)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Led by me – mainly .NET, architecture, and infrastructure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6 more lectures before the initiative ends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events containing theory &amp; practical exercises for the attendees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more paid lecture planned for now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 up </a:t>
            </a:r>
          </a:p>
        </p:txBody>
      </p:sp>
    </p:spTree>
    <p:extLst>
      <p:ext uri="{BB962C8B-B14F-4D97-AF65-F5344CB8AC3E}">
        <p14:creationId xmlns:p14="http://schemas.microsoft.com/office/powerpoint/2010/main" val="6018035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Here are the problems we will face with the initial design: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There is one web server which is a single point of failure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 system does not scale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There is a single database which may not be enough for our needs</a:t>
            </a:r>
          </a:p>
          <a:p>
            <a:pPr>
              <a:lnSpc>
                <a:spcPct val="100000"/>
              </a:lnSpc>
            </a:pPr>
            <a:r>
              <a:rPr lang="en-US" dirty="0"/>
              <a:t>The above limitations can be fixed by: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Adding a load balancer in front of the web servers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Introducing </a:t>
            </a:r>
            <a:r>
              <a:rPr lang="en-US" dirty="0" err="1"/>
              <a:t>sharding</a:t>
            </a:r>
            <a:r>
              <a:rPr lang="en-US" dirty="0"/>
              <a:t> to the database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Introducing a cache system to reduce the database load</a:t>
            </a:r>
          </a:p>
          <a:p>
            <a:pPr>
              <a:lnSpc>
                <a:spcPct val="100000"/>
              </a:lnSpc>
            </a:pPr>
            <a:r>
              <a:rPr lang="en-US" dirty="0"/>
              <a:t>We will cover these concepts in the series during some of the next lessons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Initial design problems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92704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Adding the fixes will give us an improved design: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Improved high level design</a:t>
            </a:r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0D66FE-5D20-4E3C-8D86-78801D933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28" y="2490610"/>
            <a:ext cx="5506968" cy="3902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3238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Let's analyze the API: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a create (POST) endpoint and a redirect (GET) endpoint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GET one should return 302 status code for analytics purposes</a:t>
            </a:r>
          </a:p>
          <a:p>
            <a:pPr>
              <a:lnSpc>
                <a:spcPct val="100000"/>
              </a:lnSpc>
            </a:pPr>
            <a:r>
              <a:rPr lang="en-US" dirty="0"/>
              <a:t>The database schema is quite simple: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– ID, name, email, creation date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 URL – unique short URL, original URL, user ID, creation date</a:t>
            </a:r>
          </a:p>
          <a:p>
            <a:pPr>
              <a:lnSpc>
                <a:spcPct val="100000"/>
              </a:lnSpc>
            </a:pPr>
            <a:r>
              <a:rPr lang="en-US" dirty="0"/>
              <a:t>Shortening solutions: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 generation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encoding with base62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encoding with MD5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Key generation service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Low level details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5870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Calculating the minimum length of the short URL</a:t>
            </a:r>
          </a:p>
          <a:p>
            <a:pPr>
              <a:lnSpc>
                <a:spcPct val="100000"/>
              </a:lnSpc>
            </a:pPr>
            <a:r>
              <a:rPr lang="en-US" dirty="0"/>
              <a:t>If we use numbers and letters, we will have 62 symbols in total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0-9, a-z, A-Z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 known as "base62"</a:t>
            </a:r>
          </a:p>
          <a:p>
            <a:pPr>
              <a:lnSpc>
                <a:spcPct val="100000"/>
              </a:lnSpc>
            </a:pPr>
            <a:r>
              <a:rPr lang="en-US" dirty="0"/>
              <a:t>Checking the possible short URL lengths: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with length of 5 – 62^5 = ~916 million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with length of 6 – 62^6 = ~56 billion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with length of 7 – 62^7 = ~3500 billion </a:t>
            </a:r>
          </a:p>
          <a:p>
            <a:pPr>
              <a:lnSpc>
                <a:spcPct val="100000"/>
              </a:lnSpc>
            </a:pPr>
            <a:r>
              <a:rPr lang="en-US" dirty="0"/>
              <a:t>Our requirement is 120 billions URLs, so we will use length of 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 URL Length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27038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Random generation of short URL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check the database for collisions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a poor solution but can work with scaled databases</a:t>
            </a:r>
          </a:p>
          <a:p>
            <a:pPr>
              <a:lnSpc>
                <a:spcPct val="100000"/>
              </a:lnSpc>
            </a:pPr>
            <a:r>
              <a:rPr lang="en-US" dirty="0"/>
              <a:t>URL encoding with base conversion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convert numbers from base 10 to base 62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Here is an example tool for that: </a:t>
            </a:r>
            <a:r>
              <a:rPr lang="en-US" dirty="0">
                <a:hlinkClick r:id="rId2"/>
              </a:rPr>
              <a:t>https://jalu.ch/coding/base_converter.php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start with a large number, for example 100000000000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increment it on every URL generation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challenge here is storing the counter consistently and reliably </a:t>
            </a:r>
          </a:p>
          <a:p>
            <a:pPr>
              <a:lnSpc>
                <a:spcPct val="100000"/>
              </a:lnSpc>
            </a:pPr>
            <a:r>
              <a:rPr lang="en-US" dirty="0"/>
              <a:t>URL encoding with MD5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Generate MD5 from the long URL and take the first 7 symbols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result already exist in the database – use the next 7 symbols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Shortening Algorithms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0887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With any of these shortening algorithms, we cover part of the design goals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storage of 120 billion links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short URL is as short as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But what about scalability and availability?</a:t>
            </a:r>
          </a:p>
          <a:p>
            <a:pPr>
              <a:lnSpc>
                <a:spcPct val="100000"/>
              </a:lnSpc>
            </a:pPr>
            <a:r>
              <a:rPr lang="en-US" dirty="0"/>
              <a:t>For the web server, we can introduce a load balancer, as we said</a:t>
            </a:r>
          </a:p>
          <a:p>
            <a:pPr>
              <a:lnSpc>
                <a:spcPct val="100000"/>
              </a:lnSpc>
            </a:pPr>
            <a:r>
              <a:rPr lang="en-US" dirty="0"/>
              <a:t>But our next challenge is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kind of database to use?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we use a relational one?</a:t>
            </a:r>
          </a:p>
          <a:p>
            <a:pPr>
              <a:lnSpc>
                <a:spcPct val="100000"/>
              </a:lnSpc>
            </a:pPr>
            <a:r>
              <a:rPr lang="en-US" dirty="0"/>
              <a:t>The database can be different depending on the shortening solution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in any case, we have structured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small variety of queries without any join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Shortening Algorithms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26693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Random generation of short URL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use MongoDB or Cassandra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partition them with their built-in hash strategy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add an index on the short URL column to speed up r</a:t>
            </a:r>
          </a:p>
          <a:p>
            <a:pPr>
              <a:lnSpc>
                <a:spcPct val="100000"/>
              </a:lnSpc>
            </a:pPr>
            <a:r>
              <a:rPr lang="en-US" dirty="0"/>
              <a:t>URL encoding with base conversion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Here we can even use a SQL database with the counter as primary ID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create our own partitioning strategy based on the counter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approach is possible but more difficult to maintain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store the counter on a Redis cluster, but it is a bit complex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it may be still better to use MongoDB or Cassandra </a:t>
            </a:r>
          </a:p>
          <a:p>
            <a:pPr>
              <a:lnSpc>
                <a:spcPct val="100000"/>
              </a:lnSpc>
            </a:pPr>
            <a:r>
              <a:rPr lang="en-US" dirty="0"/>
              <a:t>URL encoding with MD5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MongoDB or Cassandra solution is good enough here again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Database Scalability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05647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may decide to extract the short link generation to a separate 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It can generate lots of random seven-letter strings before-hand</a:t>
            </a:r>
          </a:p>
          <a:p>
            <a:pPr>
              <a:lnSpc>
                <a:spcPct val="100000"/>
              </a:lnSpc>
            </a:pPr>
            <a:r>
              <a:rPr lang="en-US" dirty="0"/>
              <a:t>Whenever we want a short URL, we will take one of the already-generated ones</a:t>
            </a:r>
          </a:p>
          <a:p>
            <a:pPr>
              <a:lnSpc>
                <a:spcPct val="100000"/>
              </a:lnSpc>
            </a:pPr>
            <a:r>
              <a:rPr lang="en-US" dirty="0"/>
              <a:t>This approach will be simple and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collisions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run-time URL encoding</a:t>
            </a:r>
          </a:p>
          <a:p>
            <a:pPr>
              <a:lnSpc>
                <a:spcPct val="100000"/>
              </a:lnSpc>
            </a:pPr>
            <a:r>
              <a:rPr lang="en-US" dirty="0"/>
              <a:t>What are the disadvantages?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Concurrency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point of failure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Key generation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2890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Concurrency problems solved: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KGS can use two tables to store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for unused ones and one for all the 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KGS can keep some keys in memory to make sure it delivers them fast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marks them in the used table as soon as the keys are loaded in memory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KGS dies, we can afford losing some keys because we have ~3500 billion combinations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KGS must synchronize (lock) the in-memory data structure holding the keys</a:t>
            </a:r>
          </a:p>
          <a:p>
            <a:pPr>
              <a:lnSpc>
                <a:spcPct val="100000"/>
              </a:lnSpc>
            </a:pPr>
            <a:r>
              <a:rPr lang="en-US" dirty="0"/>
              <a:t>Single point of failure solved: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have stand-by replicas of the KGS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Whenever the primary server dies, we have </a:t>
            </a:r>
            <a:br>
              <a:rPr lang="en-US" dirty="0"/>
            </a:br>
            <a:r>
              <a:rPr lang="en-US" dirty="0"/>
              <a:t>another one waiting to take over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Key generation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085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application server can cache some keys upfront from the KGS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if it dies, we will lose them, but again – it is acceptable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way the KGS server will not be under a heavy load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use a Redis database here to store the pair of URLs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the application servers can easily check it 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start with 20% of the daily traffic and react accordingly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modern server can have 256GB of memory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fit the estimated ~70GB easily in one big or multiple smaller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use cache replication to lessen the load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every time we refresh the cache, we update all the replicas simultaneously</a:t>
            </a:r>
          </a:p>
          <a:p>
            <a:pPr>
              <a:lnSpc>
                <a:spcPct val="100000"/>
              </a:lnSpc>
            </a:pPr>
            <a:r>
              <a:rPr lang="en-US" dirty="0"/>
              <a:t>The cache eviction policy should be "Least Recently Used"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Redis sorted set data structure is perfect for that 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Caching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53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be extremely helpful to the initiative</a:t>
            </a:r>
          </a:p>
          <a:p>
            <a:pPr>
              <a:lnSpc>
                <a:spcPct val="100000"/>
              </a:lnSpc>
            </a:pPr>
            <a:r>
              <a:rPr lang="en-US" dirty="0"/>
              <a:t>Just share a story on Facebook or Instagram during the lecture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tag me so that I can reshare your post - </a:t>
            </a:r>
            <a:r>
              <a:rPr lang="en-US" b="1" dirty="0"/>
              <a:t>@</a:t>
            </a:r>
            <a:r>
              <a:rPr lang="en-US" b="1" dirty="0" err="1"/>
              <a:t>ivaylokenov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Bonus – add the </a:t>
            </a:r>
            <a:r>
              <a:rPr lang="en-US" b="1" dirty="0"/>
              <a:t>#</a:t>
            </a:r>
            <a:r>
              <a:rPr lang="en-US" b="1" dirty="0" err="1"/>
              <a:t>codeitup</a:t>
            </a:r>
            <a:r>
              <a:rPr lang="en-US" b="1" dirty="0"/>
              <a:t> </a:t>
            </a:r>
            <a:r>
              <a:rPr lang="en-US" dirty="0"/>
              <a:t>hashtag</a:t>
            </a:r>
          </a:p>
          <a:p>
            <a:pPr>
              <a:lnSpc>
                <a:spcPct val="100000"/>
              </a:lnSpc>
            </a:pPr>
            <a:r>
              <a:rPr lang="en-US" dirty="0"/>
              <a:t>Thank you! You rock!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 if you share</a:t>
            </a:r>
            <a:r>
              <a:rPr lang="bg-BG" dirty="0"/>
              <a:t> </a:t>
            </a:r>
            <a:r>
              <a:rPr lang="en-US" dirty="0"/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33028412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have ~8000 requests/second on average</a:t>
            </a:r>
          </a:p>
          <a:p>
            <a:pPr>
              <a:lnSpc>
                <a:spcPct val="100000"/>
              </a:lnSpc>
            </a:pPr>
            <a:r>
              <a:rPr lang="en-US" dirty="0"/>
              <a:t>Our servers will not do lots of calculations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our KGS will provide the short URLs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the cache will provide the redirects 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deploy a web server and load test it to get an average response time</a:t>
            </a:r>
          </a:p>
          <a:p>
            <a:pPr>
              <a:lnSpc>
                <a:spcPct val="100000"/>
              </a:lnSpc>
            </a:pPr>
            <a:r>
              <a:rPr lang="en-US" dirty="0"/>
              <a:t>Let's say it is ~0.04 seconds/request/core or ~25 requests/second/core</a:t>
            </a:r>
          </a:p>
          <a:p>
            <a:pPr>
              <a:lnSpc>
                <a:spcPct val="100000"/>
              </a:lnSpc>
            </a:pPr>
            <a:r>
              <a:rPr lang="en-US" dirty="0"/>
              <a:t>This means we will need ~320 cores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~40 replicas with 8 CPUs</a:t>
            </a:r>
          </a:p>
          <a:p>
            <a:pPr>
              <a:lnSpc>
                <a:spcPct val="100000"/>
              </a:lnSpc>
            </a:pPr>
            <a:r>
              <a:rPr lang="en-US" dirty="0"/>
              <a:t>These are average calculations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easily use autoscaling infrastructure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Kubernetes or a cloud 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Number of web servers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5445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Load balancers in the system: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Between clients and application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Between application servers and database servers, if we use a custom </a:t>
            </a:r>
            <a:r>
              <a:rPr lang="en-US" dirty="0" err="1"/>
              <a:t>sharding</a:t>
            </a:r>
            <a:r>
              <a:rPr lang="en-US" dirty="0"/>
              <a:t> strategy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Between application servers and cache servers, if we replicate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Round-robin initial strategy</a:t>
            </a:r>
          </a:p>
          <a:p>
            <a:pPr>
              <a:lnSpc>
                <a:spcPct val="100000"/>
              </a:lnSpc>
            </a:pPr>
            <a:r>
              <a:rPr lang="en-US" dirty="0"/>
              <a:t>Custom short URLs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Since this is a paid feature, we can use separate servers and databases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general load will be a lot less </a:t>
            </a:r>
          </a:p>
          <a:p>
            <a:pPr>
              <a:lnSpc>
                <a:spcPct val="100000"/>
              </a:lnSpc>
            </a:pPr>
            <a:r>
              <a:rPr lang="en-US" dirty="0"/>
              <a:t>Analytics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 time we perform a redirect, we can send a message to a message broker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Kafka will be ideal for this highly loaded scenario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on the other side of the queue – we can have a separate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will store and provide analytics data for its UI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Other Considerations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4064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 before Q &amp; A</a:t>
            </a:r>
          </a:p>
        </p:txBody>
      </p:sp>
    </p:spTree>
    <p:extLst>
      <p:ext uri="{BB962C8B-B14F-4D97-AF65-F5344CB8AC3E}">
        <p14:creationId xmlns:p14="http://schemas.microsoft.com/office/powerpoint/2010/main" val="17049497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Choosing The Right Database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Choosing The Right Patterns</a:t>
            </a:r>
          </a:p>
          <a:p>
            <a:pPr>
              <a:lnSpc>
                <a:spcPct val="100000"/>
              </a:lnSpc>
            </a:pPr>
            <a:r>
              <a:rPr lang="en-US" dirty="0"/>
              <a:t>Common Design Choices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URL Shortening System Design From Scratch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hlinkClick r:id="rId3"/>
              </a:rPr>
              <a:t>https://www.eventbrite.com/e/software-architecture-common-design-choices-</a:t>
            </a:r>
            <a:br>
              <a:rPr lang="en-US" sz="1600" dirty="0">
                <a:hlinkClick r:id="rId3"/>
              </a:rPr>
            </a:br>
            <a:r>
              <a:rPr lang="en-US" sz="1600" dirty="0">
                <a:hlinkClick r:id="rId3"/>
              </a:rPr>
              <a:t>code-it-up-online-vol-11-registration-251121690737</a:t>
            </a:r>
            <a:r>
              <a:rPr lang="en-US" sz="1600" dirty="0"/>
              <a:t>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165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Quality Attributes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Performance &amp; Scalability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System-Wide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Register here: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hlinkClick r:id="rId2"/>
              </a:rPr>
              <a:t>https://www.eventbrite.com/e/software-architecture-quality-attributes-</a:t>
            </a:r>
            <a:br>
              <a:rPr lang="bg-BG" sz="1600" dirty="0">
                <a:hlinkClick r:id="rId2"/>
              </a:rPr>
            </a:br>
            <a:r>
              <a:rPr lang="en-US" sz="1600" dirty="0">
                <a:hlinkClick r:id="rId2"/>
              </a:rPr>
              <a:t>code-it-up-online-vol-12-registration-256029329617</a:t>
            </a:r>
            <a:r>
              <a:rPr lang="bg-BG" sz="16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3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hlinkClick r:id="rId4"/>
              </a:rPr>
              <a:t>https://www.eventbrite.com/e/software-architecture-common-design-choices-</a:t>
            </a:r>
            <a:br>
              <a:rPr lang="en-US" sz="1600" dirty="0">
                <a:hlinkClick r:id="rId4"/>
              </a:rPr>
            </a:br>
            <a:r>
              <a:rPr lang="en-US" sz="1600" dirty="0">
                <a:hlinkClick r:id="rId4"/>
              </a:rPr>
              <a:t>code-it-up-online-vol-11-registration-251121690737</a:t>
            </a:r>
            <a:r>
              <a:rPr lang="en-US" sz="1600" dirty="0"/>
              <a:t> </a:t>
            </a:r>
            <a:endParaRPr lang="bg-BG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next part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220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You can check the Code It Up blog and subscribe: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https://codeitup.today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watch some of the free videos: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https://www.youtube.com/CodeItUpwithIvo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Clean code &amp; The art of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Docker, CI/CD, Redis, Elasticsearch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more…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source code in all free lessons is available on </a:t>
            </a:r>
            <a:r>
              <a:rPr lang="en-US" sz="2400" dirty="0" err="1"/>
              <a:t>Patreon</a:t>
            </a:r>
            <a:r>
              <a:rPr lang="en-US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4"/>
              </a:rPr>
              <a:t>https://www.patreon.com/ivaylokenov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Unrelated to the IT sector but check out my art T-Shirts: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5"/>
              </a:rPr>
              <a:t>https://way-ve.com/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CODE10 during checkout for 10% discount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Goodies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316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You can get the recordings of the past C# events from the event page: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Async-Await In Detail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C# ORM Battle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 – From ABC To XYZ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Identity Server Demystified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Eventual Consistency Done Right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Let's Get Functional With C#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API Scenarios –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Past workshops are also available: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Multithreading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Domain-Driven Design With ASP.NET Core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Kubernetes For Web Developers</a:t>
            </a:r>
          </a:p>
          <a:p>
            <a:pPr>
              <a:lnSpc>
                <a:spcPct val="100000"/>
              </a:lnSpc>
            </a:pPr>
            <a:r>
              <a:rPr lang="en-US" dirty="0"/>
              <a:t>If interested, you can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Code It Up Events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546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958" y="19632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support me and my projects: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PayPal: </a:t>
            </a:r>
            <a:r>
              <a:rPr lang="en-US" b="1" dirty="0">
                <a:hlinkClick r:id="rId2"/>
              </a:rPr>
              <a:t>http://paypal.me/ivaylokenov</a:t>
            </a:r>
            <a:r>
              <a:rPr lang="en-US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</a:t>
            </a: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</a:t>
            </a:r>
            <a:r>
              <a:rPr lang="en-US" sz="1800" dirty="0" err="1"/>
              <a:t>Patreon</a:t>
            </a:r>
            <a:r>
              <a:rPr lang="en-US" sz="1800" dirty="0"/>
              <a:t>: </a:t>
            </a:r>
            <a:r>
              <a:rPr lang="en-US" sz="1800" b="1" dirty="0">
                <a:hlinkClick r:id="rId3"/>
              </a:rPr>
              <a:t>https://www.patreon.com/ivaylokenov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Open Collective: </a:t>
            </a:r>
            <a:r>
              <a:rPr lang="en-US" sz="1800" b="1" dirty="0">
                <a:hlinkClick r:id="rId4"/>
              </a:rPr>
              <a:t>https://opencollective.com/mytestedaspnet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Via Buy Me A Coffee: </a:t>
            </a:r>
            <a:r>
              <a:rPr lang="en-US" sz="1800" b="1" dirty="0">
                <a:hlinkClick r:id="rId5"/>
              </a:rPr>
              <a:t>http://buymeacoff.ee/ivaylokenov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Crypto: </a:t>
            </a:r>
            <a:r>
              <a:rPr lang="en-US" sz="1800" b="1" dirty="0">
                <a:hlinkClick r:id="rId6"/>
              </a:rPr>
              <a:t>http://bit.ly/ik-sponsors</a:t>
            </a:r>
            <a:r>
              <a:rPr lang="en-US" sz="18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Never expected,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check my sponsors!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INDEAVR - </a:t>
            </a:r>
            <a:r>
              <a:rPr lang="en-US" dirty="0">
                <a:hlinkClick r:id="rId7"/>
              </a:rPr>
              <a:t>https://indeavr.com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Americaneagle.com - </a:t>
            </a:r>
            <a:r>
              <a:rPr lang="en-US" dirty="0">
                <a:hlinkClick r:id="rId8"/>
              </a:rPr>
              <a:t>https://www.americaneagle.com</a:t>
            </a:r>
            <a:r>
              <a:rPr lang="bg-BG" dirty="0"/>
              <a:t> </a:t>
            </a:r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700"/>
              </a:spcBef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58" y="74782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4B2F6D-C85D-4711-AAAA-F94929D284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4600" y="1876434"/>
            <a:ext cx="5283200" cy="119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C743E7-3235-46A6-9C5C-C7C2F3B51E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9400" y="3234751"/>
            <a:ext cx="2438400" cy="1561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8859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1415475" y="30703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Resources:</a:t>
            </a:r>
            <a:br>
              <a:rPr lang="en-US" sz="2000" dirty="0"/>
            </a:br>
            <a:br>
              <a:rPr lang="en-US" sz="2000" dirty="0"/>
            </a:b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https://github.com/ivaylokenov/Software-Architecture-Series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The Series Of Events</a:t>
            </a:r>
          </a:p>
        </p:txBody>
      </p:sp>
    </p:spTree>
    <p:extLst>
      <p:ext uri="{BB962C8B-B14F-4D97-AF65-F5344CB8AC3E}">
        <p14:creationId xmlns:p14="http://schemas.microsoft.com/office/powerpoint/2010/main" val="2998585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30600</TotalTime>
  <Words>5595</Words>
  <Application>Microsoft Office PowerPoint</Application>
  <PresentationFormat>Widescreen</PresentationFormat>
  <Paragraphs>846</Paragraphs>
  <Slides>88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2" baseType="lpstr">
      <vt:lpstr>Arial</vt:lpstr>
      <vt:lpstr>Calibri</vt:lpstr>
      <vt:lpstr>Tw Cen MT</vt:lpstr>
      <vt:lpstr>Circuit</vt:lpstr>
      <vt:lpstr>Software Architecture Part 3</vt:lpstr>
      <vt:lpstr>For LIVE questions</vt:lpstr>
      <vt:lpstr>Live stream troubleshooting</vt:lpstr>
      <vt:lpstr>The Presenter</vt:lpstr>
      <vt:lpstr>Sponsors</vt:lpstr>
      <vt:lpstr>ABOUT CODE IT UP</vt:lpstr>
      <vt:lpstr>Code it up </vt:lpstr>
      <vt:lpstr>Thankful if you share a story</vt:lpstr>
      <vt:lpstr>ABOUT The Series Of Events</vt:lpstr>
      <vt:lpstr>About This SERIES Of Code It Up Events</vt:lpstr>
      <vt:lpstr>The Content Of The Series – A Free Course</vt:lpstr>
      <vt:lpstr>in The previous parts</vt:lpstr>
      <vt:lpstr>in this part</vt:lpstr>
      <vt:lpstr>About this topic</vt:lpstr>
      <vt:lpstr>INDEAVR – The EVENT’s DIAMOND SPONSOR</vt:lpstr>
      <vt:lpstr>Designing Solution Architectures</vt:lpstr>
      <vt:lpstr>The Process For Designing Architectures</vt:lpstr>
      <vt:lpstr>Choosing The Right Database</vt:lpstr>
      <vt:lpstr>Database Considerations</vt:lpstr>
      <vt:lpstr>Database techniques</vt:lpstr>
      <vt:lpstr>Caching solution</vt:lpstr>
      <vt:lpstr>File Storage Solution</vt:lpstr>
      <vt:lpstr>Text Search Solution</vt:lpstr>
      <vt:lpstr>Time Series Solution</vt:lpstr>
      <vt:lpstr>Data Warehouse Solution</vt:lpstr>
      <vt:lpstr>SQL or NoSQL</vt:lpstr>
      <vt:lpstr>Straightforward example</vt:lpstr>
      <vt:lpstr>Happy cases?</vt:lpstr>
      <vt:lpstr>The real world solutions are complex</vt:lpstr>
      <vt:lpstr>What about redis?</vt:lpstr>
      <vt:lpstr>What about big data?</vt:lpstr>
      <vt:lpstr>Processing big data with lambda architecture</vt:lpstr>
      <vt:lpstr>BEFORE WE CONTINUE…</vt:lpstr>
      <vt:lpstr>Huge THANKS for your support &amp; TRUST!</vt:lpstr>
      <vt:lpstr>These events are not Exactly free</vt:lpstr>
      <vt:lpstr>Choosing the Initial patterns</vt:lpstr>
      <vt:lpstr>The Layered Pattern</vt:lpstr>
      <vt:lpstr>The Presentation Layer</vt:lpstr>
      <vt:lpstr>The Business Layer</vt:lpstr>
      <vt:lpstr>The Data Layer</vt:lpstr>
      <vt:lpstr>The service Layer</vt:lpstr>
      <vt:lpstr>Designing Layered Architectures</vt:lpstr>
      <vt:lpstr>Logical Layered Design</vt:lpstr>
      <vt:lpstr>Choose Layering Strategy</vt:lpstr>
      <vt:lpstr>Remove, Split &amp; Merge Layers</vt:lpstr>
      <vt:lpstr>Determine Layer Interactions </vt:lpstr>
      <vt:lpstr>Identify Systemwide Concerns </vt:lpstr>
      <vt:lpstr>Define Layer Interfaces</vt:lpstr>
      <vt:lpstr>Designing Low-level Components</vt:lpstr>
      <vt:lpstr>General Guidelines</vt:lpstr>
      <vt:lpstr>Low-level Design patterns</vt:lpstr>
      <vt:lpstr>Designing Service-Oriented Architectures</vt:lpstr>
      <vt:lpstr>Software Services</vt:lpstr>
      <vt:lpstr>Software Services example</vt:lpstr>
      <vt:lpstr>The Service Design Process</vt:lpstr>
      <vt:lpstr>Define Service Messages</vt:lpstr>
      <vt:lpstr>Define Service Contracts</vt:lpstr>
      <vt:lpstr>Plan Exception Handling</vt:lpstr>
      <vt:lpstr>Define Business Abstraction</vt:lpstr>
      <vt:lpstr>Questions for the learning system</vt:lpstr>
      <vt:lpstr>Architecture styles</vt:lpstr>
      <vt:lpstr>Even more Styles &amp; Patterns</vt:lpstr>
      <vt:lpstr>N-Tier Overview</vt:lpstr>
      <vt:lpstr>Microservices Overview</vt:lpstr>
      <vt:lpstr>URL Shortening System Design</vt:lpstr>
      <vt:lpstr>Theoretical solution</vt:lpstr>
      <vt:lpstr>URL Shortening System Requirements</vt:lpstr>
      <vt:lpstr>Initial considerations</vt:lpstr>
      <vt:lpstr>Layered high level design</vt:lpstr>
      <vt:lpstr>Initial design problems</vt:lpstr>
      <vt:lpstr>Improved high level design</vt:lpstr>
      <vt:lpstr>Low level details</vt:lpstr>
      <vt:lpstr>Short URL Length</vt:lpstr>
      <vt:lpstr>Shortening Algorithms</vt:lpstr>
      <vt:lpstr>Shortening Algorithms </vt:lpstr>
      <vt:lpstr>Database Scalability</vt:lpstr>
      <vt:lpstr>Key generation service</vt:lpstr>
      <vt:lpstr>Key generation service</vt:lpstr>
      <vt:lpstr>Caching</vt:lpstr>
      <vt:lpstr>Number of web servers</vt:lpstr>
      <vt:lpstr>Other Considerations</vt:lpstr>
      <vt:lpstr>FINAL WORDS before Q &amp; A</vt:lpstr>
      <vt:lpstr>Summary</vt:lpstr>
      <vt:lpstr>In the next part</vt:lpstr>
      <vt:lpstr>Other Goodies</vt:lpstr>
      <vt:lpstr>Past Code It Up Events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2944</cp:revision>
  <dcterms:created xsi:type="dcterms:W3CDTF">2017-03-28T09:08:48Z</dcterms:created>
  <dcterms:modified xsi:type="dcterms:W3CDTF">2022-01-26T15:41:44Z</dcterms:modified>
</cp:coreProperties>
</file>