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1"/>
  </p:notesMasterIdLst>
  <p:sldIdLst>
    <p:sldId id="257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481" r:id="rId14"/>
    <p:sldId id="834" r:id="rId15"/>
    <p:sldId id="822" r:id="rId16"/>
    <p:sldId id="263" r:id="rId17"/>
    <p:sldId id="832" r:id="rId18"/>
    <p:sldId id="833" r:id="rId19"/>
    <p:sldId id="799" r:id="rId20"/>
    <p:sldId id="710" r:id="rId21"/>
    <p:sldId id="531" r:id="rId22"/>
    <p:sldId id="711" r:id="rId23"/>
    <p:sldId id="712" r:id="rId24"/>
    <p:sldId id="280" r:id="rId25"/>
    <p:sldId id="514" r:id="rId26"/>
    <p:sldId id="713" r:id="rId27"/>
    <p:sldId id="714" r:id="rId28"/>
    <p:sldId id="715" r:id="rId29"/>
    <p:sldId id="716" r:id="rId30"/>
    <p:sldId id="717" r:id="rId31"/>
    <p:sldId id="718" r:id="rId32"/>
    <p:sldId id="336" r:id="rId33"/>
    <p:sldId id="337" r:id="rId34"/>
    <p:sldId id="338" r:id="rId35"/>
    <p:sldId id="719" r:id="rId36"/>
    <p:sldId id="720" r:id="rId37"/>
    <p:sldId id="721" r:id="rId38"/>
    <p:sldId id="722" r:id="rId39"/>
    <p:sldId id="723" r:id="rId40"/>
    <p:sldId id="724" r:id="rId41"/>
    <p:sldId id="725" r:id="rId42"/>
    <p:sldId id="726" r:id="rId43"/>
    <p:sldId id="727" r:id="rId44"/>
    <p:sldId id="728" r:id="rId45"/>
    <p:sldId id="729" r:id="rId46"/>
    <p:sldId id="730" r:id="rId47"/>
    <p:sldId id="731" r:id="rId48"/>
    <p:sldId id="732" r:id="rId49"/>
    <p:sldId id="733" r:id="rId50"/>
    <p:sldId id="734" r:id="rId51"/>
    <p:sldId id="858" r:id="rId52"/>
    <p:sldId id="735" r:id="rId53"/>
    <p:sldId id="859" r:id="rId54"/>
    <p:sldId id="736" r:id="rId55"/>
    <p:sldId id="850" r:id="rId56"/>
    <p:sldId id="851" r:id="rId57"/>
    <p:sldId id="852" r:id="rId58"/>
    <p:sldId id="853" r:id="rId59"/>
    <p:sldId id="854" r:id="rId60"/>
    <p:sldId id="855" r:id="rId61"/>
    <p:sldId id="856" r:id="rId62"/>
    <p:sldId id="857" r:id="rId63"/>
    <p:sldId id="802" r:id="rId64"/>
    <p:sldId id="803" r:id="rId65"/>
    <p:sldId id="860" r:id="rId66"/>
    <p:sldId id="861" r:id="rId67"/>
    <p:sldId id="862" r:id="rId68"/>
    <p:sldId id="309" r:id="rId69"/>
    <p:sldId id="8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21" d="100"/>
          <a:sy n="121" d="100"/>
        </p:scale>
        <p:origin x="-33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fundamentals-essentials-code-it-up-online-vol-9-registration-22255018258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fundamentals-essentials-code-it-up-online-vol-9-registration-22255018258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technology-patterns-code-it-up-online-vol-10-registration-2443654325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fundamentals-essentials-code-it-up-online-vol-9-registration-222550182587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1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6FD6A5-70C9-4851-979F-E4B93635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9600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https://www.eventbrite.com/e/software-architecture-fundamentals-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essentials-code-it-up-online-vol-9-registration-222550182587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</a:t>
            </a:r>
            <a:r>
              <a:rPr lang="en-US" sz="4800" dirty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little back-story, first…</a:t>
            </a:r>
          </a:p>
          <a:p>
            <a:pPr>
              <a:lnSpc>
                <a:spcPct val="100000"/>
              </a:lnSpc>
            </a:pPr>
            <a:r>
              <a:rPr lang="en-US" dirty="0"/>
              <a:t>5</a:t>
            </a:r>
            <a:r>
              <a:rPr lang="bg-BG"/>
              <a:t>-6</a:t>
            </a:r>
            <a:r>
              <a:rPr lang="en-US"/>
              <a:t> </a:t>
            </a:r>
            <a:r>
              <a:rPr lang="en-US" dirty="0"/>
              <a:t>years ago, I was on interview for a tech lead or a software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my skills and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And after the interview, they told me "you are great, but you need a little bit more</a:t>
            </a:r>
            <a:br>
              <a:rPr lang="en-US" dirty="0"/>
            </a:br>
            <a:r>
              <a:rPr lang="en-US" dirty="0"/>
              <a:t>to become an architect"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was both disappointed and motivated</a:t>
            </a:r>
          </a:p>
          <a:p>
            <a:pPr>
              <a:lnSpc>
                <a:spcPct val="100000"/>
              </a:lnSpc>
            </a:pPr>
            <a:r>
              <a:rPr lang="en-US" dirty="0"/>
              <a:t>So, I started researching a lot about software architectures and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purchased lots of courses, read lots of articles and books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Started analyzing how the big guys are doing it – </a:t>
            </a:r>
            <a:r>
              <a:rPr lang="en-US" dirty="0" err="1"/>
              <a:t>StackOverflow</a:t>
            </a:r>
            <a:r>
              <a:rPr lang="en-US" dirty="0"/>
              <a:t> or Netflix,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These lectures are the culmination of the story above! Enjoy!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do we need solution architects?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have a perfect tech lead?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very skilled developers?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constructing a building…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if there is no design and architecting plans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the workers and their team leader coming every day to work</a:t>
            </a:r>
          </a:p>
          <a:p>
            <a:pPr>
              <a:lnSpc>
                <a:spcPct val="100000"/>
              </a:lnSpc>
            </a:pPr>
            <a:r>
              <a:rPr lang="en-US" dirty="0"/>
              <a:t>It is the same with software development!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an architect to design and lead our high-level solution!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solution architects</a:t>
            </a:r>
          </a:p>
        </p:txBody>
      </p:sp>
    </p:spTree>
    <p:extLst>
      <p:ext uri="{BB962C8B-B14F-4D97-AF65-F5344CB8AC3E}">
        <p14:creationId xmlns:p14="http://schemas.microsoft.com/office/powerpoint/2010/main" val="301570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interesting!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have way more variety of work to do!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solve different challenges!</a:t>
            </a:r>
          </a:p>
          <a:p>
            <a:pPr>
              <a:lnSpc>
                <a:spcPct val="100000"/>
              </a:lnSpc>
            </a:pPr>
            <a:r>
              <a:rPr lang="en-US" dirty="0"/>
              <a:t>Career path and visibility!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meet powerful people – CEOs and CTOs!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learn a lot from such individuals!</a:t>
            </a:r>
          </a:p>
          <a:p>
            <a:pPr>
              <a:lnSpc>
                <a:spcPct val="100000"/>
              </a:lnSpc>
            </a:pPr>
            <a:r>
              <a:rPr lang="en-US" dirty="0"/>
              <a:t>Money!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architects may earn double the salary of senior developers!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if they are skilled enough, they can beat some of the executives!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become architects</a:t>
            </a:r>
          </a:p>
        </p:txBody>
      </p:sp>
    </p:spTree>
    <p:extLst>
      <p:ext uri="{BB962C8B-B14F-4D97-AF65-F5344CB8AC3E}">
        <p14:creationId xmlns:p14="http://schemas.microsoft.com/office/powerpoint/2010/main" val="321157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path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F35144-334B-4874-8C2D-F39AD84F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097088"/>
            <a:ext cx="6858000" cy="385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Is Software Architecture?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1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5691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17246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882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9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76470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consistent patterns in each layer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decide to use MVC pattern in the presentation layer – stick to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use CQRS in the application layer – stick to it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duplicate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have a caching component in all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Prefer composition over inheritance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complicated to create huge hierarchies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  <a:p>
            <a:pPr>
              <a:lnSpc>
                <a:spcPct val="100000"/>
              </a:lnSpc>
            </a:pPr>
            <a:r>
              <a:rPr lang="en-US" dirty="0"/>
              <a:t>Establish a code convention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code style and preferably automate it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areas of concern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layer should have one role only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communication between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the presentation layer communicate with the business layer? </a:t>
            </a:r>
          </a:p>
          <a:p>
            <a:pPr>
              <a:lnSpc>
                <a:spcPct val="100000"/>
              </a:lnSpc>
            </a:pPr>
            <a:r>
              <a:rPr lang="en-US" dirty="0"/>
              <a:t>Use abstraction to loosely couple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interfaces for every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should not be tight to a particular platform or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mix different types of components in a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a consistent data format within a layer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0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component should rely on the internals of another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should be black boxes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mix roles in a single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controllers should not have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layer should not have HTTP concerns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contracts for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public methods and properties should be scoped in advance</a:t>
            </a:r>
          </a:p>
          <a:p>
            <a:pPr>
              <a:lnSpc>
                <a:spcPct val="100000"/>
              </a:lnSpc>
            </a:pPr>
            <a:r>
              <a:rPr lang="en-US" dirty="0"/>
              <a:t>Abstract system wide components away from other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soon you have a component which is accessible in multiple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it in a system-wide area of concern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2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93235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156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Nikolay </a:t>
            </a:r>
            <a:r>
              <a:rPr lang="en-GB" b="1" dirty="0" err="1"/>
              <a:t>Stoychev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bg-BG" b="1" dirty="0"/>
              <a:t>8</a:t>
            </a:r>
            <a:r>
              <a:rPr lang="en-US" b="1" dirty="0"/>
              <a:t>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Thanks to – </a:t>
            </a:r>
            <a:r>
              <a:rPr lang="en-US" sz="1400" b="1" dirty="0"/>
              <a:t>Valentin, Nikolay, </a:t>
            </a:r>
            <a:r>
              <a:rPr lang="en-US" sz="1400" b="1" dirty="0" err="1"/>
              <a:t>Borislava</a:t>
            </a:r>
            <a:r>
              <a:rPr lang="en-US" sz="1400" b="1" dirty="0"/>
              <a:t>, Georgi, </a:t>
            </a:r>
            <a:r>
              <a:rPr lang="bg-BG" sz="1400" b="1" dirty="0"/>
              <a:t>Пламен, </a:t>
            </a:r>
            <a:r>
              <a:rPr lang="en-US" sz="1400" b="1" dirty="0"/>
              <a:t>Stefan, </a:t>
            </a: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Plamen</a:t>
            </a:r>
            <a:r>
              <a:rPr lang="en-US" sz="1400" b="1" dirty="0"/>
              <a:t>, </a:t>
            </a:r>
            <a:r>
              <a:rPr lang="en-US" sz="1400" b="1" dirty="0" err="1"/>
              <a:t>Ivelin</a:t>
            </a:r>
            <a:r>
              <a:rPr lang="en-US" sz="1400" b="1" dirty="0"/>
              <a:t>, </a:t>
            </a:r>
            <a:r>
              <a:rPr lang="bg-BG" sz="1400" b="1" dirty="0"/>
              <a:t>Ивайло, </a:t>
            </a:r>
            <a:br>
              <a:rPr lang="en-US" sz="1400" b="1" dirty="0"/>
            </a:br>
            <a:r>
              <a:rPr lang="en-US" sz="1400" b="1" dirty="0"/>
              <a:t>Ivan, </a:t>
            </a:r>
            <a:r>
              <a:rPr lang="en-US" sz="1400" b="1" dirty="0" err="1"/>
              <a:t>Teodor</a:t>
            </a:r>
            <a:r>
              <a:rPr lang="en-US" sz="1400" b="1" dirty="0"/>
              <a:t>, Rosen, </a:t>
            </a:r>
            <a:r>
              <a:rPr lang="bg-BG" sz="1400" b="1" dirty="0"/>
              <a:t>Георги, </a:t>
            </a:r>
            <a:r>
              <a:rPr lang="en-US" sz="1400" b="1" dirty="0"/>
              <a:t>Ivan, Kristian, Deyan, Nikolay, </a:t>
            </a:r>
            <a:r>
              <a:rPr lang="en-US" sz="1400" b="1" dirty="0" err="1"/>
              <a:t>Tsvetelin</a:t>
            </a:r>
            <a:r>
              <a:rPr lang="en-US" sz="1400" b="1" dirty="0"/>
              <a:t>, Valentin, </a:t>
            </a:r>
            <a:r>
              <a:rPr lang="en-US" sz="1400" b="1" dirty="0" err="1"/>
              <a:t>Kiril</a:t>
            </a:r>
            <a:r>
              <a:rPr lang="en-US" sz="1400" b="1" dirty="0"/>
              <a:t>, </a:t>
            </a:r>
            <a:r>
              <a:rPr lang="en-US" sz="1400" b="1" dirty="0" err="1"/>
              <a:t>Volen</a:t>
            </a:r>
            <a:r>
              <a:rPr lang="en-US" sz="1400" b="1" dirty="0"/>
              <a:t>, Andrey, </a:t>
            </a:r>
            <a:br>
              <a:rPr lang="en-US" sz="1400" b="1" dirty="0"/>
            </a:br>
            <a:r>
              <a:rPr lang="en-US" sz="1400" b="1" dirty="0"/>
              <a:t>Diana, </a:t>
            </a:r>
            <a:r>
              <a:rPr lang="bg-BG" sz="1400" b="1" dirty="0"/>
              <a:t>Дончо, </a:t>
            </a:r>
            <a:r>
              <a:rPr lang="en-US" sz="1400" b="1" dirty="0" err="1"/>
              <a:t>Petar</a:t>
            </a:r>
            <a:r>
              <a:rPr lang="en-US" sz="1400" b="1" dirty="0"/>
              <a:t>, Mincho, </a:t>
            </a:r>
            <a:r>
              <a:rPr lang="en-US" sz="1400" b="1" dirty="0" err="1"/>
              <a:t>Elitsa</a:t>
            </a:r>
            <a:r>
              <a:rPr lang="en-US" sz="1400" b="1" dirty="0"/>
              <a:t>, </a:t>
            </a:r>
            <a:r>
              <a:rPr lang="bg-BG" sz="1400" b="1" dirty="0"/>
              <a:t>Цветан , </a:t>
            </a:r>
            <a:r>
              <a:rPr lang="en-US" sz="1400" b="1" dirty="0" err="1"/>
              <a:t>Stanimir</a:t>
            </a:r>
            <a:r>
              <a:rPr lang="en-US" sz="1400" b="1" dirty="0"/>
              <a:t>, Lyubomir , </a:t>
            </a:r>
            <a:r>
              <a:rPr lang="en-US" sz="1400" b="1" dirty="0" err="1"/>
              <a:t>Veselin</a:t>
            </a:r>
            <a:r>
              <a:rPr lang="en-US" sz="1400" b="1" dirty="0"/>
              <a:t>, Dobromir, </a:t>
            </a:r>
            <a:r>
              <a:rPr lang="en-US" sz="1400" b="1" dirty="0" err="1"/>
              <a:t>Kristiyan</a:t>
            </a:r>
            <a:r>
              <a:rPr lang="en-US" sz="1400" b="1" dirty="0"/>
              <a:t>, Nikolai, </a:t>
            </a:r>
            <a:br>
              <a:rPr lang="en-US" sz="1400" b="1" dirty="0"/>
            </a:br>
            <a:r>
              <a:rPr lang="bg-BG" sz="1400" b="1" dirty="0"/>
              <a:t>Борислав, </a:t>
            </a:r>
            <a:r>
              <a:rPr lang="en-US" sz="1400" b="1" dirty="0"/>
              <a:t>Vladimir, Stefan, Valeri, </a:t>
            </a:r>
            <a:r>
              <a:rPr lang="en-US" sz="1400" b="1" dirty="0" err="1"/>
              <a:t>Rostislav</a:t>
            </a:r>
            <a:r>
              <a:rPr lang="en-US" sz="1400" b="1" dirty="0"/>
              <a:t>, Raya, Ivan, </a:t>
            </a:r>
            <a:r>
              <a:rPr lang="bg-BG" sz="1400" b="1" dirty="0"/>
              <a:t>АЛЕКСАНДЪР, </a:t>
            </a:r>
            <a:r>
              <a:rPr lang="en-US" sz="1400" b="1" dirty="0"/>
              <a:t>Kristian, </a:t>
            </a:r>
            <a:r>
              <a:rPr lang="en-US" sz="1400" b="1" dirty="0" err="1"/>
              <a:t>Petko</a:t>
            </a:r>
            <a:r>
              <a:rPr lang="en-US" sz="1400" b="1" dirty="0"/>
              <a:t>, Rosen, Todor, </a:t>
            </a:r>
            <a:br>
              <a:rPr lang="en-US" sz="1400" b="1" dirty="0"/>
            </a:br>
            <a:r>
              <a:rPr lang="en-US" sz="1400" b="1" dirty="0"/>
              <a:t>Diana, Pavel, Val, </a:t>
            </a:r>
            <a:r>
              <a:rPr lang="bg-BG" sz="1400" b="1" dirty="0"/>
              <a:t>Радослав, </a:t>
            </a:r>
            <a:r>
              <a:rPr lang="en-US" sz="1400" b="1" dirty="0" err="1"/>
              <a:t>Petar</a:t>
            </a:r>
            <a:r>
              <a:rPr lang="en-US" sz="1400" b="1" dirty="0"/>
              <a:t>, Alexander, </a:t>
            </a:r>
            <a:r>
              <a:rPr lang="en-US" sz="1400" b="1" dirty="0" err="1"/>
              <a:t>Mariyana</a:t>
            </a:r>
            <a:r>
              <a:rPr lang="en-US" sz="1400" b="1" dirty="0"/>
              <a:t>, </a:t>
            </a:r>
            <a:r>
              <a:rPr lang="bg-BG" sz="1400" b="1" dirty="0"/>
              <a:t>Ани, </a:t>
            </a:r>
            <a:r>
              <a:rPr lang="en-US" sz="1400" b="1" dirty="0" err="1"/>
              <a:t>Emiliyan</a:t>
            </a:r>
            <a:r>
              <a:rPr lang="en-US" sz="1400" b="1" dirty="0"/>
              <a:t>, </a:t>
            </a:r>
            <a:r>
              <a:rPr lang="bg-BG" sz="1400" b="1" dirty="0"/>
              <a:t>Иван, </a:t>
            </a:r>
            <a:r>
              <a:rPr lang="en-US" sz="1400" b="1" dirty="0"/>
              <a:t>Ivaylo, </a:t>
            </a:r>
            <a:r>
              <a:rPr lang="en-US" sz="1400" b="1" dirty="0" err="1"/>
              <a:t>Petar</a:t>
            </a:r>
            <a:r>
              <a:rPr lang="en-US" sz="1400" b="1" dirty="0"/>
              <a:t>, Vasil, Ivo, </a:t>
            </a:r>
            <a:br>
              <a:rPr lang="en-US" sz="1400" b="1" dirty="0"/>
            </a:br>
            <a:r>
              <a:rPr lang="en-US" sz="1400" b="1" dirty="0"/>
              <a:t>Irina, Stanislav, Vanya, Ivan, Julia, Kamen, Ivan, </a:t>
            </a:r>
            <a:r>
              <a:rPr lang="en-US" sz="1400" b="1" dirty="0" err="1"/>
              <a:t>Bobi</a:t>
            </a:r>
            <a:r>
              <a:rPr lang="en-US" sz="1400" b="1" dirty="0"/>
              <a:t>, </a:t>
            </a:r>
            <a:r>
              <a:rPr lang="en-US" sz="1400" b="1" dirty="0" err="1"/>
              <a:t>Hristina</a:t>
            </a:r>
            <a:r>
              <a:rPr lang="en-US" sz="1400" b="1" dirty="0"/>
              <a:t>, Zlatko, </a:t>
            </a:r>
            <a:br>
              <a:rPr lang="en-US" sz="1400" b="1" dirty="0"/>
            </a:br>
            <a:r>
              <a:rPr lang="en-US" sz="1400" b="1" dirty="0"/>
              <a:t>Maria, </a:t>
            </a:r>
            <a:r>
              <a:rPr lang="en-US" sz="1400" b="1" dirty="0" err="1"/>
              <a:t>Ilcho</a:t>
            </a:r>
            <a:r>
              <a:rPr lang="en-US" sz="1400" b="1" dirty="0"/>
              <a:t>, Vladimir, </a:t>
            </a:r>
            <a:r>
              <a:rPr lang="en-US" sz="1400" b="1" dirty="0" err="1"/>
              <a:t>Svilen</a:t>
            </a:r>
            <a:r>
              <a:rPr lang="en-US" sz="1400" b="1" dirty="0"/>
              <a:t>, </a:t>
            </a:r>
            <a:r>
              <a:rPr lang="en-US" sz="1400" b="1" dirty="0" err="1"/>
              <a:t>Dinyo</a:t>
            </a:r>
            <a:r>
              <a:rPr lang="en-US" sz="1400" b="1" dirty="0"/>
              <a:t>, Daniel, Pavel, </a:t>
            </a:r>
            <a:r>
              <a:rPr lang="en-US" sz="1400" b="1" dirty="0" err="1"/>
              <a:t>Veselin</a:t>
            </a:r>
            <a:r>
              <a:rPr lang="en-US" sz="1400" b="1" dirty="0"/>
              <a:t>, </a:t>
            </a:r>
            <a:br>
              <a:rPr lang="en-US" sz="1400" b="1" dirty="0"/>
            </a:br>
            <a:r>
              <a:rPr lang="en-US" sz="1400" b="1" dirty="0" err="1"/>
              <a:t>Petar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Pavel, </a:t>
            </a:r>
            <a:r>
              <a:rPr lang="en-US" sz="1400" b="1" dirty="0" err="1"/>
              <a:t>Plamen</a:t>
            </a:r>
            <a:r>
              <a:rPr lang="en-US" sz="1400" b="1" dirty="0"/>
              <a:t>, Ivaylo, </a:t>
            </a:r>
            <a:r>
              <a:rPr lang="bg-BG" sz="1400" b="1" dirty="0"/>
              <a:t>Калин, </a:t>
            </a:r>
            <a:r>
              <a:rPr lang="en-US" sz="1400" b="1" dirty="0"/>
              <a:t>Sonya, Ivan, </a:t>
            </a:r>
            <a:br>
              <a:rPr lang="en-US" sz="1400" b="1" dirty="0"/>
            </a:br>
            <a:r>
              <a:rPr lang="en-US" sz="1400" b="1" dirty="0" err="1"/>
              <a:t>Krassimir</a:t>
            </a:r>
            <a:r>
              <a:rPr lang="en-US" sz="1400" b="1" dirty="0"/>
              <a:t>, </a:t>
            </a:r>
            <a:r>
              <a:rPr lang="en-US" sz="1400" b="1" dirty="0" err="1"/>
              <a:t>Zhelyazko</a:t>
            </a:r>
            <a:r>
              <a:rPr lang="en-US" sz="1400" b="1" dirty="0"/>
              <a:t>, Chika, </a:t>
            </a:r>
            <a:r>
              <a:rPr lang="en-US" sz="1400" b="1" dirty="0" err="1"/>
              <a:t>Pirin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</a:t>
            </a:r>
            <a:r>
              <a:rPr lang="en-US" sz="1400" b="1" dirty="0" err="1"/>
              <a:t>Dimitar</a:t>
            </a:r>
            <a:r>
              <a:rPr lang="en-US" sz="1400" b="1" dirty="0"/>
              <a:t> , Ivaylo,</a:t>
            </a:r>
            <a:br>
              <a:rPr lang="en-US" sz="1400" b="1" dirty="0"/>
            </a:br>
            <a:r>
              <a:rPr lang="en-US" sz="1400" b="1" dirty="0"/>
              <a:t>Georgi , </a:t>
            </a:r>
            <a:r>
              <a:rPr lang="en-US" sz="1400" b="1" dirty="0" err="1"/>
              <a:t>Albena</a:t>
            </a:r>
            <a:r>
              <a:rPr lang="en-US" sz="1400" b="1" dirty="0"/>
              <a:t>, Svetoslav, Vladimir , </a:t>
            </a:r>
            <a:r>
              <a:rPr lang="en-US" sz="1400" b="1" dirty="0" err="1"/>
              <a:t>Zlatin</a:t>
            </a:r>
            <a:r>
              <a:rPr lang="en-US" sz="1400" b="1" dirty="0"/>
              <a:t>, Mira, </a:t>
            </a:r>
            <a:r>
              <a:rPr lang="en-US" sz="1400" b="1" dirty="0" err="1"/>
              <a:t>Venelin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Iliya</a:t>
            </a:r>
            <a:r>
              <a:rPr lang="en-US" sz="1400" b="1" dirty="0"/>
              <a:t>, Vanya, </a:t>
            </a:r>
            <a:r>
              <a:rPr lang="en-US" sz="1400" b="1" dirty="0" err="1"/>
              <a:t>Kiril</a:t>
            </a:r>
            <a:r>
              <a:rPr lang="en-US" sz="1400" b="1" dirty="0"/>
              <a:t>, Dobromir, Grigoris, Miroslav, Boris, </a:t>
            </a:r>
            <a:br>
              <a:rPr lang="en-US" sz="1400" b="1" dirty="0"/>
            </a:br>
            <a:r>
              <a:rPr lang="en-US" sz="1400" b="1" dirty="0"/>
              <a:t>Marin, </a:t>
            </a:r>
            <a:r>
              <a:rPr lang="bg-BG" sz="1400" b="1" dirty="0"/>
              <a:t>Мирослава, </a:t>
            </a:r>
            <a:r>
              <a:rPr lang="en-US" sz="1400" b="1" dirty="0" err="1"/>
              <a:t>Mariyan</a:t>
            </a:r>
            <a:r>
              <a:rPr lang="en-US" sz="1400" b="1" dirty="0"/>
              <a:t>, Andrey, </a:t>
            </a:r>
            <a:r>
              <a:rPr lang="en-US" sz="1400" b="1" dirty="0" err="1"/>
              <a:t>Galya</a:t>
            </a:r>
            <a:r>
              <a:rPr lang="en-US" sz="1400" b="1" dirty="0"/>
              <a:t>, </a:t>
            </a:r>
            <a:r>
              <a:rPr lang="en-US" sz="1400" b="1" dirty="0" err="1"/>
              <a:t>Teodor</a:t>
            </a:r>
            <a:r>
              <a:rPr lang="en-US" sz="1400" b="1" dirty="0"/>
              <a:t>, </a:t>
            </a:r>
            <a:r>
              <a:rPr lang="en-US" sz="1400" b="1" dirty="0" err="1"/>
              <a:t>Momchil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Simon, </a:t>
            </a:r>
            <a:r>
              <a:rPr lang="en-US" sz="1400" b="1" dirty="0" err="1"/>
              <a:t>Plamen</a:t>
            </a:r>
            <a:r>
              <a:rPr lang="en-US" sz="1400" b="1" dirty="0"/>
              <a:t>, Iva, Martin, Kosta, </a:t>
            </a:r>
            <a:r>
              <a:rPr lang="en-US" sz="1400" b="1" dirty="0" err="1"/>
              <a:t>Hristo</a:t>
            </a:r>
            <a:r>
              <a:rPr lang="en-US" sz="1400" b="1" dirty="0"/>
              <a:t>, Evgeniya, Nikolai, </a:t>
            </a:r>
            <a:br>
              <a:rPr lang="en-US" sz="1400" b="1" dirty="0"/>
            </a:br>
            <a:r>
              <a:rPr lang="en-US" sz="1400" b="1" dirty="0"/>
              <a:t>Ivo, Viktor, </a:t>
            </a:r>
            <a:r>
              <a:rPr lang="en-US" sz="1400" b="1" dirty="0" err="1"/>
              <a:t>Tsvetan</a:t>
            </a:r>
            <a:r>
              <a:rPr lang="en-US" sz="1400" b="1" dirty="0"/>
              <a:t>, Miroslav, </a:t>
            </a:r>
            <a:r>
              <a:rPr lang="en-US" sz="1400" b="1" dirty="0" err="1"/>
              <a:t>Hyusein</a:t>
            </a:r>
            <a:r>
              <a:rPr lang="en-US" sz="1400" b="1" dirty="0"/>
              <a:t>, Mira, Tanya, </a:t>
            </a:r>
            <a:r>
              <a:rPr lang="en-US" sz="1400" b="1" dirty="0" err="1"/>
              <a:t>Zhivko</a:t>
            </a:r>
            <a:r>
              <a:rPr lang="en-US" sz="1400" b="1" dirty="0"/>
              <a:t>, </a:t>
            </a:r>
            <a:br>
              <a:rPr lang="en-US" sz="1400" b="1" dirty="0"/>
            </a:br>
            <a:r>
              <a:rPr lang="en-US" sz="1400" b="1" dirty="0" err="1"/>
              <a:t>Dimitar</a:t>
            </a:r>
            <a:r>
              <a:rPr lang="en-US" sz="1400" b="1" dirty="0"/>
              <a:t>, Ivaylo, </a:t>
            </a:r>
            <a:r>
              <a:rPr lang="en-US" sz="1400" b="1" dirty="0" err="1"/>
              <a:t>Kalina</a:t>
            </a:r>
            <a:r>
              <a:rPr lang="en-US" sz="1400" b="1" dirty="0"/>
              <a:t>, Emil, Ivaylo, </a:t>
            </a: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Zhivko</a:t>
            </a:r>
            <a:r>
              <a:rPr lang="en-US" sz="1400" b="1" dirty="0"/>
              <a:t>, Alexander, </a:t>
            </a:r>
            <a:br>
              <a:rPr lang="en-US" sz="1400" b="1" dirty="0"/>
            </a:br>
            <a:r>
              <a:rPr lang="en-US" sz="1400" b="1" dirty="0"/>
              <a:t>Denis, </a:t>
            </a:r>
            <a:r>
              <a:rPr lang="en-US" sz="1400" b="1" dirty="0" err="1"/>
              <a:t>Denitsa</a:t>
            </a:r>
            <a:r>
              <a:rPr lang="en-US" sz="1400" b="1" dirty="0"/>
              <a:t>, </a:t>
            </a:r>
            <a:r>
              <a:rPr lang="en-US" sz="1400" b="1" dirty="0" err="1"/>
              <a:t>Boyan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Donika, Georgi, </a:t>
            </a:r>
            <a:r>
              <a:rPr lang="en-US" sz="1400" b="1" dirty="0" err="1"/>
              <a:t>Lyuboslav</a:t>
            </a:r>
            <a:r>
              <a:rPr lang="en-US" sz="1400" b="1" dirty="0"/>
              <a:t>, Ilia, </a:t>
            </a:r>
            <a:br>
              <a:rPr lang="en-US" sz="1400" b="1" dirty="0"/>
            </a:br>
            <a:r>
              <a:rPr lang="en-US" sz="1400" b="1" dirty="0"/>
              <a:t>Stefan, Nikola, Valentin, </a:t>
            </a:r>
            <a:r>
              <a:rPr lang="en-US" sz="1400" b="1" dirty="0" err="1"/>
              <a:t>Borislav</a:t>
            </a:r>
            <a:r>
              <a:rPr lang="en-US" sz="1400" b="1" dirty="0"/>
              <a:t>, </a:t>
            </a:r>
            <a:r>
              <a:rPr lang="en-US" sz="1400" b="1" dirty="0" err="1"/>
              <a:t>Teodor</a:t>
            </a:r>
            <a:r>
              <a:rPr lang="en-US" sz="1400" b="1" dirty="0"/>
              <a:t>, Svetoslav, </a:t>
            </a:r>
            <a:r>
              <a:rPr lang="en-US" sz="1400" b="1" dirty="0" err="1"/>
              <a:t>Veselin</a:t>
            </a:r>
            <a:endParaRPr lang="en-GB" sz="1400" b="1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239532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019500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Unified Modelling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Wikipedia: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“A </a:t>
            </a:r>
            <a:r>
              <a:rPr lang="en-US" u="sng" dirty="0"/>
              <a:t>general-purpose</a:t>
            </a:r>
            <a:r>
              <a:rPr lang="en-US" dirty="0"/>
              <a:t>, developmental, modeling language that is intended to </a:t>
            </a:r>
            <a:br>
              <a:rPr lang="en-US" dirty="0"/>
            </a:br>
            <a:r>
              <a:rPr lang="en-US" dirty="0"/>
              <a:t>provide a </a:t>
            </a:r>
            <a:r>
              <a:rPr lang="en-US" u="sng" dirty="0"/>
              <a:t>standard</a:t>
            </a:r>
            <a:r>
              <a:rPr lang="en-US" dirty="0"/>
              <a:t> way to </a:t>
            </a:r>
            <a:r>
              <a:rPr lang="en-US" u="sng" dirty="0"/>
              <a:t>visualize</a:t>
            </a:r>
            <a:r>
              <a:rPr lang="en-US" dirty="0"/>
              <a:t> the </a:t>
            </a:r>
            <a:r>
              <a:rPr lang="en-US" u="sng" dirty="0"/>
              <a:t>design</a:t>
            </a:r>
            <a:r>
              <a:rPr lang="en-US" dirty="0"/>
              <a:t> of a system”</a:t>
            </a:r>
          </a:p>
          <a:p>
            <a:pPr>
              <a:lnSpc>
                <a:spcPct val="100000"/>
              </a:lnSpc>
            </a:pPr>
            <a:r>
              <a:rPr lang="en-US" dirty="0"/>
              <a:t>Main attributes: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Visual – it is easy to see the representation of the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Abstract – it stays away from implementation details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Descriptive – shows the complete representation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Standard – UML is the world standard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Code Generation – specific sections can be converted to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Reverse Engineering – create UML from code</a:t>
            </a:r>
          </a:p>
          <a:p>
            <a:pPr>
              <a:lnSpc>
                <a:spcPct val="100000"/>
              </a:lnSpc>
            </a:pPr>
            <a:r>
              <a:rPr lang="en-GB" dirty="0"/>
              <a:t>You should know it in case the client wants it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can easily avoid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14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 for the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you looking at the entire system? A subsystem? A feature?</a:t>
            </a:r>
          </a:p>
          <a:p>
            <a:pPr>
              <a:lnSpc>
                <a:spcPct val="100000"/>
              </a:lnSpc>
            </a:pPr>
            <a:r>
              <a:rPr lang="en-US" dirty="0"/>
              <a:t>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way to look at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it an external view? Or the internal structure?</a:t>
            </a:r>
          </a:p>
          <a:p>
            <a:pPr>
              <a:lnSpc>
                <a:spcPct val="100000"/>
              </a:lnSpc>
            </a:pPr>
            <a:r>
              <a:rPr lang="en-US" dirty="0"/>
              <a:t>Diagrams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 drawings that illustrate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design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47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Non-technical model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Looking at the system as a black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lot more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IT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Specifically looks at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View (Structure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 different elements fit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 View (Behavioral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these elements call each other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Model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61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Component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Class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Sequence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State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Activity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Layer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Use Case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There are others...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  <a:r>
              <a:rPr lang="en-US" dirty="0"/>
              <a:t>Diagram</a:t>
            </a:r>
            <a:r>
              <a:rPr lang="en-GB" dirty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building blocks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implemented and required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can be nested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you decide to describe your architecture</a:t>
            </a:r>
            <a:br>
              <a:rPr lang="en-US" dirty="0"/>
            </a:br>
            <a:r>
              <a:rPr lang="en-US" dirty="0"/>
              <a:t>with a component diagram, you will have</a:t>
            </a:r>
            <a:br>
              <a:rPr lang="en-US" dirty="0"/>
            </a:br>
            <a:r>
              <a:rPr lang="en-US" dirty="0"/>
              <a:t>a very descriptive image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The Component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9AA5B-7DF4-4F77-AE47-3F977E1A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94" y="1712549"/>
            <a:ext cx="3528917" cy="370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869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methods and fields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associations, generalizations, </a:t>
            </a:r>
            <a:br>
              <a:rPr lang="en-US" dirty="0"/>
            </a:br>
            <a:r>
              <a:rPr lang="en-US" dirty="0"/>
              <a:t>and cardinality</a:t>
            </a:r>
          </a:p>
          <a:p>
            <a:pPr>
              <a:lnSpc>
                <a:spcPct val="100000"/>
              </a:lnSpc>
            </a:pPr>
            <a:r>
              <a:rPr lang="en-US" dirty="0"/>
              <a:t>Quite detailed in terms of 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should do this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Class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ED2E7-AB4A-4F10-843B-54462DE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101" y="1712549"/>
            <a:ext cx="3684310" cy="365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119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call sequence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calling class, called method, </a:t>
            </a:r>
            <a:br>
              <a:rPr lang="en-US" dirty="0"/>
            </a:br>
            <a:r>
              <a:rPr lang="en-US" dirty="0"/>
              <a:t>and return data type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depict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Sequence Diagram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D3170-37F8-44FA-9518-474C29A4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1712549"/>
            <a:ext cx="3556720" cy="368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918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states or activities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allowed transitions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internal activities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State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88F19-3396-458E-83A4-B5596DFD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89" y="1712549"/>
            <a:ext cx="3503321" cy="343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00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process or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the famous flow charts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show concurrent actions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have swim lanes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Activity Diagram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95AC6-D972-41C0-A316-E06687E9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52" y="1712549"/>
            <a:ext cx="3245359" cy="450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0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Non-standard, invented by MS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areas of concern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references between areas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validated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 Diagram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EBE59-1AFB-4DC6-82AE-38EB29FD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93" y="1712549"/>
            <a:ext cx="3702818" cy="3545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52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actors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Binds actors to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generalizations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Use Case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E900-5FF7-44DA-A3B6-8FA4C1A9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1712549"/>
            <a:ext cx="3776711" cy="314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94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52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Diagrams In Architectures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8DB0A-8854-4167-A04F-258A9AE4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91" y="2097088"/>
            <a:ext cx="9125641" cy="3223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861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UML as Sketch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Intended for brainstorming and general loose guidelines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Blueprint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Very detailed, you can write code based on the diagrams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Forward Engineering - use diagram to generate code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Reverse Engineering - build diagram from existing code 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Validation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Validate implementation against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Design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1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44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1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 scope of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high-level objectives and requirements?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technologies? Server? Client? Proof of concept?</a:t>
            </a:r>
          </a:p>
          <a:p>
            <a:pPr>
              <a:lnSpc>
                <a:spcPct val="100000"/>
              </a:lnSpc>
            </a:pPr>
            <a:r>
              <a:rPr lang="en-US" dirty="0"/>
              <a:t>Estimate time to spend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have months? Do you have weeks?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audience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CEO? Developers? Functional Analyst?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technical, usage and deployment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available technologies?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people use the system simultaneously?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servers do you have? Cloud? On premise?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requirements are super important!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164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90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scenarios: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unknown/risk – promo codes on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use case – payments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Intersection of quality/function – clashing of these two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Tradeoff between attributes – consider the trade offs</a:t>
            </a:r>
          </a:p>
          <a:p>
            <a:pPr>
              <a:lnSpc>
                <a:spcPct val="100000"/>
              </a:lnSpc>
            </a:pPr>
            <a:r>
              <a:rPr lang="en-US" dirty="0"/>
              <a:t>Significant use cases: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Business-critical – part of the core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impact – very important for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Use Case Diagrams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13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flows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the user should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the most common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Two types of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071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"What is the required performance of the system?"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"SUPER FAST!"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talk in numbers!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if you have an end user – each task should complete in less than a second!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does it take to perform a single task?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will it take to store a user in the database?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throughput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tasks can be performed for a given time unit?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users can be saved in the database in a minute?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742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say we have a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Storing a user in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its latency is 1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quite slow, but it is just a demonstrational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throughput for 1 minute then?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well-designed system – more than 1000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badly designed system – around 60 users</a:t>
            </a:r>
          </a:p>
          <a:p>
            <a:pPr>
              <a:lnSpc>
                <a:spcPct val="100000"/>
              </a:lnSpc>
            </a:pPr>
            <a:r>
              <a:rPr lang="en-US" dirty="0"/>
              <a:t>Both attributes are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numbers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578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is quantity of work without crashing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Web API – how many concurrent requests could the server handle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Difference with throughput: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Throughput – 100 requests/second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– 500 requests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Users can tolerate a bit slow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they hate crashing ones!</a:t>
            </a:r>
          </a:p>
          <a:p>
            <a:pPr>
              <a:lnSpc>
                <a:spcPct val="100000"/>
              </a:lnSpc>
            </a:pPr>
            <a:r>
              <a:rPr lang="en-US" dirty="0"/>
              <a:t>Best practice is to always plan for the most extreme cases!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Black Friday in an e-commerce site!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Load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04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much data the system will accumulate over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This requirement dictates: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Designing queries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Storage planning</a:t>
            </a:r>
          </a:p>
          <a:p>
            <a:pPr>
              <a:lnSpc>
                <a:spcPct val="100000"/>
              </a:lnSpc>
            </a:pPr>
            <a:r>
              <a:rPr lang="en-US" dirty="0"/>
              <a:t>Two aspects: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required on "day one"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initially we need 1 GB of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growth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our database grows annually with 2 TB of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volume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many users will use the system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different than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have "dead times"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read the page, watch something on it, but do not make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requirements consider the actual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 of thumb is to take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multiple them by 10!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depends on the system type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Concurrent users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795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the required uptime for the system in percentage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99.99% uptime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translated to ~1 hour of downtime in a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would be quite impressive!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the solution's architect to manage the clients' expectations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expected uptime is 99.999%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tell them that we will need at least five different data centers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 independent continents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variety of power supplies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multiple Internet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answer usually brings them down to Earth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 Level Agreement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72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Functional Analysts and the CEO usually provide a well documented</a:t>
            </a:r>
            <a:br>
              <a:rPr lang="en-US" dirty="0"/>
            </a:br>
            <a:r>
              <a:rPr lang="en-US" dirty="0"/>
              <a:t>business and functional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But who defines the non-functional ones?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Solution's Architect job to frame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By starting discussions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asking the right questions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keeping the expectations realistic and meaningful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need to fight for every millisecond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users will not notice that</a:t>
            </a:r>
          </a:p>
          <a:p>
            <a:pPr>
              <a:lnSpc>
                <a:spcPct val="100000"/>
              </a:lnSpc>
            </a:pPr>
            <a:r>
              <a:rPr lang="en-US" dirty="0"/>
              <a:t>Never design a system without the non-functional requirements!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Who defines these requirements?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123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https://www.eventbrite.com/e/software-architecture-fundamentals-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essentials-code-it-up-online-vol-9-registration-222550182587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https://www.eventbrite.com/e/software-architecture-technology-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patterns-code-it-up-online-vol-10-registration-244365432587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https://www.eventbrite.com/e/software-architecture-fundamentals-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essentials-code-it-up-online-vol-9-registration-222550182587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</a:t>
            </a:r>
            <a:r>
              <a:rPr lang="en-US" dirty="0" err="1"/>
              <a:t>Redist</a:t>
            </a:r>
            <a:r>
              <a:rPr lang="en-US" dirty="0"/>
              <a:t>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58DA43-93F8-4C08-B5D8-B2297016E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0" y="3441819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7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28633</TotalTime>
  <Words>4159</Words>
  <Application>Microsoft Office PowerPoint</Application>
  <PresentationFormat>Widescreen</PresentationFormat>
  <Paragraphs>633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Tw Cen MT</vt:lpstr>
      <vt:lpstr>Circuit</vt:lpstr>
      <vt:lpstr>Software Architecture Part 1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this part</vt:lpstr>
      <vt:lpstr>About this topic</vt:lpstr>
      <vt:lpstr>INDEAVR – The EVENT’s DIAMOND SPONSOR</vt:lpstr>
      <vt:lpstr>Why Software Architecture</vt:lpstr>
      <vt:lpstr>Why this topic</vt:lpstr>
      <vt:lpstr>Why solution architects</vt:lpstr>
      <vt:lpstr>Reasons to become architects</vt:lpstr>
      <vt:lpstr>The knowledge path</vt:lpstr>
      <vt:lpstr>What Is Software Architecture?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  <vt:lpstr>General Guidelines </vt:lpstr>
      <vt:lpstr>Layer Guidelines </vt:lpstr>
      <vt:lpstr>Component Guidelines </vt:lpstr>
      <vt:lpstr>BEFORE WE CONTINUE…</vt:lpstr>
      <vt:lpstr>Huge THANKS for your support &amp; TRUST!</vt:lpstr>
      <vt:lpstr>These events are not Exactly free</vt:lpstr>
      <vt:lpstr>Unified Modelling language</vt:lpstr>
      <vt:lpstr>What is UML?</vt:lpstr>
      <vt:lpstr>UML design elements</vt:lpstr>
      <vt:lpstr>UML Model Types</vt:lpstr>
      <vt:lpstr>UML Diagram Types</vt:lpstr>
      <vt:lpstr>The Component Diagram</vt:lpstr>
      <vt:lpstr>The Class Diagram</vt:lpstr>
      <vt:lpstr>The Sequence Diagram</vt:lpstr>
      <vt:lpstr>The State Diagram</vt:lpstr>
      <vt:lpstr>The Activity Diagram</vt:lpstr>
      <vt:lpstr>The Layer Diagram </vt:lpstr>
      <vt:lpstr>The Use Case Diagram</vt:lpstr>
      <vt:lpstr>Designing Solution Architectures</vt:lpstr>
      <vt:lpstr>UML Diagrams In Architectures</vt:lpstr>
      <vt:lpstr>UML Design Strategies</vt:lpstr>
      <vt:lpstr>The Process For Designing Architectures</vt:lpstr>
      <vt:lpstr>Create Or Adjust Objectives</vt:lpstr>
      <vt:lpstr>Create Or Adjust Objectives</vt:lpstr>
      <vt:lpstr>Identify Key Scenarios</vt:lpstr>
      <vt:lpstr>Identify Key Scenarios</vt:lpstr>
      <vt:lpstr>Two types of requirements</vt:lpstr>
      <vt:lpstr>Performance requirements</vt:lpstr>
      <vt:lpstr>Performance numbers Example</vt:lpstr>
      <vt:lpstr>Load requirements</vt:lpstr>
      <vt:lpstr>Data volume requirements</vt:lpstr>
      <vt:lpstr>Concurrent users requirements</vt:lpstr>
      <vt:lpstr>Service Level Agreement requirements</vt:lpstr>
      <vt:lpstr>Who defines these requirements?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2520</cp:revision>
  <dcterms:created xsi:type="dcterms:W3CDTF">2017-03-28T09:08:48Z</dcterms:created>
  <dcterms:modified xsi:type="dcterms:W3CDTF">2022-01-12T15:02:43Z</dcterms:modified>
</cp:coreProperties>
</file>