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1"/>
  </p:notesMasterIdLst>
  <p:sldIdLst>
    <p:sldId id="257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863" r:id="rId14"/>
    <p:sldId id="481" r:id="rId15"/>
    <p:sldId id="834" r:id="rId16"/>
    <p:sldId id="929" r:id="rId17"/>
    <p:sldId id="406" r:id="rId18"/>
    <p:sldId id="936" r:id="rId19"/>
    <p:sldId id="937" r:id="rId20"/>
    <p:sldId id="938" r:id="rId21"/>
    <p:sldId id="939" r:id="rId22"/>
    <p:sldId id="940" r:id="rId23"/>
    <p:sldId id="941" r:id="rId24"/>
    <p:sldId id="942" r:id="rId25"/>
    <p:sldId id="943" r:id="rId26"/>
    <p:sldId id="935" r:id="rId27"/>
    <p:sldId id="407" r:id="rId28"/>
    <p:sldId id="864" r:id="rId29"/>
    <p:sldId id="280" r:id="rId30"/>
    <p:sldId id="263" r:id="rId31"/>
    <p:sldId id="283" r:id="rId32"/>
    <p:sldId id="285" r:id="rId33"/>
    <p:sldId id="287" r:id="rId34"/>
    <p:sldId id="483" r:id="rId35"/>
    <p:sldId id="485" r:id="rId36"/>
    <p:sldId id="484" r:id="rId37"/>
    <p:sldId id="930" r:id="rId38"/>
    <p:sldId id="336" r:id="rId39"/>
    <p:sldId id="337" r:id="rId40"/>
    <p:sldId id="338" r:id="rId41"/>
    <p:sldId id="486" r:id="rId42"/>
    <p:sldId id="487" r:id="rId43"/>
    <p:sldId id="489" r:id="rId44"/>
    <p:sldId id="488" r:id="rId45"/>
    <p:sldId id="490" r:id="rId46"/>
    <p:sldId id="491" r:id="rId47"/>
    <p:sldId id="492" r:id="rId48"/>
    <p:sldId id="503" r:id="rId49"/>
    <p:sldId id="493" r:id="rId50"/>
    <p:sldId id="524" r:id="rId51"/>
    <p:sldId id="509" r:id="rId52"/>
    <p:sldId id="494" r:id="rId53"/>
    <p:sldId id="932" r:id="rId54"/>
    <p:sldId id="513" r:id="rId55"/>
    <p:sldId id="496" r:id="rId56"/>
    <p:sldId id="502" r:id="rId57"/>
    <p:sldId id="497" r:id="rId58"/>
    <p:sldId id="523" r:id="rId59"/>
    <p:sldId id="498" r:id="rId60"/>
    <p:sldId id="510" r:id="rId61"/>
    <p:sldId id="501" r:id="rId62"/>
    <p:sldId id="499" r:id="rId63"/>
    <p:sldId id="500" r:id="rId64"/>
    <p:sldId id="948" r:id="rId65"/>
    <p:sldId id="934" r:id="rId66"/>
    <p:sldId id="506" r:id="rId67"/>
    <p:sldId id="505" r:id="rId68"/>
    <p:sldId id="507" r:id="rId69"/>
    <p:sldId id="512" r:id="rId70"/>
    <p:sldId id="511" r:id="rId71"/>
    <p:sldId id="516" r:id="rId72"/>
    <p:sldId id="944" r:id="rId73"/>
    <p:sldId id="293" r:id="rId74"/>
    <p:sldId id="517" r:id="rId75"/>
    <p:sldId id="297" r:id="rId76"/>
    <p:sldId id="518" r:id="rId77"/>
    <p:sldId id="519" r:id="rId78"/>
    <p:sldId id="521" r:id="rId79"/>
    <p:sldId id="945" r:id="rId80"/>
    <p:sldId id="946" r:id="rId81"/>
    <p:sldId id="508" r:id="rId82"/>
    <p:sldId id="931" r:id="rId83"/>
    <p:sldId id="947" r:id="rId84"/>
    <p:sldId id="803" r:id="rId85"/>
    <p:sldId id="860" r:id="rId86"/>
    <p:sldId id="861" r:id="rId87"/>
    <p:sldId id="862" r:id="rId88"/>
    <p:sldId id="309" r:id="rId89"/>
    <p:sldId id="805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21" d="100"/>
          <a:sy n="12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brite.com/o/code-it-up-29733808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monolithic-approaches-code-it-up-online-vol-13-registration-25783805957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dd-cod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monolithic-approaches-code-it-up-online-vol-13-registration-25783805957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hyperlink" Target="https://www.eventbrite.com/e/software-architecture-microservices-code-it-up-online-vol-14-registration-2624776567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brite.com/e/software-architecture-monolithic-approaches-code-it-up-online-vol-13-registration-257838059577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ericaneagle.com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</a:t>
            </a:r>
            <a:r>
              <a:rPr lang="bg-BG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1</a:t>
            </a:r>
            <a:r>
              <a:rPr lang="bg-BG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C3DCA-1895-4CA2-9897-CE6AA9CF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19600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Quality Attributes &amp; Considerations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is not required to watch the parts in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strongly advised! </a:t>
            </a:r>
          </a:p>
          <a:p>
            <a:pPr>
              <a:lnSpc>
                <a:spcPct val="100000"/>
              </a:lnSpc>
            </a:pPr>
            <a:r>
              <a:rPr lang="en-US" dirty="0"/>
              <a:t>Get the previous recordings from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https://www.eventbrite.com/o/code-it-up-29733808833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Responsibilities Decomposition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Domain-Driven Low-Level Des</a:t>
            </a:r>
            <a:r>
              <a:rPr lang="en-US" dirty="0"/>
              <a:t>ign</a:t>
            </a:r>
          </a:p>
          <a:p>
            <a:pPr>
              <a:lnSpc>
                <a:spcPct val="100000"/>
              </a:lnSpc>
            </a:pPr>
            <a:r>
              <a:rPr lang="en-US" dirty="0"/>
              <a:t>Clean Architecture &amp; Vertical Slices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</a:t>
            </a:r>
            <a:r>
              <a:rPr lang="en-US" sz="2400" dirty="0"/>
              <a:t> Patterns &amp; Anti-Patterns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https://www.eventbrite.com/e/software-architecture-monolithic-approaches-</a:t>
            </a:r>
            <a:br>
              <a:rPr lang="bg-BG" dirty="0">
                <a:hlinkClick r:id="rId3"/>
              </a:rPr>
            </a:br>
            <a:r>
              <a:rPr lang="en-US" dirty="0">
                <a:hlinkClick r:id="rId3"/>
              </a:rPr>
              <a:t>code-it-up-online-vol-13-registration-257838059577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 BOOK!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Responsibilities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88494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Identifying system components is called system decomposition</a:t>
            </a:r>
          </a:p>
          <a:p>
            <a:pPr>
              <a:lnSpc>
                <a:spcPct val="100000"/>
              </a:lnSpc>
            </a:pPr>
            <a:r>
              <a:rPr lang="en-US" dirty="0"/>
              <a:t>Correct decomposition is critical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functional decomposition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fast, mechanic and straightforward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wrong in many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Requirements change, so does the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often starts orchestrating the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services need to have some sort of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ask two teams to design the best possible and the worst possible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people do functional decomposition but </a:t>
            </a:r>
            <a:br>
              <a:rPr lang="en-US" dirty="0"/>
            </a:br>
            <a:r>
              <a:rPr lang="en-US" dirty="0"/>
              <a:t>they rarely meet deadlines or the budget</a:t>
            </a:r>
          </a:p>
          <a:p>
            <a:pPr>
              <a:lnSpc>
                <a:spcPct val="100000"/>
              </a:lnSpc>
            </a:pPr>
            <a:r>
              <a:rPr lang="en-US" dirty="0"/>
              <a:t>Domain decomposition is the same as the functional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9264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software you can paint the house before you build the walls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that is the main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systems have too little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any visible product waste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complexity of the software worlds is way too high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Compared to the physical world with nature laws</a:t>
            </a:r>
          </a:p>
          <a:p>
            <a:pPr>
              <a:lnSpc>
                <a:spcPct val="100000"/>
              </a:lnSpc>
            </a:pPr>
            <a:r>
              <a:rPr lang="en-US" dirty="0"/>
              <a:t>And such complexity can go out of control quickly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using proper engineering practices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building a house or a car?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functional or domain decomposition work there?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you fire a person who builds first the whole kitchen?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then the whole bathroom?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Software</a:t>
            </a:r>
          </a:p>
        </p:txBody>
      </p:sp>
    </p:spTree>
    <p:extLst>
      <p:ext uri="{BB962C8B-B14F-4D97-AF65-F5344CB8AC3E}">
        <p14:creationId xmlns:p14="http://schemas.microsoft.com/office/powerpoint/2010/main" val="271424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trading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8915C-A587-4F50-BDD1-C0DEE94F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24" y="2097088"/>
            <a:ext cx="4658375" cy="3524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60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better to decompose based on areas of potential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Then encapsulate these areas into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required behaviors is just interaction between these areas</a:t>
            </a:r>
          </a:p>
          <a:p>
            <a:pPr>
              <a:lnSpc>
                <a:spcPct val="100000"/>
              </a:lnSpc>
            </a:pPr>
            <a:r>
              <a:rPr lang="en-US" dirty="0"/>
              <a:t>Changes will be just implementation detail of each module</a:t>
            </a:r>
          </a:p>
          <a:p>
            <a:pPr>
              <a:lnSpc>
                <a:spcPct val="100000"/>
              </a:lnSpc>
            </a:pPr>
            <a:r>
              <a:rPr lang="en-US" dirty="0"/>
              <a:t>Volatility is having changes or risks that have ripple effects across the whole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Variability, on other hand, can be implemented with conditional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Often solutions masquerade as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"cooking", "feeding" and "wellbeing" in a house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way to start decomposing is to create a volatilities list</a:t>
            </a:r>
          </a:p>
          <a:p>
            <a:pPr>
              <a:lnSpc>
                <a:spcPct val="100000"/>
              </a:lnSpc>
            </a:pPr>
            <a:r>
              <a:rPr lang="en-US" dirty="0"/>
              <a:t>Another useful technique is to try to design for a competitor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</a:p>
        </p:txBody>
      </p:sp>
    </p:spTree>
    <p:extLst>
      <p:ext uri="{BB962C8B-B14F-4D97-AF65-F5344CB8AC3E}">
        <p14:creationId xmlns:p14="http://schemas.microsoft.com/office/powerpoint/2010/main" val="78408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trading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EA135-7580-4C46-AE7D-761FEB8C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29" y="2097088"/>
            <a:ext cx="7387142" cy="4315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6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any system, not all use cases are distinct and unique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of them are variations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find the core use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once representing the essence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are not explicit in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always some sort of abstraction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will not change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A simple example is the human body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requirements back in the day were hunting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Now the requirements are architecture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core use cases are surviving and evolving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Composable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4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design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E0E8F-87C1-439E-AAE8-EF973EA9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36" y="2097088"/>
            <a:ext cx="7768328" cy="3902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5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design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1928D-168E-4C95-A36F-C8A4AF6A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28" y="2103308"/>
            <a:ext cx="8270143" cy="4290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38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design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5110F-E4D8-485D-B01A-9A3EC129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525" y="2097088"/>
            <a:ext cx="4647773" cy="4231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49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Central pattern in Domain-Driven Design and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Its focus is dealing with large models by dividing them into </a:t>
            </a:r>
            <a:br>
              <a:rPr lang="en-US" dirty="0"/>
            </a:br>
            <a:r>
              <a:rPr lang="en-US" dirty="0"/>
              <a:t>logical groups – Bounded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groups should be very explicit about their relationships</a:t>
            </a:r>
          </a:p>
          <a:p>
            <a:pPr>
              <a:lnSpc>
                <a:spcPct val="100000"/>
              </a:lnSpc>
            </a:pPr>
            <a:r>
              <a:rPr lang="en-US" dirty="0"/>
              <a:t>Each Bounded Context has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Unrelated concepts – such as support ticket in a customer support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concepts – products and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context may have completely different models of common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may share the same data identity</a:t>
            </a:r>
          </a:p>
          <a:p>
            <a:pPr>
              <a:lnSpc>
                <a:spcPct val="100000"/>
              </a:lnSpc>
            </a:pPr>
            <a:r>
              <a:rPr lang="en-US" dirty="0"/>
              <a:t>One bounded context should not be developed by more than 1 team!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3871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  <p:pic>
        <p:nvPicPr>
          <p:cNvPr id="8" name="Picture 7" descr="A picture containing black, display, monitor, sitting&#10;&#10;Description automatically generated">
            <a:extLst>
              <a:ext uri="{FF2B5EF4-FFF2-40B4-BE49-F238E27FC236}">
                <a16:creationId xmlns:a16="http://schemas.microsoft.com/office/drawing/2014/main" id="{A9C93E23-3857-41A6-BCA5-96714DE2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00" y="1913135"/>
            <a:ext cx="7283000" cy="45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Low-level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6556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technologies are providing us only a simple “front-end”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So, we decide to abstract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extracting business logic to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solutions with lots of business logic will get “spaghetti” in no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Controllers/Components/Services with thousands lines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concepts and strong separation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often separate the HTTP logic from the business logic, but that’s it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concentrate on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 not care about infrastructure &amp; presentation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scalable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 terms of development teams, not in terms of throughput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Patterns Are great but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Database is the center of the application</a:t>
            </a:r>
          </a:p>
          <a:p>
            <a:r>
              <a:rPr lang="en-US" dirty="0"/>
              <a:t>The business domain and services are built around the database</a:t>
            </a:r>
          </a:p>
          <a:p>
            <a:r>
              <a:rPr lang="en-US" dirty="0"/>
              <a:t>It usually has the following layers</a:t>
            </a:r>
          </a:p>
          <a:p>
            <a:pPr lvl="1"/>
            <a:r>
              <a:rPr lang="en-US" dirty="0"/>
              <a:t>Presentation – Views or API</a:t>
            </a:r>
          </a:p>
          <a:p>
            <a:pPr lvl="1"/>
            <a:r>
              <a:rPr lang="en-US" dirty="0"/>
              <a:t>Business logic – external services or data-oriented</a:t>
            </a:r>
          </a:p>
          <a:p>
            <a:pPr lvl="1"/>
            <a:r>
              <a:rPr lang="en-US" dirty="0"/>
              <a:t>Data access layer – database-specific logic</a:t>
            </a:r>
          </a:p>
          <a:p>
            <a:r>
              <a:rPr lang="en-US" dirty="0"/>
              <a:t>The database is designed first</a:t>
            </a:r>
          </a:p>
          <a:p>
            <a:r>
              <a:rPr lang="en-US" dirty="0"/>
              <a:t>Application code comes secondary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</a:t>
            </a:r>
          </a:p>
        </p:txBody>
      </p:sp>
      <p:pic>
        <p:nvPicPr>
          <p:cNvPr id="2050" name="Picture 2" descr="Резултат с изображение за „3-tier architecture“">
            <a:extLst>
              <a:ext uri="{FF2B5EF4-FFF2-40B4-BE49-F238E27FC236}">
                <a16:creationId xmlns:a16="http://schemas.microsoft.com/office/drawing/2014/main" id="{325FBD2E-2B10-4C22-8440-4221683F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11" y="2970446"/>
            <a:ext cx="26765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2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Most people understand it well</a:t>
            </a:r>
          </a:p>
          <a:p>
            <a:pPr lvl="1"/>
            <a:r>
              <a:rPr lang="en-US" dirty="0"/>
              <a:t>It covers most of our architecture needs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It is not flexible</a:t>
            </a:r>
          </a:p>
          <a:p>
            <a:pPr lvl="1"/>
            <a:r>
              <a:rPr lang="en-US" dirty="0"/>
              <a:t>It was designed for single presentation application (before smartphones)</a:t>
            </a:r>
          </a:p>
          <a:p>
            <a:pPr lvl="1"/>
            <a:r>
              <a:rPr lang="en-US" dirty="0"/>
              <a:t>It does not scale well – extracting microservices is a difficult task</a:t>
            </a:r>
          </a:p>
          <a:p>
            <a:pPr lvl="1"/>
            <a:r>
              <a:rPr lang="en-US" dirty="0"/>
              <a:t>All dependencies are towards the database</a:t>
            </a:r>
          </a:p>
          <a:p>
            <a:r>
              <a:rPr lang="en-US" dirty="0"/>
              <a:t>Use it when the business logic in a service is simple enough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 IS NOT BAD</a:t>
            </a:r>
          </a:p>
        </p:txBody>
      </p:sp>
    </p:spTree>
    <p:extLst>
      <p:ext uri="{BB962C8B-B14F-4D97-AF65-F5344CB8AC3E}">
        <p14:creationId xmlns:p14="http://schemas.microsoft.com/office/powerpoint/2010/main" val="309566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Business domain comes first</a:t>
            </a:r>
          </a:p>
          <a:p>
            <a:r>
              <a:rPr lang="en-US" dirty="0"/>
              <a:t>You do not care about the database</a:t>
            </a:r>
          </a:p>
          <a:p>
            <a:pPr lvl="1"/>
            <a:r>
              <a:rPr lang="en-US" dirty="0"/>
              <a:t>It is just a detail</a:t>
            </a:r>
          </a:p>
          <a:p>
            <a:r>
              <a:rPr lang="en-US" dirty="0"/>
              <a:t>You do not care about the presentation</a:t>
            </a:r>
          </a:p>
          <a:p>
            <a:r>
              <a:rPr lang="en-US" dirty="0"/>
              <a:t>We communicate with domain experts to design</a:t>
            </a:r>
          </a:p>
          <a:p>
            <a:r>
              <a:rPr lang="en-US" dirty="0"/>
              <a:t>A history of success with complex projects</a:t>
            </a:r>
          </a:p>
          <a:p>
            <a:r>
              <a:rPr lang="en-US" dirty="0"/>
              <a:t>Steps are:</a:t>
            </a:r>
          </a:p>
          <a:p>
            <a:pPr lvl="1"/>
            <a:r>
              <a:rPr lang="en-US" dirty="0"/>
              <a:t>Solve problems, understand client needs, and then write the code!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</a:t>
            </a:r>
          </a:p>
        </p:txBody>
      </p:sp>
      <p:pic>
        <p:nvPicPr>
          <p:cNvPr id="4098" name="Picture 2" descr="Domain-centric architecture, Source : pluralsight">
            <a:extLst>
              <a:ext uri="{FF2B5EF4-FFF2-40B4-BE49-F238E27FC236}">
                <a16:creationId xmlns:a16="http://schemas.microsoft.com/office/drawing/2014/main" id="{596FA804-50D9-4981-B3D3-5389BD06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50" y="2042209"/>
            <a:ext cx="3096923" cy="2722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4561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GB" dirty="0"/>
              <a:t>Very flexible </a:t>
            </a:r>
          </a:p>
          <a:p>
            <a:r>
              <a:rPr lang="en-GB" dirty="0"/>
              <a:t>Customer’s vision/perspective of the problem </a:t>
            </a:r>
          </a:p>
          <a:p>
            <a:r>
              <a:rPr lang="en-GB" dirty="0"/>
              <a:t>Path through a very complex problem </a:t>
            </a:r>
          </a:p>
          <a:p>
            <a:r>
              <a:rPr lang="en-GB" dirty="0"/>
              <a:t>Well-organized and easily tested code </a:t>
            </a:r>
          </a:p>
          <a:p>
            <a:r>
              <a:rPr lang="en-GB" dirty="0"/>
              <a:t>Business logic lives in one place</a:t>
            </a:r>
          </a:p>
          <a:p>
            <a:r>
              <a:rPr lang="en-GB" dirty="0"/>
              <a:t>Many great patterns to leverage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66700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Time and Effort</a:t>
            </a:r>
          </a:p>
          <a:p>
            <a:pPr lvl="1"/>
            <a:r>
              <a:rPr lang="en-GB" dirty="0"/>
              <a:t>Discuss &amp; model the problem with domain experts </a:t>
            </a:r>
          </a:p>
          <a:p>
            <a:pPr lvl="1"/>
            <a:r>
              <a:rPr lang="en-GB" dirty="0"/>
              <a:t>Isolate domain logic from other parts of application </a:t>
            </a:r>
          </a:p>
          <a:p>
            <a:r>
              <a:rPr lang="en-GB" dirty="0"/>
              <a:t>Learning curve (why this workshop was a success) </a:t>
            </a:r>
          </a:p>
          <a:p>
            <a:pPr lvl="1"/>
            <a:r>
              <a:rPr lang="en-GB" dirty="0"/>
              <a:t>New principles </a:t>
            </a:r>
          </a:p>
          <a:p>
            <a:pPr lvl="1"/>
            <a:r>
              <a:rPr lang="en-GB" dirty="0"/>
              <a:t>New patterns</a:t>
            </a:r>
          </a:p>
          <a:p>
            <a:pPr lvl="1"/>
            <a:r>
              <a:rPr lang="en-GB" dirty="0"/>
              <a:t>New processes </a:t>
            </a:r>
          </a:p>
          <a:p>
            <a:r>
              <a:rPr lang="en-GB" dirty="0"/>
              <a:t>Only makes sense when there is complexity in the problem </a:t>
            </a:r>
          </a:p>
          <a:p>
            <a:r>
              <a:rPr lang="en-GB" dirty="0"/>
              <a:t>Not just CRUD or data-driven applications</a:t>
            </a:r>
          </a:p>
          <a:p>
            <a:r>
              <a:rPr lang="en-GB" dirty="0"/>
              <a:t>Not just technical complexity without business domain complexity 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61774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Scalable in terms of development</a:t>
            </a:r>
          </a:p>
          <a:p>
            <a:pPr lvl="1"/>
            <a:r>
              <a:rPr lang="en-US" dirty="0"/>
              <a:t>Code has even better separation</a:t>
            </a:r>
          </a:p>
          <a:p>
            <a:pPr lvl="1"/>
            <a:r>
              <a:rPr lang="en-US" dirty="0"/>
              <a:t>It covers all our architecture needs</a:t>
            </a:r>
          </a:p>
          <a:p>
            <a:pPr lvl="1"/>
            <a:r>
              <a:rPr lang="en-US" dirty="0"/>
              <a:t>Improved patterns and flexibility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Usable when the business logic is complex</a:t>
            </a:r>
          </a:p>
          <a:p>
            <a:pPr lvl="1"/>
            <a:r>
              <a:rPr lang="en-US" dirty="0"/>
              <a:t>Time-consuming as it needs more classes and relationships between them</a:t>
            </a:r>
          </a:p>
          <a:p>
            <a:r>
              <a:rPr lang="en-US" dirty="0"/>
              <a:t>Use it when the business logic in a service is complex enough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</a:t>
            </a:r>
            <a:r>
              <a:rPr lang="en-US" b="1" dirty="0"/>
              <a:t> </a:t>
            </a:r>
            <a:r>
              <a:rPr lang="en-US" dirty="0"/>
              <a:t>design IS SUPERIOR</a:t>
            </a:r>
          </a:p>
        </p:txBody>
      </p:sp>
    </p:spTree>
    <p:extLst>
      <p:ext uri="{BB962C8B-B14F-4D97-AF65-F5344CB8AC3E}">
        <p14:creationId xmlns:p14="http://schemas.microsoft.com/office/powerpoint/2010/main" val="446456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Writing code is only part of the solution</a:t>
            </a:r>
          </a:p>
          <a:p>
            <a:r>
              <a:rPr lang="en-US" dirty="0"/>
              <a:t>We need to speak to domain experts</a:t>
            </a:r>
          </a:p>
          <a:p>
            <a:r>
              <a:rPr lang="en-US" dirty="0"/>
              <a:t>And use the same language in our code</a:t>
            </a:r>
          </a:p>
          <a:p>
            <a:pPr>
              <a:lnSpc>
                <a:spcPct val="100000"/>
              </a:lnSpc>
            </a:pPr>
            <a:r>
              <a:rPr lang="en-US" dirty="0"/>
              <a:t>Our domain model should “scream” the business requirements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Our classes and methods should describe the actual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If possible, our code will force us to use the right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Here is a good C# example which we will use as a reference: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https://bit.ly/ddd-code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 is about code</a:t>
            </a:r>
          </a:p>
        </p:txBody>
      </p:sp>
    </p:spTree>
    <p:extLst>
      <p:ext uri="{BB962C8B-B14F-4D97-AF65-F5344CB8AC3E}">
        <p14:creationId xmlns:p14="http://schemas.microsoft.com/office/powerpoint/2010/main" val="3008389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80276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63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Georgi </a:t>
            </a:r>
            <a:r>
              <a:rPr lang="en-GB" b="1" dirty="0" err="1"/>
              <a:t>Kermekchiev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100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dirty="0"/>
              <a:t>Thanks to – </a:t>
            </a:r>
            <a:r>
              <a:rPr lang="en-US" sz="1800" b="1" dirty="0"/>
              <a:t>Nikolay, Georgi, Pavel, </a:t>
            </a:r>
            <a:r>
              <a:rPr lang="en-US" sz="1800" b="1" dirty="0" err="1"/>
              <a:t>Albena</a:t>
            </a:r>
            <a:r>
              <a:rPr lang="en-US" sz="1800" b="1" dirty="0"/>
              <a:t>, Nikolay, Diana, </a:t>
            </a:r>
            <a:r>
              <a:rPr lang="en-US" sz="1800" b="1" dirty="0" err="1"/>
              <a:t>Aneliya</a:t>
            </a:r>
            <a:r>
              <a:rPr lang="en-US" sz="1800" b="1" dirty="0"/>
              <a:t>, </a:t>
            </a:r>
            <a:r>
              <a:rPr lang="en-US" sz="1800" b="1" dirty="0" err="1"/>
              <a:t>Teodor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Mira, Robert, </a:t>
            </a:r>
            <a:r>
              <a:rPr lang="en-US" sz="1800" b="1" dirty="0" err="1"/>
              <a:t>Borislav</a:t>
            </a:r>
            <a:r>
              <a:rPr lang="en-US" sz="1800" b="1" dirty="0"/>
              <a:t>, </a:t>
            </a:r>
            <a:r>
              <a:rPr lang="en-US" sz="1800" b="1" dirty="0" err="1"/>
              <a:t>Stoil</a:t>
            </a:r>
            <a:r>
              <a:rPr lang="en-US" sz="1800" b="1" dirty="0"/>
              <a:t>, Diana, </a:t>
            </a:r>
            <a:r>
              <a:rPr lang="en-US" sz="1800" b="1" dirty="0" err="1"/>
              <a:t>Svilen</a:t>
            </a:r>
            <a:r>
              <a:rPr lang="en-US" sz="1800" b="1" dirty="0"/>
              <a:t>, </a:t>
            </a:r>
            <a:r>
              <a:rPr lang="en-US" sz="1800" b="1" dirty="0" err="1"/>
              <a:t>Radoslav</a:t>
            </a:r>
            <a:r>
              <a:rPr lang="en-US" sz="1800" b="1" dirty="0"/>
              <a:t>, </a:t>
            </a:r>
            <a:r>
              <a:rPr lang="en-US" sz="1800" b="1" dirty="0" err="1"/>
              <a:t>Emiliyan</a:t>
            </a:r>
            <a:r>
              <a:rPr lang="en-US" sz="1800" b="1" dirty="0"/>
              <a:t>, </a:t>
            </a:r>
            <a:r>
              <a:rPr lang="bg-BG" sz="1800" b="1" dirty="0"/>
              <a:t>Калин, </a:t>
            </a:r>
            <a:r>
              <a:rPr lang="en-US" sz="1800" b="1" dirty="0" err="1"/>
              <a:t>Mariyana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Svetoslav, </a:t>
            </a:r>
            <a:r>
              <a:rPr lang="en-US" sz="1800" b="1" dirty="0" err="1"/>
              <a:t>Dinyo</a:t>
            </a:r>
            <a:r>
              <a:rPr lang="en-US" sz="1800" b="1" dirty="0"/>
              <a:t>, Nikolai, Daniel, </a:t>
            </a:r>
            <a:r>
              <a:rPr lang="en-US" sz="1800" b="1" dirty="0" err="1"/>
              <a:t>Lyuboslav</a:t>
            </a:r>
            <a:r>
              <a:rPr lang="en-US" sz="1800" b="1" dirty="0"/>
              <a:t>, Georgi, </a:t>
            </a:r>
            <a:r>
              <a:rPr lang="bg-BG" sz="1800" b="1" dirty="0"/>
              <a:t>Рая, </a:t>
            </a:r>
            <a:r>
              <a:rPr lang="en-US" sz="1800" b="1" dirty="0" err="1"/>
              <a:t>Petar</a:t>
            </a:r>
            <a:r>
              <a:rPr lang="en-US" sz="1800" b="1" dirty="0"/>
              <a:t>, </a:t>
            </a:r>
            <a:r>
              <a:rPr lang="bg-BG" sz="1800" b="1" dirty="0"/>
              <a:t>Иван, </a:t>
            </a:r>
            <a:r>
              <a:rPr lang="en-US" sz="1800" b="1" dirty="0" err="1"/>
              <a:t>Teodor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 err="1"/>
              <a:t>Veselin</a:t>
            </a:r>
            <a:r>
              <a:rPr lang="en-US" sz="1800" b="1" dirty="0"/>
              <a:t>, Zlatko, </a:t>
            </a:r>
            <a:r>
              <a:rPr lang="en-US" sz="1800" b="1" dirty="0" err="1"/>
              <a:t>Hristina</a:t>
            </a:r>
            <a:r>
              <a:rPr lang="en-US" sz="1800" b="1" dirty="0"/>
              <a:t>, </a:t>
            </a:r>
            <a:r>
              <a:rPr lang="en-US" sz="1800" b="1" dirty="0" err="1"/>
              <a:t>Dimitar</a:t>
            </a:r>
            <a:r>
              <a:rPr lang="en-US" sz="1800" b="1" dirty="0"/>
              <a:t>, </a:t>
            </a:r>
            <a:r>
              <a:rPr lang="bg-BG" sz="1800" b="1" dirty="0"/>
              <a:t>Свилен, </a:t>
            </a:r>
            <a:r>
              <a:rPr lang="en-US" sz="1800" b="1" dirty="0" err="1"/>
              <a:t>Stoyan</a:t>
            </a:r>
            <a:r>
              <a:rPr lang="en-US" sz="1800" b="1" dirty="0"/>
              <a:t>, Ivaylo, </a:t>
            </a:r>
            <a:r>
              <a:rPr lang="en-US" sz="1800" b="1" dirty="0" err="1"/>
              <a:t>Hristo</a:t>
            </a:r>
            <a:r>
              <a:rPr lang="en-US" sz="1800" b="1" dirty="0"/>
              <a:t>, Dobromir, </a:t>
            </a:r>
            <a:br>
              <a:rPr lang="en-US" sz="1800" b="1" dirty="0"/>
            </a:br>
            <a:r>
              <a:rPr lang="en-US" sz="1800" b="1" dirty="0"/>
              <a:t>Georgi, Simona, Elizabet, </a:t>
            </a:r>
            <a:r>
              <a:rPr lang="bg-BG" sz="1800" b="1" dirty="0"/>
              <a:t>Борислав, Иво, </a:t>
            </a:r>
            <a:r>
              <a:rPr lang="en-US" sz="1800" b="1" dirty="0"/>
              <a:t>Vladimir, </a:t>
            </a:r>
            <a:r>
              <a:rPr lang="en-US" sz="1800" b="1" dirty="0" err="1"/>
              <a:t>Petar</a:t>
            </a:r>
            <a:r>
              <a:rPr lang="en-US" sz="1800" b="1" dirty="0"/>
              <a:t>, </a:t>
            </a:r>
            <a:r>
              <a:rPr lang="en-US" sz="1800" b="1" dirty="0" err="1"/>
              <a:t>Miroslava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Georgi, Simeon, Iva, </a:t>
            </a:r>
            <a:r>
              <a:rPr lang="en-US" sz="1800" b="1" dirty="0" err="1"/>
              <a:t>Stoyan</a:t>
            </a:r>
            <a:r>
              <a:rPr lang="en-US" sz="1800" b="1" dirty="0"/>
              <a:t>, Viktor, Ivaylo, Ivan, </a:t>
            </a:r>
            <a:r>
              <a:rPr lang="en-US" sz="1800" b="1" dirty="0" err="1"/>
              <a:t>Veselin</a:t>
            </a:r>
            <a:r>
              <a:rPr lang="en-US" sz="1800" b="1" dirty="0"/>
              <a:t>, </a:t>
            </a:r>
            <a:r>
              <a:rPr lang="en-US" sz="1800" b="1" dirty="0" err="1"/>
              <a:t>Dobromira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Ivana, Diana, </a:t>
            </a:r>
            <a:r>
              <a:rPr lang="en-US" sz="1800" b="1" dirty="0" err="1"/>
              <a:t>Stoil</a:t>
            </a:r>
            <a:r>
              <a:rPr lang="en-US" sz="1800" b="1" dirty="0"/>
              <a:t>, </a:t>
            </a:r>
            <a:r>
              <a:rPr lang="en-US" sz="1800" b="1" dirty="0" err="1"/>
              <a:t>Borislav</a:t>
            </a:r>
            <a:r>
              <a:rPr lang="en-US" sz="1800" b="1" dirty="0"/>
              <a:t>, </a:t>
            </a:r>
            <a:r>
              <a:rPr lang="en-US" sz="1800" b="1" dirty="0" err="1"/>
              <a:t>Aneliya</a:t>
            </a:r>
            <a:r>
              <a:rPr lang="en-US" sz="1800" b="1" dirty="0"/>
              <a:t>, Nikolay, Ivan, Emil, </a:t>
            </a:r>
            <a:r>
              <a:rPr lang="en-US" sz="1800" b="1" dirty="0" err="1"/>
              <a:t>Radostin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during the years!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307034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265482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8121" y="297715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3849936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Domain</a:t>
            </a:r>
          </a:p>
          <a:p>
            <a:pPr lvl="1"/>
            <a:r>
              <a:rPr lang="en-US" dirty="0"/>
              <a:t>The problem your software is trying to solve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The part of the business that must be perfect, and cannot be outsourced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Separate business </a:t>
            </a:r>
            <a:r>
              <a:rPr lang="en-US" u="sng" dirty="0"/>
              <a:t>problems</a:t>
            </a:r>
            <a:r>
              <a:rPr lang="en-US" dirty="0"/>
              <a:t> which can work isolated in theory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A specific responsibility, with specific boundaries that separate it </a:t>
            </a:r>
            <a:br>
              <a:rPr lang="en-US" dirty="0"/>
            </a:br>
            <a:r>
              <a:rPr lang="en-US" dirty="0"/>
              <a:t>from other parts of the </a:t>
            </a:r>
            <a:r>
              <a:rPr lang="en-US" u="sng" dirty="0"/>
              <a:t>solution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Part of the model, which is shared by two or more teams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1407238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Domain </a:t>
            </a:r>
          </a:p>
          <a:p>
            <a:pPr lvl="1"/>
            <a:r>
              <a:rPr lang="en-US" dirty="0"/>
              <a:t>We need a system for an online store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Obviously, the business cannot exist without products and billing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Reporting, customer data, support, etc.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Shopping cart needs a Product, catalog too, but these models are different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Clients are part of all domains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e-commerce Example</a:t>
            </a:r>
          </a:p>
        </p:txBody>
      </p:sp>
    </p:spTree>
    <p:extLst>
      <p:ext uri="{BB962C8B-B14F-4D97-AF65-F5344CB8AC3E}">
        <p14:creationId xmlns:p14="http://schemas.microsoft.com/office/powerpoint/2010/main" val="2764644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Domain </a:t>
            </a:r>
          </a:p>
          <a:p>
            <a:pPr lvl="1"/>
            <a:r>
              <a:rPr lang="en-US" dirty="0"/>
              <a:t>We need a system for a pet clinic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Obviously, the business cannot exist without examinations and surgeries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Appointments, billing, visit records, medical records, etc.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Appointments will need a Patient model, medical records too, but they are different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Clients are part of all domains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Pet clinic Example</a:t>
            </a:r>
          </a:p>
        </p:txBody>
      </p:sp>
    </p:spTree>
    <p:extLst>
      <p:ext uri="{BB962C8B-B14F-4D97-AF65-F5344CB8AC3E}">
        <p14:creationId xmlns:p14="http://schemas.microsoft.com/office/powerpoint/2010/main" val="3347526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We need to talk with the client to understand the business needs</a:t>
            </a:r>
          </a:p>
          <a:p>
            <a:pPr lvl="1"/>
            <a:r>
              <a:rPr lang="en-GB" dirty="0"/>
              <a:t>Clients (people) schedule appointments for patients (pets) </a:t>
            </a:r>
          </a:p>
          <a:p>
            <a:pPr lvl="1"/>
            <a:r>
              <a:rPr lang="en-GB" dirty="0"/>
              <a:t>Appointments may be either office visits or surgeries </a:t>
            </a:r>
          </a:p>
          <a:p>
            <a:pPr lvl="1"/>
            <a:r>
              <a:rPr lang="en-GB" dirty="0"/>
              <a:t>Office visits may be an exam requiring a doctor, or a tech visit </a:t>
            </a:r>
          </a:p>
          <a:p>
            <a:pPr lvl="1"/>
            <a:r>
              <a:rPr lang="en-GB" dirty="0"/>
              <a:t>Office visits depend on exam room availability </a:t>
            </a:r>
          </a:p>
          <a:p>
            <a:pPr lvl="1"/>
            <a:r>
              <a:rPr lang="en-GB" dirty="0"/>
              <a:t>Surgeries depend on operational and recovery space availability, and </a:t>
            </a:r>
            <a:br>
              <a:rPr lang="en-GB" dirty="0"/>
            </a:br>
            <a:r>
              <a:rPr lang="en-GB" dirty="0"/>
              <a:t>can involve different kinds of procedures </a:t>
            </a:r>
          </a:p>
          <a:p>
            <a:pPr lvl="1"/>
            <a:r>
              <a:rPr lang="en-GB" dirty="0"/>
              <a:t>Different appointment types and procedures require different staff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further into the appointments</a:t>
            </a:r>
          </a:p>
        </p:txBody>
      </p:sp>
    </p:spTree>
    <p:extLst>
      <p:ext uri="{BB962C8B-B14F-4D97-AF65-F5344CB8AC3E}">
        <p14:creationId xmlns:p14="http://schemas.microsoft.com/office/powerpoint/2010/main" val="4165763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Main models:</a:t>
            </a:r>
          </a:p>
          <a:p>
            <a:pPr lvl="1"/>
            <a:r>
              <a:rPr lang="en-US" u="sng" dirty="0"/>
              <a:t>Client</a:t>
            </a:r>
            <a:r>
              <a:rPr lang="en-US" dirty="0"/>
              <a:t> can schedule a </a:t>
            </a:r>
            <a:r>
              <a:rPr lang="en-US" u="sng" dirty="0"/>
              <a:t>Patient</a:t>
            </a:r>
            <a:r>
              <a:rPr lang="en-US" dirty="0"/>
              <a:t> (pet)</a:t>
            </a:r>
          </a:p>
          <a:p>
            <a:pPr lvl="1"/>
            <a:r>
              <a:rPr lang="en-US" u="sng" dirty="0"/>
              <a:t>Schedule</a:t>
            </a:r>
            <a:r>
              <a:rPr lang="en-US" dirty="0"/>
              <a:t> is for </a:t>
            </a:r>
            <a:r>
              <a:rPr lang="en-US" u="sng" dirty="0"/>
              <a:t>Appointment</a:t>
            </a:r>
            <a:r>
              <a:rPr lang="en-US" dirty="0"/>
              <a:t> or </a:t>
            </a:r>
            <a:r>
              <a:rPr lang="en-US" u="sng" dirty="0"/>
              <a:t>Surgery</a:t>
            </a:r>
          </a:p>
          <a:p>
            <a:pPr lvl="1"/>
            <a:r>
              <a:rPr lang="en-US" u="sng" dirty="0"/>
              <a:t>Appointment</a:t>
            </a:r>
            <a:r>
              <a:rPr lang="en-US" dirty="0"/>
              <a:t> requires a </a:t>
            </a:r>
            <a:r>
              <a:rPr lang="en-US" u="sng" dirty="0"/>
              <a:t>Doctor</a:t>
            </a:r>
            <a:r>
              <a:rPr lang="en-US" dirty="0"/>
              <a:t> and </a:t>
            </a:r>
            <a:r>
              <a:rPr lang="en-US" u="sng" dirty="0"/>
              <a:t>Exam Room</a:t>
            </a:r>
          </a:p>
          <a:p>
            <a:pPr lvl="1"/>
            <a:r>
              <a:rPr lang="en-US" u="sng" dirty="0"/>
              <a:t>Surgery</a:t>
            </a:r>
            <a:r>
              <a:rPr lang="en-US" dirty="0"/>
              <a:t> requires a </a:t>
            </a:r>
            <a:r>
              <a:rPr lang="en-US" u="sng" dirty="0"/>
              <a:t>Doctor</a:t>
            </a:r>
            <a:r>
              <a:rPr lang="en-US" dirty="0"/>
              <a:t>, an </a:t>
            </a:r>
            <a:r>
              <a:rPr lang="en-US" u="sng" dirty="0"/>
              <a:t>Operational Room</a:t>
            </a:r>
            <a:r>
              <a:rPr lang="en-US" dirty="0"/>
              <a:t> and a </a:t>
            </a:r>
            <a:r>
              <a:rPr lang="en-US" u="sng" dirty="0"/>
              <a:t>Recovery Room</a:t>
            </a:r>
          </a:p>
          <a:p>
            <a:r>
              <a:rPr lang="en-US" dirty="0"/>
              <a:t>The above models define the appointments bounded context</a:t>
            </a:r>
          </a:p>
          <a:p>
            <a:r>
              <a:rPr lang="en-US" dirty="0"/>
              <a:t>The medical records bounded context will also require a </a:t>
            </a:r>
            <a:r>
              <a:rPr lang="en-US" u="sng" dirty="0"/>
              <a:t>Patient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But with different properties and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appointments Model</a:t>
            </a:r>
          </a:p>
        </p:txBody>
      </p:sp>
    </p:spTree>
    <p:extLst>
      <p:ext uri="{BB962C8B-B14F-4D97-AF65-F5344CB8AC3E}">
        <p14:creationId xmlns:p14="http://schemas.microsoft.com/office/powerpoint/2010/main" val="4250275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domain models are the heart of the software</a:t>
            </a:r>
          </a:p>
          <a:p>
            <a:pPr lvl="1"/>
            <a:r>
              <a:rPr lang="en-US" dirty="0"/>
              <a:t>They are not bound by technology</a:t>
            </a:r>
          </a:p>
          <a:p>
            <a:pPr lvl="1"/>
            <a:r>
              <a:rPr lang="en-US" dirty="0"/>
              <a:t>Pure classes with logic, following the SOLID principles</a:t>
            </a:r>
          </a:p>
          <a:p>
            <a:pPr lvl="1"/>
            <a:r>
              <a:rPr lang="en-US" dirty="0"/>
              <a:t>Contain the business logic and business rules</a:t>
            </a:r>
          </a:p>
          <a:p>
            <a:r>
              <a:rPr lang="en-US" dirty="0"/>
              <a:t>Behaviors should follow the </a:t>
            </a:r>
            <a:r>
              <a:rPr lang="en-GB" dirty="0"/>
              <a:t>ubiquitous language</a:t>
            </a:r>
          </a:p>
          <a:p>
            <a:pPr lvl="1"/>
            <a:r>
              <a:rPr lang="en-GB" dirty="0"/>
              <a:t>Create </a:t>
            </a:r>
            <a:r>
              <a:rPr lang="en-US" dirty="0"/>
              <a:t>behaviors</a:t>
            </a:r>
            <a:r>
              <a:rPr lang="en-GB" dirty="0"/>
              <a:t> that business domain experts will understand</a:t>
            </a:r>
            <a:endParaRPr lang="en-US" dirty="0"/>
          </a:p>
          <a:p>
            <a:r>
              <a:rPr lang="en-US" dirty="0"/>
              <a:t>Anemic vs Rich domain models:</a:t>
            </a:r>
          </a:p>
          <a:p>
            <a:pPr lvl="1"/>
            <a:r>
              <a:rPr lang="en-US" dirty="0"/>
              <a:t>Anemic domain objects are dull – they lack business logic, and contain only data</a:t>
            </a:r>
          </a:p>
          <a:p>
            <a:pPr lvl="2"/>
            <a:r>
              <a:rPr lang="en-US" dirty="0"/>
              <a:t>Good for CRUD only</a:t>
            </a:r>
          </a:p>
          <a:p>
            <a:pPr lvl="1"/>
            <a:r>
              <a:rPr lang="en-US" dirty="0"/>
              <a:t>Rich domain models – different kinds of objects, the classes have behaviors </a:t>
            </a:r>
          </a:p>
          <a:p>
            <a:pPr lvl="1"/>
            <a:r>
              <a:rPr lang="en-US" dirty="0"/>
              <a:t>Our models should be persistence ignorant!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model in the code</a:t>
            </a:r>
          </a:p>
        </p:txBody>
      </p:sp>
    </p:spTree>
    <p:extLst>
      <p:ext uri="{BB962C8B-B14F-4D97-AF65-F5344CB8AC3E}">
        <p14:creationId xmlns:p14="http://schemas.microsoft.com/office/powerpoint/2010/main" val="4010436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8121" y="297715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Domain objects</a:t>
            </a:r>
          </a:p>
        </p:txBody>
      </p:sp>
    </p:spTree>
    <p:extLst>
      <p:ext uri="{BB962C8B-B14F-4D97-AF65-F5344CB8AC3E}">
        <p14:creationId xmlns:p14="http://schemas.microsoft.com/office/powerpoint/2010/main" val="2796346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Identifier equality</a:t>
            </a:r>
          </a:p>
          <a:p>
            <a:pPr lvl="1"/>
            <a:r>
              <a:rPr lang="en-US" dirty="0"/>
              <a:t>Objects are equal, if their ID is equal</a:t>
            </a:r>
          </a:p>
          <a:p>
            <a:r>
              <a:rPr lang="en-US" dirty="0"/>
              <a:t>Structural equality</a:t>
            </a:r>
          </a:p>
          <a:p>
            <a:pPr lvl="1"/>
            <a:r>
              <a:rPr lang="en-US" dirty="0"/>
              <a:t>Objects are equal, if all their properties are equal</a:t>
            </a:r>
          </a:p>
          <a:p>
            <a:r>
              <a:rPr lang="en-US" dirty="0"/>
              <a:t>Reference equality</a:t>
            </a:r>
          </a:p>
          <a:p>
            <a:pPr lvl="1"/>
            <a:r>
              <a:rPr lang="en-US" dirty="0"/>
              <a:t>Objects are equal, if they use the same memory address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equality</a:t>
            </a:r>
          </a:p>
        </p:txBody>
      </p:sp>
    </p:spTree>
    <p:extLst>
      <p:ext uri="{BB962C8B-B14F-4D97-AF65-F5344CB8AC3E}">
        <p14:creationId xmlns:p14="http://schemas.microsoft.com/office/powerpoint/2010/main" val="357361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Identity</a:t>
            </a:r>
          </a:p>
          <a:p>
            <a:pPr lvl="1"/>
            <a:r>
              <a:rPr lang="en-US" dirty="0"/>
              <a:t>Usually integers, autoincremented</a:t>
            </a:r>
          </a:p>
          <a:p>
            <a:pPr lvl="1"/>
            <a:r>
              <a:rPr lang="en-US" dirty="0"/>
              <a:t>Works great, but you cannot have the value before saving the entity</a:t>
            </a:r>
          </a:p>
          <a:p>
            <a:r>
              <a:rPr lang="en-US" dirty="0"/>
              <a:t>GUIDs</a:t>
            </a:r>
          </a:p>
          <a:p>
            <a:pPr lvl="1"/>
            <a:r>
              <a:rPr lang="en-US" dirty="0"/>
              <a:t>Slower than Identities</a:t>
            </a:r>
          </a:p>
          <a:p>
            <a:pPr lvl="1"/>
            <a:r>
              <a:rPr lang="en-US" dirty="0"/>
              <a:t>Use them if the code is problematic and you need the values before saving the entities</a:t>
            </a:r>
          </a:p>
          <a:p>
            <a:pPr lvl="1"/>
            <a:r>
              <a:rPr lang="en-US" dirty="0"/>
              <a:t>You should have a separate indexed column</a:t>
            </a:r>
          </a:p>
          <a:p>
            <a:r>
              <a:rPr lang="en-US" dirty="0"/>
              <a:t>Hi/Lo</a:t>
            </a:r>
          </a:p>
          <a:p>
            <a:pPr lvl="1"/>
            <a:r>
              <a:rPr lang="en-US" dirty="0"/>
              <a:t>Sequences</a:t>
            </a:r>
          </a:p>
          <a:p>
            <a:pPr lvl="1"/>
            <a:r>
              <a:rPr lang="en-US" dirty="0"/>
              <a:t>Works like identities, but the database is called less frequently</a:t>
            </a:r>
          </a:p>
          <a:p>
            <a:pPr lvl="1"/>
            <a:r>
              <a:rPr lang="en-US" dirty="0"/>
              <a:t>You know the values before saving the entity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strategies</a:t>
            </a:r>
          </a:p>
        </p:txBody>
      </p:sp>
    </p:spTree>
    <p:extLst>
      <p:ext uri="{BB962C8B-B14F-4D97-AF65-F5344CB8AC3E}">
        <p14:creationId xmlns:p14="http://schemas.microsoft.com/office/powerpoint/2010/main" val="1595180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Entities are all objects which have an ID</a:t>
            </a:r>
          </a:p>
          <a:p>
            <a:r>
              <a:rPr lang="en-US" dirty="0"/>
              <a:t>Entities are considered equal, if their ID is equal</a:t>
            </a:r>
          </a:p>
          <a:p>
            <a:r>
              <a:rPr lang="en-US" dirty="0"/>
              <a:t>These objects are mutable</a:t>
            </a:r>
          </a:p>
          <a:p>
            <a:r>
              <a:rPr lang="en-US" dirty="0"/>
              <a:t>Keep entities encapsulated with private setters</a:t>
            </a:r>
          </a:p>
          <a:p>
            <a:r>
              <a:rPr lang="en-US" dirty="0"/>
              <a:t>Mutability is done through methods and behaviors</a:t>
            </a:r>
          </a:p>
          <a:p>
            <a:r>
              <a:rPr lang="en-US" dirty="0"/>
              <a:t>Public constructors should create objects in valid state</a:t>
            </a:r>
          </a:p>
          <a:p>
            <a:r>
              <a:rPr lang="en-US" dirty="0"/>
              <a:t>Collections should be read only and immutable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156681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Do not use two-way relationships except in cases where it makes business sense</a:t>
            </a:r>
          </a:p>
          <a:p>
            <a:r>
              <a:rPr lang="en-US" dirty="0"/>
              <a:t>A bidirectional relationship means that the objects can live only together</a:t>
            </a:r>
          </a:p>
          <a:p>
            <a:r>
              <a:rPr lang="en-US" dirty="0"/>
              <a:t>Use one-way relationships and use only foreign keys, if you cross bounded contexts</a:t>
            </a:r>
          </a:p>
          <a:p>
            <a:r>
              <a:rPr lang="en-US" dirty="0"/>
              <a:t>This simplifies the design, and makes sure associations make business sense</a:t>
            </a:r>
          </a:p>
          <a:p>
            <a:r>
              <a:rPr lang="en-US" dirty="0"/>
              <a:t>Think which way of the relationship has a better meaning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Appointment has a Doctor, Patient, and Client</a:t>
            </a:r>
          </a:p>
          <a:p>
            <a:pPr lvl="1"/>
            <a:r>
              <a:rPr lang="en-US" dirty="0"/>
              <a:t>Client has a Patient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relationship</a:t>
            </a:r>
          </a:p>
        </p:txBody>
      </p:sp>
    </p:spTree>
    <p:extLst>
      <p:ext uri="{BB962C8B-B14F-4D97-AF65-F5344CB8AC3E}">
        <p14:creationId xmlns:p14="http://schemas.microsoft.com/office/powerpoint/2010/main" val="348104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Measures, quantifies, or describes a thing in the domain</a:t>
            </a:r>
          </a:p>
          <a:p>
            <a:r>
              <a:rPr lang="en-GB" dirty="0"/>
              <a:t>Identity is based on composition of values </a:t>
            </a:r>
          </a:p>
          <a:p>
            <a:r>
              <a:rPr lang="en-GB" dirty="0"/>
              <a:t>Immutable </a:t>
            </a:r>
          </a:p>
          <a:p>
            <a:r>
              <a:rPr lang="en-GB" dirty="0"/>
              <a:t>Compared using all values </a:t>
            </a:r>
          </a:p>
          <a:p>
            <a:r>
              <a:rPr lang="en-GB" dirty="0"/>
              <a:t>No side effects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.NET String</a:t>
            </a:r>
          </a:p>
          <a:p>
            <a:pPr lvl="1"/>
            <a:r>
              <a:rPr lang="en-GB" dirty="0"/>
              <a:t>Appointment – start and end date (range)</a:t>
            </a:r>
          </a:p>
          <a:p>
            <a:pPr lvl="1"/>
            <a:r>
              <a:rPr lang="en-GB" dirty="0"/>
              <a:t>Products has price and currency (worth)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objects</a:t>
            </a:r>
          </a:p>
        </p:txBody>
      </p:sp>
    </p:spTree>
    <p:extLst>
      <p:ext uri="{BB962C8B-B14F-4D97-AF65-F5344CB8AC3E}">
        <p14:creationId xmlns:p14="http://schemas.microsoft.com/office/powerpoint/2010/main" val="1938677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Plain POCO classes</a:t>
            </a:r>
          </a:p>
          <a:p>
            <a:r>
              <a:rPr lang="en-US" dirty="0"/>
              <a:t>Too much value object granularity</a:t>
            </a:r>
          </a:p>
          <a:p>
            <a:r>
              <a:rPr lang="en-US" dirty="0"/>
              <a:t>Missing validation or encapsulation</a:t>
            </a:r>
          </a:p>
          <a:p>
            <a:r>
              <a:rPr lang="en-US" dirty="0"/>
              <a:t>Unnatural responsibilities</a:t>
            </a:r>
          </a:p>
          <a:p>
            <a:r>
              <a:rPr lang="en-US" dirty="0"/>
              <a:t>Too much logic in entities</a:t>
            </a:r>
          </a:p>
          <a:p>
            <a:r>
              <a:rPr lang="en-US" dirty="0"/>
              <a:t>Looking for information in external sources</a:t>
            </a:r>
          </a:p>
          <a:p>
            <a:r>
              <a:rPr lang="en-US" dirty="0"/>
              <a:t>Communicate with external layers</a:t>
            </a:r>
          </a:p>
          <a:p>
            <a:r>
              <a:rPr lang="en-US" dirty="0"/>
              <a:t>Throwing generic exceptions</a:t>
            </a:r>
          </a:p>
          <a:p>
            <a:r>
              <a:rPr lang="en-US" dirty="0"/>
              <a:t>Referencing objects in other bounded contexts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objects anti-patterns</a:t>
            </a:r>
          </a:p>
        </p:txBody>
      </p:sp>
    </p:spTree>
    <p:extLst>
      <p:ext uri="{BB962C8B-B14F-4D97-AF65-F5344CB8AC3E}">
        <p14:creationId xmlns:p14="http://schemas.microsoft.com/office/powerpoint/2010/main" val="3594234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Domain </a:t>
            </a:r>
            <a:r>
              <a:rPr lang="en-GB" dirty="0"/>
              <a:t>logic, which cannot be put in the domain classes directly</a:t>
            </a:r>
          </a:p>
          <a:p>
            <a:r>
              <a:rPr lang="en-GB" dirty="0"/>
              <a:t>Don’t communicate with the outside world</a:t>
            </a:r>
          </a:p>
          <a:p>
            <a:r>
              <a:rPr lang="en-GB" dirty="0"/>
              <a:t>They should be stateless</a:t>
            </a:r>
          </a:p>
          <a:p>
            <a:r>
              <a:rPr lang="en-GB" dirty="0"/>
              <a:t>They should have interfaces</a:t>
            </a:r>
          </a:p>
          <a:p>
            <a:r>
              <a:rPr lang="en-GB" dirty="0"/>
              <a:t>Do not use DTOs, use only the domain models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Transfer money from one account to another</a:t>
            </a:r>
          </a:p>
          <a:p>
            <a:pPr lvl="1"/>
            <a:r>
              <a:rPr lang="en-GB" dirty="0"/>
              <a:t>Process shopping cart and save it as an order</a:t>
            </a:r>
          </a:p>
          <a:p>
            <a:pPr lvl="1"/>
            <a:r>
              <a:rPr lang="en-GB" dirty="0"/>
              <a:t>No Database, Files, Mails, or other infrastructure logic</a:t>
            </a:r>
          </a:p>
          <a:p>
            <a:pPr lvl="1"/>
            <a:r>
              <a:rPr lang="en-GB" dirty="0"/>
              <a:t>No JSON/HTTP or other presentation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</a:p>
        </p:txBody>
      </p:sp>
    </p:spTree>
    <p:extLst>
      <p:ext uri="{BB962C8B-B14F-4D97-AF65-F5344CB8AC3E}">
        <p14:creationId xmlns:p14="http://schemas.microsoft.com/office/powerpoint/2010/main" val="1316764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2179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736520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An aggregate is cluster objects which have different types</a:t>
            </a:r>
          </a:p>
          <a:p>
            <a:r>
              <a:rPr lang="en-US" dirty="0"/>
              <a:t>An aggregate is treated as a single unit</a:t>
            </a:r>
          </a:p>
          <a:p>
            <a:r>
              <a:rPr lang="en-US" dirty="0"/>
              <a:t>Aggregates have a root – the only object with which communication is done</a:t>
            </a:r>
          </a:p>
          <a:p>
            <a:r>
              <a:rPr lang="en-US" dirty="0"/>
              <a:t>The root is the only one, who has a connection to the outer world </a:t>
            </a:r>
          </a:p>
          <a:p>
            <a:r>
              <a:rPr lang="en-US" dirty="0"/>
              <a:t>The design should consider invariants</a:t>
            </a:r>
          </a:p>
          <a:p>
            <a:pPr lvl="1"/>
            <a:r>
              <a:rPr lang="en-US" dirty="0"/>
              <a:t>Conditions which must be true for the application state to be valid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927723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Aggregate Roots:</a:t>
            </a:r>
          </a:p>
          <a:p>
            <a:pPr lvl="1"/>
            <a:r>
              <a:rPr lang="en-GB" dirty="0"/>
              <a:t>Saved &amp; retrieved a single unit</a:t>
            </a:r>
          </a:p>
          <a:p>
            <a:pPr lvl="1"/>
            <a:r>
              <a:rPr lang="en-GB" dirty="0"/>
              <a:t>Should maintain self-integrity &amp; validity</a:t>
            </a:r>
          </a:p>
          <a:p>
            <a:pPr lvl="1"/>
            <a:r>
              <a:rPr lang="en-GB" dirty="0"/>
              <a:t>Responsible for sub entities/objects</a:t>
            </a:r>
          </a:p>
          <a:p>
            <a:pPr lvl="1"/>
            <a:r>
              <a:rPr lang="en-GB" dirty="0"/>
              <a:t>Works as a transactional boundary</a:t>
            </a:r>
          </a:p>
          <a:p>
            <a:pPr lvl="1"/>
            <a:r>
              <a:rPr lang="en-GB" dirty="0"/>
              <a:t>Should be serializable</a:t>
            </a:r>
            <a:endParaRPr lang="bg-BG" dirty="0"/>
          </a:p>
          <a:p>
            <a:r>
              <a:rPr lang="en-US" dirty="0"/>
              <a:t>Two approaches for communication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Reference only by IDs – easier to decouple in the future</a:t>
            </a:r>
            <a:r>
              <a:rPr lang="bg-BG" dirty="0"/>
              <a:t>, </a:t>
            </a:r>
            <a:r>
              <a:rPr lang="en-US" dirty="0"/>
              <a:t>use it to cross bounded contexts</a:t>
            </a:r>
            <a:endParaRPr lang="en-GB" dirty="0"/>
          </a:p>
          <a:p>
            <a:pPr lvl="1"/>
            <a:r>
              <a:rPr lang="en-GB" dirty="0"/>
              <a:t>Reference by full object – more business-oriented, use it within a single bounded context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1165375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following design:</a:t>
            </a:r>
          </a:p>
          <a:p>
            <a:pPr lvl="1"/>
            <a:r>
              <a:rPr lang="en-US" u="sng" dirty="0"/>
              <a:t>Appointment</a:t>
            </a:r>
            <a:r>
              <a:rPr lang="en-US" dirty="0"/>
              <a:t> is the aggregate root</a:t>
            </a:r>
          </a:p>
          <a:p>
            <a:pPr lvl="1"/>
            <a:r>
              <a:rPr lang="en-US" u="sng" dirty="0"/>
              <a:t>Client</a:t>
            </a:r>
            <a:r>
              <a:rPr lang="en-US" dirty="0"/>
              <a:t>, </a:t>
            </a:r>
            <a:r>
              <a:rPr lang="en-US" u="sng" dirty="0" err="1"/>
              <a:t>ExamRoom</a:t>
            </a:r>
            <a:r>
              <a:rPr lang="en-US" dirty="0"/>
              <a:t>, </a:t>
            </a:r>
            <a:r>
              <a:rPr lang="en-US" u="sng" dirty="0"/>
              <a:t>Patient</a:t>
            </a:r>
            <a:r>
              <a:rPr lang="en-US" dirty="0"/>
              <a:t>, and </a:t>
            </a:r>
            <a:r>
              <a:rPr lang="en-US" u="sng" dirty="0"/>
              <a:t>Doctor</a:t>
            </a:r>
            <a:r>
              <a:rPr lang="en-US" dirty="0"/>
              <a:t> are aggregates below it</a:t>
            </a:r>
          </a:p>
          <a:p>
            <a:r>
              <a:rPr lang="en-US" dirty="0"/>
              <a:t>But there is this invariant in our business rules:</a:t>
            </a:r>
          </a:p>
          <a:p>
            <a:pPr lvl="1"/>
            <a:r>
              <a:rPr lang="en-US" dirty="0"/>
              <a:t>Two appointments should not overlap one another</a:t>
            </a:r>
          </a:p>
          <a:p>
            <a:r>
              <a:rPr lang="en-US" dirty="0"/>
              <a:t>So, we change the design:</a:t>
            </a:r>
          </a:p>
          <a:p>
            <a:pPr lvl="1"/>
            <a:r>
              <a:rPr lang="en-US" dirty="0"/>
              <a:t>The aggregate root becomes a new entity called </a:t>
            </a:r>
            <a:r>
              <a:rPr lang="en-US" u="sng" dirty="0"/>
              <a:t>Schedule</a:t>
            </a:r>
          </a:p>
          <a:p>
            <a:pPr lvl="1"/>
            <a:r>
              <a:rPr lang="en-US" dirty="0"/>
              <a:t>It contains a collection of appointments</a:t>
            </a:r>
          </a:p>
          <a:p>
            <a:pPr lvl="1"/>
            <a:r>
              <a:rPr lang="en-US" dirty="0"/>
              <a:t>Every appointment logic goes through the </a:t>
            </a:r>
            <a:r>
              <a:rPr lang="en-US" u="sng" dirty="0"/>
              <a:t>Schedule</a:t>
            </a:r>
            <a:r>
              <a:rPr lang="en-US" dirty="0"/>
              <a:t> root</a:t>
            </a:r>
          </a:p>
          <a:p>
            <a:pPr lvl="1"/>
            <a:r>
              <a:rPr lang="en-US" dirty="0"/>
              <a:t>It validates the state of the application is valid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38304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Some rules to follow when designing aggregates</a:t>
            </a:r>
          </a:p>
          <a:p>
            <a:pPr lvl="1"/>
            <a:r>
              <a:rPr lang="en-US" dirty="0"/>
              <a:t>Try to use value objects as much as possible without being too granular</a:t>
            </a:r>
          </a:p>
          <a:p>
            <a:pPr lvl="1"/>
            <a:r>
              <a:rPr lang="en-US" dirty="0"/>
              <a:t>Do not make huge aggregates as it leads to performance issues</a:t>
            </a:r>
          </a:p>
          <a:p>
            <a:pPr lvl="2"/>
            <a:r>
              <a:rPr lang="en-US" dirty="0"/>
              <a:t>Separate them when possible</a:t>
            </a:r>
          </a:p>
          <a:p>
            <a:pPr lvl="1"/>
            <a:r>
              <a:rPr lang="en-US" dirty="0"/>
              <a:t>Entities in an aggregate root should be very cohesive &amp; with single purpose</a:t>
            </a:r>
          </a:p>
          <a:p>
            <a:pPr lvl="1"/>
            <a:r>
              <a:rPr lang="en-US" dirty="0"/>
              <a:t>Change boundaries when you have more information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1930837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2179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FACTORIES, REPOSITORIES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4287711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domain objects often become too complex</a:t>
            </a:r>
          </a:p>
          <a:p>
            <a:r>
              <a:rPr lang="en-GB" dirty="0"/>
              <a:t>Remember that domain objects cannot be in an invalid state</a:t>
            </a:r>
          </a:p>
          <a:p>
            <a:r>
              <a:rPr lang="en-GB" dirty="0"/>
              <a:t>So, constructors tend to become quite large and difficult to use</a:t>
            </a:r>
          </a:p>
          <a:p>
            <a:r>
              <a:rPr lang="en-GB" dirty="0"/>
              <a:t>In some cases, a static factory method may be good enough</a:t>
            </a:r>
          </a:p>
          <a:p>
            <a:r>
              <a:rPr lang="en-GB" dirty="0"/>
              <a:t>But for bigger solutions – builder factories are better</a:t>
            </a:r>
          </a:p>
          <a:p>
            <a:r>
              <a:rPr lang="en-GB" dirty="0"/>
              <a:t>Mark constructors as internal or hidden to prevent misuse</a:t>
            </a:r>
          </a:p>
          <a:p>
            <a:r>
              <a:rPr lang="en-GB" dirty="0"/>
              <a:t>You may mark all aggregate roots with an interface to force the domain usage</a:t>
            </a:r>
          </a:p>
          <a:p>
            <a:r>
              <a:rPr lang="en-GB" dirty="0"/>
              <a:t>Create a factory for each aggregate root</a:t>
            </a:r>
          </a:p>
          <a:p>
            <a:r>
              <a:rPr lang="en-GB" dirty="0"/>
              <a:t>Creating objects should be only possible through IoC and DI or factories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</a:t>
            </a:r>
          </a:p>
        </p:txBody>
      </p:sp>
    </p:spTree>
    <p:extLst>
      <p:ext uri="{BB962C8B-B14F-4D97-AF65-F5344CB8AC3E}">
        <p14:creationId xmlns:p14="http://schemas.microsoft.com/office/powerpoint/2010/main" val="1220784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Repositories serve as an anti-corruption layer</a:t>
            </a:r>
          </a:p>
          <a:p>
            <a:r>
              <a:rPr lang="en-US" dirty="0"/>
              <a:t>Repositories must be created only for aggregate roots</a:t>
            </a:r>
          </a:p>
          <a:p>
            <a:pPr lvl="1"/>
            <a:r>
              <a:rPr lang="en-US" dirty="0"/>
              <a:t>You can force that through interfaces if your language supports them</a:t>
            </a:r>
          </a:p>
          <a:p>
            <a:r>
              <a:rPr lang="en-US" dirty="0"/>
              <a:t>You may separate repositories to domain only repositories </a:t>
            </a:r>
            <a:br>
              <a:rPr lang="en-US" dirty="0"/>
            </a:br>
            <a:r>
              <a:rPr lang="en-US" dirty="0"/>
              <a:t>and query repositories which map domain models to DTOs</a:t>
            </a:r>
          </a:p>
          <a:p>
            <a:r>
              <a:rPr lang="en-US" dirty="0"/>
              <a:t>Prefer using specific repositories instead of generic repositories</a:t>
            </a:r>
          </a:p>
          <a:p>
            <a:pPr lvl="1"/>
            <a:r>
              <a:rPr lang="en-US" dirty="0"/>
              <a:t>Specific repositories communicate with the business language</a:t>
            </a:r>
          </a:p>
          <a:p>
            <a:r>
              <a:rPr lang="en-US" dirty="0"/>
              <a:t>Never return partially instantiated entities!</a:t>
            </a:r>
          </a:p>
          <a:p>
            <a:r>
              <a:rPr lang="en-US" dirty="0"/>
              <a:t>Repositories should be the only public part of your storage API</a:t>
            </a:r>
          </a:p>
          <a:p>
            <a:pPr lvl="1"/>
            <a:r>
              <a:rPr lang="en-US" dirty="0"/>
              <a:t>All other classes should be hidden or internal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3598995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Services contain any other logic for doing various tasks required by workloads</a:t>
            </a:r>
          </a:p>
          <a:p>
            <a:r>
              <a:rPr lang="en-US" dirty="0"/>
              <a:t>Basically:</a:t>
            </a:r>
          </a:p>
          <a:p>
            <a:pPr lvl="1"/>
            <a:r>
              <a:rPr lang="en-US" dirty="0"/>
              <a:t>Factories create objects</a:t>
            </a:r>
          </a:p>
          <a:p>
            <a:pPr lvl="1"/>
            <a:r>
              <a:rPr lang="en-US" dirty="0"/>
              <a:t>Repositories store and retrieve data</a:t>
            </a:r>
          </a:p>
          <a:p>
            <a:pPr lvl="1"/>
            <a:r>
              <a:rPr lang="en-US" dirty="0"/>
              <a:t>Services do any other work or logic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Identity JWT generation</a:t>
            </a:r>
          </a:p>
          <a:p>
            <a:pPr lvl="1"/>
            <a:r>
              <a:rPr lang="en-US" dirty="0"/>
              <a:t>Excel parsing</a:t>
            </a:r>
          </a:p>
          <a:p>
            <a:pPr lvl="1"/>
            <a:r>
              <a:rPr lang="en-US" dirty="0"/>
              <a:t>HTML to PDF conversion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14069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2179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868717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bounded context should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domain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factories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repositories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 should not use objects meant for another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appointments repository should not use a billing domain model</a:t>
            </a:r>
          </a:p>
          <a:p>
            <a:pPr>
              <a:lnSpc>
                <a:spcPct val="100000"/>
              </a:lnSpc>
            </a:pPr>
            <a:r>
              <a:rPr lang="en-US" dirty="0"/>
              <a:t>In a perfect scenario bounded contexts will not be linked with a relationship</a:t>
            </a:r>
          </a:p>
          <a:p>
            <a:pPr>
              <a:lnSpc>
                <a:spcPct val="100000"/>
              </a:lnSpc>
            </a:pPr>
            <a:r>
              <a:rPr lang="en-US" dirty="0"/>
              <a:t>The bounded context span across all layers of the architecture!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have multiple bounded contexts in a service!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477110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Different databases for every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allow you to scale easily to microservices, but it may be </a:t>
            </a:r>
            <a:br>
              <a:rPr lang="en-US" dirty="0"/>
            </a:br>
            <a:r>
              <a:rPr lang="en-US" dirty="0"/>
              <a:t>an overengineering at the beginning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keys are fictional without any relationship (like in a microservice approach)</a:t>
            </a:r>
          </a:p>
          <a:p>
            <a:pPr>
              <a:lnSpc>
                <a:spcPct val="100000"/>
              </a:lnSpc>
            </a:pPr>
            <a:r>
              <a:rPr lang="en-US" dirty="0"/>
              <a:t>One database, different interfaces for each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will have the architecture, and just need to migrate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make sure to not mix the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keys are real, but you are not allowed to use domain classes from another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One database for the whole service/application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approach is easier, but the code complexity and business logic may become</a:t>
            </a:r>
            <a:br>
              <a:rPr lang="en-US" dirty="0"/>
            </a:br>
            <a:r>
              <a:rPr lang="en-US" dirty="0"/>
              <a:t>so mixed up that it will be difficult to extract later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keys are real, and you are allowed to use domain classes from another context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with 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2233664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times the business logic requires to update</a:t>
            </a:r>
            <a:br>
              <a:rPr lang="en-US" dirty="0"/>
            </a:br>
            <a:r>
              <a:rPr lang="en-US" dirty="0"/>
              <a:t>objects from multiple bounded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client makes an appointment, and must pay in the next 3 days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payment is not processed, the appointment should be deleted</a:t>
            </a:r>
          </a:p>
          <a:p>
            <a:pPr>
              <a:lnSpc>
                <a:spcPct val="100000"/>
              </a:lnSpc>
            </a:pPr>
            <a:r>
              <a:rPr lang="en-US" dirty="0"/>
              <a:t>Domain events to the rescue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 of mixing business logic from both contexts, you can just fire and forget an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a handler will catch the event and update the other entity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Decoupling, better communication between entities or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wire the event logic with your ORM – it will be atomic and transactional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Only in monolithic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microservices – you need to implement eventual consistency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data in multiple contexts</a:t>
            </a:r>
          </a:p>
        </p:txBody>
      </p:sp>
    </p:spTree>
    <p:extLst>
      <p:ext uri="{BB962C8B-B14F-4D97-AF65-F5344CB8AC3E}">
        <p14:creationId xmlns:p14="http://schemas.microsoft.com/office/powerpoint/2010/main" val="14237646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past tense – </a:t>
            </a:r>
            <a:r>
              <a:rPr lang="en-US" u="sng" dirty="0" err="1"/>
              <a:t>AppointedScheduledEvent</a:t>
            </a: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Include as little data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domain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Use as many primitive types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Use IDs when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Include full information, if completely necessary</a:t>
            </a:r>
          </a:p>
          <a:p>
            <a:pPr>
              <a:lnSpc>
                <a:spcPct val="100000"/>
              </a:lnSpc>
            </a:pPr>
            <a:r>
              <a:rPr lang="en-US" dirty="0"/>
              <a:t>Domain events should be created by the domain layer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infrastructure layer should know how to dispatch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events guidelines</a:t>
            </a:r>
          </a:p>
        </p:txBody>
      </p:sp>
    </p:spTree>
    <p:extLst>
      <p:ext uri="{BB962C8B-B14F-4D97-AF65-F5344CB8AC3E}">
        <p14:creationId xmlns:p14="http://schemas.microsoft.com/office/powerpoint/2010/main" val="415872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6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Same assemblies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define different contexts in different folders</a:t>
            </a:r>
          </a:p>
          <a:p>
            <a:pPr>
              <a:lnSpc>
                <a:spcPct val="100000"/>
              </a:lnSpc>
            </a:pPr>
            <a:r>
              <a:rPr lang="en-US" dirty="0"/>
              <a:t>Separate assemblies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define different contexts in different assemblies</a:t>
            </a:r>
          </a:p>
          <a:p>
            <a:pPr>
              <a:lnSpc>
                <a:spcPct val="100000"/>
              </a:lnSpc>
            </a:pPr>
            <a:r>
              <a:rPr lang="en-US" dirty="0"/>
              <a:t>Separate processes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separate deployments</a:t>
            </a:r>
          </a:p>
          <a:p>
            <a:pPr>
              <a:lnSpc>
                <a:spcPct val="100000"/>
              </a:lnSpc>
            </a:pPr>
            <a:r>
              <a:rPr lang="en-US" dirty="0"/>
              <a:t>The more you separate – the more maintenance overhead!</a:t>
            </a:r>
          </a:p>
          <a:p>
            <a:pPr>
              <a:lnSpc>
                <a:spcPct val="100000"/>
              </a:lnSpc>
            </a:pPr>
            <a:r>
              <a:rPr lang="en-US" dirty="0"/>
              <a:t>Be pragmatic and start with the easiest one for each service!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Physical isolation</a:t>
            </a:r>
          </a:p>
        </p:txBody>
      </p:sp>
    </p:spTree>
    <p:extLst>
      <p:ext uri="{BB962C8B-B14F-4D97-AF65-F5344CB8AC3E}">
        <p14:creationId xmlns:p14="http://schemas.microsoft.com/office/powerpoint/2010/main" val="33433401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Focus on the business logic</a:t>
            </a:r>
          </a:p>
          <a:p>
            <a:pPr>
              <a:lnSpc>
                <a:spcPct val="100000"/>
              </a:lnSpc>
            </a:pPr>
            <a:r>
              <a:rPr lang="en-US" dirty="0"/>
              <a:t>Talk to domain experts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domain model is the first-class citizen in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Every other layer communicates with it</a:t>
            </a:r>
          </a:p>
          <a:p>
            <a:pPr>
              <a:lnSpc>
                <a:spcPct val="100000"/>
              </a:lnSpc>
            </a:pPr>
            <a:r>
              <a:rPr lang="en-US" dirty="0"/>
              <a:t>Classes are encapsulated and validated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Communication with outer layers is done through gateways </a:t>
            </a:r>
            <a:br>
              <a:rPr lang="en-US" dirty="0"/>
            </a:br>
            <a:r>
              <a:rPr lang="en-US" dirty="0"/>
              <a:t>like factories and repositories</a:t>
            </a:r>
          </a:p>
          <a:p>
            <a:pPr>
              <a:lnSpc>
                <a:spcPct val="100000"/>
              </a:lnSpc>
            </a:pPr>
            <a:r>
              <a:rPr lang="en-US" dirty="0"/>
              <a:t>Bounded contexts define the boundaries of different business “units”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Communication between contexts is done through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Break the DDD rules only for performance reasons!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 summary</a:t>
            </a:r>
          </a:p>
        </p:txBody>
      </p:sp>
    </p:spTree>
    <p:extLst>
      <p:ext uri="{BB962C8B-B14F-4D97-AF65-F5344CB8AC3E}">
        <p14:creationId xmlns:p14="http://schemas.microsoft.com/office/powerpoint/2010/main" val="39367000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CLEAN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68830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Domain and use cases are important</a:t>
            </a:r>
          </a:p>
          <a:p>
            <a:r>
              <a:rPr lang="en-GB" dirty="0"/>
              <a:t>Infrastructure and presentation are details</a:t>
            </a:r>
          </a:p>
          <a:p>
            <a:r>
              <a:rPr lang="en-GB" dirty="0"/>
              <a:t>Independent of frameworks </a:t>
            </a:r>
          </a:p>
          <a:p>
            <a:r>
              <a:rPr lang="en-GB" dirty="0"/>
              <a:t>Independent of UI </a:t>
            </a:r>
          </a:p>
          <a:p>
            <a:r>
              <a:rPr lang="en-GB" dirty="0"/>
              <a:t>Independent of database </a:t>
            </a:r>
          </a:p>
          <a:p>
            <a:r>
              <a:rPr lang="en-GB" dirty="0"/>
              <a:t>Independent of anything external </a:t>
            </a:r>
          </a:p>
          <a:p>
            <a:r>
              <a:rPr lang="en-GB" dirty="0"/>
              <a:t>Testable </a:t>
            </a:r>
            <a:endParaRPr lang="bg-BG" dirty="0"/>
          </a:p>
          <a:p>
            <a:r>
              <a:rPr lang="en-US" dirty="0"/>
              <a:t>Have many other names throughout history</a:t>
            </a:r>
            <a:endParaRPr lang="en-GB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1489-1B10-4C9A-A82E-2CAC32CD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1624543"/>
            <a:ext cx="3657600" cy="3608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60741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Focus on business logic</a:t>
            </a:r>
          </a:p>
          <a:p>
            <a:pPr lvl="1"/>
            <a:r>
              <a:rPr lang="en-GB" dirty="0"/>
              <a:t>Less coupling</a:t>
            </a:r>
          </a:p>
          <a:p>
            <a:pPr lvl="1"/>
            <a:r>
              <a:rPr lang="en-GB" dirty="0"/>
              <a:t>Allows DDD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Requires more though</a:t>
            </a:r>
          </a:p>
          <a:p>
            <a:pPr lvl="1"/>
            <a:r>
              <a:rPr lang="en-GB" dirty="0"/>
              <a:t>Initial higher cost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1489-1B10-4C9A-A82E-2CAC32CD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1624543"/>
            <a:ext cx="3657600" cy="3608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29551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Domain contains enterprise-wide logic and types </a:t>
            </a:r>
          </a:p>
          <a:p>
            <a:r>
              <a:rPr lang="en-GB" dirty="0"/>
              <a:t>Application contains business-logic and types, uses interfaces</a:t>
            </a:r>
          </a:p>
          <a:p>
            <a:r>
              <a:rPr lang="en-GB" dirty="0"/>
              <a:t>Infrastructure contains all external concerns, uses implementations</a:t>
            </a:r>
          </a:p>
          <a:p>
            <a:r>
              <a:rPr lang="en-GB" dirty="0"/>
              <a:t>Presentation and Infrastructure depend only on Application </a:t>
            </a:r>
          </a:p>
          <a:p>
            <a:r>
              <a:rPr lang="en-GB" dirty="0"/>
              <a:t>Infrastructure and Presentation components can be replaced with minimal effort </a:t>
            </a:r>
          </a:p>
          <a:p>
            <a:r>
              <a:rPr lang="en-GB" dirty="0"/>
              <a:t>We pass data between layers with input/output models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9023015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B825-4D94-433D-85F9-22424CA9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94" y="1826500"/>
            <a:ext cx="4075100" cy="454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F0A380-D4B9-4E76-A335-3E82E28C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72" y="1826500"/>
            <a:ext cx="4431818" cy="454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3628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EFFE8-1B25-4A48-A49C-D74F3F5C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5" y="1716832"/>
            <a:ext cx="6759673" cy="4655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8243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Domain layer – unit tests – domain logic</a:t>
            </a:r>
          </a:p>
          <a:p>
            <a:r>
              <a:rPr lang="en-US" dirty="0"/>
              <a:t>Application layer – unit tests – commands &amp; queries logic</a:t>
            </a:r>
          </a:p>
          <a:p>
            <a:r>
              <a:rPr lang="en-US" dirty="0"/>
              <a:t>Infrastructure layer – integration tests – each testable component</a:t>
            </a:r>
          </a:p>
          <a:p>
            <a:r>
              <a:rPr lang="en-US" dirty="0"/>
              <a:t>Web layer – integration tests – every request</a:t>
            </a:r>
          </a:p>
          <a:p>
            <a:r>
              <a:rPr lang="en-US" dirty="0"/>
              <a:t>Do not overdo unit tests for simple logic, they tend to become time wasters</a:t>
            </a:r>
          </a:p>
          <a:p>
            <a:r>
              <a:rPr lang="en-US" dirty="0"/>
              <a:t>Prefer using the same project for tests, development is easier 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7318401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The opposing design to Clean Architecture is Vertical Slice Architecture</a:t>
            </a:r>
          </a:p>
          <a:p>
            <a:r>
              <a:rPr lang="en-US" dirty="0"/>
              <a:t>Instead of horizontal technical layers it splits the architecture to vertical features</a:t>
            </a:r>
            <a:endParaRPr lang="bg-BG" dirty="0"/>
          </a:p>
          <a:p>
            <a:r>
              <a:rPr lang="en-US" dirty="0"/>
              <a:t>This way each slice may have its own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25ABE-A981-46D4-9C0B-5C9028F7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595899"/>
            <a:ext cx="3464011" cy="2330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C18DC-4ED4-408B-B17F-9E478B69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794790"/>
            <a:ext cx="6096000" cy="1932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67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You can combine horizontal layering with vertical slices</a:t>
            </a:r>
          </a:p>
          <a:p>
            <a:pPr lvl="1"/>
            <a:r>
              <a:rPr lang="en-US" dirty="0"/>
              <a:t>Just use each Bounded Contexts as a separate slice</a:t>
            </a:r>
          </a:p>
          <a:p>
            <a:r>
              <a:rPr lang="en-US" dirty="0"/>
              <a:t>You will get the benefits from both architectures</a:t>
            </a:r>
          </a:p>
          <a:p>
            <a:r>
              <a:rPr lang="en-US" dirty="0"/>
              <a:t>It gives you quite a lot of constraints in the code</a:t>
            </a:r>
          </a:p>
          <a:p>
            <a:r>
              <a:rPr lang="en-US" dirty="0"/>
              <a:t>Which help a lot with design and implementation as discussed earlier </a:t>
            </a:r>
          </a:p>
          <a:p>
            <a:r>
              <a:rPr lang="en-US" dirty="0"/>
              <a:t>And errors or boundary crossing is easier to spot in code reviews</a:t>
            </a:r>
          </a:p>
          <a:p>
            <a:r>
              <a:rPr lang="en-US" dirty="0"/>
              <a:t>You can easily extract separate services from such solutions</a:t>
            </a:r>
          </a:p>
          <a:p>
            <a:r>
              <a:rPr lang="en-US" dirty="0"/>
              <a:t>Numerous projects are having great success with such approach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of both worlds</a:t>
            </a:r>
          </a:p>
        </p:txBody>
      </p:sp>
    </p:spTree>
    <p:extLst>
      <p:ext uri="{BB962C8B-B14F-4D97-AF65-F5344CB8AC3E}">
        <p14:creationId xmlns:p14="http://schemas.microsoft.com/office/powerpoint/2010/main" val="6383887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Requests are mapped to controller actions via routing in the presentation layer</a:t>
            </a:r>
          </a:p>
          <a:p>
            <a:r>
              <a:rPr lang="en-US" dirty="0"/>
              <a:t>Actions send request data to a query or a command (CQRS) in the application layer</a:t>
            </a:r>
          </a:p>
          <a:p>
            <a:r>
              <a:rPr lang="en-US" dirty="0"/>
              <a:t>The application layer is just a pure manager for workflows</a:t>
            </a:r>
          </a:p>
          <a:p>
            <a:pPr lvl="1"/>
            <a:r>
              <a:rPr lang="en-US" dirty="0"/>
              <a:t>Defines the business logic through interfaces</a:t>
            </a:r>
          </a:p>
          <a:p>
            <a:pPr lvl="1"/>
            <a:r>
              <a:rPr lang="en-US" dirty="0"/>
              <a:t>Factories create objects, repositories store data, services do work</a:t>
            </a:r>
          </a:p>
          <a:p>
            <a:r>
              <a:rPr lang="en-US" dirty="0"/>
              <a:t>The infrastructure layer implements some of the interfaces internally</a:t>
            </a:r>
          </a:p>
          <a:p>
            <a:r>
              <a:rPr lang="en-US" dirty="0"/>
              <a:t>The domain layer encapsulates domain objects and implement the other interfaces</a:t>
            </a:r>
          </a:p>
          <a:p>
            <a:r>
              <a:rPr lang="en-US" dirty="0"/>
              <a:t>Bounded contexts provide composability and vertical slices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Flow Summary</a:t>
            </a:r>
          </a:p>
        </p:txBody>
      </p:sp>
    </p:spTree>
    <p:extLst>
      <p:ext uri="{BB962C8B-B14F-4D97-AF65-F5344CB8AC3E}">
        <p14:creationId xmlns:p14="http://schemas.microsoft.com/office/powerpoint/2010/main" val="36083206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CQRS is a design pattern separating the read and write functionality in a component</a:t>
            </a:r>
          </a:p>
          <a:p>
            <a:pPr lvl="1"/>
            <a:r>
              <a:rPr lang="en-US" dirty="0"/>
              <a:t>Commands update data and queries read data</a:t>
            </a:r>
          </a:p>
          <a:p>
            <a:pPr lvl="1"/>
            <a:r>
              <a:rPr lang="en-US" dirty="0"/>
              <a:t>Commands may be places in a queue processing</a:t>
            </a:r>
          </a:p>
          <a:p>
            <a:r>
              <a:rPr lang="en-US" dirty="0"/>
              <a:t>For a greater isolation, you can physically separate the write data from the read one</a:t>
            </a:r>
          </a:p>
          <a:p>
            <a:pPr lvl="1"/>
            <a:r>
              <a:rPr lang="en-US" dirty="0"/>
              <a:t>Main motivation comes from the fact that queries occur much more frequently than commands</a:t>
            </a:r>
          </a:p>
          <a:p>
            <a:pPr lvl="1"/>
            <a:r>
              <a:rPr lang="en-US" dirty="0"/>
              <a:t>In such case the read database may be optimized for specifically for the queries</a:t>
            </a:r>
          </a:p>
          <a:p>
            <a:pPr lvl="1"/>
            <a:r>
              <a:rPr lang="en-US" dirty="0"/>
              <a:t>Keeping both data stores in sync requires eventual consistency and event-driven architecture</a:t>
            </a:r>
          </a:p>
          <a:p>
            <a:r>
              <a:rPr lang="en-US" dirty="0"/>
              <a:t>CQRS can be efficiently used with event sourcing</a:t>
            </a:r>
          </a:p>
          <a:p>
            <a:pPr lvl="1"/>
            <a:r>
              <a:rPr lang="en-US" dirty="0"/>
              <a:t>Maximizes performances and scalability on the write store </a:t>
            </a:r>
          </a:p>
          <a:p>
            <a:pPr lvl="1"/>
            <a:r>
              <a:rPr lang="en-US" dirty="0"/>
              <a:t>But increases design and implementation complexity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CQRS</a:t>
            </a:r>
          </a:p>
        </p:txBody>
      </p:sp>
    </p:spTree>
    <p:extLst>
      <p:ext uri="{BB962C8B-B14F-4D97-AF65-F5344CB8AC3E}">
        <p14:creationId xmlns:p14="http://schemas.microsoft.com/office/powerpoint/2010/main" val="2375523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5945026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Responsibilities Decomposition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Domain-Driven Low-Level Des</a:t>
            </a:r>
            <a:r>
              <a:rPr lang="en-US" dirty="0"/>
              <a:t>ign</a:t>
            </a:r>
          </a:p>
          <a:p>
            <a:pPr>
              <a:lnSpc>
                <a:spcPct val="100000"/>
              </a:lnSpc>
            </a:pPr>
            <a:r>
              <a:rPr lang="en-US" dirty="0"/>
              <a:t>Clean Architecture &amp; Vertical Slices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</a:t>
            </a:r>
            <a:r>
              <a:rPr lang="en-US" sz="2400" dirty="0"/>
              <a:t> Patterns &amp; Anti-Patterns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https://www.eventbrite.com/e/software-architecture-monolithic-approaches-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code-it-up-online-vol-13-registration-257838059577</a:t>
            </a:r>
            <a:r>
              <a:rPr lang="en-US" sz="1600" dirty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Microservices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Eventual Consistency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Distributed Transactions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here: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https://www.eventbrite.com/e/software-architecture-microservices-</a:t>
            </a: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code-it-up-online-vol-14-registration-262477656737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3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https://www.eventbrite.com/e/software-architecture-monolithic-approaches-</a:t>
            </a:r>
            <a:br>
              <a:rPr lang="en-US" sz="1600" dirty="0">
                <a:hlinkClick r:id="rId4"/>
              </a:rPr>
            </a:br>
            <a:r>
              <a:rPr lang="en-US" sz="1600" dirty="0">
                <a:hlinkClick r:id="rId4"/>
              </a:rPr>
              <a:t>code-it-up-online-vol-13-registration-257838059577</a:t>
            </a:r>
            <a:r>
              <a:rPr lang="en-US" sz="1600" dirty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0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Redis, 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8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743E7-3235-46A6-9C5C-C7C2F3B51E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9400" y="3234751"/>
            <a:ext cx="2438400" cy="156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31120</TotalTime>
  <Words>5287</Words>
  <Application>Microsoft Office PowerPoint</Application>
  <PresentationFormat>Widescreen</PresentationFormat>
  <Paragraphs>805</Paragraphs>
  <Slides>89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Calibri</vt:lpstr>
      <vt:lpstr>Tw Cen MT</vt:lpstr>
      <vt:lpstr>Circuit</vt:lpstr>
      <vt:lpstr>Software Architecture Part 5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The previous parts</vt:lpstr>
      <vt:lpstr>in this part</vt:lpstr>
      <vt:lpstr>About this topic</vt:lpstr>
      <vt:lpstr>INDEAVR – The EVENT’s DIAMOND SPONSOR</vt:lpstr>
      <vt:lpstr>Responsibilities Decomposition</vt:lpstr>
      <vt:lpstr>System decomposition</vt:lpstr>
      <vt:lpstr>Physical vs Software</vt:lpstr>
      <vt:lpstr>Functional trading system</vt:lpstr>
      <vt:lpstr>Volatility-based decomposition</vt:lpstr>
      <vt:lpstr>Volatility-based trading system</vt:lpstr>
      <vt:lpstr>Composable design</vt:lpstr>
      <vt:lpstr>Invalid design examples</vt:lpstr>
      <vt:lpstr>Invalid design examples</vt:lpstr>
      <vt:lpstr>Invalid design examples</vt:lpstr>
      <vt:lpstr>The bounded context</vt:lpstr>
      <vt:lpstr>The bounded context</vt:lpstr>
      <vt:lpstr>Low-level Architecture</vt:lpstr>
      <vt:lpstr>Our architecture needs</vt:lpstr>
      <vt:lpstr>The Classic Patterns Are great but</vt:lpstr>
      <vt:lpstr>Database-centric Architecture</vt:lpstr>
      <vt:lpstr>Database-centric Architecture IS NOT BAD</vt:lpstr>
      <vt:lpstr>Domain-Driven Design</vt:lpstr>
      <vt:lpstr>Benefits</vt:lpstr>
      <vt:lpstr>Drawbacks</vt:lpstr>
      <vt:lpstr>DOMAIN-DRIVEN design IS SUPERIOR</vt:lpstr>
      <vt:lpstr>Domain-driven design is about code</vt:lpstr>
      <vt:lpstr>BEFORE WE CONTINUE…</vt:lpstr>
      <vt:lpstr>Huge THANKS for your support &amp; TRUST!</vt:lpstr>
      <vt:lpstr>These events are not Exactly free</vt:lpstr>
      <vt:lpstr>The domain model</vt:lpstr>
      <vt:lpstr>The domain model</vt:lpstr>
      <vt:lpstr>Domain Model e-commerce Example</vt:lpstr>
      <vt:lpstr>Domain Model Pet clinic Example</vt:lpstr>
      <vt:lpstr>Let’s dive further into the appointments</vt:lpstr>
      <vt:lpstr>The appointments Model</vt:lpstr>
      <vt:lpstr>The domain model in the code</vt:lpstr>
      <vt:lpstr>Domain objects</vt:lpstr>
      <vt:lpstr>Types of equality</vt:lpstr>
      <vt:lpstr>Identifier strategies</vt:lpstr>
      <vt:lpstr>entities</vt:lpstr>
      <vt:lpstr>Entities relationship</vt:lpstr>
      <vt:lpstr>Value objects</vt:lpstr>
      <vt:lpstr>Domain objects anti-patterns</vt:lpstr>
      <vt:lpstr>Domain services</vt:lpstr>
      <vt:lpstr>Aggregates</vt:lpstr>
      <vt:lpstr>Aggregates</vt:lpstr>
      <vt:lpstr>Aggregates</vt:lpstr>
      <vt:lpstr>Aggregates</vt:lpstr>
      <vt:lpstr>Aggregates</vt:lpstr>
      <vt:lpstr>FACTORIES, REPOSITORIES &amp; Services</vt:lpstr>
      <vt:lpstr>Factories</vt:lpstr>
      <vt:lpstr>repositories</vt:lpstr>
      <vt:lpstr>Services</vt:lpstr>
      <vt:lpstr>Bounded Contexts</vt:lpstr>
      <vt:lpstr>The bounded context</vt:lpstr>
      <vt:lpstr>Database design with bounded contexts</vt:lpstr>
      <vt:lpstr>How to update data in multiple contexts</vt:lpstr>
      <vt:lpstr>Domain events guidelines</vt:lpstr>
      <vt:lpstr>Types of Physical isolation</vt:lpstr>
      <vt:lpstr>Domain-driven design summary</vt:lpstr>
      <vt:lpstr>CLEAN ARCHITECTURE</vt:lpstr>
      <vt:lpstr>CLEAN ARCHITECTURE</vt:lpstr>
      <vt:lpstr>CLEAN ARCHITECTURE</vt:lpstr>
      <vt:lpstr>KEY CONCEPTS</vt:lpstr>
      <vt:lpstr>design</vt:lpstr>
      <vt:lpstr>design</vt:lpstr>
      <vt:lpstr>tests</vt:lpstr>
      <vt:lpstr>Vertical slices</vt:lpstr>
      <vt:lpstr>Best of both worlds</vt:lpstr>
      <vt:lpstr>Business logic Flow Summary</vt:lpstr>
      <vt:lpstr>A word on CQRS</vt:lpstr>
      <vt:lpstr>FINAL WORDS before Q &amp; A</vt:lpstr>
      <vt:lpstr>Summary</vt:lpstr>
      <vt:lpstr>In the next part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3080</cp:revision>
  <dcterms:created xsi:type="dcterms:W3CDTF">2017-03-28T09:08:48Z</dcterms:created>
  <dcterms:modified xsi:type="dcterms:W3CDTF">2022-02-09T15:38:03Z</dcterms:modified>
</cp:coreProperties>
</file>