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4702FF-AC2B-4864-B049-220186B76082}">
  <a:tblStyle styleId="{534702FF-AC2B-4864-B049-220186B7608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facd2c27d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facd2c27d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facd2c27d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facd2c27d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facd2c27d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facd2c27d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facd2c27d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facd2c27d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facd2c27d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facd2c27d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facd2c27d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facd2c27d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82b9c000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82b9c000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82b9c000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82b9c000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82b9c000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82b9c000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82b9c000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82b9c000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82b9c000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82b9c000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82b9c000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82b9c000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acd2c27d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acd2c27d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82b9c000a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82b9c000a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765325" y="845100"/>
            <a:ext cx="5017500" cy="119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latin typeface="Times New Roman"/>
                <a:ea typeface="Times New Roman"/>
                <a:cs typeface="Times New Roman"/>
                <a:sym typeface="Times New Roman"/>
              </a:rPr>
              <a:t>Employee Data </a:t>
            </a:r>
            <a:endParaRPr b="1" sz="3600">
              <a:latin typeface="Times New Roman"/>
              <a:ea typeface="Times New Roman"/>
              <a:cs typeface="Times New Roman"/>
              <a:sym typeface="Times New Roman"/>
            </a:endParaRPr>
          </a:p>
          <a:p>
            <a:pPr indent="0" lvl="0" marL="0" rtl="0" algn="l">
              <a:spcBef>
                <a:spcPts val="0"/>
              </a:spcBef>
              <a:spcAft>
                <a:spcPts val="0"/>
              </a:spcAft>
              <a:buNone/>
            </a:pPr>
            <a:r>
              <a:rPr b="1" lang="en" sz="3600">
                <a:latin typeface="Times New Roman"/>
                <a:ea typeface="Times New Roman"/>
                <a:cs typeface="Times New Roman"/>
                <a:sym typeface="Times New Roman"/>
              </a:rPr>
              <a:t>analysis using Excel</a:t>
            </a:r>
            <a:endParaRPr b="1" sz="3600">
              <a:latin typeface="Times New Roman"/>
              <a:ea typeface="Times New Roman"/>
              <a:cs typeface="Times New Roman"/>
              <a:sym typeface="Times New Roman"/>
            </a:endParaRPr>
          </a:p>
        </p:txBody>
      </p:sp>
      <p:sp>
        <p:nvSpPr>
          <p:cNvPr id="86" name="Google Shape;86;p13"/>
          <p:cNvSpPr txBox="1"/>
          <p:nvPr>
            <p:ph idx="1" type="subTitle"/>
          </p:nvPr>
        </p:nvSpPr>
        <p:spPr>
          <a:xfrm>
            <a:off x="855538" y="2862425"/>
            <a:ext cx="2415000" cy="373200"/>
          </a:xfrm>
          <a:prstGeom prst="rect">
            <a:avLst/>
          </a:prstGeom>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275"/>
              <a:buNone/>
            </a:pPr>
            <a:r>
              <a:rPr lang="en" sz="1225">
                <a:solidFill>
                  <a:srgbClr val="D9D9D9"/>
                </a:solidFill>
              </a:rPr>
              <a:t>Name: </a:t>
            </a:r>
            <a:endParaRPr b="1" sz="1225"/>
          </a:p>
        </p:txBody>
      </p:sp>
      <p:sp>
        <p:nvSpPr>
          <p:cNvPr id="87" name="Google Shape;87;p13"/>
          <p:cNvSpPr txBox="1"/>
          <p:nvPr>
            <p:ph idx="1" type="subTitle"/>
          </p:nvPr>
        </p:nvSpPr>
        <p:spPr>
          <a:xfrm>
            <a:off x="855538" y="3194050"/>
            <a:ext cx="1842000" cy="373200"/>
          </a:xfrm>
          <a:prstGeom prst="rect">
            <a:avLst/>
          </a:prstGeom>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275"/>
              <a:buNone/>
            </a:pPr>
            <a:r>
              <a:rPr lang="en" sz="1225">
                <a:solidFill>
                  <a:srgbClr val="D9D9D9"/>
                </a:solidFill>
              </a:rPr>
              <a:t>Register no:</a:t>
            </a:r>
            <a:r>
              <a:rPr lang="en" sz="1225">
                <a:solidFill>
                  <a:srgbClr val="EFEFEF"/>
                </a:solidFill>
              </a:rPr>
              <a:t> </a:t>
            </a:r>
            <a:endParaRPr b="1" sz="1225">
              <a:solidFill>
                <a:srgbClr val="EFEFEF"/>
              </a:solidFill>
            </a:endParaRPr>
          </a:p>
        </p:txBody>
      </p:sp>
      <p:sp>
        <p:nvSpPr>
          <p:cNvPr id="88" name="Google Shape;88;p13"/>
          <p:cNvSpPr txBox="1"/>
          <p:nvPr>
            <p:ph idx="1" type="subTitle"/>
          </p:nvPr>
        </p:nvSpPr>
        <p:spPr>
          <a:xfrm>
            <a:off x="855550" y="3512375"/>
            <a:ext cx="1345800" cy="373200"/>
          </a:xfrm>
          <a:prstGeom prst="rect">
            <a:avLst/>
          </a:prstGeom>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275"/>
              <a:buNone/>
            </a:pPr>
            <a:r>
              <a:rPr lang="en" sz="1225">
                <a:solidFill>
                  <a:srgbClr val="D9D9D9"/>
                </a:solidFill>
              </a:rPr>
              <a:t>Department</a:t>
            </a:r>
            <a:r>
              <a:rPr lang="en" sz="1225">
                <a:solidFill>
                  <a:srgbClr val="D9D9D9"/>
                </a:solidFill>
              </a:rPr>
              <a:t>:</a:t>
            </a:r>
            <a:r>
              <a:rPr lang="en" sz="1225">
                <a:solidFill>
                  <a:srgbClr val="EFEFEF"/>
                </a:solidFill>
              </a:rPr>
              <a:t> </a:t>
            </a:r>
            <a:endParaRPr b="1" sz="1225">
              <a:solidFill>
                <a:srgbClr val="EFEFEF"/>
              </a:solidFill>
            </a:endParaRPr>
          </a:p>
        </p:txBody>
      </p:sp>
      <p:sp>
        <p:nvSpPr>
          <p:cNvPr id="89" name="Google Shape;89;p13"/>
          <p:cNvSpPr txBox="1"/>
          <p:nvPr>
            <p:ph idx="1" type="subTitle"/>
          </p:nvPr>
        </p:nvSpPr>
        <p:spPr>
          <a:xfrm>
            <a:off x="855538" y="3837225"/>
            <a:ext cx="913800" cy="373200"/>
          </a:xfrm>
          <a:prstGeom prst="rect">
            <a:avLst/>
          </a:prstGeom>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275"/>
              <a:buNone/>
            </a:pPr>
            <a:r>
              <a:rPr lang="en" sz="1225">
                <a:solidFill>
                  <a:srgbClr val="D9D9D9"/>
                </a:solidFill>
              </a:rPr>
              <a:t>Collage</a:t>
            </a:r>
            <a:r>
              <a:rPr lang="en" sz="1225">
                <a:solidFill>
                  <a:srgbClr val="EFEFEF"/>
                </a:solidFill>
              </a:rPr>
              <a:t>: </a:t>
            </a:r>
            <a:endParaRPr sz="1225">
              <a:solidFill>
                <a:srgbClr val="EFEFEF"/>
              </a:solidFill>
            </a:endParaRPr>
          </a:p>
        </p:txBody>
      </p:sp>
      <p:sp>
        <p:nvSpPr>
          <p:cNvPr id="90" name="Google Shape;90;p13"/>
          <p:cNvSpPr txBox="1"/>
          <p:nvPr>
            <p:ph idx="1" type="subTitle"/>
          </p:nvPr>
        </p:nvSpPr>
        <p:spPr>
          <a:xfrm>
            <a:off x="1881313" y="3853100"/>
            <a:ext cx="4160100" cy="561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275"/>
              <a:buNone/>
            </a:pPr>
            <a:r>
              <a:rPr b="1" lang="en" sz="1225">
                <a:solidFill>
                  <a:srgbClr val="EFEFEF"/>
                </a:solidFill>
              </a:rPr>
              <a:t>Chevalier T. Thomas Elizabeth college for women | Arts and Science collage</a:t>
            </a:r>
            <a:endParaRPr b="1" sz="1225">
              <a:solidFill>
                <a:srgbClr val="EFEFEF"/>
              </a:solidFill>
            </a:endParaRPr>
          </a:p>
        </p:txBody>
      </p:sp>
      <p:sp>
        <p:nvSpPr>
          <p:cNvPr id="91" name="Google Shape;91;p13"/>
          <p:cNvSpPr txBox="1"/>
          <p:nvPr>
            <p:ph idx="1" type="subTitle"/>
          </p:nvPr>
        </p:nvSpPr>
        <p:spPr>
          <a:xfrm>
            <a:off x="1881313" y="3512375"/>
            <a:ext cx="4160100" cy="3732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275"/>
              <a:buNone/>
            </a:pPr>
            <a:r>
              <a:rPr b="1" lang="en" sz="1225">
                <a:solidFill>
                  <a:srgbClr val="EFEFEF"/>
                </a:solidFill>
              </a:rPr>
              <a:t>B.com General</a:t>
            </a:r>
            <a:endParaRPr b="1" sz="1225">
              <a:solidFill>
                <a:srgbClr val="EFEFEF"/>
              </a:solidFill>
            </a:endParaRPr>
          </a:p>
        </p:txBody>
      </p:sp>
      <p:sp>
        <p:nvSpPr>
          <p:cNvPr id="92" name="Google Shape;92;p13"/>
          <p:cNvSpPr txBox="1"/>
          <p:nvPr>
            <p:ph idx="1" type="subTitle"/>
          </p:nvPr>
        </p:nvSpPr>
        <p:spPr>
          <a:xfrm>
            <a:off x="1881313" y="3194050"/>
            <a:ext cx="4160100" cy="3732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275"/>
              <a:buNone/>
            </a:pPr>
            <a:r>
              <a:rPr b="1" lang="en" sz="1225">
                <a:solidFill>
                  <a:srgbClr val="EFEFEF"/>
                </a:solidFill>
              </a:rPr>
              <a:t>312209037</a:t>
            </a:r>
            <a:endParaRPr b="1" sz="1225">
              <a:solidFill>
                <a:srgbClr val="EFEFEF"/>
              </a:solidFill>
            </a:endParaRPr>
          </a:p>
        </p:txBody>
      </p:sp>
      <p:sp>
        <p:nvSpPr>
          <p:cNvPr id="93" name="Google Shape;93;p13"/>
          <p:cNvSpPr txBox="1"/>
          <p:nvPr>
            <p:ph idx="1" type="subTitle"/>
          </p:nvPr>
        </p:nvSpPr>
        <p:spPr>
          <a:xfrm>
            <a:off x="1881313" y="2903763"/>
            <a:ext cx="4160100" cy="388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275"/>
              <a:buNone/>
            </a:pPr>
            <a:r>
              <a:rPr b="1" lang="en" sz="1325"/>
              <a:t>Nabeelah Parveen . I</a:t>
            </a:r>
            <a:endParaRPr b="1" sz="1225">
              <a:solidFill>
                <a:srgbClr val="EFEFE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296625" y="1721575"/>
            <a:ext cx="7038900" cy="708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400">
                <a:latin typeface="Times New Roman"/>
                <a:ea typeface="Times New Roman"/>
                <a:cs typeface="Times New Roman"/>
                <a:sym typeface="Times New Roman"/>
              </a:rPr>
              <a:t>The </a:t>
            </a:r>
            <a:r>
              <a:rPr lang="en" sz="3400">
                <a:solidFill>
                  <a:srgbClr val="E69138"/>
                </a:solidFill>
                <a:latin typeface="Times New Roman"/>
                <a:ea typeface="Times New Roman"/>
                <a:cs typeface="Times New Roman"/>
                <a:sym typeface="Times New Roman"/>
              </a:rPr>
              <a:t>“wow”</a:t>
            </a:r>
            <a:r>
              <a:rPr lang="en" sz="3400">
                <a:latin typeface="Times New Roman"/>
                <a:ea typeface="Times New Roman"/>
                <a:cs typeface="Times New Roman"/>
                <a:sym typeface="Times New Roman"/>
              </a:rPr>
              <a:t> in our solution</a:t>
            </a:r>
            <a:endParaRPr sz="3400">
              <a:latin typeface="Times New Roman"/>
              <a:ea typeface="Times New Roman"/>
              <a:cs typeface="Times New Roman"/>
              <a:sym typeface="Times New Roman"/>
            </a:endParaRPr>
          </a:p>
        </p:txBody>
      </p:sp>
      <p:sp>
        <p:nvSpPr>
          <p:cNvPr id="188" name="Google Shape;188;p22"/>
          <p:cNvSpPr txBox="1"/>
          <p:nvPr>
            <p:ph idx="1" type="body"/>
          </p:nvPr>
        </p:nvSpPr>
        <p:spPr>
          <a:xfrm>
            <a:off x="296625" y="2498500"/>
            <a:ext cx="7038900" cy="461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I have used a “</a:t>
            </a:r>
            <a:r>
              <a:rPr b="1" lang="en"/>
              <a:t>Formula” </a:t>
            </a:r>
            <a:r>
              <a:rPr lang="en"/>
              <a:t>to remove empty columns.</a:t>
            </a:r>
            <a:endParaRPr/>
          </a:p>
        </p:txBody>
      </p:sp>
      <p:sp>
        <p:nvSpPr>
          <p:cNvPr id="189" name="Google Shape;189;p22"/>
          <p:cNvSpPr txBox="1"/>
          <p:nvPr>
            <p:ph idx="1" type="body"/>
          </p:nvPr>
        </p:nvSpPr>
        <p:spPr>
          <a:xfrm>
            <a:off x="296625" y="2975525"/>
            <a:ext cx="7038900" cy="4464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sz="1700">
                <a:solidFill>
                  <a:srgbClr val="E69138"/>
                </a:solidFill>
              </a:rPr>
              <a:t>IFS(Z8&gt;=5,"VERY HIGH",Z8&gt;=4,"HIGH",Z8&gt;=3,"MED",TRUE,"LOW")</a:t>
            </a:r>
            <a:endParaRPr b="1" sz="1700">
              <a:solidFill>
                <a:srgbClr val="E69138"/>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64600" y="217600"/>
            <a:ext cx="7038900" cy="708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400">
                <a:latin typeface="Times New Roman"/>
                <a:ea typeface="Times New Roman"/>
                <a:cs typeface="Times New Roman"/>
                <a:sym typeface="Times New Roman"/>
              </a:rPr>
              <a:t>Modelling</a:t>
            </a:r>
            <a:endParaRPr sz="3400">
              <a:latin typeface="Times New Roman"/>
              <a:ea typeface="Times New Roman"/>
              <a:cs typeface="Times New Roman"/>
              <a:sym typeface="Times New Roman"/>
            </a:endParaRPr>
          </a:p>
        </p:txBody>
      </p:sp>
      <p:graphicFrame>
        <p:nvGraphicFramePr>
          <p:cNvPr id="195" name="Google Shape;195;p23"/>
          <p:cNvGraphicFramePr/>
          <p:nvPr/>
        </p:nvGraphicFramePr>
        <p:xfrm>
          <a:off x="369400" y="1131700"/>
          <a:ext cx="3000000" cy="3000000"/>
        </p:xfrm>
        <a:graphic>
          <a:graphicData uri="http://schemas.openxmlformats.org/drawingml/2006/table">
            <a:tbl>
              <a:tblPr>
                <a:noFill/>
                <a:tableStyleId>{534702FF-AC2B-4864-B049-220186B76082}</a:tableStyleId>
              </a:tblPr>
              <a:tblGrid>
                <a:gridCol w="2413000"/>
                <a:gridCol w="2413000"/>
                <a:gridCol w="2413000"/>
              </a:tblGrid>
              <a:tr h="590250">
                <a:tc>
                  <a:txBody>
                    <a:bodyPr/>
                    <a:lstStyle/>
                    <a:p>
                      <a:pPr indent="0" lvl="0" marL="0" rtl="0" algn="l">
                        <a:spcBef>
                          <a:spcPts val="0"/>
                        </a:spcBef>
                        <a:spcAft>
                          <a:spcPts val="0"/>
                        </a:spcAft>
                        <a:buNone/>
                      </a:pPr>
                      <a:r>
                        <a:rPr b="1" lang="en" sz="1600">
                          <a:latin typeface="Lato"/>
                          <a:ea typeface="Lato"/>
                          <a:cs typeface="Lato"/>
                          <a:sym typeface="Lato"/>
                        </a:rPr>
                        <a:t>Data Collection</a:t>
                      </a:r>
                      <a:endParaRPr sz="1200">
                        <a:latin typeface="Lato"/>
                        <a:ea typeface="Lato"/>
                        <a:cs typeface="Lato"/>
                        <a:sym typeface="Lato"/>
                      </a:endParaRPr>
                    </a:p>
                  </a:txBody>
                  <a:tcPr marT="91425" marB="91425" marR="91425" marL="91425" anchor="ctr"/>
                </a:tc>
                <a:tc>
                  <a:txBody>
                    <a:bodyPr/>
                    <a:lstStyle/>
                    <a:p>
                      <a:pPr indent="0" lvl="0" marL="0" rtl="0" algn="l">
                        <a:spcBef>
                          <a:spcPts val="0"/>
                        </a:spcBef>
                        <a:spcAft>
                          <a:spcPts val="0"/>
                        </a:spcAft>
                        <a:buNone/>
                      </a:pPr>
                      <a:r>
                        <a:rPr b="1" lang="en" sz="1600">
                          <a:latin typeface="Lato"/>
                          <a:ea typeface="Lato"/>
                          <a:cs typeface="Lato"/>
                          <a:sym typeface="Lato"/>
                        </a:rPr>
                        <a:t>Feature Selection</a:t>
                      </a:r>
                      <a:endParaRPr b="1" sz="1600">
                        <a:latin typeface="Lato"/>
                        <a:ea typeface="Lato"/>
                        <a:cs typeface="Lato"/>
                        <a:sym typeface="Lato"/>
                      </a:endParaRPr>
                    </a:p>
                  </a:txBody>
                  <a:tcPr marT="91425" marB="91425" marR="91425" marL="91425" anchor="ctr"/>
                </a:tc>
                <a:tc>
                  <a:txBody>
                    <a:bodyPr/>
                    <a:lstStyle/>
                    <a:p>
                      <a:pPr indent="0" lvl="0" marL="0" rtl="0" algn="l">
                        <a:spcBef>
                          <a:spcPts val="0"/>
                        </a:spcBef>
                        <a:spcAft>
                          <a:spcPts val="0"/>
                        </a:spcAft>
                        <a:buNone/>
                      </a:pPr>
                      <a:r>
                        <a:rPr b="1" lang="en" sz="1600">
                          <a:latin typeface="Lato"/>
                          <a:ea typeface="Lato"/>
                          <a:cs typeface="Lato"/>
                          <a:sym typeface="Lato"/>
                        </a:rPr>
                        <a:t>Data Clearing</a:t>
                      </a:r>
                      <a:endParaRPr b="1" sz="1600">
                        <a:latin typeface="Lato"/>
                        <a:ea typeface="Lato"/>
                        <a:cs typeface="Lato"/>
                        <a:sym typeface="Lato"/>
                      </a:endParaRPr>
                    </a:p>
                  </a:txBody>
                  <a:tcPr marT="91425" marB="91425" marR="91425" marL="91425" anchor="ctr"/>
                </a:tc>
              </a:tr>
              <a:tr h="1969175">
                <a:tc>
                  <a:txBody>
                    <a:bodyPr/>
                    <a:lstStyle/>
                    <a:p>
                      <a:pPr indent="0" lvl="0" marL="0" rtl="0" algn="l">
                        <a:spcBef>
                          <a:spcPts val="0"/>
                        </a:spcBef>
                        <a:spcAft>
                          <a:spcPts val="0"/>
                        </a:spcAft>
                        <a:buNone/>
                      </a:pPr>
                      <a:r>
                        <a:rPr lang="en" sz="1300">
                          <a:solidFill>
                            <a:srgbClr val="666666"/>
                          </a:solidFill>
                          <a:latin typeface="Lato"/>
                          <a:ea typeface="Lato"/>
                          <a:cs typeface="Lato"/>
                          <a:sym typeface="Lato"/>
                        </a:rPr>
                        <a:t>This data is collected from naan mudhalvan edunet dashboard</a:t>
                      </a:r>
                      <a:endParaRPr sz="1300">
                        <a:solidFill>
                          <a:srgbClr val="666666"/>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rgbClr val="666666"/>
                          </a:solidFill>
                          <a:latin typeface="Lato"/>
                          <a:ea typeface="Lato"/>
                          <a:cs typeface="Lato"/>
                          <a:sym typeface="Lato"/>
                        </a:rPr>
                        <a:t>It has “25 Features”, and i have picked 9 Features from that for Calculating Employee data analysis.</a:t>
                      </a:r>
                      <a:endParaRPr sz="1300">
                        <a:solidFill>
                          <a:srgbClr val="666666"/>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rgbClr val="666666"/>
                          </a:solidFill>
                          <a:latin typeface="Lato"/>
                          <a:ea typeface="Lato"/>
                          <a:cs typeface="Lato"/>
                          <a:sym typeface="Lato"/>
                        </a:rPr>
                        <a:t>I have used Conditional formatting method to remove empty columns</a:t>
                      </a:r>
                      <a:endParaRPr sz="1300">
                        <a:solidFill>
                          <a:srgbClr val="666666"/>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aphicFrame>
        <p:nvGraphicFramePr>
          <p:cNvPr id="200" name="Google Shape;200;p24"/>
          <p:cNvGraphicFramePr/>
          <p:nvPr/>
        </p:nvGraphicFramePr>
        <p:xfrm>
          <a:off x="393900" y="567575"/>
          <a:ext cx="3000000" cy="3000000"/>
        </p:xfrm>
        <a:graphic>
          <a:graphicData uri="http://schemas.openxmlformats.org/drawingml/2006/table">
            <a:tbl>
              <a:tblPr>
                <a:noFill/>
                <a:tableStyleId>{534702FF-AC2B-4864-B049-220186B76082}</a:tableStyleId>
              </a:tblPr>
              <a:tblGrid>
                <a:gridCol w="2404200"/>
                <a:gridCol w="2413000"/>
                <a:gridCol w="2413000"/>
              </a:tblGrid>
              <a:tr h="943925">
                <a:tc>
                  <a:txBody>
                    <a:bodyPr/>
                    <a:lstStyle/>
                    <a:p>
                      <a:pPr indent="0" lvl="0" marL="0" rtl="0" algn="l">
                        <a:spcBef>
                          <a:spcPts val="0"/>
                        </a:spcBef>
                        <a:spcAft>
                          <a:spcPts val="0"/>
                        </a:spcAft>
                        <a:buNone/>
                      </a:pPr>
                      <a:r>
                        <a:rPr b="1" lang="en" sz="1600">
                          <a:latin typeface="Times New Roman"/>
                          <a:ea typeface="Times New Roman"/>
                          <a:cs typeface="Times New Roman"/>
                          <a:sym typeface="Times New Roman"/>
                        </a:rPr>
                        <a:t>Pivot Table</a:t>
                      </a:r>
                      <a:endParaRPr b="1" sz="1600">
                        <a:latin typeface="Times New Roman"/>
                        <a:ea typeface="Times New Roman"/>
                        <a:cs typeface="Times New Roman"/>
                        <a:sym typeface="Times New Roman"/>
                      </a:endParaRPr>
                    </a:p>
                  </a:txBody>
                  <a:tcPr marT="91425" marB="91425" marR="91425" marL="91425" anchor="ctr"/>
                </a:tc>
                <a:tc>
                  <a:txBody>
                    <a:bodyPr/>
                    <a:lstStyle/>
                    <a:p>
                      <a:pPr indent="0" lvl="0" marL="0" rtl="0" algn="l">
                        <a:spcBef>
                          <a:spcPts val="0"/>
                        </a:spcBef>
                        <a:spcAft>
                          <a:spcPts val="0"/>
                        </a:spcAft>
                        <a:buNone/>
                      </a:pPr>
                      <a:r>
                        <a:rPr b="1" lang="en" sz="1600">
                          <a:latin typeface="Times New Roman"/>
                          <a:ea typeface="Times New Roman"/>
                          <a:cs typeface="Times New Roman"/>
                          <a:sym typeface="Times New Roman"/>
                        </a:rPr>
                        <a:t>Employee Performance Chart</a:t>
                      </a:r>
                      <a:endParaRPr b="1" sz="1600">
                        <a:latin typeface="Times New Roman"/>
                        <a:ea typeface="Times New Roman"/>
                        <a:cs typeface="Times New Roman"/>
                        <a:sym typeface="Times New Roman"/>
                      </a:endParaRPr>
                    </a:p>
                  </a:txBody>
                  <a:tcPr marT="91425" marB="91425" marR="91425" marL="91425" anchor="ctr"/>
                </a:tc>
                <a:tc>
                  <a:txBody>
                    <a:bodyPr/>
                    <a:lstStyle/>
                    <a:p>
                      <a:pPr indent="0" lvl="0" marL="0" rtl="0" algn="l">
                        <a:spcBef>
                          <a:spcPts val="0"/>
                        </a:spcBef>
                        <a:spcAft>
                          <a:spcPts val="0"/>
                        </a:spcAft>
                        <a:buNone/>
                      </a:pPr>
                      <a:r>
                        <a:rPr b="1" lang="en" sz="1600">
                          <a:latin typeface="Times New Roman"/>
                          <a:ea typeface="Times New Roman"/>
                          <a:cs typeface="Times New Roman"/>
                          <a:sym typeface="Times New Roman"/>
                        </a:rPr>
                        <a:t>Performance Level</a:t>
                      </a:r>
                      <a:endParaRPr b="1" sz="1600">
                        <a:latin typeface="Times New Roman"/>
                        <a:ea typeface="Times New Roman"/>
                        <a:cs typeface="Times New Roman"/>
                        <a:sym typeface="Times New Roman"/>
                      </a:endParaRPr>
                    </a:p>
                  </a:txBody>
                  <a:tcPr marT="91425" marB="91425" marR="91425" marL="91425" anchor="ctr"/>
                </a:tc>
              </a:tr>
              <a:tr h="2815175">
                <a:tc>
                  <a:txBody>
                    <a:bodyPr/>
                    <a:lstStyle/>
                    <a:p>
                      <a:pPr indent="0" lvl="0" marL="0" rtl="0" algn="l">
                        <a:lnSpc>
                          <a:spcPct val="115000"/>
                        </a:lnSpc>
                        <a:spcBef>
                          <a:spcPts val="0"/>
                        </a:spcBef>
                        <a:spcAft>
                          <a:spcPts val="0"/>
                        </a:spcAft>
                        <a:buNone/>
                      </a:pPr>
                      <a:r>
                        <a:rPr lang="en">
                          <a:solidFill>
                            <a:srgbClr val="666666"/>
                          </a:solidFill>
                          <a:latin typeface="Times New Roman"/>
                          <a:ea typeface="Times New Roman"/>
                          <a:cs typeface="Times New Roman"/>
                          <a:sym typeface="Times New Roman"/>
                        </a:rPr>
                        <a:t>I have added the following data in the Pivot table:</a:t>
                      </a:r>
                      <a:br>
                        <a:rPr lang="en">
                          <a:solidFill>
                            <a:srgbClr val="666666"/>
                          </a:solidFill>
                          <a:latin typeface="Times New Roman"/>
                          <a:ea typeface="Times New Roman"/>
                          <a:cs typeface="Times New Roman"/>
                          <a:sym typeface="Times New Roman"/>
                        </a:rPr>
                      </a:br>
                      <a:br>
                        <a:rPr lang="en">
                          <a:solidFill>
                            <a:srgbClr val="666666"/>
                          </a:solidFill>
                          <a:latin typeface="Times New Roman"/>
                          <a:ea typeface="Times New Roman"/>
                          <a:cs typeface="Times New Roman"/>
                          <a:sym typeface="Times New Roman"/>
                        </a:rPr>
                      </a:br>
                      <a:r>
                        <a:rPr lang="en" sz="1300">
                          <a:solidFill>
                            <a:srgbClr val="666666"/>
                          </a:solidFill>
                          <a:latin typeface="Times New Roman"/>
                          <a:ea typeface="Times New Roman"/>
                          <a:cs typeface="Times New Roman"/>
                          <a:sym typeface="Times New Roman"/>
                        </a:rPr>
                        <a:t>- Added business unit data in Rows.</a:t>
                      </a:r>
                      <a:endParaRPr sz="1300">
                        <a:solidFill>
                          <a:srgbClr val="66666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rgbClr val="666666"/>
                          </a:solidFill>
                          <a:latin typeface="Times New Roman"/>
                          <a:ea typeface="Times New Roman"/>
                          <a:cs typeface="Times New Roman"/>
                          <a:sym typeface="Times New Roman"/>
                        </a:rPr>
                        <a:t>- Added </a:t>
                      </a:r>
                      <a:r>
                        <a:rPr lang="en" sz="1300">
                          <a:solidFill>
                            <a:srgbClr val="666666"/>
                          </a:solidFill>
                          <a:latin typeface="Times New Roman"/>
                          <a:ea typeface="Times New Roman"/>
                          <a:cs typeface="Times New Roman"/>
                          <a:sym typeface="Times New Roman"/>
                        </a:rPr>
                        <a:t>performance</a:t>
                      </a:r>
                      <a:r>
                        <a:rPr lang="en" sz="1300">
                          <a:solidFill>
                            <a:srgbClr val="666666"/>
                          </a:solidFill>
                          <a:latin typeface="Times New Roman"/>
                          <a:ea typeface="Times New Roman"/>
                          <a:cs typeface="Times New Roman"/>
                          <a:sym typeface="Times New Roman"/>
                        </a:rPr>
                        <a:t> level data in Columns.</a:t>
                      </a:r>
                      <a:br>
                        <a:rPr lang="en" sz="1300">
                          <a:solidFill>
                            <a:srgbClr val="666666"/>
                          </a:solidFill>
                          <a:latin typeface="Times New Roman"/>
                          <a:ea typeface="Times New Roman"/>
                          <a:cs typeface="Times New Roman"/>
                          <a:sym typeface="Times New Roman"/>
                        </a:rPr>
                      </a:br>
                      <a:r>
                        <a:rPr lang="en" sz="1300">
                          <a:solidFill>
                            <a:srgbClr val="666666"/>
                          </a:solidFill>
                          <a:latin typeface="Times New Roman"/>
                          <a:ea typeface="Times New Roman"/>
                          <a:cs typeface="Times New Roman"/>
                          <a:sym typeface="Times New Roman"/>
                        </a:rPr>
                        <a:t>- Employee names in Values.</a:t>
                      </a:r>
                      <a:br>
                        <a:rPr lang="en" sz="1300">
                          <a:solidFill>
                            <a:srgbClr val="666666"/>
                          </a:solidFill>
                          <a:latin typeface="Times New Roman"/>
                          <a:ea typeface="Times New Roman"/>
                          <a:cs typeface="Times New Roman"/>
                          <a:sym typeface="Times New Roman"/>
                        </a:rPr>
                      </a:br>
                      <a:r>
                        <a:rPr lang="en" sz="1300">
                          <a:solidFill>
                            <a:srgbClr val="666666"/>
                          </a:solidFill>
                          <a:latin typeface="Times New Roman"/>
                          <a:ea typeface="Times New Roman"/>
                          <a:cs typeface="Times New Roman"/>
                          <a:sym typeface="Times New Roman"/>
                        </a:rPr>
                        <a:t>- Added Gender, Employee type and Employee Status in Filters/Slicers.</a:t>
                      </a:r>
                      <a:endParaRPr sz="1300">
                        <a:solidFill>
                          <a:srgbClr val="666666"/>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666666"/>
                          </a:solidFill>
                          <a:latin typeface="Times New Roman"/>
                          <a:ea typeface="Times New Roman"/>
                          <a:cs typeface="Times New Roman"/>
                          <a:sym typeface="Times New Roman"/>
                        </a:rPr>
                        <a:t>- Business Unit</a:t>
                      </a:r>
                      <a:br>
                        <a:rPr lang="en">
                          <a:solidFill>
                            <a:srgbClr val="666666"/>
                          </a:solidFill>
                          <a:latin typeface="Times New Roman"/>
                          <a:ea typeface="Times New Roman"/>
                          <a:cs typeface="Times New Roman"/>
                          <a:sym typeface="Times New Roman"/>
                        </a:rPr>
                      </a:br>
                      <a:r>
                        <a:rPr lang="en">
                          <a:solidFill>
                            <a:srgbClr val="666666"/>
                          </a:solidFill>
                          <a:latin typeface="Times New Roman"/>
                          <a:ea typeface="Times New Roman"/>
                          <a:cs typeface="Times New Roman"/>
                          <a:sym typeface="Times New Roman"/>
                        </a:rPr>
                        <a:t>- Performance Level</a:t>
                      </a:r>
                      <a:br>
                        <a:rPr lang="en">
                          <a:solidFill>
                            <a:srgbClr val="666666"/>
                          </a:solidFill>
                          <a:latin typeface="Times New Roman"/>
                          <a:ea typeface="Times New Roman"/>
                          <a:cs typeface="Times New Roman"/>
                          <a:sym typeface="Times New Roman"/>
                        </a:rPr>
                      </a:br>
                      <a:r>
                        <a:rPr lang="en">
                          <a:solidFill>
                            <a:srgbClr val="666666"/>
                          </a:solidFill>
                          <a:latin typeface="Times New Roman"/>
                          <a:ea typeface="Times New Roman"/>
                          <a:cs typeface="Times New Roman"/>
                          <a:sym typeface="Times New Roman"/>
                        </a:rPr>
                        <a:t>- Employee First name</a:t>
                      </a:r>
                      <a:endParaRPr>
                        <a:solidFill>
                          <a:srgbClr val="666666"/>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666666"/>
                          </a:solidFill>
                          <a:latin typeface="Times New Roman"/>
                          <a:ea typeface="Times New Roman"/>
                          <a:cs typeface="Times New Roman"/>
                          <a:sym typeface="Times New Roman"/>
                        </a:rPr>
                        <a:t>- </a:t>
                      </a:r>
                      <a:r>
                        <a:rPr lang="en">
                          <a:solidFill>
                            <a:srgbClr val="666666"/>
                          </a:solidFill>
                          <a:latin typeface="Times New Roman"/>
                          <a:ea typeface="Times New Roman"/>
                          <a:cs typeface="Times New Roman"/>
                          <a:sym typeface="Times New Roman"/>
                        </a:rPr>
                        <a:t>Very High</a:t>
                      </a:r>
                      <a:br>
                        <a:rPr lang="en">
                          <a:solidFill>
                            <a:srgbClr val="666666"/>
                          </a:solidFill>
                          <a:latin typeface="Times New Roman"/>
                          <a:ea typeface="Times New Roman"/>
                          <a:cs typeface="Times New Roman"/>
                          <a:sym typeface="Times New Roman"/>
                        </a:rPr>
                      </a:br>
                      <a:r>
                        <a:rPr lang="en">
                          <a:solidFill>
                            <a:srgbClr val="666666"/>
                          </a:solidFill>
                          <a:latin typeface="Times New Roman"/>
                          <a:ea typeface="Times New Roman"/>
                          <a:cs typeface="Times New Roman"/>
                          <a:sym typeface="Times New Roman"/>
                        </a:rPr>
                        <a:t>- Hiigh</a:t>
                      </a:r>
                      <a:br>
                        <a:rPr lang="en">
                          <a:solidFill>
                            <a:srgbClr val="666666"/>
                          </a:solidFill>
                          <a:latin typeface="Times New Roman"/>
                          <a:ea typeface="Times New Roman"/>
                          <a:cs typeface="Times New Roman"/>
                          <a:sym typeface="Times New Roman"/>
                        </a:rPr>
                      </a:br>
                      <a:r>
                        <a:rPr lang="en">
                          <a:solidFill>
                            <a:srgbClr val="666666"/>
                          </a:solidFill>
                          <a:latin typeface="Times New Roman"/>
                          <a:ea typeface="Times New Roman"/>
                          <a:cs typeface="Times New Roman"/>
                          <a:sym typeface="Times New Roman"/>
                        </a:rPr>
                        <a:t>- Medium</a:t>
                      </a:r>
                      <a:br>
                        <a:rPr lang="en">
                          <a:solidFill>
                            <a:srgbClr val="666666"/>
                          </a:solidFill>
                          <a:latin typeface="Times New Roman"/>
                          <a:ea typeface="Times New Roman"/>
                          <a:cs typeface="Times New Roman"/>
                          <a:sym typeface="Times New Roman"/>
                        </a:rPr>
                      </a:br>
                      <a:r>
                        <a:rPr lang="en">
                          <a:solidFill>
                            <a:srgbClr val="666666"/>
                          </a:solidFill>
                          <a:latin typeface="Times New Roman"/>
                          <a:ea typeface="Times New Roman"/>
                          <a:cs typeface="Times New Roman"/>
                          <a:sym typeface="Times New Roman"/>
                        </a:rPr>
                        <a:t>- Low</a:t>
                      </a:r>
                      <a:endParaRPr>
                        <a:solidFill>
                          <a:srgbClr val="666666"/>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429400" y="409250"/>
            <a:ext cx="7038900" cy="708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400">
                <a:latin typeface="Times New Roman"/>
                <a:ea typeface="Times New Roman"/>
                <a:cs typeface="Times New Roman"/>
                <a:sym typeface="Times New Roman"/>
              </a:rPr>
              <a:t>Result</a:t>
            </a:r>
            <a:endParaRPr sz="3400">
              <a:latin typeface="Times New Roman"/>
              <a:ea typeface="Times New Roman"/>
              <a:cs typeface="Times New Roman"/>
              <a:sym typeface="Times New Roman"/>
            </a:endParaRPr>
          </a:p>
        </p:txBody>
      </p:sp>
      <p:sp>
        <p:nvSpPr>
          <p:cNvPr id="206" name="Google Shape;206;p25"/>
          <p:cNvSpPr txBox="1"/>
          <p:nvPr>
            <p:ph type="title"/>
          </p:nvPr>
        </p:nvSpPr>
        <p:spPr>
          <a:xfrm>
            <a:off x="429400" y="991350"/>
            <a:ext cx="70389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Times New Roman"/>
                <a:ea typeface="Times New Roman"/>
                <a:cs typeface="Times New Roman"/>
                <a:sym typeface="Times New Roman"/>
              </a:rPr>
              <a:t>Employee Data Analysis Chart Result</a:t>
            </a:r>
            <a:endParaRPr sz="1600">
              <a:solidFill>
                <a:schemeClr val="dk2"/>
              </a:solidFill>
              <a:latin typeface="Times New Roman"/>
              <a:ea typeface="Times New Roman"/>
              <a:cs typeface="Times New Roman"/>
              <a:sym typeface="Times New Roman"/>
            </a:endParaRPr>
          </a:p>
        </p:txBody>
      </p:sp>
      <p:pic>
        <p:nvPicPr>
          <p:cNvPr id="207" name="Google Shape;207;p25"/>
          <p:cNvPicPr preferRelativeResize="0"/>
          <p:nvPr/>
        </p:nvPicPr>
        <p:blipFill>
          <a:blip r:embed="rId3">
            <a:alphaModFix/>
          </a:blip>
          <a:stretch>
            <a:fillRect/>
          </a:stretch>
        </p:blipFill>
        <p:spPr>
          <a:xfrm>
            <a:off x="515075" y="1692475"/>
            <a:ext cx="5295025" cy="2786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489978" y="419725"/>
            <a:ext cx="70389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Times New Roman"/>
                <a:ea typeface="Times New Roman"/>
                <a:cs typeface="Times New Roman"/>
                <a:sym typeface="Times New Roman"/>
              </a:rPr>
              <a:t>Male and Female active full time employees</a:t>
            </a:r>
            <a:endParaRPr sz="1600">
              <a:solidFill>
                <a:schemeClr val="dk2"/>
              </a:solidFill>
              <a:latin typeface="Times New Roman"/>
              <a:ea typeface="Times New Roman"/>
              <a:cs typeface="Times New Roman"/>
              <a:sym typeface="Times New Roman"/>
            </a:endParaRPr>
          </a:p>
        </p:txBody>
      </p:sp>
      <p:pic>
        <p:nvPicPr>
          <p:cNvPr id="213" name="Google Shape;213;p26" title="Chart"/>
          <p:cNvPicPr preferRelativeResize="0"/>
          <p:nvPr/>
        </p:nvPicPr>
        <p:blipFill>
          <a:blip r:embed="rId3">
            <a:alphaModFix/>
          </a:blip>
          <a:stretch>
            <a:fillRect/>
          </a:stretch>
        </p:blipFill>
        <p:spPr>
          <a:xfrm>
            <a:off x="622176" y="1030500"/>
            <a:ext cx="5090826" cy="3147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598200" y="1474525"/>
            <a:ext cx="7038900" cy="708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400">
                <a:latin typeface="Times New Roman"/>
                <a:ea typeface="Times New Roman"/>
                <a:cs typeface="Times New Roman"/>
                <a:sym typeface="Times New Roman"/>
              </a:rPr>
              <a:t>Conclusion</a:t>
            </a:r>
            <a:endParaRPr sz="3400">
              <a:latin typeface="Times New Roman"/>
              <a:ea typeface="Times New Roman"/>
              <a:cs typeface="Times New Roman"/>
              <a:sym typeface="Times New Roman"/>
            </a:endParaRPr>
          </a:p>
        </p:txBody>
      </p:sp>
      <p:sp>
        <p:nvSpPr>
          <p:cNvPr id="219" name="Google Shape;219;p27"/>
          <p:cNvSpPr txBox="1"/>
          <p:nvPr>
            <p:ph idx="1" type="body"/>
          </p:nvPr>
        </p:nvSpPr>
        <p:spPr>
          <a:xfrm>
            <a:off x="598200" y="2251450"/>
            <a:ext cx="7038900" cy="14175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By using conditional formatting, formulas, and a Pivot table in Google Sheets, I efficiently streamlined the data and extracted meaningful insights, leading to a clear and concise Employee Performance 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1297500" y="2137050"/>
            <a:ext cx="4798500" cy="1231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400">
                <a:latin typeface="Times New Roman"/>
                <a:ea typeface="Times New Roman"/>
                <a:cs typeface="Times New Roman"/>
                <a:sym typeface="Times New Roman"/>
              </a:rPr>
              <a:t>Employee Performance Analysis using Excel</a:t>
            </a:r>
            <a:endParaRPr sz="3400">
              <a:latin typeface="Times New Roman"/>
              <a:ea typeface="Times New Roman"/>
              <a:cs typeface="Times New Roman"/>
              <a:sym typeface="Times New Roman"/>
            </a:endParaRPr>
          </a:p>
        </p:txBody>
      </p:sp>
      <p:sp>
        <p:nvSpPr>
          <p:cNvPr id="99" name="Google Shape;99;p14"/>
          <p:cNvSpPr txBox="1"/>
          <p:nvPr>
            <p:ph idx="1" type="body"/>
          </p:nvPr>
        </p:nvSpPr>
        <p:spPr>
          <a:xfrm>
            <a:off x="1297500" y="1774950"/>
            <a:ext cx="1780500" cy="362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lang="en" sz="1602">
                <a:solidFill>
                  <a:srgbClr val="434343"/>
                </a:solidFill>
              </a:rPr>
              <a:t>Project Title</a:t>
            </a:r>
            <a:endParaRPr sz="1602">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idx="1" type="body"/>
          </p:nvPr>
        </p:nvSpPr>
        <p:spPr>
          <a:xfrm>
            <a:off x="1685100" y="956375"/>
            <a:ext cx="55737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300">
                <a:solidFill>
                  <a:srgbClr val="434343"/>
                </a:solidFill>
              </a:rPr>
              <a:t>Problem Statement</a:t>
            </a:r>
            <a:endParaRPr sz="1300">
              <a:solidFill>
                <a:srgbClr val="434343"/>
              </a:solidFill>
            </a:endParaRPr>
          </a:p>
        </p:txBody>
      </p:sp>
      <p:sp>
        <p:nvSpPr>
          <p:cNvPr id="105" name="Google Shape;105;p15"/>
          <p:cNvSpPr txBox="1"/>
          <p:nvPr>
            <p:ph idx="1" type="body"/>
          </p:nvPr>
        </p:nvSpPr>
        <p:spPr>
          <a:xfrm>
            <a:off x="1685100" y="1341275"/>
            <a:ext cx="57738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300">
                <a:solidFill>
                  <a:srgbClr val="434343"/>
                </a:solidFill>
              </a:rPr>
              <a:t>Project Overview</a:t>
            </a:r>
            <a:endParaRPr sz="1300">
              <a:solidFill>
                <a:srgbClr val="434343"/>
              </a:solidFill>
            </a:endParaRPr>
          </a:p>
        </p:txBody>
      </p:sp>
      <p:sp>
        <p:nvSpPr>
          <p:cNvPr id="106" name="Google Shape;106;p15"/>
          <p:cNvSpPr txBox="1"/>
          <p:nvPr>
            <p:ph idx="1" type="body"/>
          </p:nvPr>
        </p:nvSpPr>
        <p:spPr>
          <a:xfrm>
            <a:off x="1685100" y="1726174"/>
            <a:ext cx="17706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300">
                <a:solidFill>
                  <a:srgbClr val="434343"/>
                </a:solidFill>
              </a:rPr>
              <a:t>End Users</a:t>
            </a:r>
            <a:endParaRPr sz="1300">
              <a:solidFill>
                <a:srgbClr val="434343"/>
              </a:solidFill>
            </a:endParaRPr>
          </a:p>
        </p:txBody>
      </p:sp>
      <p:sp>
        <p:nvSpPr>
          <p:cNvPr id="107" name="Google Shape;107;p15"/>
          <p:cNvSpPr txBox="1"/>
          <p:nvPr>
            <p:ph idx="1" type="body"/>
          </p:nvPr>
        </p:nvSpPr>
        <p:spPr>
          <a:xfrm>
            <a:off x="1685100" y="2111075"/>
            <a:ext cx="53574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300">
                <a:solidFill>
                  <a:srgbClr val="434343"/>
                </a:solidFill>
              </a:rPr>
              <a:t>Our Solution and Proposition</a:t>
            </a:r>
            <a:endParaRPr sz="1300">
              <a:solidFill>
                <a:srgbClr val="434343"/>
              </a:solidFill>
            </a:endParaRPr>
          </a:p>
        </p:txBody>
      </p:sp>
      <p:sp>
        <p:nvSpPr>
          <p:cNvPr id="108" name="Google Shape;108;p15"/>
          <p:cNvSpPr txBox="1"/>
          <p:nvPr>
            <p:ph idx="1" type="body"/>
          </p:nvPr>
        </p:nvSpPr>
        <p:spPr>
          <a:xfrm>
            <a:off x="1685100" y="2495974"/>
            <a:ext cx="24522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300">
                <a:solidFill>
                  <a:srgbClr val="434343"/>
                </a:solidFill>
              </a:rPr>
              <a:t>Dataset Description</a:t>
            </a:r>
            <a:endParaRPr sz="1300">
              <a:solidFill>
                <a:srgbClr val="434343"/>
              </a:solidFill>
            </a:endParaRPr>
          </a:p>
        </p:txBody>
      </p:sp>
      <p:sp>
        <p:nvSpPr>
          <p:cNvPr id="109" name="Google Shape;109;p15"/>
          <p:cNvSpPr txBox="1"/>
          <p:nvPr>
            <p:ph idx="1" type="body"/>
          </p:nvPr>
        </p:nvSpPr>
        <p:spPr>
          <a:xfrm>
            <a:off x="1685100" y="2880874"/>
            <a:ext cx="24522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300">
                <a:solidFill>
                  <a:srgbClr val="434343"/>
                </a:solidFill>
              </a:rPr>
              <a:t>Modelling Approach</a:t>
            </a:r>
            <a:endParaRPr sz="1300">
              <a:solidFill>
                <a:srgbClr val="434343"/>
              </a:solidFill>
            </a:endParaRPr>
          </a:p>
        </p:txBody>
      </p:sp>
      <p:sp>
        <p:nvSpPr>
          <p:cNvPr id="110" name="Google Shape;110;p15"/>
          <p:cNvSpPr txBox="1"/>
          <p:nvPr>
            <p:ph idx="1" type="body"/>
          </p:nvPr>
        </p:nvSpPr>
        <p:spPr>
          <a:xfrm>
            <a:off x="1685100" y="3265775"/>
            <a:ext cx="42846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300">
                <a:solidFill>
                  <a:srgbClr val="434343"/>
                </a:solidFill>
              </a:rPr>
              <a:t>Results and Discussion</a:t>
            </a:r>
            <a:endParaRPr sz="1300">
              <a:solidFill>
                <a:srgbClr val="434343"/>
              </a:solidFill>
            </a:endParaRPr>
          </a:p>
        </p:txBody>
      </p:sp>
      <p:sp>
        <p:nvSpPr>
          <p:cNvPr id="111" name="Google Shape;111;p15"/>
          <p:cNvSpPr txBox="1"/>
          <p:nvPr>
            <p:ph idx="1" type="body"/>
          </p:nvPr>
        </p:nvSpPr>
        <p:spPr>
          <a:xfrm>
            <a:off x="1685100" y="3650674"/>
            <a:ext cx="24522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300">
                <a:solidFill>
                  <a:srgbClr val="434343"/>
                </a:solidFill>
              </a:rPr>
              <a:t>Conclusion</a:t>
            </a:r>
            <a:endParaRPr sz="1300">
              <a:solidFill>
                <a:srgbClr val="434343"/>
              </a:solidFill>
            </a:endParaRPr>
          </a:p>
        </p:txBody>
      </p:sp>
      <p:sp>
        <p:nvSpPr>
          <p:cNvPr id="112" name="Google Shape;112;p15"/>
          <p:cNvSpPr txBox="1"/>
          <p:nvPr>
            <p:ph idx="1" type="body"/>
          </p:nvPr>
        </p:nvSpPr>
        <p:spPr>
          <a:xfrm>
            <a:off x="5454825" y="956374"/>
            <a:ext cx="1770600" cy="338700"/>
          </a:xfrm>
          <a:prstGeom prst="rect">
            <a:avLst/>
          </a:prstGeom>
        </p:spPr>
        <p:txBody>
          <a:bodyPr anchorCtr="0" anchor="t" bIns="91425" lIns="91425" spcFirstLastPara="1" rIns="91425" wrap="square" tIns="91425">
            <a:spAutoFit/>
          </a:bodyPr>
          <a:lstStyle/>
          <a:p>
            <a:pPr indent="0" lvl="0" marL="457200" rtl="0" algn="r">
              <a:spcBef>
                <a:spcPts val="0"/>
              </a:spcBef>
              <a:spcAft>
                <a:spcPts val="1200"/>
              </a:spcAft>
              <a:buNone/>
            </a:pPr>
            <a:r>
              <a:rPr lang="en" sz="1000">
                <a:solidFill>
                  <a:srgbClr val="434343"/>
                </a:solidFill>
              </a:rPr>
              <a:t>01</a:t>
            </a:r>
            <a:endParaRPr sz="1000">
              <a:solidFill>
                <a:srgbClr val="434343"/>
              </a:solidFill>
            </a:endParaRPr>
          </a:p>
        </p:txBody>
      </p:sp>
      <p:sp>
        <p:nvSpPr>
          <p:cNvPr id="113" name="Google Shape;113;p15"/>
          <p:cNvSpPr txBox="1"/>
          <p:nvPr>
            <p:ph idx="1" type="body"/>
          </p:nvPr>
        </p:nvSpPr>
        <p:spPr>
          <a:xfrm>
            <a:off x="5454825" y="1341274"/>
            <a:ext cx="1770600" cy="338700"/>
          </a:xfrm>
          <a:prstGeom prst="rect">
            <a:avLst/>
          </a:prstGeom>
        </p:spPr>
        <p:txBody>
          <a:bodyPr anchorCtr="0" anchor="t" bIns="91425" lIns="91425" spcFirstLastPara="1" rIns="91425" wrap="square" tIns="91425">
            <a:spAutoFit/>
          </a:bodyPr>
          <a:lstStyle/>
          <a:p>
            <a:pPr indent="0" lvl="0" marL="457200" rtl="0" algn="r">
              <a:spcBef>
                <a:spcPts val="0"/>
              </a:spcBef>
              <a:spcAft>
                <a:spcPts val="1200"/>
              </a:spcAft>
              <a:buNone/>
            </a:pPr>
            <a:r>
              <a:rPr lang="en" sz="1000">
                <a:solidFill>
                  <a:srgbClr val="434343"/>
                </a:solidFill>
              </a:rPr>
              <a:t>02</a:t>
            </a:r>
            <a:endParaRPr sz="1000">
              <a:solidFill>
                <a:srgbClr val="434343"/>
              </a:solidFill>
            </a:endParaRPr>
          </a:p>
        </p:txBody>
      </p:sp>
      <p:sp>
        <p:nvSpPr>
          <p:cNvPr id="114" name="Google Shape;114;p15"/>
          <p:cNvSpPr txBox="1"/>
          <p:nvPr>
            <p:ph idx="1" type="body"/>
          </p:nvPr>
        </p:nvSpPr>
        <p:spPr>
          <a:xfrm>
            <a:off x="5454825" y="1726174"/>
            <a:ext cx="1770600" cy="338700"/>
          </a:xfrm>
          <a:prstGeom prst="rect">
            <a:avLst/>
          </a:prstGeom>
        </p:spPr>
        <p:txBody>
          <a:bodyPr anchorCtr="0" anchor="t" bIns="91425" lIns="91425" spcFirstLastPara="1" rIns="91425" wrap="square" tIns="91425">
            <a:spAutoFit/>
          </a:bodyPr>
          <a:lstStyle/>
          <a:p>
            <a:pPr indent="0" lvl="0" marL="457200" rtl="0" algn="r">
              <a:spcBef>
                <a:spcPts val="0"/>
              </a:spcBef>
              <a:spcAft>
                <a:spcPts val="1200"/>
              </a:spcAft>
              <a:buNone/>
            </a:pPr>
            <a:r>
              <a:rPr lang="en" sz="1000">
                <a:solidFill>
                  <a:srgbClr val="434343"/>
                </a:solidFill>
              </a:rPr>
              <a:t>03</a:t>
            </a:r>
            <a:endParaRPr sz="1000">
              <a:solidFill>
                <a:srgbClr val="434343"/>
              </a:solidFill>
            </a:endParaRPr>
          </a:p>
        </p:txBody>
      </p:sp>
      <p:sp>
        <p:nvSpPr>
          <p:cNvPr id="115" name="Google Shape;115;p15"/>
          <p:cNvSpPr txBox="1"/>
          <p:nvPr>
            <p:ph idx="1" type="body"/>
          </p:nvPr>
        </p:nvSpPr>
        <p:spPr>
          <a:xfrm>
            <a:off x="4773225" y="2111074"/>
            <a:ext cx="2452200" cy="338700"/>
          </a:xfrm>
          <a:prstGeom prst="rect">
            <a:avLst/>
          </a:prstGeom>
        </p:spPr>
        <p:txBody>
          <a:bodyPr anchorCtr="0" anchor="t" bIns="91425" lIns="91425" spcFirstLastPara="1" rIns="91425" wrap="square" tIns="91425">
            <a:spAutoFit/>
          </a:bodyPr>
          <a:lstStyle/>
          <a:p>
            <a:pPr indent="0" lvl="0" marL="457200" rtl="0" algn="r">
              <a:spcBef>
                <a:spcPts val="0"/>
              </a:spcBef>
              <a:spcAft>
                <a:spcPts val="1200"/>
              </a:spcAft>
              <a:buNone/>
            </a:pPr>
            <a:r>
              <a:rPr lang="en" sz="1000">
                <a:solidFill>
                  <a:srgbClr val="434343"/>
                </a:solidFill>
              </a:rPr>
              <a:t>04</a:t>
            </a:r>
            <a:endParaRPr sz="1000">
              <a:solidFill>
                <a:srgbClr val="434343"/>
              </a:solidFill>
            </a:endParaRPr>
          </a:p>
        </p:txBody>
      </p:sp>
      <p:sp>
        <p:nvSpPr>
          <p:cNvPr id="116" name="Google Shape;116;p15"/>
          <p:cNvSpPr txBox="1"/>
          <p:nvPr>
            <p:ph idx="1" type="body"/>
          </p:nvPr>
        </p:nvSpPr>
        <p:spPr>
          <a:xfrm>
            <a:off x="4773225" y="2495974"/>
            <a:ext cx="2452200" cy="338700"/>
          </a:xfrm>
          <a:prstGeom prst="rect">
            <a:avLst/>
          </a:prstGeom>
        </p:spPr>
        <p:txBody>
          <a:bodyPr anchorCtr="0" anchor="t" bIns="91425" lIns="91425" spcFirstLastPara="1" rIns="91425" wrap="square" tIns="91425">
            <a:spAutoFit/>
          </a:bodyPr>
          <a:lstStyle/>
          <a:p>
            <a:pPr indent="0" lvl="0" marL="457200" rtl="0" algn="r">
              <a:spcBef>
                <a:spcPts val="0"/>
              </a:spcBef>
              <a:spcAft>
                <a:spcPts val="1200"/>
              </a:spcAft>
              <a:buNone/>
            </a:pPr>
            <a:r>
              <a:rPr lang="en" sz="1000">
                <a:solidFill>
                  <a:srgbClr val="434343"/>
                </a:solidFill>
              </a:rPr>
              <a:t>05</a:t>
            </a:r>
            <a:endParaRPr sz="1000">
              <a:solidFill>
                <a:srgbClr val="434343"/>
              </a:solidFill>
            </a:endParaRPr>
          </a:p>
        </p:txBody>
      </p:sp>
      <p:sp>
        <p:nvSpPr>
          <p:cNvPr id="117" name="Google Shape;117;p15"/>
          <p:cNvSpPr txBox="1"/>
          <p:nvPr>
            <p:ph idx="1" type="body"/>
          </p:nvPr>
        </p:nvSpPr>
        <p:spPr>
          <a:xfrm>
            <a:off x="4773225" y="2880874"/>
            <a:ext cx="2452200" cy="338700"/>
          </a:xfrm>
          <a:prstGeom prst="rect">
            <a:avLst/>
          </a:prstGeom>
        </p:spPr>
        <p:txBody>
          <a:bodyPr anchorCtr="0" anchor="t" bIns="91425" lIns="91425" spcFirstLastPara="1" rIns="91425" wrap="square" tIns="91425">
            <a:spAutoFit/>
          </a:bodyPr>
          <a:lstStyle/>
          <a:p>
            <a:pPr indent="0" lvl="0" marL="457200" rtl="0" algn="r">
              <a:spcBef>
                <a:spcPts val="0"/>
              </a:spcBef>
              <a:spcAft>
                <a:spcPts val="1200"/>
              </a:spcAft>
              <a:buNone/>
            </a:pPr>
            <a:r>
              <a:rPr lang="en" sz="1000">
                <a:solidFill>
                  <a:srgbClr val="434343"/>
                </a:solidFill>
              </a:rPr>
              <a:t>06</a:t>
            </a:r>
            <a:endParaRPr sz="1000">
              <a:solidFill>
                <a:srgbClr val="434343"/>
              </a:solidFill>
            </a:endParaRPr>
          </a:p>
        </p:txBody>
      </p:sp>
      <p:sp>
        <p:nvSpPr>
          <p:cNvPr id="118" name="Google Shape;118;p15"/>
          <p:cNvSpPr txBox="1"/>
          <p:nvPr>
            <p:ph idx="1" type="body"/>
          </p:nvPr>
        </p:nvSpPr>
        <p:spPr>
          <a:xfrm>
            <a:off x="4773225" y="3265774"/>
            <a:ext cx="2452200" cy="338700"/>
          </a:xfrm>
          <a:prstGeom prst="rect">
            <a:avLst/>
          </a:prstGeom>
        </p:spPr>
        <p:txBody>
          <a:bodyPr anchorCtr="0" anchor="t" bIns="91425" lIns="91425" spcFirstLastPara="1" rIns="91425" wrap="square" tIns="91425">
            <a:spAutoFit/>
          </a:bodyPr>
          <a:lstStyle/>
          <a:p>
            <a:pPr indent="0" lvl="0" marL="457200" rtl="0" algn="r">
              <a:spcBef>
                <a:spcPts val="0"/>
              </a:spcBef>
              <a:spcAft>
                <a:spcPts val="1200"/>
              </a:spcAft>
              <a:buNone/>
            </a:pPr>
            <a:r>
              <a:rPr lang="en" sz="1000">
                <a:solidFill>
                  <a:srgbClr val="434343"/>
                </a:solidFill>
              </a:rPr>
              <a:t>07</a:t>
            </a:r>
            <a:endParaRPr sz="1000">
              <a:solidFill>
                <a:srgbClr val="434343"/>
              </a:solidFill>
            </a:endParaRPr>
          </a:p>
        </p:txBody>
      </p:sp>
      <p:sp>
        <p:nvSpPr>
          <p:cNvPr id="119" name="Google Shape;119;p15"/>
          <p:cNvSpPr txBox="1"/>
          <p:nvPr>
            <p:ph idx="1" type="body"/>
          </p:nvPr>
        </p:nvSpPr>
        <p:spPr>
          <a:xfrm>
            <a:off x="4773225" y="3650674"/>
            <a:ext cx="2452200" cy="338700"/>
          </a:xfrm>
          <a:prstGeom prst="rect">
            <a:avLst/>
          </a:prstGeom>
        </p:spPr>
        <p:txBody>
          <a:bodyPr anchorCtr="0" anchor="t" bIns="91425" lIns="91425" spcFirstLastPara="1" rIns="91425" wrap="square" tIns="91425">
            <a:spAutoFit/>
          </a:bodyPr>
          <a:lstStyle/>
          <a:p>
            <a:pPr indent="0" lvl="0" marL="457200" rtl="0" algn="r">
              <a:spcBef>
                <a:spcPts val="0"/>
              </a:spcBef>
              <a:spcAft>
                <a:spcPts val="1200"/>
              </a:spcAft>
              <a:buNone/>
            </a:pPr>
            <a:r>
              <a:rPr lang="en" sz="1000">
                <a:solidFill>
                  <a:srgbClr val="434343"/>
                </a:solidFill>
              </a:rPr>
              <a:t>08</a:t>
            </a:r>
            <a:endParaRPr sz="1000">
              <a:solidFill>
                <a:srgbClr val="434343"/>
              </a:solidFill>
            </a:endParaRPr>
          </a:p>
        </p:txBody>
      </p:sp>
      <p:sp>
        <p:nvSpPr>
          <p:cNvPr id="120" name="Google Shape;120;p15"/>
          <p:cNvSpPr txBox="1"/>
          <p:nvPr>
            <p:ph idx="1" type="body"/>
          </p:nvPr>
        </p:nvSpPr>
        <p:spPr>
          <a:xfrm>
            <a:off x="1685100" y="224474"/>
            <a:ext cx="177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2800">
                <a:latin typeface="Times New Roman"/>
                <a:ea typeface="Times New Roman"/>
                <a:cs typeface="Times New Roman"/>
                <a:sym typeface="Times New Roman"/>
              </a:rPr>
              <a:t>Agenda</a:t>
            </a:r>
            <a:endParaRPr sz="2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1052550" y="1213275"/>
            <a:ext cx="7038900" cy="708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400">
                <a:latin typeface="Times New Roman"/>
                <a:ea typeface="Times New Roman"/>
                <a:cs typeface="Times New Roman"/>
                <a:sym typeface="Times New Roman"/>
              </a:rPr>
              <a:t>Problem Statement</a:t>
            </a:r>
            <a:endParaRPr sz="3400">
              <a:latin typeface="Times New Roman"/>
              <a:ea typeface="Times New Roman"/>
              <a:cs typeface="Times New Roman"/>
              <a:sym typeface="Times New Roman"/>
            </a:endParaRPr>
          </a:p>
        </p:txBody>
      </p:sp>
      <p:sp>
        <p:nvSpPr>
          <p:cNvPr id="126" name="Google Shape;126;p16"/>
          <p:cNvSpPr txBox="1"/>
          <p:nvPr>
            <p:ph idx="1" type="body"/>
          </p:nvPr>
        </p:nvSpPr>
        <p:spPr>
          <a:xfrm>
            <a:off x="1052550" y="1992925"/>
            <a:ext cx="7038900" cy="1280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solidFill>
                  <a:schemeClr val="dk2"/>
                </a:solidFill>
              </a:rPr>
              <a:t>Employee Performance Analysis helps identify strengths and areas for improvement, enabling informed decisions on promotions, training, and overall workforce productivity. It ensures alignment with company goals and enhances employee development.</a:t>
            </a:r>
            <a:endParaRPr sz="16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1052550" y="726613"/>
            <a:ext cx="7038900" cy="708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400">
                <a:latin typeface="Times New Roman"/>
                <a:ea typeface="Times New Roman"/>
                <a:cs typeface="Times New Roman"/>
                <a:sym typeface="Times New Roman"/>
              </a:rPr>
              <a:t>Project Overview</a:t>
            </a:r>
            <a:endParaRPr sz="3400">
              <a:latin typeface="Times New Roman"/>
              <a:ea typeface="Times New Roman"/>
              <a:cs typeface="Times New Roman"/>
              <a:sym typeface="Times New Roman"/>
            </a:endParaRPr>
          </a:p>
        </p:txBody>
      </p:sp>
      <p:sp>
        <p:nvSpPr>
          <p:cNvPr id="132" name="Google Shape;132;p17"/>
          <p:cNvSpPr txBox="1"/>
          <p:nvPr>
            <p:ph idx="1" type="body"/>
          </p:nvPr>
        </p:nvSpPr>
        <p:spPr>
          <a:xfrm>
            <a:off x="1052550" y="1520350"/>
            <a:ext cx="6772200" cy="2130300"/>
          </a:xfrm>
          <a:prstGeom prst="rect">
            <a:avLst/>
          </a:prstGeom>
        </p:spPr>
        <p:txBody>
          <a:bodyPr anchorCtr="0" anchor="t" bIns="91425" lIns="91425" spcFirstLastPara="1" rIns="91425" wrap="square" tIns="91425">
            <a:spAutoFit/>
          </a:bodyPr>
          <a:lstStyle/>
          <a:p>
            <a:pPr indent="0" lvl="0" marL="0" rtl="0" algn="l">
              <a:spcBef>
                <a:spcPts val="1200"/>
              </a:spcBef>
              <a:spcAft>
                <a:spcPts val="1200"/>
              </a:spcAft>
              <a:buNone/>
            </a:pPr>
            <a:r>
              <a:rPr lang="en" sz="1600"/>
              <a:t>Employee Performance Analysis is the process of evaluating and assessing an employee's work performance over a specific period. It involves measuring various aspects such as productivity, quality of work, efficiency, adherence to deadlines, and overall contribution to the organization's goals. The analysis helps identify strengths, areas for improvement, and potential training needs, ultimately guiding decisions related to promotions, rewards, and development plans.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296625" y="296350"/>
            <a:ext cx="7038900" cy="708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400">
                <a:latin typeface="Times New Roman"/>
                <a:ea typeface="Times New Roman"/>
                <a:cs typeface="Times New Roman"/>
                <a:sym typeface="Times New Roman"/>
              </a:rPr>
              <a:t>Who are the end users</a:t>
            </a:r>
            <a:endParaRPr sz="3400">
              <a:latin typeface="Times New Roman"/>
              <a:ea typeface="Times New Roman"/>
              <a:cs typeface="Times New Roman"/>
              <a:sym typeface="Times New Roman"/>
            </a:endParaRPr>
          </a:p>
        </p:txBody>
      </p:sp>
      <p:sp>
        <p:nvSpPr>
          <p:cNvPr id="138" name="Google Shape;138;p18"/>
          <p:cNvSpPr txBox="1"/>
          <p:nvPr>
            <p:ph idx="1" type="body"/>
          </p:nvPr>
        </p:nvSpPr>
        <p:spPr>
          <a:xfrm>
            <a:off x="296625" y="1104650"/>
            <a:ext cx="4224000" cy="2269200"/>
          </a:xfrm>
          <a:prstGeom prst="rect">
            <a:avLst/>
          </a:prstGeom>
        </p:spPr>
        <p:txBody>
          <a:bodyPr anchorCtr="0" anchor="t" bIns="91425" lIns="91425" spcFirstLastPara="1" rIns="91425" wrap="square" tIns="91425">
            <a:normAutofit/>
          </a:bodyPr>
          <a:lstStyle/>
          <a:p>
            <a:pPr indent="0" lvl="0" marL="0" rtl="0" algn="l">
              <a:lnSpc>
                <a:spcPct val="95000"/>
              </a:lnSpc>
              <a:spcBef>
                <a:spcPts val="1200"/>
              </a:spcBef>
              <a:spcAft>
                <a:spcPts val="0"/>
              </a:spcAft>
              <a:buNone/>
            </a:pPr>
            <a:r>
              <a:rPr lang="en" sz="1600"/>
              <a:t>The end users of Employee Performance Analysis are HR managers, team leaders, and senior management, who use it for managing talent, guiding team performance, and making strategic decisions.</a:t>
            </a:r>
            <a:endParaRPr sz="1600"/>
          </a:p>
          <a:p>
            <a:pPr indent="0" lvl="0" marL="0" rtl="0" algn="l">
              <a:lnSpc>
                <a:spcPct val="95000"/>
              </a:lnSpc>
              <a:spcBef>
                <a:spcPts val="1200"/>
              </a:spcBef>
              <a:spcAft>
                <a:spcPts val="1200"/>
              </a:spcAft>
              <a:buNone/>
            </a:pPr>
            <a:r>
              <a:t/>
            </a:r>
            <a:endParaRPr/>
          </a:p>
        </p:txBody>
      </p:sp>
      <p:pic>
        <p:nvPicPr>
          <p:cNvPr id="139" name="Google Shape;139;p18"/>
          <p:cNvPicPr preferRelativeResize="0"/>
          <p:nvPr/>
        </p:nvPicPr>
        <p:blipFill>
          <a:blip r:embed="rId3">
            <a:alphaModFix/>
          </a:blip>
          <a:stretch>
            <a:fillRect/>
          </a:stretch>
        </p:blipFill>
        <p:spPr>
          <a:xfrm>
            <a:off x="4520565" y="968550"/>
            <a:ext cx="3630720" cy="226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264575" y="225600"/>
            <a:ext cx="7038900" cy="1231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400">
                <a:latin typeface="Times New Roman"/>
                <a:ea typeface="Times New Roman"/>
                <a:cs typeface="Times New Roman"/>
                <a:sym typeface="Times New Roman"/>
              </a:rPr>
              <a:t>Our solutions and its </a:t>
            </a:r>
            <a:endParaRPr sz="3400">
              <a:latin typeface="Times New Roman"/>
              <a:ea typeface="Times New Roman"/>
              <a:cs typeface="Times New Roman"/>
              <a:sym typeface="Times New Roman"/>
            </a:endParaRPr>
          </a:p>
          <a:p>
            <a:pPr indent="0" lvl="0" marL="0" rtl="0" algn="l">
              <a:spcBef>
                <a:spcPts val="0"/>
              </a:spcBef>
              <a:spcAft>
                <a:spcPts val="0"/>
              </a:spcAft>
              <a:buNone/>
            </a:pPr>
            <a:r>
              <a:rPr lang="en" sz="3400">
                <a:latin typeface="Times New Roman"/>
                <a:ea typeface="Times New Roman"/>
                <a:cs typeface="Times New Roman"/>
                <a:sym typeface="Times New Roman"/>
              </a:rPr>
              <a:t>value proposition</a:t>
            </a:r>
            <a:endParaRPr sz="3400">
              <a:latin typeface="Times New Roman"/>
              <a:ea typeface="Times New Roman"/>
              <a:cs typeface="Times New Roman"/>
              <a:sym typeface="Times New Roman"/>
            </a:endParaRPr>
          </a:p>
        </p:txBody>
      </p:sp>
      <p:sp>
        <p:nvSpPr>
          <p:cNvPr id="145" name="Google Shape;145;p19"/>
          <p:cNvSpPr txBox="1"/>
          <p:nvPr>
            <p:ph idx="1" type="body"/>
          </p:nvPr>
        </p:nvSpPr>
        <p:spPr>
          <a:xfrm>
            <a:off x="996575" y="1598750"/>
            <a:ext cx="7038900" cy="4311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sz="1600"/>
              <a:t>Conditional Formatting:</a:t>
            </a:r>
            <a:endParaRPr b="1" sz="1600"/>
          </a:p>
        </p:txBody>
      </p:sp>
      <p:sp>
        <p:nvSpPr>
          <p:cNvPr id="146" name="Google Shape;146;p19"/>
          <p:cNvSpPr txBox="1"/>
          <p:nvPr>
            <p:ph idx="1" type="body"/>
          </p:nvPr>
        </p:nvSpPr>
        <p:spPr>
          <a:xfrm>
            <a:off x="996575" y="1923750"/>
            <a:ext cx="6013800" cy="548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100">
                <a:solidFill>
                  <a:srgbClr val="666666"/>
                </a:solidFill>
              </a:rPr>
              <a:t>Conditional Formatting in Google Sheets is used to automatically change the appearance of cells based on specific criteria or conditions.</a:t>
            </a:r>
            <a:endParaRPr sz="1100">
              <a:solidFill>
                <a:srgbClr val="666666"/>
              </a:solidFill>
            </a:endParaRPr>
          </a:p>
        </p:txBody>
      </p:sp>
      <p:sp>
        <p:nvSpPr>
          <p:cNvPr id="147" name="Google Shape;147;p19"/>
          <p:cNvSpPr txBox="1"/>
          <p:nvPr>
            <p:ph idx="1" type="body"/>
          </p:nvPr>
        </p:nvSpPr>
        <p:spPr>
          <a:xfrm>
            <a:off x="996575" y="2553038"/>
            <a:ext cx="7038900" cy="4311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sz="1600"/>
              <a:t>Filtering</a:t>
            </a:r>
            <a:endParaRPr b="1" sz="1600"/>
          </a:p>
        </p:txBody>
      </p:sp>
      <p:sp>
        <p:nvSpPr>
          <p:cNvPr id="148" name="Google Shape;148;p19"/>
          <p:cNvSpPr txBox="1"/>
          <p:nvPr>
            <p:ph idx="1" type="body"/>
          </p:nvPr>
        </p:nvSpPr>
        <p:spPr>
          <a:xfrm>
            <a:off x="996575" y="2878050"/>
            <a:ext cx="6234300" cy="7434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100">
                <a:solidFill>
                  <a:srgbClr val="666666"/>
                </a:solidFill>
              </a:rPr>
              <a:t>Filtering in Google Sheets is used to display only the rows that meet specific criteria, making it easier to analyze and manage data.Filtering in Google Sheets is used to display only the rows that meet specific criteria, making it easier to analyze and manage data.</a:t>
            </a:r>
            <a:endParaRPr sz="1100">
              <a:solidFill>
                <a:srgbClr val="666666"/>
              </a:solidFill>
            </a:endParaRPr>
          </a:p>
        </p:txBody>
      </p:sp>
      <p:sp>
        <p:nvSpPr>
          <p:cNvPr id="149" name="Google Shape;149;p19"/>
          <p:cNvSpPr txBox="1"/>
          <p:nvPr>
            <p:ph idx="1" type="body"/>
          </p:nvPr>
        </p:nvSpPr>
        <p:spPr>
          <a:xfrm>
            <a:off x="922750" y="3702025"/>
            <a:ext cx="7038900" cy="4311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sz="1600"/>
              <a:t>Formula</a:t>
            </a:r>
            <a:endParaRPr b="1" sz="1600"/>
          </a:p>
        </p:txBody>
      </p:sp>
      <p:sp>
        <p:nvSpPr>
          <p:cNvPr id="150" name="Google Shape;150;p19"/>
          <p:cNvSpPr txBox="1"/>
          <p:nvPr>
            <p:ph idx="1" type="body"/>
          </p:nvPr>
        </p:nvSpPr>
        <p:spPr>
          <a:xfrm>
            <a:off x="922750" y="4027025"/>
            <a:ext cx="5532000" cy="548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100">
                <a:solidFill>
                  <a:srgbClr val="666666"/>
                </a:solidFill>
              </a:rPr>
              <a:t>Formulas in Google Sheets are used to perform calculations, analyze data, and automate tasks within spreadsheets.</a:t>
            </a:r>
            <a:endParaRPr sz="1100">
              <a:solidFill>
                <a:srgbClr val="666666"/>
              </a:solidFill>
            </a:endParaRPr>
          </a:p>
        </p:txBody>
      </p:sp>
      <p:sp>
        <p:nvSpPr>
          <p:cNvPr id="151" name="Google Shape;151;p19"/>
          <p:cNvSpPr txBox="1"/>
          <p:nvPr>
            <p:ph type="title"/>
          </p:nvPr>
        </p:nvSpPr>
        <p:spPr>
          <a:xfrm>
            <a:off x="338406" y="1646550"/>
            <a:ext cx="895200" cy="646500"/>
          </a:xfrm>
          <a:prstGeom prst="rect">
            <a:avLst/>
          </a:prstGeom>
        </p:spPr>
        <p:txBody>
          <a:bodyPr anchorCtr="0" anchor="t" bIns="91425" lIns="91425" spcFirstLastPara="1" rIns="91425" wrap="square" tIns="91425">
            <a:spAutoFit/>
          </a:bodyPr>
          <a:lstStyle/>
          <a:p>
            <a:pPr indent="9144" lvl="0" marL="0" rtl="0" algn="l">
              <a:spcBef>
                <a:spcPts val="0"/>
              </a:spcBef>
              <a:spcAft>
                <a:spcPts val="0"/>
              </a:spcAft>
              <a:buNone/>
            </a:pPr>
            <a:r>
              <a:rPr b="1" lang="en" sz="3000">
                <a:latin typeface="Lato"/>
                <a:ea typeface="Lato"/>
                <a:cs typeface="Lato"/>
                <a:sym typeface="Lato"/>
              </a:rPr>
              <a:t>01</a:t>
            </a:r>
            <a:endParaRPr b="1" sz="3000">
              <a:latin typeface="Lato"/>
              <a:ea typeface="Lato"/>
              <a:cs typeface="Lato"/>
              <a:sym typeface="Lato"/>
            </a:endParaRPr>
          </a:p>
        </p:txBody>
      </p:sp>
      <p:sp>
        <p:nvSpPr>
          <p:cNvPr id="152" name="Google Shape;152;p19"/>
          <p:cNvSpPr txBox="1"/>
          <p:nvPr>
            <p:ph type="title"/>
          </p:nvPr>
        </p:nvSpPr>
        <p:spPr>
          <a:xfrm>
            <a:off x="338400" y="2733254"/>
            <a:ext cx="895200" cy="646500"/>
          </a:xfrm>
          <a:prstGeom prst="rect">
            <a:avLst/>
          </a:prstGeom>
        </p:spPr>
        <p:txBody>
          <a:bodyPr anchorCtr="0" anchor="t" bIns="91425" lIns="91425" spcFirstLastPara="1" rIns="91425" wrap="square" tIns="91425">
            <a:spAutoFit/>
          </a:bodyPr>
          <a:lstStyle/>
          <a:p>
            <a:pPr indent="9144" lvl="0" marL="0" rtl="0" algn="l">
              <a:spcBef>
                <a:spcPts val="0"/>
              </a:spcBef>
              <a:spcAft>
                <a:spcPts val="0"/>
              </a:spcAft>
              <a:buNone/>
            </a:pPr>
            <a:r>
              <a:rPr b="1" lang="en" sz="3000">
                <a:latin typeface="Lato"/>
                <a:ea typeface="Lato"/>
                <a:cs typeface="Lato"/>
                <a:sym typeface="Lato"/>
              </a:rPr>
              <a:t>02</a:t>
            </a:r>
            <a:endParaRPr b="1" sz="3000">
              <a:latin typeface="Lato"/>
              <a:ea typeface="Lato"/>
              <a:cs typeface="Lato"/>
              <a:sym typeface="Lato"/>
            </a:endParaRPr>
          </a:p>
        </p:txBody>
      </p:sp>
      <p:sp>
        <p:nvSpPr>
          <p:cNvPr id="153" name="Google Shape;153;p19"/>
          <p:cNvSpPr txBox="1"/>
          <p:nvPr>
            <p:ph type="title"/>
          </p:nvPr>
        </p:nvSpPr>
        <p:spPr>
          <a:xfrm>
            <a:off x="264581" y="3819945"/>
            <a:ext cx="895200" cy="646500"/>
          </a:xfrm>
          <a:prstGeom prst="rect">
            <a:avLst/>
          </a:prstGeom>
        </p:spPr>
        <p:txBody>
          <a:bodyPr anchorCtr="0" anchor="t" bIns="91425" lIns="91425" spcFirstLastPara="1" rIns="91425" wrap="square" tIns="91425">
            <a:spAutoFit/>
          </a:bodyPr>
          <a:lstStyle/>
          <a:p>
            <a:pPr indent="9144" lvl="0" marL="0" rtl="0" algn="l">
              <a:spcBef>
                <a:spcPts val="0"/>
              </a:spcBef>
              <a:spcAft>
                <a:spcPts val="0"/>
              </a:spcAft>
              <a:buNone/>
            </a:pPr>
            <a:r>
              <a:rPr b="1" lang="en" sz="3000">
                <a:latin typeface="Lato"/>
                <a:ea typeface="Lato"/>
                <a:cs typeface="Lato"/>
                <a:sym typeface="Lato"/>
              </a:rPr>
              <a:t>03</a:t>
            </a:r>
            <a:endParaRPr b="1" sz="30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idx="1" type="body"/>
          </p:nvPr>
        </p:nvSpPr>
        <p:spPr>
          <a:xfrm>
            <a:off x="1068650" y="347550"/>
            <a:ext cx="7038900" cy="4311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sz="1600"/>
              <a:t>Pivot Table</a:t>
            </a:r>
            <a:endParaRPr b="1" sz="1600"/>
          </a:p>
        </p:txBody>
      </p:sp>
      <p:sp>
        <p:nvSpPr>
          <p:cNvPr id="159" name="Google Shape;159;p20"/>
          <p:cNvSpPr txBox="1"/>
          <p:nvPr>
            <p:ph idx="1" type="body"/>
          </p:nvPr>
        </p:nvSpPr>
        <p:spPr>
          <a:xfrm>
            <a:off x="1068650" y="672550"/>
            <a:ext cx="6013800" cy="548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100">
                <a:solidFill>
                  <a:srgbClr val="666666"/>
                </a:solidFill>
              </a:rPr>
              <a:t>A Pivot Table in Google Sheets is used to summarize, analyze, and organize large sets of data for easy reporting and insights.</a:t>
            </a:r>
            <a:endParaRPr sz="1100">
              <a:solidFill>
                <a:srgbClr val="666666"/>
              </a:solidFill>
            </a:endParaRPr>
          </a:p>
        </p:txBody>
      </p:sp>
      <p:sp>
        <p:nvSpPr>
          <p:cNvPr id="160" name="Google Shape;160;p20"/>
          <p:cNvSpPr txBox="1"/>
          <p:nvPr>
            <p:ph idx="1" type="body"/>
          </p:nvPr>
        </p:nvSpPr>
        <p:spPr>
          <a:xfrm>
            <a:off x="1068650" y="1301838"/>
            <a:ext cx="7038900" cy="4311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sz="1600"/>
              <a:t>Graph</a:t>
            </a:r>
            <a:endParaRPr b="1" sz="1600"/>
          </a:p>
        </p:txBody>
      </p:sp>
      <p:sp>
        <p:nvSpPr>
          <p:cNvPr id="161" name="Google Shape;161;p20"/>
          <p:cNvSpPr txBox="1"/>
          <p:nvPr>
            <p:ph idx="1" type="body"/>
          </p:nvPr>
        </p:nvSpPr>
        <p:spPr>
          <a:xfrm>
            <a:off x="1068650" y="1626850"/>
            <a:ext cx="6234300" cy="548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100">
                <a:solidFill>
                  <a:srgbClr val="666666"/>
                </a:solidFill>
              </a:rPr>
              <a:t>Graphs in Google Sheets help visualize data trends and patterns, making complex information easier to understand and analyze</a:t>
            </a:r>
            <a:endParaRPr sz="1100">
              <a:solidFill>
                <a:srgbClr val="666666"/>
              </a:solidFill>
            </a:endParaRPr>
          </a:p>
        </p:txBody>
      </p:sp>
      <p:sp>
        <p:nvSpPr>
          <p:cNvPr id="162" name="Google Shape;162;p20"/>
          <p:cNvSpPr txBox="1"/>
          <p:nvPr>
            <p:ph type="title"/>
          </p:nvPr>
        </p:nvSpPr>
        <p:spPr>
          <a:xfrm>
            <a:off x="410481" y="395350"/>
            <a:ext cx="895200" cy="646500"/>
          </a:xfrm>
          <a:prstGeom prst="rect">
            <a:avLst/>
          </a:prstGeom>
        </p:spPr>
        <p:txBody>
          <a:bodyPr anchorCtr="0" anchor="t" bIns="91425" lIns="91425" spcFirstLastPara="1" rIns="91425" wrap="square" tIns="91425">
            <a:spAutoFit/>
          </a:bodyPr>
          <a:lstStyle/>
          <a:p>
            <a:pPr indent="9144" lvl="0" marL="0" rtl="0" algn="l">
              <a:spcBef>
                <a:spcPts val="0"/>
              </a:spcBef>
              <a:spcAft>
                <a:spcPts val="0"/>
              </a:spcAft>
              <a:buNone/>
            </a:pPr>
            <a:r>
              <a:rPr b="1" lang="en" sz="3000">
                <a:latin typeface="Lato"/>
                <a:ea typeface="Lato"/>
                <a:cs typeface="Lato"/>
                <a:sym typeface="Lato"/>
              </a:rPr>
              <a:t>04</a:t>
            </a:r>
            <a:endParaRPr b="1" sz="3000">
              <a:latin typeface="Lato"/>
              <a:ea typeface="Lato"/>
              <a:cs typeface="Lato"/>
              <a:sym typeface="Lato"/>
            </a:endParaRPr>
          </a:p>
        </p:txBody>
      </p:sp>
      <p:sp>
        <p:nvSpPr>
          <p:cNvPr id="163" name="Google Shape;163;p20"/>
          <p:cNvSpPr txBox="1"/>
          <p:nvPr>
            <p:ph type="title"/>
          </p:nvPr>
        </p:nvSpPr>
        <p:spPr>
          <a:xfrm>
            <a:off x="410475" y="1482054"/>
            <a:ext cx="895200" cy="646500"/>
          </a:xfrm>
          <a:prstGeom prst="rect">
            <a:avLst/>
          </a:prstGeom>
        </p:spPr>
        <p:txBody>
          <a:bodyPr anchorCtr="0" anchor="t" bIns="91425" lIns="91425" spcFirstLastPara="1" rIns="91425" wrap="square" tIns="91425">
            <a:spAutoFit/>
          </a:bodyPr>
          <a:lstStyle/>
          <a:p>
            <a:pPr indent="9144" lvl="0" marL="0" rtl="0" algn="l">
              <a:spcBef>
                <a:spcPts val="0"/>
              </a:spcBef>
              <a:spcAft>
                <a:spcPts val="0"/>
              </a:spcAft>
              <a:buNone/>
            </a:pPr>
            <a:r>
              <a:rPr b="1" lang="en" sz="3000">
                <a:latin typeface="Lato"/>
                <a:ea typeface="Lato"/>
                <a:cs typeface="Lato"/>
                <a:sym typeface="Lato"/>
              </a:rPr>
              <a:t>05</a:t>
            </a:r>
            <a:endParaRPr b="1" sz="30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272600" y="165686"/>
            <a:ext cx="7038900" cy="708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400">
                <a:latin typeface="Times New Roman"/>
                <a:ea typeface="Times New Roman"/>
                <a:cs typeface="Times New Roman"/>
                <a:sym typeface="Times New Roman"/>
              </a:rPr>
              <a:t>Data set Description</a:t>
            </a:r>
            <a:endParaRPr sz="3400">
              <a:latin typeface="Times New Roman"/>
              <a:ea typeface="Times New Roman"/>
              <a:cs typeface="Times New Roman"/>
              <a:sym typeface="Times New Roman"/>
            </a:endParaRPr>
          </a:p>
        </p:txBody>
      </p:sp>
      <p:sp>
        <p:nvSpPr>
          <p:cNvPr id="169" name="Google Shape;169;p21"/>
          <p:cNvSpPr txBox="1"/>
          <p:nvPr>
            <p:ph idx="1" type="body"/>
          </p:nvPr>
        </p:nvSpPr>
        <p:spPr>
          <a:xfrm>
            <a:off x="311975" y="938011"/>
            <a:ext cx="6030300" cy="3693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Clr>
                <a:srgbClr val="666666"/>
              </a:buClr>
              <a:buSzPts val="1200"/>
              <a:buChar char="●"/>
            </a:pPr>
            <a:r>
              <a:rPr lang="en" sz="1200">
                <a:solidFill>
                  <a:srgbClr val="666666"/>
                </a:solidFill>
              </a:rPr>
              <a:t>Employee dataset i have downloaded from “EDUNET” Dashboard</a:t>
            </a:r>
            <a:endParaRPr sz="1200">
              <a:solidFill>
                <a:srgbClr val="666666"/>
              </a:solidFill>
            </a:endParaRPr>
          </a:p>
        </p:txBody>
      </p:sp>
      <p:sp>
        <p:nvSpPr>
          <p:cNvPr id="170" name="Google Shape;170;p21"/>
          <p:cNvSpPr txBox="1"/>
          <p:nvPr>
            <p:ph idx="1" type="body"/>
          </p:nvPr>
        </p:nvSpPr>
        <p:spPr>
          <a:xfrm>
            <a:off x="311975" y="1322911"/>
            <a:ext cx="6030300" cy="5817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Clr>
                <a:srgbClr val="666666"/>
              </a:buClr>
              <a:buSzPts val="1200"/>
              <a:buChar char="●"/>
            </a:pPr>
            <a:r>
              <a:rPr lang="en" sz="1200">
                <a:solidFill>
                  <a:srgbClr val="666666"/>
                </a:solidFill>
              </a:rPr>
              <a:t> It has “25 Features”, and i have picked 9 Features from that for Calculating Employee data analysis.</a:t>
            </a:r>
            <a:endParaRPr sz="1200">
              <a:solidFill>
                <a:srgbClr val="666666"/>
              </a:solidFill>
            </a:endParaRPr>
          </a:p>
        </p:txBody>
      </p:sp>
      <p:sp>
        <p:nvSpPr>
          <p:cNvPr id="171" name="Google Shape;171;p21"/>
          <p:cNvSpPr txBox="1"/>
          <p:nvPr>
            <p:ph idx="1" type="body"/>
          </p:nvPr>
        </p:nvSpPr>
        <p:spPr>
          <a:xfrm>
            <a:off x="272600" y="1963836"/>
            <a:ext cx="6030300" cy="4002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sz="1400"/>
              <a:t>List of features which i have collected from Data Excel sheet.</a:t>
            </a:r>
            <a:endParaRPr b="1" sz="1400"/>
          </a:p>
        </p:txBody>
      </p:sp>
      <p:sp>
        <p:nvSpPr>
          <p:cNvPr id="172" name="Google Shape;172;p21"/>
          <p:cNvSpPr txBox="1"/>
          <p:nvPr>
            <p:ph idx="1" type="body"/>
          </p:nvPr>
        </p:nvSpPr>
        <p:spPr>
          <a:xfrm>
            <a:off x="272600" y="2348736"/>
            <a:ext cx="3024300" cy="3540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100">
                <a:solidFill>
                  <a:srgbClr val="666666"/>
                </a:solidFill>
              </a:rPr>
              <a:t>Employee Id :</a:t>
            </a:r>
            <a:r>
              <a:rPr b="1" lang="en" sz="1100"/>
              <a:t> Numerical </a:t>
            </a:r>
            <a:r>
              <a:rPr b="1" lang="en" sz="1100"/>
              <a:t>Values</a:t>
            </a:r>
            <a:endParaRPr b="1" sz="1100"/>
          </a:p>
        </p:txBody>
      </p:sp>
      <p:sp>
        <p:nvSpPr>
          <p:cNvPr id="173" name="Google Shape;173;p21"/>
          <p:cNvSpPr txBox="1"/>
          <p:nvPr>
            <p:ph idx="1" type="body"/>
          </p:nvPr>
        </p:nvSpPr>
        <p:spPr>
          <a:xfrm>
            <a:off x="272600" y="2748936"/>
            <a:ext cx="3024300" cy="3540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100">
                <a:solidFill>
                  <a:srgbClr val="666666"/>
                </a:solidFill>
              </a:rPr>
              <a:t>First name</a:t>
            </a:r>
            <a:r>
              <a:rPr lang="en" sz="1100">
                <a:solidFill>
                  <a:srgbClr val="666666"/>
                </a:solidFill>
              </a:rPr>
              <a:t>:</a:t>
            </a:r>
            <a:r>
              <a:rPr lang="en" sz="1100"/>
              <a:t> </a:t>
            </a:r>
            <a:r>
              <a:rPr b="1" lang="en" sz="1100"/>
              <a:t>Text Type</a:t>
            </a:r>
            <a:endParaRPr b="1" sz="1100"/>
          </a:p>
        </p:txBody>
      </p:sp>
      <p:sp>
        <p:nvSpPr>
          <p:cNvPr id="174" name="Google Shape;174;p21"/>
          <p:cNvSpPr txBox="1"/>
          <p:nvPr>
            <p:ph idx="1" type="body"/>
          </p:nvPr>
        </p:nvSpPr>
        <p:spPr>
          <a:xfrm>
            <a:off x="272600" y="3149136"/>
            <a:ext cx="3024300" cy="3540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100">
                <a:solidFill>
                  <a:srgbClr val="666666"/>
                </a:solidFill>
              </a:rPr>
              <a:t>Last name</a:t>
            </a:r>
            <a:r>
              <a:rPr lang="en" sz="1100">
                <a:solidFill>
                  <a:srgbClr val="666666"/>
                </a:solidFill>
              </a:rPr>
              <a:t>:</a:t>
            </a:r>
            <a:r>
              <a:rPr lang="en" sz="1100">
                <a:solidFill>
                  <a:srgbClr val="B7B7B7"/>
                </a:solidFill>
              </a:rPr>
              <a:t> </a:t>
            </a:r>
            <a:r>
              <a:rPr b="1" lang="en" sz="1100"/>
              <a:t>Text Type</a:t>
            </a:r>
            <a:endParaRPr sz="1100"/>
          </a:p>
        </p:txBody>
      </p:sp>
      <p:sp>
        <p:nvSpPr>
          <p:cNvPr id="175" name="Google Shape;175;p21"/>
          <p:cNvSpPr txBox="1"/>
          <p:nvPr>
            <p:ph idx="1" type="body"/>
          </p:nvPr>
        </p:nvSpPr>
        <p:spPr>
          <a:xfrm>
            <a:off x="272600" y="3549336"/>
            <a:ext cx="3024300" cy="3540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100">
                <a:solidFill>
                  <a:srgbClr val="666666"/>
                </a:solidFill>
              </a:rPr>
              <a:t>Business</a:t>
            </a:r>
            <a:r>
              <a:rPr lang="en" sz="1100">
                <a:solidFill>
                  <a:srgbClr val="666666"/>
                </a:solidFill>
              </a:rPr>
              <a:t> Until</a:t>
            </a:r>
            <a:r>
              <a:rPr lang="en" sz="1100">
                <a:solidFill>
                  <a:srgbClr val="666666"/>
                </a:solidFill>
              </a:rPr>
              <a:t>: </a:t>
            </a:r>
            <a:r>
              <a:rPr b="1" lang="en" sz="1100"/>
              <a:t>Text Type</a:t>
            </a:r>
            <a:endParaRPr sz="1100"/>
          </a:p>
        </p:txBody>
      </p:sp>
      <p:sp>
        <p:nvSpPr>
          <p:cNvPr id="176" name="Google Shape;176;p21"/>
          <p:cNvSpPr txBox="1"/>
          <p:nvPr>
            <p:ph idx="1" type="body"/>
          </p:nvPr>
        </p:nvSpPr>
        <p:spPr>
          <a:xfrm>
            <a:off x="272600" y="3949536"/>
            <a:ext cx="3024300" cy="3540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100">
                <a:solidFill>
                  <a:srgbClr val="666666"/>
                </a:solidFill>
              </a:rPr>
              <a:t>Employee status</a:t>
            </a:r>
            <a:r>
              <a:rPr lang="en" sz="1100">
                <a:solidFill>
                  <a:srgbClr val="666666"/>
                </a:solidFill>
              </a:rPr>
              <a:t>:</a:t>
            </a:r>
            <a:r>
              <a:rPr lang="en" sz="1100">
                <a:solidFill>
                  <a:srgbClr val="B7B7B7"/>
                </a:solidFill>
              </a:rPr>
              <a:t> </a:t>
            </a:r>
            <a:r>
              <a:rPr b="1" lang="en" sz="1100"/>
              <a:t>Text Type</a:t>
            </a:r>
            <a:endParaRPr sz="1100"/>
          </a:p>
        </p:txBody>
      </p:sp>
      <p:sp>
        <p:nvSpPr>
          <p:cNvPr id="177" name="Google Shape;177;p21"/>
          <p:cNvSpPr txBox="1"/>
          <p:nvPr>
            <p:ph idx="1" type="body"/>
          </p:nvPr>
        </p:nvSpPr>
        <p:spPr>
          <a:xfrm>
            <a:off x="3296900" y="2348736"/>
            <a:ext cx="3024300" cy="3540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100">
                <a:solidFill>
                  <a:srgbClr val="666666"/>
                </a:solidFill>
              </a:rPr>
              <a:t>Employee</a:t>
            </a:r>
            <a:r>
              <a:rPr lang="en" sz="1100">
                <a:solidFill>
                  <a:srgbClr val="666666"/>
                </a:solidFill>
              </a:rPr>
              <a:t> Type</a:t>
            </a:r>
            <a:r>
              <a:rPr lang="en" sz="1100">
                <a:solidFill>
                  <a:srgbClr val="666666"/>
                </a:solidFill>
              </a:rPr>
              <a:t>:</a:t>
            </a:r>
            <a:r>
              <a:rPr lang="en" sz="1100"/>
              <a:t> </a:t>
            </a:r>
            <a:r>
              <a:rPr b="1" lang="en" sz="1100"/>
              <a:t>Text Type</a:t>
            </a:r>
            <a:endParaRPr sz="1100"/>
          </a:p>
        </p:txBody>
      </p:sp>
      <p:sp>
        <p:nvSpPr>
          <p:cNvPr id="178" name="Google Shape;178;p21"/>
          <p:cNvSpPr txBox="1"/>
          <p:nvPr>
            <p:ph idx="1" type="body"/>
          </p:nvPr>
        </p:nvSpPr>
        <p:spPr>
          <a:xfrm>
            <a:off x="3296900" y="2748925"/>
            <a:ext cx="4782300" cy="3540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100">
                <a:solidFill>
                  <a:srgbClr val="666666"/>
                </a:solidFill>
              </a:rPr>
              <a:t>Employee classification type</a:t>
            </a:r>
            <a:r>
              <a:rPr lang="en" sz="1100">
                <a:solidFill>
                  <a:srgbClr val="666666"/>
                </a:solidFill>
              </a:rPr>
              <a:t>:</a:t>
            </a:r>
            <a:r>
              <a:rPr lang="en" sz="1100">
                <a:solidFill>
                  <a:srgbClr val="B7B7B7"/>
                </a:solidFill>
              </a:rPr>
              <a:t> </a:t>
            </a:r>
            <a:r>
              <a:rPr b="1" lang="en" sz="1100"/>
              <a:t>Text Type</a:t>
            </a:r>
            <a:endParaRPr sz="1100"/>
          </a:p>
        </p:txBody>
      </p:sp>
      <p:sp>
        <p:nvSpPr>
          <p:cNvPr id="179" name="Google Shape;179;p21"/>
          <p:cNvSpPr txBox="1"/>
          <p:nvPr>
            <p:ph idx="1" type="body"/>
          </p:nvPr>
        </p:nvSpPr>
        <p:spPr>
          <a:xfrm>
            <a:off x="3296900" y="3149136"/>
            <a:ext cx="3024300" cy="3540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100">
                <a:solidFill>
                  <a:srgbClr val="666666"/>
                </a:solidFill>
              </a:rPr>
              <a:t>Gender Code:</a:t>
            </a:r>
            <a:r>
              <a:rPr lang="en" sz="1100">
                <a:solidFill>
                  <a:srgbClr val="B7B7B7"/>
                </a:solidFill>
              </a:rPr>
              <a:t> </a:t>
            </a:r>
            <a:r>
              <a:rPr b="1" lang="en" sz="1100"/>
              <a:t>Text Type</a:t>
            </a:r>
            <a:endParaRPr sz="1100"/>
          </a:p>
        </p:txBody>
      </p:sp>
      <p:sp>
        <p:nvSpPr>
          <p:cNvPr id="180" name="Google Shape;180;p21"/>
          <p:cNvSpPr txBox="1"/>
          <p:nvPr>
            <p:ph idx="1" type="body"/>
          </p:nvPr>
        </p:nvSpPr>
        <p:spPr>
          <a:xfrm>
            <a:off x="3296900" y="3549336"/>
            <a:ext cx="3024300" cy="3540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100">
                <a:solidFill>
                  <a:srgbClr val="666666"/>
                </a:solidFill>
              </a:rPr>
              <a:t>Performance score</a:t>
            </a:r>
            <a:r>
              <a:rPr lang="en" sz="1100">
                <a:solidFill>
                  <a:srgbClr val="666666"/>
                </a:solidFill>
              </a:rPr>
              <a:t>:</a:t>
            </a:r>
            <a:r>
              <a:rPr lang="en" sz="1100">
                <a:solidFill>
                  <a:srgbClr val="B7B7B7"/>
                </a:solidFill>
              </a:rPr>
              <a:t> </a:t>
            </a:r>
            <a:r>
              <a:rPr b="1" lang="en" sz="1100"/>
              <a:t>Text Type</a:t>
            </a:r>
            <a:endParaRPr sz="1100"/>
          </a:p>
        </p:txBody>
      </p:sp>
      <p:sp>
        <p:nvSpPr>
          <p:cNvPr id="181" name="Google Shape;181;p21"/>
          <p:cNvSpPr txBox="1"/>
          <p:nvPr>
            <p:ph idx="1" type="body"/>
          </p:nvPr>
        </p:nvSpPr>
        <p:spPr>
          <a:xfrm>
            <a:off x="3296900" y="3949525"/>
            <a:ext cx="3554100" cy="3540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100">
                <a:solidFill>
                  <a:srgbClr val="666666"/>
                </a:solidFill>
              </a:rPr>
              <a:t>Current Employee Rating: </a:t>
            </a:r>
            <a:r>
              <a:rPr b="1" lang="en" sz="1100"/>
              <a:t>Numerical Values</a:t>
            </a:r>
            <a:endParaRPr sz="1100"/>
          </a:p>
        </p:txBody>
      </p:sp>
      <p:sp>
        <p:nvSpPr>
          <p:cNvPr id="182" name="Google Shape;182;p21"/>
          <p:cNvSpPr txBox="1"/>
          <p:nvPr>
            <p:ph idx="1" type="body"/>
          </p:nvPr>
        </p:nvSpPr>
        <p:spPr>
          <a:xfrm>
            <a:off x="272600" y="4303536"/>
            <a:ext cx="3024300" cy="3540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100">
                <a:solidFill>
                  <a:srgbClr val="666666"/>
                </a:solidFill>
              </a:rPr>
              <a:t>Performance Level:</a:t>
            </a:r>
            <a:r>
              <a:rPr lang="en" sz="1100">
                <a:solidFill>
                  <a:srgbClr val="B7B7B7"/>
                </a:solidFill>
              </a:rPr>
              <a:t> </a:t>
            </a:r>
            <a:r>
              <a:rPr b="1" lang="en" sz="1100"/>
              <a:t>Text Type</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