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Default ContentType="image/jpeg" Extension="jpeg"/>
  <Default ContentType="image/jpg" Extension="jpg"/>
  <Default ContentType="image/svg+xml" Extension="svg"/>
  <Default ContentType="image/png" Extension="png"/>
  <Default ContentType="image/gif" Extension="gif"/>
  <Default ContentType="video/mp4" Extension="m4v"/>
  <Default ContentType="video/mp4" Extension="mp4"/>
  <Default ContentType="application/vnd.openxmlformats-officedocument.vmlDrawing" Extension="vml"/>
  <Default ContentType="application/vnd.openxmlformats-officedocument.spreadsheetml.sheet" Extension="xlsx"/>
  <Override ContentType="application/vnd.openxmlformats-officedocument.presentationml.presentation.main+xml" PartName="/ppt/presentation.xml"/>
  <Override ContentType="application/vnd.openxmlformats-officedocument.presentationml.notesMaster+xml" PartName="/ppt/notesMasters/notesMaster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Master+xml" PartName="/ppt/slideMasters/slideMaster2.xml"/>
  <Override ContentType="application/vnd.openxmlformats-officedocument.presentationml.slide+xml" PartName="/ppt/slides/slide2.xml"/>
  <Override ContentType="application/vnd.openxmlformats-officedocument.presentationml.slideMaster+xml" PartName="/ppt/slideMasters/slideMaster3.xml"/>
  <Override ContentType="application/vnd.openxmlformats-officedocument.presentationml.slide+xml" PartName="/ppt/slides/slide3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5.xml"/>
  <Override ContentType="application/vnd.openxmlformats-officedocument.presentationml.slideMaster+xml" PartName="/ppt/slideMasters/slideMaster6.xml"/>
  <Override ContentType="application/vnd.openxmlformats-officedocument.presentationml.slide+xml" PartName="/ppt/slides/slide6.xml"/>
  <Override ContentType="application/vnd.openxmlformats-officedocument.presentationml.slideMaster+xml" PartName="/ppt/slideMasters/slideMaster7.xml"/>
  <Override ContentType="application/vnd.openxmlformats-officedocument.presentationml.slide+xml" PartName="/ppt/slides/slide7.xml"/>
  <Override ContentType="application/vnd.openxmlformats-officedocument.presentationml.slideMaster+xml" PartName="/ppt/slideMasters/slideMaster8.xml"/>
  <Override ContentType="application/vnd.openxmlformats-officedocument.presentationml.slide+xml" PartName="/ppt/slides/slide8.xml"/>
  <Override ContentType="application/vnd.openxmlformats-officedocument.presentationml.slideMaster+xml" PartName="/ppt/slideMasters/slideMaster9.xml"/>
  <Override ContentType="application/vnd.openxmlformats-officedocument.presentationml.slide+xml" PartName="/ppt/slides/slide9.xml"/>
  <Override ContentType="application/vnd.openxmlformats-officedocument.presentationml.slideMaster+xml" PartName="/ppt/slideMasters/slideMaster10.xml"/>
  <Override ContentType="application/vnd.openxmlformats-officedocument.presentationml.slide+xml" PartName="/ppt/slides/slide10.xml"/>
  <Override ContentType="application/vnd.openxmlformats-officedocument.presentationml.slideMaster+xml" PartName="/ppt/slideMasters/slideMaster11.xml"/>
  <Override ContentType="application/vnd.openxmlformats-officedocument.presentationml.slide+xml" PartName="/ppt/slides/slide11.xml"/>
  <Override ContentType="application/vnd.openxmlformats-officedocument.presentationml.slideMaster+xml" PartName="/ppt/slideMasters/slideMaster12.xml"/>
  <Override ContentType="application/vnd.openxmlformats-officedocument.presentationml.slide+xml" PartName="/ppt/slides/slide12.xml"/>
  <Override ContentType="application/vnd.openxmlformats-officedocument.presentationml.slideMaster+xml" PartName="/ppt/slideMasters/slideMaster13.xml"/>
  <Override ContentType="application/vnd.openxmlformats-officedocument.presentationml.slide+xml" PartName="/ppt/slides/slide13.xml"/>
  <Override ContentType="application/vnd.openxmlformats-officedocument.presentationml.slideMaster+xml" PartName="/ppt/slideMasters/slideMaster14.xml"/>
  <Override ContentType="application/vnd.openxmlformats-officedocument.presentationml.slide+xml" PartName="/ppt/slides/slide14.xml"/>
  <Override ContentType="application/vnd.openxmlformats-officedocument.presentationml.slideMaster+xml" PartName="/ppt/slideMasters/slideMaster15.xml"/>
  <Override ContentType="application/vnd.openxmlformats-officedocument.presentationml.slide+xml" PartName="/ppt/slides/slide15.xml"/>
  <Override ContentType="application/vnd.openxmlformats-officedocument.presentationml.slideMaster+xml" PartName="/ppt/slideMasters/slideMaster16.xml"/>
  <Override ContentType="application/vnd.openxmlformats-officedocument.presentationml.slide+xml" PartName="/ppt/slides/slide16.xml"/>
  <Override ContentType="application/vnd.openxmlformats-officedocument.presentationml.slideMaster+xml" PartName="/ppt/slideMasters/slideMaster17.xml"/>
  <Override ContentType="application/vnd.openxmlformats-officedocument.presentationml.slide+xml" PartName="/ppt/slides/slide17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8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7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
		<Relationship Id="rId1" Target="docProps/app.xml" Type="http://schemas.openxmlformats.org/officeDocument/2006/relationships/extended-properties"/>
		<Relationship Id="rId2" Target="docProps/core.xml" Type="http://schemas.openxmlformats.org/package/2006/relationships/metadata/core-properties"/>
		<Relationship Id="rId3" Target="ppt/presentation.xml" Type="http://schemas.openxmlformats.org/officeDocument/2006/relationships/officeDocument"/>
		<Relationship Id="rId4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notesMasterIdLst>
    <p:notesMasterId r:id="rId19"/>
  </p:notesMasterIdLst>
  <p:sldSz cx="14630400" cy="8229600"/>
  <p:notesSz cx="8229600" cy="14630400"/>
  <p:embeddedFontLst>
    <p:embeddedFont>
      <p:font typeface="Barlow"/>
      <p:regular r:id="rId24"/>
    </p:embeddedFont>
    <p:embeddedFont>
      <p:font typeface="Barlow"/>
      <p:regular r:id="rId25"/>
    </p:embeddedFont>
    <p:embeddedFont>
      <p:font typeface="Barlow"/>
      <p:regular r:id="rId26"/>
    </p:embeddedFont>
    <p:embeddedFont>
      <p:font typeface="Barlow"/>
      <p:regular r:id="rId27"/>
    </p:embeddedFont>
    <p:embeddedFont>
      <p:font typeface="Montserrat"/>
      <p:regular r:id="rId28"/>
    </p:embeddedFont>
    <p:embeddedFont>
      <p:font typeface="Montserrat"/>
      <p:regular r:id="rId29"/>
    </p:embeddedFont>
    <p:embeddedFont>
      <p:font typeface="Montserrat"/>
      <p:regular r:id="rId30"/>
    </p:embeddedFont>
    <p:embeddedFont>
      <p:font typeface="Montserrat"/>
      <p:regular r:id="rId31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24" Type="http://schemas.openxmlformats.org/officeDocument/2006/relationships/font" Target="fonts/font1.fntdata"/><Relationship Id="rId25" Type="http://schemas.openxmlformats.org/officeDocument/2006/relationships/font" Target="fonts/font2.fntdata"/><Relationship Id="rId26" Type="http://schemas.openxmlformats.org/officeDocument/2006/relationships/font" Target="fonts/font3.fntdata"/><Relationship Id="rId27" Type="http://schemas.openxmlformats.org/officeDocument/2006/relationships/font" Target="fonts/font4.fntdata"/><Relationship Id="rId28" Type="http://schemas.openxmlformats.org/officeDocument/2006/relationships/font" Target="fonts/font5.fntdata"/><Relationship Id="rId29" Type="http://schemas.openxmlformats.org/officeDocument/2006/relationships/font" Target="fonts/font6.fntdata"/><Relationship Id="rId30" Type="http://schemas.openxmlformats.org/officeDocument/2006/relationships/font" Target="fonts/font7.fntdata"/><Relationship Id="rId31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3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1-1.png"/><Relationship Id="rId3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2-1.png"/><Relationship Id="rId3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3-1.png"/><Relationship Id="rId3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4-1.png"/><Relationship Id="rId3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5-1.png"/><Relationship Id="rId3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6-1.png"/><Relationship Id="rId3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7-1.png"/><Relationship Id="rId3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8-1.png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910D0D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713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4C8E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2D1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2D1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2D1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2D1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arget="../media/image-1-1.jpeg" Type="http://schemas.openxmlformats.org/officeDocument/2006/relationships/image"/><Relationship Id="rId2" Target="../slideLayouts/slideLayout2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 ?><Relationships xmlns="http://schemas.openxmlformats.org/package/2006/relationships"><Relationship Id="rId1" Target="../media/image-11-1.jpeg" Type="http://schemas.openxmlformats.org/officeDocument/2006/relationships/image"/><Relationship Id="rId2" Target="../slideLayouts/slideLayout12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 ?><Relationships xmlns="http://schemas.openxmlformats.org/package/2006/relationships"><Relationship Id="rId1" Target="../media/image-14-1.jpeg" Type="http://schemas.openxmlformats.org/officeDocument/2006/relationships/image"/><Relationship Id="rId2" Target="../media/image-14-2.png" Type="http://schemas.openxmlformats.org/officeDocument/2006/relationships/image"/><Relationship Id="rId3" Target="../media/image-14-3.png" Type="http://schemas.openxmlformats.org/officeDocument/2006/relationships/image"/><Relationship Id="rId4" Target="../media/image-14-4.png" Type="http://schemas.openxmlformats.org/officeDocument/2006/relationships/image"/><Relationship Id="rId5" Target="../media/image-14-5.png" Type="http://schemas.openxmlformats.org/officeDocument/2006/relationships/image"/><Relationship Id="rId6" Target="../slideLayouts/slideLayout15.xml" Type="http://schemas.openxmlformats.org/officeDocument/2006/relationships/slideLayout"/><Relationship Id="rId7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 ?><Relationships xmlns="http://schemas.openxmlformats.org/package/2006/relationships"><Relationship Id="rId1" Target="../media/image-16-1.jpeg" Type="http://schemas.openxmlformats.org/officeDocument/2006/relationships/image"/><Relationship Id="rId2" Target="../slideLayouts/slideLayout17.xml" Type="http://schemas.openxmlformats.org/officeDocument/2006/relationships/slideLayout"/><Relationship Id="rId3" Target="../notesSlides/notesSlide16.xml" Type="http://schemas.openxmlformats.org/officeDocument/2006/relationships/notesSlide"/></Relationships>
</file>

<file path=ppt/slides/_rels/slide17.xml.rels><?xml version="1.0" encoding="UTF-8" standalone="yes" ?><Relationships xmlns="http://schemas.openxmlformats.org/package/2006/relationships"><Relationship Id="rId1" Target="../media/image-17-1.jpeg" Type="http://schemas.openxmlformats.org/officeDocument/2006/relationships/image"/><Relationship Id="rId2" Target="../slideLayouts/slideLayout18.xml" Type="http://schemas.openxmlformats.org/officeDocument/2006/relationships/slideLayout"/><Relationship Id="rId3" Target="../notesSlides/notesSlide17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 ?><Relationships xmlns="http://schemas.openxmlformats.org/package/2006/relationships"><Relationship Id="rId1" Target="../media/image-4-1.jpeg" Type="http://schemas.openxmlformats.org/officeDocument/2006/relationships/image"/><Relationship Id="rId2" Target="../slideLayouts/slideLayout5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slideLayout" Target="../slideLayouts/slideLayout6.xml"/><Relationship Id="rId6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 ?><Relationships xmlns="http://schemas.openxmlformats.org/package/2006/relationships"><Relationship Id="rId1" Target="../media/image-7-1.jpeg" Type="http://schemas.openxmlformats.org/officeDocument/2006/relationships/image"/><Relationship Id="rId2" Target="../slideLayouts/slideLayout8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 ?><Relationships xmlns="http://schemas.openxmlformats.org/package/2006/relationships"><Relationship Id="rId1" Target="../media/image-8-1.jpeg" Type="http://schemas.openxmlformats.org/officeDocument/2006/relationships/image"/><Relationship Id="rId2" Target="../slideLayouts/slideLayout9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png"/><Relationship Id="rId4" Type="http://schemas.openxmlformats.org/officeDocument/2006/relationships/image" Target="../media/image-9-4.png"/><Relationship Id="rId5" Type="http://schemas.openxmlformats.org/officeDocument/2006/relationships/image" Target="../media/image-9-5.png"/><Relationship Id="rId6" Type="http://schemas.openxmlformats.org/officeDocument/2006/relationships/image" Target="../media/image-9-6.png"/><Relationship Id="rId7" Type="http://schemas.openxmlformats.org/officeDocument/2006/relationships/image" Target="../media/image-9-7.png"/><Relationship Id="rId8" Type="http://schemas.openxmlformats.org/officeDocument/2006/relationships/image" Target="../media/image-9-8.png"/><Relationship Id="rId9" Type="http://schemas.openxmlformats.org/officeDocument/2006/relationships/slideLayout" Target="../slideLayouts/slideLayout10.xml"/><Relationship Id="rId10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2D1B">
              <a:alpha val="80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758309" y="2055257"/>
            <a:ext cx="11403211" cy="14254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1200"/>
              </a:lnSpc>
              <a:buNone/>
            </a:pPr>
            <a:r>
              <a:rPr lang="en-US" sz="89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Phishing Awareness</a:t>
            </a:r>
            <a:endParaRPr lang="en-US" sz="8950" dirty="0"/>
          </a:p>
        </p:txBody>
      </p:sp>
      <p:sp>
        <p:nvSpPr>
          <p:cNvPr id="5" name="Text 2"/>
          <p:cNvSpPr/>
          <p:nvPr/>
        </p:nvSpPr>
        <p:spPr>
          <a:xfrm>
            <a:off x="758309" y="3805595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F5A3A3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Training</a:t>
            </a:r>
            <a:endParaRPr lang="en-US" sz="4450" dirty="0"/>
          </a:p>
        </p:txBody>
      </p:sp>
      <p:sp>
        <p:nvSpPr>
          <p:cNvPr id="6" name="Text 3"/>
          <p:cNvSpPr/>
          <p:nvPr/>
        </p:nvSpPr>
        <p:spPr>
          <a:xfrm>
            <a:off x="758309" y="5059799"/>
            <a:ext cx="7237690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Protect yourself and your organization from cyber threats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0861238" y="5059799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Security Training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10861238" y="5632609"/>
            <a:ext cx="3018353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2025</a:t>
            </a:r>
            <a:endParaRPr lang="en-US" sz="17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2689384"/>
            <a:ext cx="13113782" cy="28508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1200"/>
              </a:lnSpc>
              <a:buNone/>
            </a:pPr>
            <a:r>
              <a:rPr lang="en-US" sz="8950" b="1" dirty="0">
                <a:solidFill>
                  <a:srgbClr val="FFFF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Consequences of </a:t>
            </a:r>
            <a:pPr algn="l" indent="0" marL="0">
              <a:lnSpc>
                <a:spcPts val="11200"/>
              </a:lnSpc>
              <a:buNone/>
            </a:pPr>
            <a:r>
              <a:rPr lang="en-US" sz="8950" b="1" dirty="0">
                <a:solidFill>
                  <a:srgbClr val="FFFF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Phishing</a:t>
            </a:r>
            <a:endParaRPr lang="en-US" sz="89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>
              <a:alpha val="80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758309" y="1398508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The Real Cost</a:t>
            </a:r>
            <a:endParaRPr lang="en-US" sz="4450" dirty="0"/>
          </a:p>
        </p:txBody>
      </p:sp>
      <p:sp>
        <p:nvSpPr>
          <p:cNvPr id="5" name="Text 2"/>
          <p:cNvSpPr/>
          <p:nvPr/>
        </p:nvSpPr>
        <p:spPr>
          <a:xfrm>
            <a:off x="758309" y="2544366"/>
            <a:ext cx="6421517" cy="7149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600"/>
              </a:lnSpc>
              <a:buNone/>
            </a:pPr>
            <a:r>
              <a:rPr lang="en-US" sz="56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Personal</a:t>
            </a:r>
            <a:endParaRPr lang="en-US" sz="5600" dirty="0"/>
          </a:p>
        </p:txBody>
      </p:sp>
      <p:sp>
        <p:nvSpPr>
          <p:cNvPr id="6" name="Text 3"/>
          <p:cNvSpPr/>
          <p:nvPr/>
        </p:nvSpPr>
        <p:spPr>
          <a:xfrm>
            <a:off x="2012633" y="3529965"/>
            <a:ext cx="3912751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Identity theft and financial loss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758309" y="4016097"/>
            <a:ext cx="6421517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Personal accounts compromised</a:t>
            </a:r>
            <a:endParaRPr lang="en-US" sz="1700" dirty="0"/>
          </a:p>
        </p:txBody>
      </p:sp>
      <p:sp>
        <p:nvSpPr>
          <p:cNvPr id="8" name="Text 5"/>
          <p:cNvSpPr/>
          <p:nvPr/>
        </p:nvSpPr>
        <p:spPr>
          <a:xfrm>
            <a:off x="7450574" y="2544366"/>
            <a:ext cx="6421517" cy="7149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600"/>
              </a:lnSpc>
              <a:buNone/>
            </a:pPr>
            <a:r>
              <a:rPr lang="en-US" sz="56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Corporate</a:t>
            </a:r>
            <a:endParaRPr lang="en-US" sz="5600" dirty="0"/>
          </a:p>
        </p:txBody>
      </p:sp>
      <p:sp>
        <p:nvSpPr>
          <p:cNvPr id="9" name="Text 6"/>
          <p:cNvSpPr/>
          <p:nvPr/>
        </p:nvSpPr>
        <p:spPr>
          <a:xfrm>
            <a:off x="8857655" y="3529965"/>
            <a:ext cx="3607237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Unauthorized system access</a:t>
            </a:r>
            <a:endParaRPr lang="en-US" sz="2200" dirty="0"/>
          </a:p>
        </p:txBody>
      </p:sp>
      <p:sp>
        <p:nvSpPr>
          <p:cNvPr id="10" name="Text 7"/>
          <p:cNvSpPr/>
          <p:nvPr/>
        </p:nvSpPr>
        <p:spPr>
          <a:xfrm>
            <a:off x="7450574" y="4016097"/>
            <a:ext cx="6421517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Company data at risk</a:t>
            </a:r>
            <a:endParaRPr lang="en-US" sz="1700" dirty="0"/>
          </a:p>
        </p:txBody>
      </p:sp>
      <p:sp>
        <p:nvSpPr>
          <p:cNvPr id="11" name="Text 8"/>
          <p:cNvSpPr/>
          <p:nvPr/>
        </p:nvSpPr>
        <p:spPr>
          <a:xfrm>
            <a:off x="4104442" y="5012650"/>
            <a:ext cx="6421517" cy="7149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600"/>
              </a:lnSpc>
              <a:buNone/>
            </a:pPr>
            <a:r>
              <a:rPr lang="en-US" sz="56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Reputation</a:t>
            </a:r>
            <a:endParaRPr lang="en-US" sz="5600" dirty="0"/>
          </a:p>
        </p:txBody>
      </p:sp>
      <p:sp>
        <p:nvSpPr>
          <p:cNvPr id="12" name="Text 9"/>
          <p:cNvSpPr/>
          <p:nvPr/>
        </p:nvSpPr>
        <p:spPr>
          <a:xfrm>
            <a:off x="5111115" y="5998250"/>
            <a:ext cx="4408170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Brand damage and regulatory fines</a:t>
            </a:r>
            <a:endParaRPr lang="en-US" sz="2200" dirty="0"/>
          </a:p>
        </p:txBody>
      </p:sp>
      <p:sp>
        <p:nvSpPr>
          <p:cNvPr id="13" name="Text 10"/>
          <p:cNvSpPr/>
          <p:nvPr/>
        </p:nvSpPr>
        <p:spPr>
          <a:xfrm>
            <a:off x="4104442" y="6484382"/>
            <a:ext cx="6421517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Long-term business impact</a:t>
            </a:r>
            <a:endParaRPr lang="en-US" sz="17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3402092"/>
            <a:ext cx="11403211" cy="14254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1200"/>
              </a:lnSpc>
              <a:buNone/>
            </a:pPr>
            <a:r>
              <a:rPr lang="en-US" sz="8950" b="1" dirty="0">
                <a:solidFill>
                  <a:srgbClr val="FFFF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Best </a:t>
            </a:r>
            <a:pPr algn="l" indent="0" marL="0">
              <a:lnSpc>
                <a:spcPts val="11200"/>
              </a:lnSpc>
              <a:buNone/>
            </a:pPr>
            <a:r>
              <a:rPr lang="en-US" sz="8950" b="1" dirty="0">
                <a:solidFill>
                  <a:srgbClr val="FFFF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Practices</a:t>
            </a:r>
            <a:endParaRPr lang="en-US" sz="895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57701" y="516969"/>
            <a:ext cx="4945975" cy="6181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850"/>
              </a:lnSpc>
              <a:buNone/>
            </a:pPr>
            <a:r>
              <a:rPr lang="en-US" sz="38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Your Defense Strategy</a:t>
            </a:r>
            <a:endParaRPr lang="en-US" sz="3850" dirty="0"/>
          </a:p>
        </p:txBody>
      </p:sp>
      <p:sp>
        <p:nvSpPr>
          <p:cNvPr id="3" name="Shape 1"/>
          <p:cNvSpPr/>
          <p:nvPr/>
        </p:nvSpPr>
        <p:spPr>
          <a:xfrm>
            <a:off x="657701" y="1511022"/>
            <a:ext cx="187881" cy="1127641"/>
          </a:xfrm>
          <a:prstGeom prst="roundRect">
            <a:avLst>
              <a:gd name="adj" fmla="val 90032"/>
            </a:avLst>
          </a:prstGeom>
          <a:solidFill>
            <a:srgbClr val="282C32"/>
          </a:solidFill>
          <a:ln/>
          <a:effectLst>
            <a:outerShdw sx="100000" sy="100000" kx="0" ky="0" algn="bl" rotWithShape="0" blurRad="45720" dist="22860" dir="13500000">
              <a:srgbClr val="ffffff">
                <a:alpha val="10000"/>
              </a:srgbClr>
            </a:outerShdw>
          </a:effectLst>
        </p:spPr>
      </p:sp>
      <p:sp>
        <p:nvSpPr>
          <p:cNvPr id="4" name="Text 2"/>
          <p:cNvSpPr/>
          <p:nvPr/>
        </p:nvSpPr>
        <p:spPr>
          <a:xfrm>
            <a:off x="1033462" y="1698903"/>
            <a:ext cx="2519958" cy="3090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Verify Before You Trust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1033462" y="2120741"/>
            <a:ext cx="12939236" cy="3007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Check sender addresses and domains carefully</a:t>
            </a:r>
            <a:endParaRPr lang="en-US" sz="1450" dirty="0"/>
          </a:p>
        </p:txBody>
      </p:sp>
      <p:sp>
        <p:nvSpPr>
          <p:cNvPr id="6" name="Shape 4"/>
          <p:cNvSpPr/>
          <p:nvPr/>
        </p:nvSpPr>
        <p:spPr>
          <a:xfrm>
            <a:off x="939522" y="2779514"/>
            <a:ext cx="187881" cy="1127641"/>
          </a:xfrm>
          <a:prstGeom prst="roundRect">
            <a:avLst>
              <a:gd name="adj" fmla="val 90032"/>
            </a:avLst>
          </a:prstGeom>
          <a:solidFill>
            <a:srgbClr val="282C32"/>
          </a:solidFill>
          <a:ln/>
          <a:effectLst>
            <a:outerShdw sx="100000" sy="100000" kx="0" ky="0" algn="bl" rotWithShape="0" blurRad="45720" dist="22860" dir="13500000">
              <a:srgbClr val="ffffff">
                <a:alpha val="10000"/>
              </a:srgbClr>
            </a:outerShdw>
          </a:effectLst>
        </p:spPr>
      </p:sp>
      <p:sp>
        <p:nvSpPr>
          <p:cNvPr id="7" name="Text 5"/>
          <p:cNvSpPr/>
          <p:nvPr/>
        </p:nvSpPr>
        <p:spPr>
          <a:xfrm>
            <a:off x="1315283" y="2967395"/>
            <a:ext cx="2472928" cy="3090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Hover Before You Click</a:t>
            </a:r>
            <a:endParaRPr lang="en-US" sz="1900" dirty="0"/>
          </a:p>
        </p:txBody>
      </p:sp>
      <p:sp>
        <p:nvSpPr>
          <p:cNvPr id="8" name="Text 6"/>
          <p:cNvSpPr/>
          <p:nvPr/>
        </p:nvSpPr>
        <p:spPr>
          <a:xfrm>
            <a:off x="1315283" y="3389233"/>
            <a:ext cx="12657415" cy="3007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Preview URLs to ensure they're legitimate</a:t>
            </a:r>
            <a:endParaRPr lang="en-US" sz="1450" dirty="0"/>
          </a:p>
        </p:txBody>
      </p:sp>
      <p:sp>
        <p:nvSpPr>
          <p:cNvPr id="9" name="Shape 7"/>
          <p:cNvSpPr/>
          <p:nvPr/>
        </p:nvSpPr>
        <p:spPr>
          <a:xfrm>
            <a:off x="1221462" y="4048006"/>
            <a:ext cx="187881" cy="1127641"/>
          </a:xfrm>
          <a:prstGeom prst="roundRect">
            <a:avLst>
              <a:gd name="adj" fmla="val 90032"/>
            </a:avLst>
          </a:prstGeom>
          <a:solidFill>
            <a:srgbClr val="282C32"/>
          </a:solidFill>
          <a:ln/>
          <a:effectLst>
            <a:outerShdw sx="100000" sy="100000" kx="0" ky="0" algn="bl" rotWithShape="0" blurRad="45720" dist="22860" dir="13500000">
              <a:srgbClr val="ffffff">
                <a:alpha val="10000"/>
              </a:srgbClr>
            </a:outerShdw>
          </a:effectLst>
        </p:spPr>
      </p:sp>
      <p:sp>
        <p:nvSpPr>
          <p:cNvPr id="10" name="Text 8"/>
          <p:cNvSpPr/>
          <p:nvPr/>
        </p:nvSpPr>
        <p:spPr>
          <a:xfrm>
            <a:off x="1597223" y="4235887"/>
            <a:ext cx="2872502" cy="3090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Never Share Sensitive Info</a:t>
            </a:r>
            <a:endParaRPr lang="en-US" sz="1900" dirty="0"/>
          </a:p>
        </p:txBody>
      </p:sp>
      <p:sp>
        <p:nvSpPr>
          <p:cNvPr id="11" name="Text 9"/>
          <p:cNvSpPr/>
          <p:nvPr/>
        </p:nvSpPr>
        <p:spPr>
          <a:xfrm>
            <a:off x="1597223" y="4657725"/>
            <a:ext cx="12375475" cy="3007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Legitimate organizations won't ask for passwords via email</a:t>
            </a:r>
            <a:endParaRPr lang="en-US" sz="1450" dirty="0"/>
          </a:p>
        </p:txBody>
      </p:sp>
      <p:sp>
        <p:nvSpPr>
          <p:cNvPr id="12" name="Shape 10"/>
          <p:cNvSpPr/>
          <p:nvPr/>
        </p:nvSpPr>
        <p:spPr>
          <a:xfrm>
            <a:off x="1503402" y="5316498"/>
            <a:ext cx="187881" cy="1127641"/>
          </a:xfrm>
          <a:prstGeom prst="roundRect">
            <a:avLst>
              <a:gd name="adj" fmla="val 90032"/>
            </a:avLst>
          </a:prstGeom>
          <a:solidFill>
            <a:srgbClr val="282C32"/>
          </a:solidFill>
          <a:ln/>
          <a:effectLst>
            <a:outerShdw sx="100000" sy="100000" kx="0" ky="0" algn="bl" rotWithShape="0" blurRad="45720" dist="22860" dir="13500000">
              <a:srgbClr val="ffffff">
                <a:alpha val="10000"/>
              </a:srgbClr>
            </a:outerShdw>
          </a:effectLst>
        </p:spPr>
      </p:sp>
      <p:sp>
        <p:nvSpPr>
          <p:cNvPr id="13" name="Text 11"/>
          <p:cNvSpPr/>
          <p:nvPr/>
        </p:nvSpPr>
        <p:spPr>
          <a:xfrm>
            <a:off x="1879163" y="5504378"/>
            <a:ext cx="2771418" cy="3090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Keep Everything Updated</a:t>
            </a:r>
            <a:endParaRPr lang="en-US" sz="1900" dirty="0"/>
          </a:p>
        </p:txBody>
      </p:sp>
      <p:sp>
        <p:nvSpPr>
          <p:cNvPr id="14" name="Text 12"/>
          <p:cNvSpPr/>
          <p:nvPr/>
        </p:nvSpPr>
        <p:spPr>
          <a:xfrm>
            <a:off x="1879163" y="5926217"/>
            <a:ext cx="12093535" cy="3007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Software patches and security tools stay current</a:t>
            </a:r>
            <a:endParaRPr lang="en-US" sz="1450" dirty="0"/>
          </a:p>
        </p:txBody>
      </p:sp>
      <p:sp>
        <p:nvSpPr>
          <p:cNvPr id="15" name="Shape 13"/>
          <p:cNvSpPr/>
          <p:nvPr/>
        </p:nvSpPr>
        <p:spPr>
          <a:xfrm>
            <a:off x="1221462" y="6584990"/>
            <a:ext cx="187881" cy="1127641"/>
          </a:xfrm>
          <a:prstGeom prst="roundRect">
            <a:avLst>
              <a:gd name="adj" fmla="val 90032"/>
            </a:avLst>
          </a:prstGeom>
          <a:solidFill>
            <a:srgbClr val="282C32"/>
          </a:solidFill>
          <a:ln/>
          <a:effectLst>
            <a:outerShdw sx="100000" sy="100000" kx="0" ky="0" algn="bl" rotWithShape="0" blurRad="45720" dist="22860" dir="13500000">
              <a:srgbClr val="ffffff">
                <a:alpha val="10000"/>
              </a:srgbClr>
            </a:outerShdw>
          </a:effectLst>
        </p:spPr>
      </p:sp>
      <p:sp>
        <p:nvSpPr>
          <p:cNvPr id="16" name="Text 14"/>
          <p:cNvSpPr/>
          <p:nvPr/>
        </p:nvSpPr>
        <p:spPr>
          <a:xfrm>
            <a:off x="1597223" y="6772870"/>
            <a:ext cx="3503771" cy="3090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Use Multi-Factor Authentication</a:t>
            </a:r>
            <a:endParaRPr lang="en-US" sz="1900" dirty="0"/>
          </a:p>
        </p:txBody>
      </p:sp>
      <p:sp>
        <p:nvSpPr>
          <p:cNvPr id="17" name="Text 15"/>
          <p:cNvSpPr/>
          <p:nvPr/>
        </p:nvSpPr>
        <p:spPr>
          <a:xfrm>
            <a:off x="1597223" y="7194709"/>
            <a:ext cx="12375475" cy="3007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Add extra security layers wherever possible</a:t>
            </a:r>
            <a:endParaRPr lang="en-US" sz="145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309" y="1333262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When in Doubt</a:t>
            </a:r>
            <a:endParaRPr lang="en-US" sz="44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309" y="2370892"/>
            <a:ext cx="541615" cy="54161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58309" y="3183255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Report Immediately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58309" y="3669387"/>
            <a:ext cx="3678317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Alert IT/security team about suspicious emails</a:t>
            </a:r>
            <a:endParaRPr lang="en-US" sz="170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7374" y="2370892"/>
            <a:ext cx="541615" cy="54161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707374" y="3183255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Continuous Learning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4707374" y="3669387"/>
            <a:ext cx="3678317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Participate in training and simulations</a:t>
            </a:r>
            <a:endParaRPr lang="en-US" sz="170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309" y="4904423"/>
            <a:ext cx="541615" cy="54161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58309" y="5716786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Stay Informed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758309" y="6202918"/>
            <a:ext cx="3678317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Keep up with latest threats and tactics</a:t>
            </a:r>
            <a:endParaRPr lang="en-US" sz="1700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7374" y="4904423"/>
            <a:ext cx="541615" cy="541615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4707374" y="5716786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Build Security Culture</a:t>
            </a:r>
            <a:endParaRPr lang="en-US" sz="2200" dirty="0"/>
          </a:p>
        </p:txBody>
      </p:sp>
      <p:sp>
        <p:nvSpPr>
          <p:cNvPr id="15" name="Text 8"/>
          <p:cNvSpPr/>
          <p:nvPr/>
        </p:nvSpPr>
        <p:spPr>
          <a:xfrm>
            <a:off x="4707374" y="6202918"/>
            <a:ext cx="3678317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Foster team vigilance and awareness</a:t>
            </a:r>
            <a:endParaRPr lang="en-US" sz="17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3402092"/>
            <a:ext cx="11403211" cy="14254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1200"/>
              </a:lnSpc>
              <a:buNone/>
            </a:pPr>
            <a:r>
              <a:rPr lang="en-US" sz="8950" b="1" dirty="0">
                <a:solidFill>
                  <a:srgbClr val="FFFF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Key </a:t>
            </a:r>
            <a:pPr algn="l" indent="0" marL="0">
              <a:lnSpc>
                <a:spcPts val="11200"/>
              </a:lnSpc>
              <a:buNone/>
            </a:pPr>
            <a:r>
              <a:rPr lang="en-US" sz="8950" b="1" dirty="0">
                <a:solidFill>
                  <a:srgbClr val="FFFF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Takeaways</a:t>
            </a:r>
            <a:endParaRPr lang="en-US" sz="895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44709" y="1131570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Remember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44709" y="2169200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282C32"/>
          </a:solidFill>
          <a:ln/>
          <a:effectLst>
            <a:outerShdw sx="100000" sy="100000" kx="0" ky="0" algn="bl" rotWithShape="0" blurRad="53340" dist="26670" dir="13500000">
              <a:srgbClr val="ffffff">
                <a:alpha val="10000"/>
              </a:srgbClr>
            </a:outerShdw>
          </a:effectLst>
        </p:spPr>
      </p:sp>
      <p:sp>
        <p:nvSpPr>
          <p:cNvPr id="5" name="Text 2"/>
          <p:cNvSpPr/>
          <p:nvPr/>
        </p:nvSpPr>
        <p:spPr>
          <a:xfrm>
            <a:off x="6317397" y="2199144"/>
            <a:ext cx="342067" cy="4275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6948726" y="2243614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Phishing exploits trust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6948726" y="2729746"/>
            <a:ext cx="6923365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Attackers use psychology, not just technology</a:t>
            </a:r>
            <a:endParaRPr lang="en-US" sz="1700" dirty="0"/>
          </a:p>
        </p:txBody>
      </p:sp>
      <p:sp>
        <p:nvSpPr>
          <p:cNvPr id="8" name="Shape 5"/>
          <p:cNvSpPr/>
          <p:nvPr/>
        </p:nvSpPr>
        <p:spPr>
          <a:xfrm>
            <a:off x="6244709" y="3509724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282C32"/>
          </a:solidFill>
          <a:ln/>
          <a:effectLst>
            <a:outerShdw sx="100000" sy="100000" kx="0" ky="0" algn="bl" rotWithShape="0" blurRad="53340" dist="26670" dir="13500000">
              <a:srgbClr val="ffffff">
                <a:alpha val="10000"/>
              </a:srgbClr>
            </a:outerShdw>
          </a:effectLst>
        </p:spPr>
      </p:sp>
      <p:sp>
        <p:nvSpPr>
          <p:cNvPr id="9" name="Text 6"/>
          <p:cNvSpPr/>
          <p:nvPr/>
        </p:nvSpPr>
        <p:spPr>
          <a:xfrm>
            <a:off x="6317397" y="3539669"/>
            <a:ext cx="342067" cy="4275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6948726" y="3584138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Recognition is key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6948726" y="4070271"/>
            <a:ext cx="6923365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Look for urgency, suspicious links, and unusual requests</a:t>
            </a:r>
            <a:endParaRPr lang="en-US" sz="1700" dirty="0"/>
          </a:p>
        </p:txBody>
      </p:sp>
      <p:sp>
        <p:nvSpPr>
          <p:cNvPr id="12" name="Shape 9"/>
          <p:cNvSpPr/>
          <p:nvPr/>
        </p:nvSpPr>
        <p:spPr>
          <a:xfrm>
            <a:off x="6244709" y="4850249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282C32"/>
          </a:solidFill>
          <a:ln/>
          <a:effectLst>
            <a:outerShdw sx="100000" sy="100000" kx="0" ky="0" algn="bl" rotWithShape="0" blurRad="53340" dist="26670" dir="13500000">
              <a:srgbClr val="ffffff">
                <a:alpha val="10000"/>
              </a:srgbClr>
            </a:outerShdw>
          </a:effectLst>
        </p:spPr>
      </p:sp>
      <p:sp>
        <p:nvSpPr>
          <p:cNvPr id="13" name="Text 10"/>
          <p:cNvSpPr/>
          <p:nvPr/>
        </p:nvSpPr>
        <p:spPr>
          <a:xfrm>
            <a:off x="6317397" y="4880193"/>
            <a:ext cx="342067" cy="4275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6948726" y="4924663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Verify before acting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6948726" y="5410795"/>
            <a:ext cx="6923365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Never click or share information without confirmation</a:t>
            </a:r>
            <a:endParaRPr lang="en-US" sz="1700" dirty="0"/>
          </a:p>
        </p:txBody>
      </p:sp>
      <p:sp>
        <p:nvSpPr>
          <p:cNvPr id="16" name="Shape 13"/>
          <p:cNvSpPr/>
          <p:nvPr/>
        </p:nvSpPr>
        <p:spPr>
          <a:xfrm>
            <a:off x="6244709" y="6190774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282C32"/>
          </a:solidFill>
          <a:ln/>
          <a:effectLst>
            <a:outerShdw sx="100000" sy="100000" kx="0" ky="0" algn="bl" rotWithShape="0" blurRad="53340" dist="26670" dir="13500000">
              <a:srgbClr val="ffffff">
                <a:alpha val="10000"/>
              </a:srgbClr>
            </a:outerShdw>
          </a:effectLst>
        </p:spPr>
      </p:sp>
      <p:sp>
        <p:nvSpPr>
          <p:cNvPr id="17" name="Text 14"/>
          <p:cNvSpPr/>
          <p:nvPr/>
        </p:nvSpPr>
        <p:spPr>
          <a:xfrm>
            <a:off x="6317397" y="6220718"/>
            <a:ext cx="342067" cy="4275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4</a:t>
            </a:r>
            <a:endParaRPr lang="en-US" sz="2650" dirty="0"/>
          </a:p>
        </p:txBody>
      </p:sp>
      <p:sp>
        <p:nvSpPr>
          <p:cNvPr id="18" name="Text 15"/>
          <p:cNvSpPr/>
          <p:nvPr/>
        </p:nvSpPr>
        <p:spPr>
          <a:xfrm>
            <a:off x="6948726" y="6265188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You are the front line</a:t>
            </a:r>
            <a:endParaRPr lang="en-US" sz="2200" dirty="0"/>
          </a:p>
        </p:txBody>
      </p:sp>
      <p:sp>
        <p:nvSpPr>
          <p:cNvPr id="19" name="Text 16"/>
          <p:cNvSpPr/>
          <p:nvPr/>
        </p:nvSpPr>
        <p:spPr>
          <a:xfrm>
            <a:off x="6948726" y="6751320"/>
            <a:ext cx="6923365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Your awareness protects everyone</a:t>
            </a:r>
            <a:endParaRPr lang="en-US" sz="17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2D1B">
              <a:alpha val="80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758309" y="2666286"/>
            <a:ext cx="7868245" cy="9835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7700"/>
              </a:lnSpc>
              <a:buNone/>
            </a:pPr>
            <a:r>
              <a:rPr lang="en-US" sz="61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Stay </a:t>
            </a:r>
            <a:pPr algn="l" indent="0" marL="0">
              <a:lnSpc>
                <a:spcPts val="7700"/>
              </a:lnSpc>
              <a:buNone/>
            </a:pPr>
            <a:r>
              <a:rPr lang="en-US" sz="6150" b="1" dirty="0">
                <a:solidFill>
                  <a:srgbClr val="F5A3A3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Vigilant</a:t>
            </a:r>
            <a:endParaRPr lang="en-US" sz="6150" dirty="0"/>
          </a:p>
        </p:txBody>
      </p:sp>
      <p:sp>
        <p:nvSpPr>
          <p:cNvPr id="5" name="Text 2"/>
          <p:cNvSpPr/>
          <p:nvPr/>
        </p:nvSpPr>
        <p:spPr>
          <a:xfrm>
            <a:off x="758309" y="3974783"/>
            <a:ext cx="8202335" cy="5700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450"/>
              </a:lnSpc>
              <a:buNone/>
            </a:pPr>
            <a:r>
              <a:rPr lang="en-US" sz="35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Your awareness is our strongest defense</a:t>
            </a:r>
            <a:endParaRPr lang="en-US" sz="3550" dirty="0"/>
          </a:p>
        </p:txBody>
      </p:sp>
      <p:sp>
        <p:nvSpPr>
          <p:cNvPr id="6" name="Text 3"/>
          <p:cNvSpPr/>
          <p:nvPr/>
        </p:nvSpPr>
        <p:spPr>
          <a:xfrm>
            <a:off x="758309" y="4869775"/>
            <a:ext cx="1311378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Report suspicious activity immediately and continue learning about evolving threats. Together, we can build a more secure environment for everyone.</a:t>
            </a:r>
            <a:endParaRPr lang="en-US" sz="17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1344335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Why This Matters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58309" y="2598539"/>
            <a:ext cx="6421517" cy="7149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600"/>
              </a:lnSpc>
              <a:buNone/>
            </a:pPr>
            <a:r>
              <a:rPr lang="en-US" sz="56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91%</a:t>
            </a:r>
            <a:endParaRPr lang="en-US" sz="5600" dirty="0"/>
          </a:p>
        </p:txBody>
      </p:sp>
      <p:sp>
        <p:nvSpPr>
          <p:cNvPr id="4" name="Text 2"/>
          <p:cNvSpPr/>
          <p:nvPr/>
        </p:nvSpPr>
        <p:spPr>
          <a:xfrm>
            <a:off x="1744742" y="3584138"/>
            <a:ext cx="4448651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Of cyberattacks start with phishing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758309" y="4070271"/>
            <a:ext cx="6421517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Phishing remains the most common attack vector</a:t>
            </a:r>
            <a:endParaRPr lang="en-US" sz="1700" dirty="0"/>
          </a:p>
        </p:txBody>
      </p:sp>
      <p:sp>
        <p:nvSpPr>
          <p:cNvPr id="6" name="Text 4"/>
          <p:cNvSpPr/>
          <p:nvPr/>
        </p:nvSpPr>
        <p:spPr>
          <a:xfrm>
            <a:off x="7450574" y="2598539"/>
            <a:ext cx="6421517" cy="7149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600"/>
              </a:lnSpc>
              <a:buNone/>
            </a:pPr>
            <a:r>
              <a:rPr lang="en-US" sz="56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$4.9M</a:t>
            </a:r>
            <a:endParaRPr lang="en-US" sz="5600" dirty="0"/>
          </a:p>
        </p:txBody>
      </p:sp>
      <p:sp>
        <p:nvSpPr>
          <p:cNvPr id="7" name="Text 5"/>
          <p:cNvSpPr/>
          <p:nvPr/>
        </p:nvSpPr>
        <p:spPr>
          <a:xfrm>
            <a:off x="8785027" y="3584138"/>
            <a:ext cx="375249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Average cost of a data breach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450574" y="4070271"/>
            <a:ext cx="6421517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Financial impact continues to rise annually</a:t>
            </a:r>
            <a:endParaRPr lang="en-US" sz="1700" dirty="0"/>
          </a:p>
        </p:txBody>
      </p:sp>
      <p:sp>
        <p:nvSpPr>
          <p:cNvPr id="9" name="Text 7"/>
          <p:cNvSpPr/>
          <p:nvPr/>
        </p:nvSpPr>
        <p:spPr>
          <a:xfrm>
            <a:off x="4104442" y="5066824"/>
            <a:ext cx="6421517" cy="7149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600"/>
              </a:lnSpc>
              <a:buNone/>
            </a:pPr>
            <a:r>
              <a:rPr lang="en-US" sz="56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1 in 99</a:t>
            </a:r>
            <a:endParaRPr lang="en-US" sz="5600" dirty="0"/>
          </a:p>
        </p:txBody>
      </p:sp>
      <p:sp>
        <p:nvSpPr>
          <p:cNvPr id="10" name="Text 8"/>
          <p:cNvSpPr/>
          <p:nvPr/>
        </p:nvSpPr>
        <p:spPr>
          <a:xfrm>
            <a:off x="5889784" y="6052423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Emails are malicious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4104442" y="6538555"/>
            <a:ext cx="6421517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Constant vigilance is essential</a:t>
            </a:r>
            <a:endParaRPr lang="en-US" sz="1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3402092"/>
            <a:ext cx="12020669" cy="14254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1200"/>
              </a:lnSpc>
              <a:buNone/>
            </a:pPr>
            <a:r>
              <a:rPr lang="en-US" sz="89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Understanding </a:t>
            </a:r>
            <a:pPr algn="l" indent="0" marL="0">
              <a:lnSpc>
                <a:spcPts val="11200"/>
              </a:lnSpc>
              <a:buNone/>
            </a:pPr>
            <a:r>
              <a:rPr lang="en-US" sz="89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Phishing</a:t>
            </a:r>
            <a:endParaRPr lang="en-US" sz="89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309" y="1870234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What is Phishing?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58309" y="2907863"/>
            <a:ext cx="3705344" cy="1968937"/>
          </a:xfrm>
          <a:prstGeom prst="roundRect">
            <a:avLst>
              <a:gd name="adj" fmla="val 9904"/>
            </a:avLst>
          </a:prstGeom>
          <a:solidFill>
            <a:srgbClr val="282C32"/>
          </a:solidFill>
          <a:ln/>
          <a:effectLst>
            <a:outerShdw sx="100000" sy="100000" kx="0" ky="0" algn="bl" rotWithShape="0" blurRad="53340" dist="26670" dir="13500000">
              <a:srgbClr val="ffffff">
                <a:alpha val="10000"/>
              </a:srgbClr>
            </a:outerShdw>
          </a:effectLst>
        </p:spPr>
      </p:sp>
      <p:sp>
        <p:nvSpPr>
          <p:cNvPr id="5" name="Text 2"/>
          <p:cNvSpPr/>
          <p:nvPr/>
        </p:nvSpPr>
        <p:spPr>
          <a:xfrm>
            <a:off x="974884" y="3124438"/>
            <a:ext cx="3272195" cy="7124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Fraudulent Communication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974884" y="3966805"/>
            <a:ext cx="3272195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Emails, texts, calls, or websites designed to deceive</a:t>
            </a:r>
            <a:endParaRPr lang="en-US" sz="1700" dirty="0"/>
          </a:p>
        </p:txBody>
      </p:sp>
      <p:sp>
        <p:nvSpPr>
          <p:cNvPr id="7" name="Shape 4"/>
          <p:cNvSpPr/>
          <p:nvPr/>
        </p:nvSpPr>
        <p:spPr>
          <a:xfrm>
            <a:off x="4680228" y="2907863"/>
            <a:ext cx="3705463" cy="1968937"/>
          </a:xfrm>
          <a:prstGeom prst="roundRect">
            <a:avLst>
              <a:gd name="adj" fmla="val 9904"/>
            </a:avLst>
          </a:prstGeom>
          <a:solidFill>
            <a:srgbClr val="282C32"/>
          </a:solidFill>
          <a:ln/>
          <a:effectLst>
            <a:outerShdw sx="100000" sy="100000" kx="0" ky="0" algn="bl" rotWithShape="0" blurRad="53340" dist="26670" dir="13500000">
              <a:srgbClr val="ffffff">
                <a:alpha val="10000"/>
              </a:srgbClr>
            </a:outerShdw>
          </a:effectLst>
        </p:spPr>
      </p:sp>
      <p:sp>
        <p:nvSpPr>
          <p:cNvPr id="8" name="Text 5"/>
          <p:cNvSpPr/>
          <p:nvPr/>
        </p:nvSpPr>
        <p:spPr>
          <a:xfrm>
            <a:off x="4896803" y="3124438"/>
            <a:ext cx="2902268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Goal: Steal Information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896803" y="3610570"/>
            <a:ext cx="3272314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Passwords, financial data, or install malware</a:t>
            </a:r>
            <a:endParaRPr lang="en-US" sz="1700" dirty="0"/>
          </a:p>
        </p:txBody>
      </p:sp>
      <p:sp>
        <p:nvSpPr>
          <p:cNvPr id="10" name="Shape 7"/>
          <p:cNvSpPr/>
          <p:nvPr/>
        </p:nvSpPr>
        <p:spPr>
          <a:xfrm>
            <a:off x="758309" y="5093375"/>
            <a:ext cx="7627382" cy="1265992"/>
          </a:xfrm>
          <a:prstGeom prst="roundRect">
            <a:avLst>
              <a:gd name="adj" fmla="val 15403"/>
            </a:avLst>
          </a:prstGeom>
          <a:solidFill>
            <a:srgbClr val="282C32"/>
          </a:solidFill>
          <a:ln/>
          <a:effectLst>
            <a:outerShdw sx="100000" sy="100000" kx="0" ky="0" algn="bl" rotWithShape="0" blurRad="53340" dist="26670" dir="13500000">
              <a:srgbClr val="ffffff">
                <a:alpha val="10000"/>
              </a:srgbClr>
            </a:outerShdw>
          </a:effectLst>
        </p:spPr>
      </p:sp>
      <p:sp>
        <p:nvSpPr>
          <p:cNvPr id="11" name="Text 8"/>
          <p:cNvSpPr/>
          <p:nvPr/>
        </p:nvSpPr>
        <p:spPr>
          <a:xfrm>
            <a:off x="974884" y="5309949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Social Engineering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974884" y="5796082"/>
            <a:ext cx="7194233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Exploits human psychology and trust</a:t>
            </a:r>
            <a:endParaRPr lang="en-US" sz="17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1279088"/>
            <a:ext cx="6536531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Types of Phishing Attacks</a:t>
            </a:r>
            <a:endParaRPr lang="en-US" sz="44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8309" y="2425065"/>
            <a:ext cx="541615" cy="541615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58309" y="3237428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Spear Phishing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58309" y="3723561"/>
            <a:ext cx="419076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Targeted, personalized attacks using specific information about the victim</a:t>
            </a:r>
            <a:endParaRPr lang="en-US" sz="170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819" y="2425065"/>
            <a:ext cx="541615" cy="54161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219819" y="3237428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Whaling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5219819" y="3723561"/>
            <a:ext cx="419076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High-value targets like executives and senior management</a:t>
            </a:r>
            <a:endParaRPr lang="en-US" sz="170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1329" y="2425065"/>
            <a:ext cx="541615" cy="541615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681329" y="3237428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Smishing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9681329" y="3723561"/>
            <a:ext cx="419076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Phishing via SMS text messages with malicious links</a:t>
            </a:r>
            <a:endParaRPr lang="en-US" sz="1700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309" y="4958596"/>
            <a:ext cx="541615" cy="541615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758309" y="5770959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Vishing</a:t>
            </a:r>
            <a:endParaRPr lang="en-US" sz="2200" dirty="0"/>
          </a:p>
        </p:txBody>
      </p:sp>
      <p:sp>
        <p:nvSpPr>
          <p:cNvPr id="14" name="Text 8"/>
          <p:cNvSpPr/>
          <p:nvPr/>
        </p:nvSpPr>
        <p:spPr>
          <a:xfrm>
            <a:off x="758309" y="6257092"/>
            <a:ext cx="419076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Voice phishing through phone calls impersonating trusted entities</a:t>
            </a:r>
            <a:endParaRPr lang="en-US" sz="17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3402092"/>
            <a:ext cx="12114133" cy="14254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1200"/>
              </a:lnSpc>
              <a:buNone/>
            </a:pPr>
            <a:r>
              <a:rPr lang="en-US" sz="89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Recognition </a:t>
            </a:r>
            <a:pPr algn="l" indent="0" marL="0">
              <a:lnSpc>
                <a:spcPts val="11200"/>
              </a:lnSpc>
              <a:buNone/>
            </a:pPr>
            <a:r>
              <a:rPr lang="en-US" sz="89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Techniques</a:t>
            </a:r>
            <a:endParaRPr lang="en-US" sz="89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44709" y="1131570"/>
            <a:ext cx="6256615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Spotting Phishing Emails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44709" y="2169200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282C32"/>
          </a:solidFill>
          <a:ln/>
          <a:effectLst>
            <a:outerShdw sx="100000" sy="100000" kx="0" ky="0" algn="bl" rotWithShape="0" blurRad="53340" dist="26670" dir="13500000">
              <a:srgbClr val="ffffff">
                <a:alpha val="10000"/>
              </a:srgbClr>
            </a:outerShdw>
          </a:effectLst>
        </p:spPr>
      </p:sp>
      <p:sp>
        <p:nvSpPr>
          <p:cNvPr id="5" name="Text 2"/>
          <p:cNvSpPr/>
          <p:nvPr/>
        </p:nvSpPr>
        <p:spPr>
          <a:xfrm>
            <a:off x="6317397" y="2199144"/>
            <a:ext cx="342067" cy="4275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6948726" y="2243614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Generic Greetings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6948726" y="2729746"/>
            <a:ext cx="6923365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"Dear Customer" instead of your actual name</a:t>
            </a:r>
            <a:endParaRPr lang="en-US" sz="1700" dirty="0"/>
          </a:p>
        </p:txBody>
      </p:sp>
      <p:sp>
        <p:nvSpPr>
          <p:cNvPr id="8" name="Shape 5"/>
          <p:cNvSpPr/>
          <p:nvPr/>
        </p:nvSpPr>
        <p:spPr>
          <a:xfrm>
            <a:off x="6244709" y="3509724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282C32"/>
          </a:solidFill>
          <a:ln/>
          <a:effectLst>
            <a:outerShdw sx="100000" sy="100000" kx="0" ky="0" algn="bl" rotWithShape="0" blurRad="53340" dist="26670" dir="13500000">
              <a:srgbClr val="ffffff">
                <a:alpha val="10000"/>
              </a:srgbClr>
            </a:outerShdw>
          </a:effectLst>
        </p:spPr>
      </p:sp>
      <p:sp>
        <p:nvSpPr>
          <p:cNvPr id="9" name="Text 6"/>
          <p:cNvSpPr/>
          <p:nvPr/>
        </p:nvSpPr>
        <p:spPr>
          <a:xfrm>
            <a:off x="6317397" y="3539669"/>
            <a:ext cx="342067" cy="4275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6948726" y="3584138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Urgent Language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6948726" y="4070271"/>
            <a:ext cx="6923365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Threats of account closure or immediate action required</a:t>
            </a:r>
            <a:endParaRPr lang="en-US" sz="1700" dirty="0"/>
          </a:p>
        </p:txBody>
      </p:sp>
      <p:sp>
        <p:nvSpPr>
          <p:cNvPr id="12" name="Shape 9"/>
          <p:cNvSpPr/>
          <p:nvPr/>
        </p:nvSpPr>
        <p:spPr>
          <a:xfrm>
            <a:off x="6244709" y="4850249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282C32"/>
          </a:solidFill>
          <a:ln/>
          <a:effectLst>
            <a:outerShdw sx="100000" sy="100000" kx="0" ky="0" algn="bl" rotWithShape="0" blurRad="53340" dist="26670" dir="13500000">
              <a:srgbClr val="ffffff">
                <a:alpha val="10000"/>
              </a:srgbClr>
            </a:outerShdw>
          </a:effectLst>
        </p:spPr>
      </p:sp>
      <p:sp>
        <p:nvSpPr>
          <p:cNvPr id="13" name="Text 10"/>
          <p:cNvSpPr/>
          <p:nvPr/>
        </p:nvSpPr>
        <p:spPr>
          <a:xfrm>
            <a:off x="6317397" y="4880193"/>
            <a:ext cx="342067" cy="4275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6948726" y="4924663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Suspicious Senders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6948726" y="5410795"/>
            <a:ext cx="6923365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Email addresses that don't match the claimed organization</a:t>
            </a:r>
            <a:endParaRPr lang="en-US" sz="1700" dirty="0"/>
          </a:p>
        </p:txBody>
      </p:sp>
      <p:sp>
        <p:nvSpPr>
          <p:cNvPr id="16" name="Shape 13"/>
          <p:cNvSpPr/>
          <p:nvPr/>
        </p:nvSpPr>
        <p:spPr>
          <a:xfrm>
            <a:off x="6244709" y="6190774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282C32"/>
          </a:solidFill>
          <a:ln/>
          <a:effectLst>
            <a:outerShdw sx="100000" sy="100000" kx="0" ky="0" algn="bl" rotWithShape="0" blurRad="53340" dist="26670" dir="13500000">
              <a:srgbClr val="ffffff">
                <a:alpha val="10000"/>
              </a:srgbClr>
            </a:outerShdw>
          </a:effectLst>
        </p:spPr>
      </p:sp>
      <p:sp>
        <p:nvSpPr>
          <p:cNvPr id="17" name="Text 14"/>
          <p:cNvSpPr/>
          <p:nvPr/>
        </p:nvSpPr>
        <p:spPr>
          <a:xfrm>
            <a:off x="6317397" y="6220718"/>
            <a:ext cx="342067" cy="4275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4</a:t>
            </a:r>
            <a:endParaRPr lang="en-US" sz="2650" dirty="0"/>
          </a:p>
        </p:txBody>
      </p:sp>
      <p:sp>
        <p:nvSpPr>
          <p:cNvPr id="18" name="Text 15"/>
          <p:cNvSpPr/>
          <p:nvPr/>
        </p:nvSpPr>
        <p:spPr>
          <a:xfrm>
            <a:off x="6948726" y="6265188"/>
            <a:ext cx="324576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Unexpected Attachments</a:t>
            </a:r>
            <a:endParaRPr lang="en-US" sz="2200" dirty="0"/>
          </a:p>
        </p:txBody>
      </p:sp>
      <p:sp>
        <p:nvSpPr>
          <p:cNvPr id="19" name="Text 16"/>
          <p:cNvSpPr/>
          <p:nvPr/>
        </p:nvSpPr>
        <p:spPr>
          <a:xfrm>
            <a:off x="6948726" y="6751320"/>
            <a:ext cx="6923365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Unsolicited files or links with misleading URLs</a:t>
            </a:r>
            <a:endParaRPr lang="en-US" sz="17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309" y="1701641"/>
            <a:ext cx="6485215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Identifying Fake Websites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58309" y="2739271"/>
            <a:ext cx="3705344" cy="1612702"/>
          </a:xfrm>
          <a:prstGeom prst="roundRect">
            <a:avLst>
              <a:gd name="adj" fmla="val 12091"/>
            </a:avLst>
          </a:prstGeom>
          <a:solidFill>
            <a:srgbClr val="282C32"/>
          </a:solidFill>
          <a:ln/>
          <a:effectLst>
            <a:outerShdw sx="100000" sy="100000" kx="0" ky="0" algn="bl" rotWithShape="0" blurRad="53340" dist="26670" dir="13500000">
              <a:srgbClr val="ffffff">
                <a:alpha val="10000"/>
              </a:srgbClr>
            </a:outerShdw>
          </a:effectLst>
        </p:spPr>
      </p:sp>
      <p:sp>
        <p:nvSpPr>
          <p:cNvPr id="5" name="Text 2"/>
          <p:cNvSpPr/>
          <p:nvPr/>
        </p:nvSpPr>
        <p:spPr>
          <a:xfrm>
            <a:off x="974884" y="2955846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Suspicious URLs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974884" y="3441978"/>
            <a:ext cx="3272195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Similar to legitimate sites but with slight variations</a:t>
            </a:r>
            <a:endParaRPr lang="en-US" sz="1700" dirty="0"/>
          </a:p>
        </p:txBody>
      </p:sp>
      <p:sp>
        <p:nvSpPr>
          <p:cNvPr id="7" name="Shape 4"/>
          <p:cNvSpPr/>
          <p:nvPr/>
        </p:nvSpPr>
        <p:spPr>
          <a:xfrm>
            <a:off x="4680228" y="2739271"/>
            <a:ext cx="3705463" cy="1612702"/>
          </a:xfrm>
          <a:prstGeom prst="roundRect">
            <a:avLst>
              <a:gd name="adj" fmla="val 12091"/>
            </a:avLst>
          </a:prstGeom>
          <a:solidFill>
            <a:srgbClr val="282C32"/>
          </a:solidFill>
          <a:ln/>
          <a:effectLst>
            <a:outerShdw sx="100000" sy="100000" kx="0" ky="0" algn="bl" rotWithShape="0" blurRad="53340" dist="26670" dir="13500000">
              <a:srgbClr val="ffffff">
                <a:alpha val="10000"/>
              </a:srgbClr>
            </a:outerShdw>
          </a:effectLst>
        </p:spPr>
      </p:sp>
      <p:sp>
        <p:nvSpPr>
          <p:cNvPr id="8" name="Text 5"/>
          <p:cNvSpPr/>
          <p:nvPr/>
        </p:nvSpPr>
        <p:spPr>
          <a:xfrm>
            <a:off x="4896803" y="2955846"/>
            <a:ext cx="3051691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Fake Security Indicators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896803" y="3441978"/>
            <a:ext cx="3272314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Counterfeit padlock icons and SSL certificates</a:t>
            </a:r>
            <a:endParaRPr lang="en-US" sz="1700" dirty="0"/>
          </a:p>
        </p:txBody>
      </p:sp>
      <p:sp>
        <p:nvSpPr>
          <p:cNvPr id="10" name="Shape 7"/>
          <p:cNvSpPr/>
          <p:nvPr/>
        </p:nvSpPr>
        <p:spPr>
          <a:xfrm>
            <a:off x="758309" y="4568547"/>
            <a:ext cx="3705344" cy="1959412"/>
          </a:xfrm>
          <a:prstGeom prst="roundRect">
            <a:avLst>
              <a:gd name="adj" fmla="val 9952"/>
            </a:avLst>
          </a:prstGeom>
          <a:solidFill>
            <a:srgbClr val="282C32"/>
          </a:solidFill>
          <a:ln/>
          <a:effectLst>
            <a:outerShdw sx="100000" sy="100000" kx="0" ky="0" algn="bl" rotWithShape="0" blurRad="53340" dist="26670" dir="13500000">
              <a:srgbClr val="ffffff">
                <a:alpha val="10000"/>
              </a:srgbClr>
            </a:outerShdw>
          </a:effectLst>
        </p:spPr>
      </p:sp>
      <p:sp>
        <p:nvSpPr>
          <p:cNvPr id="11" name="Text 8"/>
          <p:cNvSpPr/>
          <p:nvPr/>
        </p:nvSpPr>
        <p:spPr>
          <a:xfrm>
            <a:off x="974884" y="4785122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Poor Design Quality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974884" y="5271254"/>
            <a:ext cx="3272195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Spelling errors, broken layouts, and unprofessional appearance</a:t>
            </a:r>
            <a:endParaRPr lang="en-US" sz="1700" dirty="0"/>
          </a:p>
        </p:txBody>
      </p:sp>
      <p:sp>
        <p:nvSpPr>
          <p:cNvPr id="13" name="Shape 10"/>
          <p:cNvSpPr/>
          <p:nvPr/>
        </p:nvSpPr>
        <p:spPr>
          <a:xfrm>
            <a:off x="4680228" y="4568547"/>
            <a:ext cx="3705463" cy="1959412"/>
          </a:xfrm>
          <a:prstGeom prst="roundRect">
            <a:avLst>
              <a:gd name="adj" fmla="val 9952"/>
            </a:avLst>
          </a:prstGeom>
          <a:solidFill>
            <a:srgbClr val="282C32"/>
          </a:solidFill>
          <a:ln/>
          <a:effectLst>
            <a:outerShdw sx="100000" sy="100000" kx="0" ky="0" algn="bl" rotWithShape="0" blurRad="53340" dist="26670" dir="13500000">
              <a:srgbClr val="ffffff">
                <a:alpha val="10000"/>
              </a:srgbClr>
            </a:outerShdw>
          </a:effectLst>
        </p:spPr>
      </p:sp>
      <p:sp>
        <p:nvSpPr>
          <p:cNvPr id="14" name="Text 11"/>
          <p:cNvSpPr/>
          <p:nvPr/>
        </p:nvSpPr>
        <p:spPr>
          <a:xfrm>
            <a:off x="4896803" y="4785122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Unexpected Pop-ups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4896803" y="5271254"/>
            <a:ext cx="3272314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Requests for personal information through pop-up windows</a:t>
            </a:r>
            <a:endParaRPr lang="en-US" sz="17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1246942"/>
            <a:ext cx="6682978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Social Engineering Tactics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844635" y="2869287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Creating Urgency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58309" y="3355419"/>
            <a:ext cx="3937040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Pressure to act quickly without thinking</a:t>
            </a:r>
            <a:endParaRPr lang="en-US" sz="1700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0270" y="2392918"/>
            <a:ext cx="4589740" cy="4589740"/>
          </a:xfrm>
          <a:prstGeom prst="rect">
            <a:avLst/>
          </a:prstGeom>
        </p:spPr>
      </p:pic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290" y="3170813"/>
            <a:ext cx="324088" cy="40517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934932" y="2869287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Impersonation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9934932" y="3355419"/>
            <a:ext cx="3937159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Pretending to be trusted entities or colleagues</a:t>
            </a:r>
            <a:endParaRPr lang="en-US" sz="170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270" y="2392918"/>
            <a:ext cx="4589740" cy="4589740"/>
          </a:xfrm>
          <a:prstGeom prst="rect">
            <a:avLst/>
          </a:prstGeom>
        </p:spPr>
      </p:pic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7308" y="3561457"/>
            <a:ext cx="324088" cy="40517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934932" y="5326618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Fake Authenticity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9934932" y="5812750"/>
            <a:ext cx="3937159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Using familiar logos and branding to appear legitimate</a:t>
            </a:r>
            <a:endParaRPr lang="en-US" sz="1700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0270" y="2392918"/>
            <a:ext cx="4589740" cy="4589740"/>
          </a:xfrm>
          <a:prstGeom prst="rect">
            <a:avLst/>
          </a:prstGeom>
        </p:spPr>
      </p:pic>
      <p:pic>
        <p:nvPicPr>
          <p:cNvPr id="14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6664" y="5799475"/>
            <a:ext cx="324088" cy="405170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1675090" y="5326618"/>
            <a:ext cx="3020258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Psychology Exploitation</a:t>
            </a:r>
            <a:endParaRPr lang="en-US" sz="2200" dirty="0"/>
          </a:p>
        </p:txBody>
      </p:sp>
      <p:sp>
        <p:nvSpPr>
          <p:cNvPr id="16" name="Text 8"/>
          <p:cNvSpPr/>
          <p:nvPr/>
        </p:nvSpPr>
        <p:spPr>
          <a:xfrm>
            <a:off x="758309" y="5812750"/>
            <a:ext cx="3937040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Bypassing technical defenses through human manipulation</a:t>
            </a:r>
            <a:endParaRPr lang="en-US" sz="1700" dirty="0"/>
          </a:p>
        </p:txBody>
      </p:sp>
      <p:pic>
        <p:nvPicPr>
          <p:cNvPr id="17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0270" y="2392918"/>
            <a:ext cx="4589740" cy="4589740"/>
          </a:xfrm>
          <a:prstGeom prst="rect">
            <a:avLst/>
          </a:prstGeom>
        </p:spPr>
      </p:pic>
      <p:pic>
        <p:nvPicPr>
          <p:cNvPr id="18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38646" y="5408831"/>
            <a:ext cx="324088" cy="4051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2025-07-09T09:59:30Z</dcterms:created>
  <dcterms:modified xsi:type="dcterms:W3CDTF">2025-07-09T09:59:30Z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1206765</vt:lpwstr>
  </property>
  <property fmtid="{D5CDD505-2E9C-101B-9397-08002B2CF9AE}" name="NXPowerLiteSettings" pid="3">
    <vt:lpwstr>F7000400038000</vt:lpwstr>
  </property>
  <property fmtid="{D5CDD505-2E9C-101B-9397-08002B2CF9AE}" name="NXPowerLiteVersion" pid="4">
    <vt:lpwstr>S10.3.1</vt:lpwstr>
  </property>
</Properties>
</file>