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sldIdLst>
    <p:sldId id="308" r:id="rId2"/>
    <p:sldId id="352" r:id="rId3"/>
    <p:sldId id="429" r:id="rId4"/>
    <p:sldId id="430" r:id="rId5"/>
    <p:sldId id="431" r:id="rId6"/>
    <p:sldId id="453" r:id="rId7"/>
    <p:sldId id="433" r:id="rId8"/>
    <p:sldId id="434" r:id="rId9"/>
    <p:sldId id="435" r:id="rId10"/>
    <p:sldId id="436" r:id="rId11"/>
    <p:sldId id="437" r:id="rId12"/>
    <p:sldId id="447" r:id="rId13"/>
    <p:sldId id="463" r:id="rId14"/>
    <p:sldId id="464" r:id="rId15"/>
    <p:sldId id="465" r:id="rId16"/>
    <p:sldId id="440" r:id="rId17"/>
    <p:sldId id="441" r:id="rId18"/>
    <p:sldId id="454" r:id="rId19"/>
    <p:sldId id="442" r:id="rId20"/>
    <p:sldId id="455" r:id="rId21"/>
    <p:sldId id="456" r:id="rId22"/>
    <p:sldId id="443" r:id="rId23"/>
    <p:sldId id="457" r:id="rId24"/>
    <p:sldId id="458" r:id="rId25"/>
  </p:sldIdLst>
  <p:sldSz cx="12192000" cy="6858000"/>
  <p:notesSz cx="6858000" cy="9144000"/>
  <p:embeddedFontLst>
    <p:embeddedFont>
      <p:font typeface="Wingdings 3" panose="05040102010807070707" pitchFamily="18" charset="2"/>
      <p:regular r:id="rId27"/>
    </p:embeddedFont>
    <p:embeddedFont>
      <p:font typeface="Roboto Condensed" panose="02000000000000000000" pitchFamily="2" charset="0"/>
      <p:regular r:id="rId28"/>
      <p:bold r:id="rId29"/>
      <p:italic r:id="rId30"/>
      <p:boldItalic r:id="rId31"/>
    </p:embeddedFont>
    <p:embeddedFont>
      <p:font typeface="Wingdings 2" panose="05020102010507070707" pitchFamily="18" charset="2"/>
      <p:regular r:id="rId32"/>
    </p:embeddedFont>
    <p:embeddedFont>
      <p:font typeface="Roboto Condensed Light" panose="02000000000000000000" pitchFamily="2" charset="0"/>
      <p:regular r:id="rId33"/>
      <p:italic r:id="rId34"/>
    </p:embeddedFont>
    <p:embeddedFont>
      <p:font typeface="Segoe UI Black" panose="020B0A02040204020203" pitchFamily="34" charset="0"/>
      <p:bold r:id="rId35"/>
      <p:boldItalic r:id="rId36"/>
    </p:embeddedFon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Consolas" panose="020B0609020204030204" pitchFamily="49" charset="0"/>
      <p:regular r:id="rId41"/>
      <p:bold r:id="rId42"/>
      <p:italic r:id="rId43"/>
      <p:boldItalic r:id="rId4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Pkt2KiWQ5j8Z0IPr7yKb/A==" hashData="wazUvnICxQwMm+HOouzl7vgJtHq7WeNGXR0iyYn4v4GU4k4zspPZ88oSRg7Cq4dnmsSFxEYnpaZfyUdSRhQ8Kw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524F"/>
    <a:srgbClr val="301B92"/>
    <a:srgbClr val="673BB7"/>
    <a:srgbClr val="607D8B"/>
    <a:srgbClr val="B71B1C"/>
    <a:srgbClr val="F54337"/>
    <a:srgbClr val="D81A60"/>
    <a:srgbClr val="890E4F"/>
    <a:srgbClr val="EA1E63"/>
    <a:srgbClr val="C62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2" autoAdjust="0"/>
    <p:restoredTop sz="96404" autoAdjust="0"/>
  </p:normalViewPr>
  <p:slideViewPr>
    <p:cSldViewPr snapToGrid="0">
      <p:cViewPr varScale="1">
        <p:scale>
          <a:sx n="79" d="100"/>
          <a:sy n="79" d="100"/>
        </p:scale>
        <p:origin x="73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pPr/>
              <a:t>7/28/2025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3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b="1" dirty="0">
                <a:solidFill>
                  <a:schemeClr val="tx1"/>
                </a:solidFill>
              </a:rPr>
              <a:t>2501CS303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(WT)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03 – ReactJS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721798" y="861192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653367" y="6604000"/>
            <a:ext cx="48852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b="1" dirty="0">
                <a:solidFill>
                  <a:schemeClr val="tx1"/>
                </a:solidFill>
              </a:rPr>
              <a:t>2501CS303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(WT)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03 – ReactJS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684288" y="604752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b="1" dirty="0">
                <a:solidFill>
                  <a:schemeClr val="tx1"/>
                </a:solidFill>
              </a:rPr>
              <a:t>2501CS303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(WT)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03 – ReactJS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92" y="863445"/>
            <a:ext cx="11953729" cy="5586782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68688" y="6043182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557" y="5664170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594100" y="6604000"/>
            <a:ext cx="5003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b="1" dirty="0">
                <a:solidFill>
                  <a:schemeClr val="tx1"/>
                </a:solidFill>
              </a:rPr>
              <a:t>2501CS303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(WT)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03 – ReactJS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684288" y="19392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84034" y="6604000"/>
            <a:ext cx="5223933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b="1" dirty="0">
                <a:solidFill>
                  <a:schemeClr val="tx1"/>
                </a:solidFill>
              </a:rPr>
              <a:t>2501CS303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(WT)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03 – ReactJS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684288" y="599230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Arjun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V.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Bala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75567" y="6604000"/>
            <a:ext cx="52408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b="1" dirty="0">
                <a:solidFill>
                  <a:schemeClr val="tx1"/>
                </a:solidFill>
              </a:rPr>
              <a:t>2501CS303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(WT)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03 – ReactJS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68688" y="6051030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pPr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sandbox.io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137D2E-F7D0-465C-8541-F4CFBBD673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arjun.bala@darshan.ac.in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27C5C63-5136-498D-B5D5-B1F6385ED3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9624822202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4FACC96-BA70-4FDA-AB13-3B133AD498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Computer Engineering Department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3A79D48-3C85-46E3-9CAE-59240F299A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Prof. </a:t>
            </a:r>
            <a:r>
              <a:rPr lang="en-IN" dirty="0" err="1"/>
              <a:t>Arjun</a:t>
            </a:r>
            <a:r>
              <a:rPr lang="en-IN" dirty="0"/>
              <a:t> V. </a:t>
            </a:r>
            <a:r>
              <a:rPr lang="en-IN" dirty="0" err="1"/>
              <a:t>Bala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62CA4D6-180D-44EB-978C-EAE6FB447D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/>
              <a:t>Web Technology (WT) </a:t>
            </a:r>
          </a:p>
          <a:p>
            <a:r>
              <a:rPr lang="en-IN" dirty="0"/>
              <a:t>(</a:t>
            </a:r>
            <a:r>
              <a:rPr lang="en-US" dirty="0"/>
              <a:t>2501CS303</a:t>
            </a:r>
            <a:r>
              <a:rPr lang="en-IN" dirty="0"/>
              <a:t>)</a:t>
            </a:r>
            <a:endParaRPr lang="en-US" dirty="0"/>
          </a:p>
        </p:txBody>
      </p:sp>
      <p:pic>
        <p:nvPicPr>
          <p:cNvPr id="16" name="Picture Placeholder 15" descr="09CEAVB_19042019_063947AM.jpg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/>
          <a:srcRect/>
          <a:stretch>
            <a:fillRect/>
          </a:stretch>
        </p:blipFill>
        <p:spPr/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/>
          <a:lstStyle/>
          <a:p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Unit-03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ReactJS</a:t>
            </a:r>
          </a:p>
        </p:txBody>
      </p:sp>
      <p:pic>
        <p:nvPicPr>
          <p:cNvPr id="2056" name="Picture 8" descr="professional-web-design-social-ink-professional-web-design-png-1000_813 -  Norderberg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716" y="1888402"/>
            <a:ext cx="3763634" cy="3059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520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component must include the extends </a:t>
            </a:r>
            <a:r>
              <a:rPr lang="en-US" b="1" dirty="0" err="1"/>
              <a:t>React.Component</a:t>
            </a:r>
            <a:r>
              <a:rPr lang="en-US" b="1" dirty="0"/>
              <a:t> </a:t>
            </a:r>
            <a:r>
              <a:rPr lang="en-US" dirty="0"/>
              <a:t>statement.</a:t>
            </a:r>
          </a:p>
          <a:p>
            <a:r>
              <a:rPr lang="en-US" dirty="0"/>
              <a:t>This statement creates an inheritance to </a:t>
            </a:r>
            <a:r>
              <a:rPr lang="en-US" dirty="0" err="1"/>
              <a:t>React.Component</a:t>
            </a:r>
            <a:r>
              <a:rPr lang="en-US" dirty="0"/>
              <a:t>, and gives your component access to </a:t>
            </a:r>
            <a:r>
              <a:rPr lang="en-US" dirty="0" err="1"/>
              <a:t>React.Component's</a:t>
            </a:r>
            <a:r>
              <a:rPr lang="en-US" dirty="0"/>
              <a:t> functions.</a:t>
            </a:r>
          </a:p>
          <a:p>
            <a:r>
              <a:rPr lang="en-US" dirty="0"/>
              <a:t>The component also requires a render() method, this method returns HTML.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Similar to function component we can have properties in class components as well, we can directly access properties in class component with the help of built-in object named </a:t>
            </a:r>
            <a:r>
              <a:rPr lang="en-US" b="1" dirty="0"/>
              <a:t>props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23961" y="2626108"/>
            <a:ext cx="8361579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Welcome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React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Component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render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Hello world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 err="1">
                <a:solidFill>
                  <a:srgbClr val="0070C1"/>
                </a:solidFill>
                <a:latin typeface="Consolas" panose="020B0609020204030204" pitchFamily="49" charset="0"/>
              </a:rPr>
              <a:t>root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render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Welcome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23968" y="2626108"/>
            <a:ext cx="499993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23961" y="5107640"/>
            <a:ext cx="8361579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Welcome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extends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React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Component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render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Hello world from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{this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70C1"/>
                </a:solidFill>
                <a:latin typeface="Consolas" panose="020B0609020204030204" pitchFamily="49" charset="0"/>
              </a:rPr>
              <a:t>props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23968" y="5107640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4731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 animBg="1"/>
      <p:bldP spid="5" grpId="0" animBg="1"/>
      <p:bldP spid="6" grpId="0" build="p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in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is all about re-using code and it is recommended to split your components into separate files.</a:t>
            </a:r>
          </a:p>
          <a:p>
            <a:r>
              <a:rPr lang="en-US" dirty="0"/>
              <a:t>To do that, create a new file with a .</a:t>
            </a:r>
            <a:r>
              <a:rPr lang="en-US" dirty="0" err="1"/>
              <a:t>js</a:t>
            </a:r>
            <a:r>
              <a:rPr lang="en-US" dirty="0"/>
              <a:t> extension and put component code inside that file.</a:t>
            </a:r>
          </a:p>
          <a:p>
            <a:r>
              <a:rPr lang="en-US" dirty="0"/>
              <a:t>Note: the file name as well as class/function name MUST start with capital letter.</a:t>
            </a:r>
          </a:p>
          <a:p>
            <a:r>
              <a:rPr lang="en-US" dirty="0"/>
              <a:t>We also need to export that function class from the created file using </a:t>
            </a:r>
            <a:r>
              <a:rPr lang="en-US" b="1" dirty="0"/>
              <a:t>default export </a:t>
            </a:r>
            <a:r>
              <a:rPr lang="en-US" dirty="0"/>
              <a:t>keywords, for example,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Then we can simply import from this file and use it in the file we want, for example,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980829" y="3667029"/>
            <a:ext cx="4833375" cy="1815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Welcome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Hello World from other file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export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Welcome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480836" y="3667029"/>
            <a:ext cx="499993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480835" y="3329542"/>
            <a:ext cx="141697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Welcome.js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6770823" y="3667029"/>
            <a:ext cx="4624672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Welcome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'./Welcome'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70C1"/>
                </a:solidFill>
                <a:latin typeface="Consolas" panose="020B0609020204030204" pitchFamily="49" charset="0"/>
              </a:rPr>
              <a:t>root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//create root code here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err="1">
                <a:solidFill>
                  <a:srgbClr val="0070C1"/>
                </a:solidFill>
                <a:latin typeface="Consolas" panose="020B0609020204030204" pitchFamily="49" charset="0"/>
              </a:rPr>
              <a:t>root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render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>
                <a:solidFill>
                  <a:srgbClr val="267F99"/>
                </a:solidFill>
                <a:latin typeface="Consolas" panose="020B0609020204030204" pitchFamily="49" charset="0"/>
              </a:rPr>
              <a:t>Welcome </a:t>
            </a:r>
            <a:r>
              <a:rPr lang="en-US" sz="160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6270829" y="3667029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6270828" y="3329542"/>
            <a:ext cx="141697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index.js</a:t>
            </a:r>
          </a:p>
        </p:txBody>
      </p:sp>
      <p:sp>
        <p:nvSpPr>
          <p:cNvPr id="10" name="Line Callout 1 9"/>
          <p:cNvSpPr/>
          <p:nvPr/>
        </p:nvSpPr>
        <p:spPr>
          <a:xfrm>
            <a:off x="9963509" y="3036934"/>
            <a:ext cx="2228491" cy="543028"/>
          </a:xfrm>
          <a:prstGeom prst="borderCallout1">
            <a:avLst>
              <a:gd name="adj1" fmla="val 41391"/>
              <a:gd name="adj2" fmla="val -3281"/>
              <a:gd name="adj3" fmla="val 116578"/>
              <a:gd name="adj4" fmla="val -1643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Note that we need not to write .</a:t>
            </a:r>
            <a:r>
              <a:rPr lang="en-US" dirty="0" err="1">
                <a:solidFill>
                  <a:schemeClr val="tx1"/>
                </a:solidFill>
              </a:rPr>
              <a:t>js</a:t>
            </a:r>
            <a:r>
              <a:rPr lang="en-US" dirty="0">
                <a:solidFill>
                  <a:schemeClr val="tx1"/>
                </a:solidFill>
              </a:rPr>
              <a:t> here</a:t>
            </a:r>
          </a:p>
        </p:txBody>
      </p:sp>
    </p:spTree>
    <p:extLst>
      <p:ext uri="{BB962C8B-B14F-4D97-AF65-F5344CB8AC3E}">
        <p14:creationId xmlns:p14="http://schemas.microsoft.com/office/powerpoint/2010/main" val="54508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  <p:bldP spid="7" grpId="0" uiExpand="1" build="p" animBg="1"/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of a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component in React has a lifecycle which you can monitor and manipulate.</a:t>
            </a:r>
          </a:p>
          <a:p>
            <a:r>
              <a:rPr lang="en-US" dirty="0"/>
              <a:t>There are three main phases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Mounting</a:t>
            </a:r>
          </a:p>
          <a:p>
            <a:pPr marL="1247775" lvl="2" indent="-457200">
              <a:buFont typeface="+mj-lt"/>
              <a:buAutoNum type="romanUcPeriod"/>
            </a:pPr>
            <a:r>
              <a:rPr lang="en-US" dirty="0"/>
              <a:t>constructor()</a:t>
            </a:r>
          </a:p>
          <a:p>
            <a:pPr marL="1247775" lvl="2" indent="-457200">
              <a:buFont typeface="+mj-lt"/>
              <a:buAutoNum type="romanUcPeriod"/>
            </a:pPr>
            <a:r>
              <a:rPr lang="en-US" dirty="0" err="1"/>
              <a:t>getDerivedStateFromProps</a:t>
            </a:r>
            <a:r>
              <a:rPr lang="en-US" dirty="0"/>
              <a:t>()</a:t>
            </a:r>
          </a:p>
          <a:p>
            <a:pPr marL="1247775" lvl="2" indent="-457200">
              <a:buFont typeface="+mj-lt"/>
              <a:buAutoNum type="romanUcPeriod"/>
            </a:pPr>
            <a:r>
              <a:rPr lang="en-US" dirty="0"/>
              <a:t>render()</a:t>
            </a:r>
          </a:p>
          <a:p>
            <a:pPr marL="1247775" lvl="2" indent="-457200">
              <a:buFont typeface="+mj-lt"/>
              <a:buAutoNum type="romanUcPeriod"/>
            </a:pPr>
            <a:r>
              <a:rPr lang="en-US" dirty="0" err="1"/>
              <a:t>componentDidMount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Updating</a:t>
            </a:r>
          </a:p>
          <a:p>
            <a:pPr marL="1247775" lvl="2" indent="-457200">
              <a:buFont typeface="+mj-lt"/>
              <a:buAutoNum type="romanUcPeriod"/>
            </a:pPr>
            <a:r>
              <a:rPr lang="en-US" dirty="0" err="1"/>
              <a:t>getDerivedStateFromProps</a:t>
            </a:r>
            <a:r>
              <a:rPr lang="en-US" dirty="0"/>
              <a:t>()</a:t>
            </a:r>
          </a:p>
          <a:p>
            <a:pPr marL="1247775" lvl="2" indent="-457200">
              <a:buFont typeface="+mj-lt"/>
              <a:buAutoNum type="romanUcPeriod"/>
            </a:pPr>
            <a:r>
              <a:rPr lang="en-US" dirty="0" err="1"/>
              <a:t>shouldComponentUpdate</a:t>
            </a:r>
            <a:r>
              <a:rPr lang="en-US" dirty="0"/>
              <a:t>()</a:t>
            </a:r>
          </a:p>
          <a:p>
            <a:pPr marL="1247775" lvl="2" indent="-457200">
              <a:buFont typeface="+mj-lt"/>
              <a:buAutoNum type="romanUcPeriod"/>
            </a:pPr>
            <a:r>
              <a:rPr lang="en-US" dirty="0"/>
              <a:t>render()</a:t>
            </a:r>
          </a:p>
          <a:p>
            <a:pPr marL="1247775" lvl="2" indent="-457200">
              <a:buFont typeface="+mj-lt"/>
              <a:buAutoNum type="romanUcPeriod"/>
            </a:pPr>
            <a:r>
              <a:rPr lang="en-US" dirty="0" err="1"/>
              <a:t>getSnapshotBeforeUpdate</a:t>
            </a:r>
            <a:r>
              <a:rPr lang="en-US" dirty="0"/>
              <a:t>()</a:t>
            </a:r>
          </a:p>
          <a:p>
            <a:pPr marL="1247775" lvl="2" indent="-457200">
              <a:buFont typeface="+mj-lt"/>
              <a:buAutoNum type="romanUcPeriod"/>
            </a:pPr>
            <a:r>
              <a:rPr lang="en-US" dirty="0" err="1"/>
              <a:t>componentDidUpdate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Unmounting</a:t>
            </a:r>
          </a:p>
          <a:p>
            <a:pPr marL="1247775" lvl="2" indent="-457200">
              <a:buFont typeface="+mj-lt"/>
              <a:buAutoNum type="romanUcPeriod"/>
            </a:pPr>
            <a:r>
              <a:rPr lang="en-US" dirty="0" err="1"/>
              <a:t>componentWillUnmount</a:t>
            </a:r>
            <a:r>
              <a:rPr lang="en-US" dirty="0"/>
              <a:t>()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49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5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Props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React components use props to communicate with each other, Every parent component can pass some information to its child components by giving them props. </a:t>
            </a:r>
          </a:p>
          <a:p>
            <a:r>
              <a:rPr lang="en-GB" dirty="0"/>
              <a:t>Props might remind you of HTML attributes, but you can pass any JavaScript value through them, including objects, arrays, and functions.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7A9127-91F2-DC5B-7F21-C9C95EA22D64}"/>
              </a:ext>
            </a:extLst>
          </p:cNvPr>
          <p:cNvSpPr/>
          <p:nvPr/>
        </p:nvSpPr>
        <p:spPr>
          <a:xfrm>
            <a:off x="989882" y="2816530"/>
            <a:ext cx="4261545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InnerComponent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001080"/>
                </a:solidFill>
                <a:latin typeface="Consolas" panose="020B0609020204030204" pitchFamily="49" charset="0"/>
              </a:rPr>
              <a:t>props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pPr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IN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Name =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IN" sz="1600" dirty="0">
                <a:solidFill>
                  <a:srgbClr val="001080"/>
                </a:solidFill>
                <a:latin typeface="Consolas" panose="020B0609020204030204" pitchFamily="49" charset="0"/>
              </a:rPr>
              <a:t>props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  );</a:t>
            </a:r>
          </a:p>
          <a:p>
            <a:pPr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795E26"/>
                </a:solidFill>
                <a:latin typeface="Consolas" panose="020B0609020204030204" pitchFamily="49" charset="0"/>
              </a:rPr>
              <a:t>App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IN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InnerComponent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E50000"/>
                </a:solidFill>
                <a:latin typeface="Consolas" panose="020B0609020204030204" pitchFamily="49" charset="0"/>
              </a:rPr>
              <a:t>name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</a:rPr>
              <a:t>"arjun"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buNone/>
            </a:pP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    &lt;/</a:t>
            </a:r>
            <a:r>
              <a:rPr lang="en-IN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InnerComponent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980D15-880D-52E3-3D36-FD381D602670}"/>
              </a:ext>
            </a:extLst>
          </p:cNvPr>
          <p:cNvSpPr/>
          <p:nvPr/>
        </p:nvSpPr>
        <p:spPr>
          <a:xfrm>
            <a:off x="489889" y="2816530"/>
            <a:ext cx="499993" cy="35394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F3FF8A4A-9FF2-40A9-6601-8B07123425CF}"/>
              </a:ext>
            </a:extLst>
          </p:cNvPr>
          <p:cNvSpPr/>
          <p:nvPr/>
        </p:nvSpPr>
        <p:spPr>
          <a:xfrm>
            <a:off x="489889" y="2499695"/>
            <a:ext cx="141697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app.jsx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6D301F-002B-2C29-2606-D0E105BCFBEC}"/>
              </a:ext>
            </a:extLst>
          </p:cNvPr>
          <p:cNvSpPr/>
          <p:nvPr/>
        </p:nvSpPr>
        <p:spPr>
          <a:xfrm>
            <a:off x="7565665" y="2816530"/>
            <a:ext cx="4237900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InnerComponent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  <a:r>
              <a:rPr lang="en-IN" sz="16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}){</a:t>
            </a:r>
          </a:p>
          <a:p>
            <a:pPr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IN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Name =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IN" sz="16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  );</a:t>
            </a:r>
          </a:p>
          <a:p>
            <a:pPr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795E26"/>
                </a:solidFill>
                <a:latin typeface="Consolas" panose="020B0609020204030204" pitchFamily="49" charset="0"/>
              </a:rPr>
              <a:t>App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IN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InnerComponent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E50000"/>
                </a:solidFill>
                <a:latin typeface="Consolas" panose="020B0609020204030204" pitchFamily="49" charset="0"/>
              </a:rPr>
              <a:t>name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</a:rPr>
              <a:t>"arjun"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InnerComponent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222302-6297-9C68-9DB3-F856C6D70556}"/>
              </a:ext>
            </a:extLst>
          </p:cNvPr>
          <p:cNvSpPr/>
          <p:nvPr/>
        </p:nvSpPr>
        <p:spPr>
          <a:xfrm>
            <a:off x="7065671" y="2816530"/>
            <a:ext cx="499993" cy="35394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id="{F47C16F8-1E43-2E76-17C2-9760C7B4408C}"/>
              </a:ext>
            </a:extLst>
          </p:cNvPr>
          <p:cNvSpPr/>
          <p:nvPr/>
        </p:nvSpPr>
        <p:spPr>
          <a:xfrm>
            <a:off x="7065671" y="2499695"/>
            <a:ext cx="141697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app.jsx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682EFC-BBC8-5539-4586-799FBA8A2C6A}"/>
              </a:ext>
            </a:extLst>
          </p:cNvPr>
          <p:cNvSpPr txBox="1"/>
          <p:nvPr/>
        </p:nvSpPr>
        <p:spPr>
          <a:xfrm>
            <a:off x="5405803" y="3855915"/>
            <a:ext cx="14285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OR</a:t>
            </a:r>
          </a:p>
          <a:p>
            <a:pPr algn="ctr"/>
            <a:r>
              <a:rPr lang="en-US" b="1" dirty="0"/>
              <a:t>using</a:t>
            </a:r>
          </a:p>
          <a:p>
            <a:r>
              <a:rPr lang="en-US" b="1" dirty="0" err="1"/>
              <a:t>destructuring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8806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EE59F-2E2F-EB6D-6D04-DBA2BD32A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Props (Cont.)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BD98F-21A6-01ED-F0CB-6786D2ABD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 want to give a prop a default value to fall back on when no value is specified, you can do it with the </a:t>
            </a:r>
            <a:r>
              <a:rPr lang="en-GB" dirty="0" err="1"/>
              <a:t>destructuring</a:t>
            </a:r>
            <a:r>
              <a:rPr lang="en-GB" dirty="0"/>
              <a:t> by putting = and the default value right after the parameter: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5F0864-01CB-B165-8D4B-E1FBD46C9270}"/>
              </a:ext>
            </a:extLst>
          </p:cNvPr>
          <p:cNvSpPr/>
          <p:nvPr/>
        </p:nvSpPr>
        <p:spPr>
          <a:xfrm>
            <a:off x="944614" y="2101306"/>
            <a:ext cx="6687458" cy="35394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InnerComponent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  <a:r>
              <a:rPr lang="en-IN" sz="16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600" dirty="0">
                <a:solidFill>
                  <a:srgbClr val="098658"/>
                </a:solidFill>
                <a:latin typeface="Consolas" panose="020B0609020204030204" pitchFamily="49" charset="0"/>
              </a:rPr>
              <a:t>18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}){</a:t>
            </a:r>
          </a:p>
          <a:p>
            <a:pPr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IN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Name =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IN" sz="16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IN" sz="16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  );</a:t>
            </a:r>
          </a:p>
          <a:p>
            <a:pPr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795E26"/>
                </a:solidFill>
                <a:latin typeface="Consolas" panose="020B0609020204030204" pitchFamily="49" charset="0"/>
              </a:rPr>
              <a:t>App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IN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InnerComponent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E50000"/>
                </a:solidFill>
                <a:latin typeface="Consolas" panose="020B0609020204030204" pitchFamily="49" charset="0"/>
              </a:rPr>
              <a:t>name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</a:rPr>
              <a:t>"arjun"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&gt;&lt;/</a:t>
            </a:r>
            <a:r>
              <a:rPr lang="en-IN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InnerComponent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AD6F1F-79FB-A56F-7B85-628E8025877E}"/>
              </a:ext>
            </a:extLst>
          </p:cNvPr>
          <p:cNvSpPr/>
          <p:nvPr/>
        </p:nvSpPr>
        <p:spPr>
          <a:xfrm>
            <a:off x="444621" y="2101306"/>
            <a:ext cx="499993" cy="35394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F87AA062-01E6-B4BA-CF06-830E1BEA7EBA}"/>
              </a:ext>
            </a:extLst>
          </p:cNvPr>
          <p:cNvSpPr/>
          <p:nvPr/>
        </p:nvSpPr>
        <p:spPr>
          <a:xfrm>
            <a:off x="444621" y="1784471"/>
            <a:ext cx="141697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app.jsx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33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69218-E2E7-3779-A4A7-FB883F004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F6AC7-DFE4-70F4-87C9-B1F813E79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Props (Cont.)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E74D6-8A31-E739-2040-58BA482EF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1" y="863444"/>
            <a:ext cx="6097604" cy="685609"/>
          </a:xfrm>
        </p:spPr>
        <p:txBody>
          <a:bodyPr/>
          <a:lstStyle/>
          <a:p>
            <a:r>
              <a:rPr lang="en-GB" dirty="0"/>
              <a:t>Sometimes, passing props gets very repetitive: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D028CD-4A5B-287F-EFB2-A24527D17F49}"/>
              </a:ext>
            </a:extLst>
          </p:cNvPr>
          <p:cNvSpPr/>
          <p:nvPr/>
        </p:nvSpPr>
        <p:spPr>
          <a:xfrm>
            <a:off x="944614" y="1549053"/>
            <a:ext cx="4514626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795E26"/>
                </a:solidFill>
                <a:latin typeface="Consolas" panose="020B0609020204030204" pitchFamily="49" charset="0"/>
              </a:rPr>
              <a:t>Inner2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  <a:r>
              <a:rPr lang="en-IN" sz="16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}){</a:t>
            </a:r>
          </a:p>
          <a:p>
            <a:pPr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IN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Name =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IN" sz="16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IN" sz="16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&lt;/&gt;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795E26"/>
                </a:solidFill>
                <a:latin typeface="Consolas" panose="020B0609020204030204" pitchFamily="49" charset="0"/>
              </a:rPr>
              <a:t>Inner1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  <a:r>
              <a:rPr lang="en-IN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IN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}) {</a:t>
            </a:r>
          </a:p>
          <a:p>
            <a:pPr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IN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267F99"/>
                </a:solidFill>
                <a:latin typeface="Consolas" panose="020B0609020204030204" pitchFamily="49" charset="0"/>
              </a:rPr>
              <a:t>Inner1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E50000"/>
                </a:solidFill>
                <a:latin typeface="Consolas" panose="020B0609020204030204" pitchFamily="49" charset="0"/>
              </a:rPr>
              <a:t>name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IN" sz="16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E50000"/>
                </a:solidFill>
                <a:latin typeface="Consolas" panose="020B0609020204030204" pitchFamily="49" charset="0"/>
              </a:rPr>
              <a:t>age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IN" sz="16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267F99"/>
                </a:solidFill>
                <a:latin typeface="Consolas" panose="020B0609020204030204" pitchFamily="49" charset="0"/>
              </a:rPr>
              <a:t>Inner1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  );</a:t>
            </a:r>
          </a:p>
          <a:p>
            <a:pPr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795E26"/>
                </a:solidFill>
                <a:latin typeface="Consolas" panose="020B0609020204030204" pitchFamily="49" charset="0"/>
              </a:rPr>
              <a:t>App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IN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267F99"/>
                </a:solidFill>
                <a:latin typeface="Consolas" panose="020B0609020204030204" pitchFamily="49" charset="0"/>
              </a:rPr>
              <a:t>Inner1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E50000"/>
                </a:solidFill>
                <a:latin typeface="Consolas" panose="020B0609020204030204" pitchFamily="49" charset="0"/>
              </a:rPr>
              <a:t>name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</a:rPr>
              <a:t>"arjun"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E50000"/>
                </a:solidFill>
                <a:latin typeface="Consolas" panose="020B0609020204030204" pitchFamily="49" charset="0"/>
              </a:rPr>
              <a:t>age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</a:rPr>
              <a:t>"10"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267F99"/>
                </a:solidFill>
                <a:latin typeface="Consolas" panose="020B0609020204030204" pitchFamily="49" charset="0"/>
              </a:rPr>
              <a:t>Inner1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862A0C-47CC-4A45-457A-0C99076C09EA}"/>
              </a:ext>
            </a:extLst>
          </p:cNvPr>
          <p:cNvSpPr/>
          <p:nvPr/>
        </p:nvSpPr>
        <p:spPr>
          <a:xfrm>
            <a:off x="444621" y="1549053"/>
            <a:ext cx="499993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90CF2BE0-E7DD-517F-27B4-DC36DBEF220F}"/>
              </a:ext>
            </a:extLst>
          </p:cNvPr>
          <p:cNvSpPr/>
          <p:nvPr/>
        </p:nvSpPr>
        <p:spPr>
          <a:xfrm>
            <a:off x="444621" y="1232218"/>
            <a:ext cx="141697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app.jsx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C9E1E51-64EA-19DC-5935-A11C8F763395}"/>
              </a:ext>
            </a:extLst>
          </p:cNvPr>
          <p:cNvSpPr txBox="1">
            <a:spLocks/>
          </p:cNvSpPr>
          <p:nvPr/>
        </p:nvSpPr>
        <p:spPr>
          <a:xfrm>
            <a:off x="6228785" y="863444"/>
            <a:ext cx="6097604" cy="6856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Forwarding props with the JSX spread syntax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2FECFD-FE30-3AE2-F5BB-CB7C2E20430C}"/>
              </a:ext>
            </a:extLst>
          </p:cNvPr>
          <p:cNvSpPr/>
          <p:nvPr/>
        </p:nvSpPr>
        <p:spPr>
          <a:xfrm>
            <a:off x="7042218" y="1549053"/>
            <a:ext cx="4514626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795E26"/>
                </a:solidFill>
                <a:latin typeface="Consolas" panose="020B0609020204030204" pitchFamily="49" charset="0"/>
              </a:rPr>
              <a:t>Inner2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  <a:r>
              <a:rPr lang="en-IN" sz="16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}){</a:t>
            </a:r>
          </a:p>
          <a:p>
            <a:pPr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IN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Name =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IN" sz="16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IN" sz="16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&lt;/&gt;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795E26"/>
                </a:solidFill>
                <a:latin typeface="Consolas" panose="020B0609020204030204" pitchFamily="49" charset="0"/>
              </a:rPr>
              <a:t>Inner1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001080"/>
                </a:solidFill>
                <a:latin typeface="Consolas" panose="020B0609020204030204" pitchFamily="49" charset="0"/>
              </a:rPr>
              <a:t>props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IN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267F99"/>
                </a:solidFill>
                <a:latin typeface="Consolas" panose="020B0609020204030204" pitchFamily="49" charset="0"/>
              </a:rPr>
              <a:t>Inner1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r>
              <a:rPr lang="en-IN" sz="1600" dirty="0">
                <a:solidFill>
                  <a:srgbClr val="001080"/>
                </a:solidFill>
                <a:latin typeface="Consolas" panose="020B0609020204030204" pitchFamily="49" charset="0"/>
              </a:rPr>
              <a:t>props</a:t>
            </a: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267F99"/>
                </a:solidFill>
                <a:latin typeface="Consolas" panose="020B0609020204030204" pitchFamily="49" charset="0"/>
              </a:rPr>
              <a:t>Inner1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  );</a:t>
            </a:r>
          </a:p>
          <a:p>
            <a:pPr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795E26"/>
                </a:solidFill>
                <a:latin typeface="Consolas" panose="020B0609020204030204" pitchFamily="49" charset="0"/>
              </a:rPr>
              <a:t>App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IN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IN" sz="1600" dirty="0">
                <a:solidFill>
                  <a:srgbClr val="267F99"/>
                </a:solidFill>
                <a:latin typeface="Consolas" panose="020B0609020204030204" pitchFamily="49" charset="0"/>
              </a:rPr>
              <a:t>Inner1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E50000"/>
                </a:solidFill>
                <a:latin typeface="Consolas" panose="020B0609020204030204" pitchFamily="49" charset="0"/>
              </a:rPr>
              <a:t>name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</a:rPr>
              <a:t>"arjun"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E50000"/>
                </a:solidFill>
                <a:latin typeface="Consolas" panose="020B0609020204030204" pitchFamily="49" charset="0"/>
              </a:rPr>
              <a:t>age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IN" sz="1600" dirty="0">
                <a:solidFill>
                  <a:srgbClr val="A31515"/>
                </a:solidFill>
                <a:latin typeface="Consolas" panose="020B0609020204030204" pitchFamily="49" charset="0"/>
              </a:rPr>
              <a:t>"10"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IN" sz="1600" dirty="0">
                <a:solidFill>
                  <a:srgbClr val="267F99"/>
                </a:solidFill>
                <a:latin typeface="Consolas" panose="020B0609020204030204" pitchFamily="49" charset="0"/>
              </a:rPr>
              <a:t>Inner1</a:t>
            </a:r>
            <a:r>
              <a:rPr lang="en-IN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5F9339-37AE-2A7B-0822-E743697BBF20}"/>
              </a:ext>
            </a:extLst>
          </p:cNvPr>
          <p:cNvSpPr/>
          <p:nvPr/>
        </p:nvSpPr>
        <p:spPr>
          <a:xfrm>
            <a:off x="6542225" y="1549053"/>
            <a:ext cx="499993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10" name="Rectangle: Top Corners Rounded 6">
            <a:extLst>
              <a:ext uri="{FF2B5EF4-FFF2-40B4-BE49-F238E27FC236}">
                <a16:creationId xmlns:a16="http://schemas.microsoft.com/office/drawing/2014/main" id="{E5403FE8-9996-C623-E132-1CFACF9EE264}"/>
              </a:ext>
            </a:extLst>
          </p:cNvPr>
          <p:cNvSpPr/>
          <p:nvPr/>
        </p:nvSpPr>
        <p:spPr>
          <a:xfrm>
            <a:off x="6542225" y="1232218"/>
            <a:ext cx="141697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 err="1">
                <a:solidFill>
                  <a:schemeClr val="bg1"/>
                </a:solidFill>
              </a:rPr>
              <a:t>app.jsx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1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/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1983273"/>
          </a:xfrm>
        </p:spPr>
        <p:txBody>
          <a:bodyPr/>
          <a:lstStyle/>
          <a:p>
            <a:r>
              <a:rPr lang="en-US" dirty="0"/>
              <a:t>Handling events with React elements is very similar to handling events on DOM elements. There are some syntax differences:</a:t>
            </a:r>
          </a:p>
          <a:p>
            <a:pPr lvl="1"/>
            <a:r>
              <a:rPr lang="en-US" dirty="0"/>
              <a:t>React events are named using </a:t>
            </a:r>
            <a:r>
              <a:rPr lang="en-US" dirty="0" err="1"/>
              <a:t>camelCase</a:t>
            </a:r>
            <a:r>
              <a:rPr lang="en-US" dirty="0"/>
              <a:t>, rather than lowercase.</a:t>
            </a:r>
          </a:p>
          <a:p>
            <a:pPr lvl="1"/>
            <a:r>
              <a:rPr lang="en-US" dirty="0"/>
              <a:t>With JSX you pass a function as the event handler, rather than a string.</a:t>
            </a:r>
          </a:p>
          <a:p>
            <a:pPr marL="457200" lvl="1" indent="0">
              <a:buNone/>
            </a:pPr>
            <a:r>
              <a:rPr lang="en-US" dirty="0"/>
              <a:t>For example,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980829" y="2925164"/>
            <a:ext cx="4833375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activateLasers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()"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Activate Lasers</a:t>
            </a: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480836" y="2925164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6814190" y="2925164"/>
            <a:ext cx="4833375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activateLasers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Activate Lasers</a:t>
            </a: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6314197" y="2925164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480836" y="2608329"/>
            <a:ext cx="141697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Basic HTML</a:t>
            </a: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6314197" y="2608329"/>
            <a:ext cx="141697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JSX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31180" y="3951701"/>
            <a:ext cx="11929641" cy="19832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Note that in JSX we can use all events from Java Script just have to name it in </a:t>
            </a:r>
            <a:r>
              <a:rPr lang="en-US" dirty="0" err="1"/>
              <a:t>camelCase</a:t>
            </a:r>
            <a:r>
              <a:rPr lang="en-US" dirty="0"/>
              <a:t>, ex. </a:t>
            </a:r>
            <a:r>
              <a:rPr lang="en-US" dirty="0" err="1"/>
              <a:t>onClick</a:t>
            </a:r>
            <a:r>
              <a:rPr lang="en-US" dirty="0"/>
              <a:t>, </a:t>
            </a:r>
            <a:r>
              <a:rPr lang="en-US" dirty="0" err="1"/>
              <a:t>onDblClick</a:t>
            </a:r>
            <a:r>
              <a:rPr lang="en-US" dirty="0"/>
              <a:t>, </a:t>
            </a:r>
            <a:r>
              <a:rPr lang="en-US" dirty="0" err="1"/>
              <a:t>onChange</a:t>
            </a:r>
            <a:r>
              <a:rPr lang="en-US" dirty="0"/>
              <a:t> etc…</a:t>
            </a:r>
          </a:p>
          <a:p>
            <a:r>
              <a:rPr lang="en-US" dirty="0"/>
              <a:t>To pass argument with the events we can use arrow function syntax, for example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980829" y="5182409"/>
            <a:ext cx="5928929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activateLasers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parameters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Activate Lasers</a:t>
            </a: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480836" y="5182409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1402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build="p" bldLvl="5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Rendering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React, you can create distinct components that encapsulate behavior you need. Then, you can render only some of them, depending on the state of your application.</a:t>
            </a:r>
          </a:p>
          <a:p>
            <a:r>
              <a:rPr lang="en-US" dirty="0"/>
              <a:t>Conditional rendering in React works the same way conditions work in JavaScript.</a:t>
            </a:r>
          </a:p>
          <a:p>
            <a:r>
              <a:rPr lang="en-US" dirty="0"/>
              <a:t>There are two ways we can have conditional rendering</a:t>
            </a:r>
          </a:p>
          <a:p>
            <a:pPr lvl="1"/>
            <a:r>
              <a:rPr lang="en-US" dirty="0"/>
              <a:t>If statement</a:t>
            </a:r>
          </a:p>
          <a:p>
            <a:pPr lvl="1"/>
            <a:r>
              <a:rPr lang="en-US" dirty="0"/>
              <a:t>&amp;&amp; operator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262098"/>
              </p:ext>
            </p:extLst>
          </p:nvPr>
        </p:nvGraphicFramePr>
        <p:xfrm>
          <a:off x="418858" y="3287886"/>
          <a:ext cx="11356198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1225">
                  <a:extLst>
                    <a:ext uri="{9D8B030D-6E8A-4147-A177-3AD203B41FA5}">
                      <a16:colId xmlns:a16="http://schemas.microsoft.com/office/drawing/2014/main" val="4020139593"/>
                    </a:ext>
                  </a:extLst>
                </a:gridCol>
                <a:gridCol w="5934973">
                  <a:extLst>
                    <a:ext uri="{9D8B030D-6E8A-4147-A177-3AD203B41FA5}">
                      <a16:colId xmlns:a16="http://schemas.microsoft.com/office/drawing/2014/main" val="1017101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If statement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&amp;&amp; operator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235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function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Welcome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props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){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b="0" dirty="0" err="1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</a:rPr>
                        <a:t>isComputer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props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isComputer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b="0" dirty="0" err="1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</a:rPr>
                        <a:t>isComputer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){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&lt;h1&gt;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Computer Dept.</a:t>
                      </a:r>
                      <a:r>
                        <a:rPr lang="en-US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&lt;/h1&gt;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}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en-US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&lt;h1&gt;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Other Dept.</a:t>
                      </a:r>
                      <a:r>
                        <a:rPr lang="en-US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&lt;/h1&gt;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}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function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b="0" dirty="0">
                          <a:solidFill>
                            <a:srgbClr val="795E26"/>
                          </a:solidFill>
                          <a:effectLst/>
                          <a:latin typeface="Consolas" panose="020B0609020204030204" pitchFamily="49" charset="0"/>
                        </a:rPr>
                        <a:t>Welcome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b="0" dirty="0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props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){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b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b="0" dirty="0" err="1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</a:rPr>
                        <a:t>isComputer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props</a:t>
                      </a:r>
                      <a:r>
                        <a:rPr lang="en-US" b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en-US" b="0" dirty="0" err="1">
                          <a:solidFill>
                            <a:srgbClr val="001080"/>
                          </a:solidFill>
                          <a:effectLst/>
                          <a:latin typeface="Consolas" panose="020B0609020204030204" pitchFamily="49" charset="0"/>
                        </a:rPr>
                        <a:t>isComputer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US" b="0" dirty="0">
                          <a:solidFill>
                            <a:srgbClr val="AF00DB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&lt;&gt;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b="0" dirty="0" err="1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</a:rPr>
                        <a:t>isComputer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&amp;&amp; </a:t>
                      </a:r>
                      <a:r>
                        <a:rPr lang="en-US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&lt;h1&gt;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Comp Dept.</a:t>
                      </a:r>
                      <a:r>
                        <a:rPr lang="en-US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&lt;/h1&gt;</a:t>
                      </a:r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!</a:t>
                      </a:r>
                      <a:r>
                        <a:rPr lang="en-US" b="0" dirty="0" err="1">
                          <a:solidFill>
                            <a:srgbClr val="0070C1"/>
                          </a:solidFill>
                          <a:effectLst/>
                          <a:latin typeface="Consolas" panose="020B0609020204030204" pitchFamily="49" charset="0"/>
                        </a:rPr>
                        <a:t>isComputer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&amp;&amp; </a:t>
                      </a:r>
                      <a:r>
                        <a:rPr lang="en-US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&lt;h1&gt;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Other Dept.</a:t>
                      </a:r>
                      <a:r>
                        <a:rPr lang="en-US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&lt;/h1&gt;</a:t>
                      </a:r>
                      <a:r>
                        <a:rPr lang="en-US" b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b="0" dirty="0">
                          <a:solidFill>
                            <a:srgbClr val="800000"/>
                          </a:solidFill>
                          <a:effectLst/>
                          <a:latin typeface="Consolas" panose="020B0609020204030204" pitchFamily="49" charset="0"/>
                        </a:rPr>
                        <a:t>&lt;/&gt;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   );</a:t>
                      </a:r>
                    </a:p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767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591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array using map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discussed in revision of ES6, We can iterate over array/list in Java Script with the help of </a:t>
            </a:r>
            <a:r>
              <a:rPr lang="en-US" b="1" dirty="0"/>
              <a:t>map </a:t>
            </a:r>
            <a:r>
              <a:rPr lang="en-US" dirty="0"/>
              <a:t>method.</a:t>
            </a:r>
          </a:p>
          <a:p>
            <a:r>
              <a:rPr lang="en-US" dirty="0"/>
              <a:t>Map method allows us to run function on each item in array returning a new array as the result, for example,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use same method in react to render data, for example,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980829" y="2726756"/>
            <a:ext cx="4833375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70C1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70C1"/>
                </a:solidFill>
                <a:latin typeface="Consolas" panose="020B0609020204030204" pitchFamily="49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70C1"/>
                </a:solidFill>
                <a:latin typeface="Consolas" panose="020B0609020204030204" pitchFamily="49" charset="0"/>
              </a:rPr>
              <a:t>a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temp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temp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// here b will be [10,6,8]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480836" y="2726756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480836" y="2409921"/>
            <a:ext cx="141697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Basic HTML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980829" y="4518175"/>
            <a:ext cx="8499601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Welcome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70C1"/>
                </a:solidFill>
                <a:latin typeface="Consolas" panose="020B0609020204030204" pitchFamily="49" charset="0"/>
              </a:rPr>
              <a:t>names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arjun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darshan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"university"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70C1"/>
                </a:solidFill>
                <a:latin typeface="Consolas" panose="020B0609020204030204" pitchFamily="49" charset="0"/>
              </a:rPr>
              <a:t>nameElements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70C1"/>
                </a:solidFill>
                <a:latin typeface="Consolas" panose="020B0609020204030204" pitchFamily="49" charset="0"/>
              </a:rPr>
              <a:t>names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((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Welcome from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70C1"/>
                </a:solidFill>
                <a:latin typeface="Consolas" panose="020B0609020204030204" pitchFamily="49" charset="0"/>
              </a:rPr>
              <a:t>nameElements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480836" y="4518175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480836" y="4201340"/>
            <a:ext cx="141697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JSX</a:t>
            </a:r>
          </a:p>
        </p:txBody>
      </p:sp>
    </p:spTree>
    <p:extLst>
      <p:ext uri="{BB962C8B-B14F-4D97-AF65-F5344CB8AC3E}">
        <p14:creationId xmlns:p14="http://schemas.microsoft.com/office/powerpoint/2010/main" val="269706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in React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App does not include page routing by default, we need to install a package in order to use routing.</a:t>
            </a:r>
          </a:p>
          <a:p>
            <a:r>
              <a:rPr lang="en-US" dirty="0"/>
              <a:t>To install routing package,</a:t>
            </a:r>
          </a:p>
          <a:p>
            <a:endParaRPr lang="en-US" dirty="0"/>
          </a:p>
          <a:p>
            <a:r>
              <a:rPr lang="en-US" dirty="0"/>
              <a:t>Recommended folder structure,</a:t>
            </a:r>
          </a:p>
          <a:p>
            <a:pPr lvl="1"/>
            <a:r>
              <a:rPr lang="en-US" dirty="0"/>
              <a:t>Within the </a:t>
            </a:r>
            <a:r>
              <a:rPr lang="en-US" b="1" dirty="0" err="1"/>
              <a:t>src</a:t>
            </a:r>
            <a:r>
              <a:rPr lang="en-US" b="1" dirty="0"/>
              <a:t> </a:t>
            </a:r>
            <a:r>
              <a:rPr lang="en-US" dirty="0"/>
              <a:t>folder, we’ll create a folder named </a:t>
            </a:r>
            <a:r>
              <a:rPr lang="en-US" b="1" dirty="0"/>
              <a:t>pages</a:t>
            </a:r>
            <a:r>
              <a:rPr lang="en-US" dirty="0"/>
              <a:t> with our component files.</a:t>
            </a:r>
          </a:p>
          <a:p>
            <a:pPr lvl="1"/>
            <a:r>
              <a:rPr lang="en-US" dirty="0" err="1"/>
              <a:t>src</a:t>
            </a:r>
            <a:r>
              <a:rPr lang="en-US" dirty="0">
                <a:latin typeface="Consolas" panose="020B0609020204030204" pitchFamily="49" charset="0"/>
              </a:rPr>
              <a:t>\</a:t>
            </a:r>
            <a:r>
              <a:rPr lang="en-US" dirty="0"/>
              <a:t>pages</a:t>
            </a:r>
            <a:r>
              <a:rPr lang="en-US" dirty="0">
                <a:latin typeface="Consolas" panose="020B0609020204030204" pitchFamily="49" charset="0"/>
              </a:rPr>
              <a:t>\:</a:t>
            </a:r>
          </a:p>
          <a:p>
            <a:pPr lvl="2"/>
            <a:r>
              <a:rPr lang="en-US" dirty="0"/>
              <a:t>Layout.js</a:t>
            </a:r>
          </a:p>
          <a:p>
            <a:pPr lvl="2"/>
            <a:r>
              <a:rPr lang="en-US" dirty="0"/>
              <a:t>Home.js</a:t>
            </a:r>
          </a:p>
          <a:p>
            <a:pPr lvl="2"/>
            <a:r>
              <a:rPr lang="en-US" dirty="0"/>
              <a:t>About.js</a:t>
            </a:r>
          </a:p>
          <a:p>
            <a:pPr lvl="2"/>
            <a:r>
              <a:rPr lang="en-US" dirty="0"/>
              <a:t>Etc…</a:t>
            </a:r>
          </a:p>
          <a:p>
            <a:pPr lvl="2"/>
            <a:endParaRPr lang="en-US" dirty="0"/>
          </a:p>
          <a:p>
            <a:r>
              <a:rPr lang="en-US" dirty="0"/>
              <a:t>In order to use basic routing we need to import </a:t>
            </a:r>
            <a:r>
              <a:rPr lang="en-US" b="1" dirty="0" err="1"/>
              <a:t>BrowserRouter</a:t>
            </a:r>
            <a:r>
              <a:rPr lang="en-US" dirty="0"/>
              <a:t>, </a:t>
            </a:r>
            <a:r>
              <a:rPr lang="en-US" b="1" dirty="0"/>
              <a:t>Routes</a:t>
            </a:r>
            <a:r>
              <a:rPr lang="en-US" dirty="0"/>
              <a:t> and </a:t>
            </a:r>
            <a:r>
              <a:rPr lang="en-US" b="1" dirty="0"/>
              <a:t>Route</a:t>
            </a:r>
            <a:r>
              <a:rPr lang="en-US" dirty="0"/>
              <a:t> from </a:t>
            </a:r>
            <a:r>
              <a:rPr lang="en-US" b="1" dirty="0"/>
              <a:t>react-router-</a:t>
            </a:r>
            <a:r>
              <a:rPr lang="en-US" b="1" dirty="0" err="1"/>
              <a:t>dom</a:t>
            </a:r>
            <a:r>
              <a:rPr lang="en-US" dirty="0"/>
              <a:t> package.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570295" y="2106602"/>
            <a:ext cx="8420621" cy="3385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npm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install react-router-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dom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47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24654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4" y="712385"/>
            <a:ext cx="4909938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Outline</a:t>
            </a:r>
            <a:endParaRPr lang="en-US" b="1" dirty="0"/>
          </a:p>
          <a:p>
            <a:endParaRPr lang="en-US" b="1" dirty="0"/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Introduction to React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ES6 (Revision)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React Render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JSX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Components</a:t>
            </a:r>
          </a:p>
          <a:p>
            <a:pPr lvl="1" indent="446088">
              <a:buFont typeface="Wingdings" pitchFamily="2" charset="2"/>
              <a:buChar char="ü"/>
            </a:pPr>
            <a:r>
              <a:rPr lang="en-US" sz="2000" dirty="0"/>
              <a:t>Function Components</a:t>
            </a:r>
          </a:p>
          <a:p>
            <a:pPr lvl="1" indent="446088">
              <a:buFont typeface="Wingdings" pitchFamily="2" charset="2"/>
              <a:buChar char="ü"/>
            </a:pPr>
            <a:r>
              <a:rPr lang="en-US" sz="2000" dirty="0"/>
              <a:t>Class Components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Lifecycle of component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React Props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Events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Conditional Rendering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Routing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React CSS Styling</a:t>
            </a:r>
          </a:p>
        </p:txBody>
      </p:sp>
    </p:spTree>
    <p:extLst>
      <p:ext uri="{BB962C8B-B14F-4D97-AF65-F5344CB8AC3E}">
        <p14:creationId xmlns:p14="http://schemas.microsoft.com/office/powerpoint/2010/main" val="421630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(Example)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646067" y="1114195"/>
            <a:ext cx="9534770" cy="5262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React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'react'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ReactDOM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'react-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dom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/client'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BrowserRouter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Route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Routes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'react-router-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dom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Layout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'./pages/Layout'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Home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'./pages/Home'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About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'./pages/About'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Contact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'./pages/Contact'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70C1"/>
                </a:solidFill>
                <a:latin typeface="Consolas" panose="020B0609020204030204" pitchFamily="49" charset="0"/>
              </a:rPr>
              <a:t>root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ReactDOM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createRoot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getElementById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'root'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 err="1">
                <a:solidFill>
                  <a:srgbClr val="0070C1"/>
                </a:solidFill>
                <a:latin typeface="Consolas" panose="020B0609020204030204" pitchFamily="49" charset="0"/>
              </a:rPr>
              <a:t>root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render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BrowserRouter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Routes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path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'/'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Layout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index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Home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&gt;&lt;/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path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"about"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About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&gt;&lt;/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path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"contact"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Contact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&gt;&lt;/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Route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Routes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BrowserRouter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146074" y="1114195"/>
            <a:ext cx="499993" cy="52629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18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19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20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21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146074" y="785011"/>
            <a:ext cx="141697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index.js</a:t>
            </a:r>
          </a:p>
        </p:txBody>
      </p:sp>
    </p:spTree>
    <p:extLst>
      <p:ext uri="{BB962C8B-B14F-4D97-AF65-F5344CB8AC3E}">
        <p14:creationId xmlns:p14="http://schemas.microsoft.com/office/powerpoint/2010/main" val="230544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(Example) (Cont.)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670278" y="1165375"/>
            <a:ext cx="6860582" cy="45243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Link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Outlet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"react-router-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dom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Layout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Header Here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&lt;li&gt;&lt;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Link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"/"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Home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Link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&gt;&lt;/li&gt;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&lt;li&gt;&lt;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Link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"/about"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About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Link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&gt;&lt;/li&gt;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&lt;li&gt;&lt;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Link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"/contact"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Contact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Link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&gt;&lt;/li&gt;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ul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Outlet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Footer Here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export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Layout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170285" y="1165375"/>
            <a:ext cx="499993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170285" y="848540"/>
            <a:ext cx="164988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Layout.js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175259" y="1165375"/>
            <a:ext cx="3884467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Home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Home Page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export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Home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7675266" y="1165375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7675266" y="848540"/>
            <a:ext cx="141697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Home.js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175259" y="2696767"/>
            <a:ext cx="3884468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About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About Page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export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About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7675265" y="2696767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2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7675265" y="2379932"/>
            <a:ext cx="141697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About.js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175258" y="4228159"/>
            <a:ext cx="3884469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Contact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Contact Page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export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Contact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7675265" y="4228159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5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7675265" y="3911324"/>
            <a:ext cx="141697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Contact.js</a:t>
            </a:r>
          </a:p>
        </p:txBody>
      </p:sp>
    </p:spTree>
    <p:extLst>
      <p:ext uri="{BB962C8B-B14F-4D97-AF65-F5344CB8AC3E}">
        <p14:creationId xmlns:p14="http://schemas.microsoft.com/office/powerpoint/2010/main" val="127125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animBg="1"/>
      <p:bldP spid="10" grpId="0" build="p" animBg="1"/>
      <p:bldP spid="11" grpId="0" animBg="1"/>
      <p:bldP spid="12" grpId="0" animBg="1"/>
      <p:bldP spid="13" grpId="0" build="p" animBg="1"/>
      <p:bldP spid="14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Styling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ways to style React with CSS, here are 3 common ways,</a:t>
            </a:r>
          </a:p>
          <a:p>
            <a:pPr lvl="1"/>
            <a:r>
              <a:rPr lang="en-US" dirty="0"/>
              <a:t>Inline Styling</a:t>
            </a:r>
          </a:p>
          <a:p>
            <a:pPr lvl="1"/>
            <a:r>
              <a:rPr lang="en-US" dirty="0"/>
              <a:t>CSS Stylesheets</a:t>
            </a:r>
          </a:p>
          <a:p>
            <a:pPr lvl="1"/>
            <a:r>
              <a:rPr lang="en-US" dirty="0"/>
              <a:t>CSS Modules</a:t>
            </a:r>
          </a:p>
          <a:p>
            <a:r>
              <a:rPr lang="en-US" dirty="0"/>
              <a:t>Inline Styling:</a:t>
            </a:r>
          </a:p>
          <a:p>
            <a:pPr lvl="1"/>
            <a:r>
              <a:rPr lang="en-US" dirty="0"/>
              <a:t>To style an element with the inline style attribute, the value must be a JavaScript object, for example,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563443" y="3424999"/>
            <a:ext cx="9547379" cy="15696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color: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"red"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backgroundColor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"blue"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Hello World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1600" b="1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</a:t>
            </a:r>
          </a:p>
          <a:p>
            <a:endParaRPr lang="en-US" sz="16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70C1"/>
                </a:solidFill>
                <a:latin typeface="Consolas" panose="020B0609020204030204" pitchFamily="49" charset="0"/>
              </a:rPr>
              <a:t>styleObj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color: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"red"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backgroundColor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"blue"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style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 err="1">
                <a:solidFill>
                  <a:srgbClr val="0070C1"/>
                </a:solidFill>
                <a:latin typeface="Consolas" panose="020B0609020204030204" pitchFamily="49" charset="0"/>
              </a:rPr>
              <a:t>styleObj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Hello World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1063451" y="3424999"/>
            <a:ext cx="499993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1063451" y="3108164"/>
            <a:ext cx="141697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Home.js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5124091" y="1965649"/>
            <a:ext cx="3838754" cy="678832"/>
          </a:xfrm>
          <a:prstGeom prst="borderCallout1">
            <a:avLst>
              <a:gd name="adj1" fmla="val 49248"/>
              <a:gd name="adj2" fmla="val 431"/>
              <a:gd name="adj3" fmla="val 219245"/>
              <a:gd name="adj4" fmla="val -5608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Note that here we have to write double brackets.</a:t>
            </a:r>
          </a:p>
        </p:txBody>
      </p:sp>
    </p:spTree>
    <p:extLst>
      <p:ext uri="{BB962C8B-B14F-4D97-AF65-F5344CB8AC3E}">
        <p14:creationId xmlns:p14="http://schemas.microsoft.com/office/powerpoint/2010/main" val="75082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Styling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Stylesheets:</a:t>
            </a:r>
          </a:p>
          <a:p>
            <a:pPr lvl="1"/>
            <a:r>
              <a:rPr lang="en-US" dirty="0"/>
              <a:t>We can create a separate CSS file (External CSS) and load it in out React component.</a:t>
            </a:r>
          </a:p>
          <a:p>
            <a:pPr lvl="1"/>
            <a:r>
              <a:rPr lang="en-US" dirty="0"/>
              <a:t>We need to create a separate file and import it in out component file using import statement, for example,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446655" y="2347194"/>
            <a:ext cx="3884467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myClass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946662" y="2347194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946662" y="2018010"/>
            <a:ext cx="141697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Style.css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6705893" y="2344971"/>
            <a:ext cx="5086416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'./Style.css'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Home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myClass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latin typeface="Consolas" panose="020B0609020204030204" pitchFamily="49" charset="0"/>
              </a:rPr>
              <a:t>Hello world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    &lt;/div&gt;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6205900" y="2344971"/>
            <a:ext cx="499993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6205900" y="2015787"/>
            <a:ext cx="141697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Home.js</a:t>
            </a:r>
          </a:p>
        </p:txBody>
      </p:sp>
    </p:spTree>
    <p:extLst>
      <p:ext uri="{BB962C8B-B14F-4D97-AF65-F5344CB8AC3E}">
        <p14:creationId xmlns:p14="http://schemas.microsoft.com/office/powerpoint/2010/main" val="248025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Styling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Modules:</a:t>
            </a:r>
          </a:p>
          <a:p>
            <a:pPr lvl="1"/>
            <a:r>
              <a:rPr lang="en-US" dirty="0"/>
              <a:t>CSS modules are convenient for components that are placed in separate files.</a:t>
            </a:r>
          </a:p>
          <a:p>
            <a:pPr lvl="1"/>
            <a:r>
              <a:rPr lang="en-US" dirty="0"/>
              <a:t>CSS Modules let you use the same CSS class name in different files without worrying about naming clashes. </a:t>
            </a:r>
          </a:p>
          <a:p>
            <a:pPr lvl="1"/>
            <a:r>
              <a:rPr lang="en-US" dirty="0"/>
              <a:t>Create the CSS module with the .module.css file extension, for example,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476303" y="2735382"/>
            <a:ext cx="3884467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myClass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976310" y="2735382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976310" y="2406198"/>
            <a:ext cx="238313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mystyle.module.css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6524739" y="2735382"/>
            <a:ext cx="5086416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'./style.css'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styles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'./mystyle.module.css'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Home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className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 err="1">
                <a:solidFill>
                  <a:srgbClr val="0070C1"/>
                </a:solidFill>
                <a:latin typeface="Consolas" panose="020B0609020204030204" pitchFamily="49" charset="0"/>
              </a:rPr>
              <a:t>styles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myClass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>
                <a:latin typeface="Consolas" panose="020B0609020204030204" pitchFamily="49" charset="0"/>
              </a:rPr>
              <a:t>Hello world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    &lt;/div&gt;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6024746" y="2735382"/>
            <a:ext cx="499993" cy="25545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6024746" y="2406198"/>
            <a:ext cx="141697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Home.js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476303" y="4320025"/>
            <a:ext cx="3884467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myClass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1600" dirty="0" err="1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background-color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976310" y="4320025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2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976310" y="3990841"/>
            <a:ext cx="238313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style.css</a:t>
            </a:r>
          </a:p>
        </p:txBody>
      </p:sp>
      <p:sp>
        <p:nvSpPr>
          <p:cNvPr id="13" name="Line Callout 1 12"/>
          <p:cNvSpPr/>
          <p:nvPr/>
        </p:nvSpPr>
        <p:spPr>
          <a:xfrm>
            <a:off x="7134045" y="5289927"/>
            <a:ext cx="2432649" cy="1164082"/>
          </a:xfrm>
          <a:prstGeom prst="borderCallout1">
            <a:avLst>
              <a:gd name="adj1" fmla="val 0"/>
              <a:gd name="adj2" fmla="val 53369"/>
              <a:gd name="adj3" fmla="val -88053"/>
              <a:gd name="adj4" fmla="val 7868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Here there will be a red colored text with blue background (as per the module)</a:t>
            </a:r>
          </a:p>
        </p:txBody>
      </p:sp>
    </p:spTree>
    <p:extLst>
      <p:ext uri="{BB962C8B-B14F-4D97-AF65-F5344CB8AC3E}">
        <p14:creationId xmlns:p14="http://schemas.microsoft.com/office/powerpoint/2010/main" val="396442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React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 is a </a:t>
            </a:r>
            <a:r>
              <a:rPr lang="en-US" b="1" dirty="0"/>
              <a:t>declarative, efficient, </a:t>
            </a:r>
            <a:r>
              <a:rPr lang="en-US" dirty="0"/>
              <a:t>and </a:t>
            </a:r>
            <a:r>
              <a:rPr lang="en-US" b="1" dirty="0"/>
              <a:t>flexible</a:t>
            </a:r>
            <a:r>
              <a:rPr lang="en-US" dirty="0"/>
              <a:t> JavaScript library for building user interfaces. It lets you compose complex UIs from </a:t>
            </a:r>
            <a:r>
              <a:rPr lang="en-US" b="1" dirty="0"/>
              <a:t>small </a:t>
            </a:r>
            <a:r>
              <a:rPr lang="en-US" dirty="0"/>
              <a:t>and </a:t>
            </a:r>
            <a:r>
              <a:rPr lang="en-US" b="1" dirty="0"/>
              <a:t>isolated </a:t>
            </a:r>
            <a:r>
              <a:rPr lang="en-US" dirty="0"/>
              <a:t>pieces of code called “</a:t>
            </a:r>
            <a:r>
              <a:rPr lang="en-US" b="1" dirty="0"/>
              <a:t>components</a:t>
            </a:r>
            <a:r>
              <a:rPr lang="en-US" dirty="0"/>
              <a:t>”.</a:t>
            </a:r>
          </a:p>
          <a:p>
            <a:r>
              <a:rPr lang="en-US" dirty="0"/>
              <a:t>React is a Java Script library for creating user interfaces, it is used to create Single Page Application (</a:t>
            </a:r>
            <a:r>
              <a:rPr lang="en-US" b="1" dirty="0"/>
              <a:t>SPA</a:t>
            </a:r>
            <a:r>
              <a:rPr lang="en-US" dirty="0"/>
              <a:t>).</a:t>
            </a:r>
          </a:p>
          <a:p>
            <a:r>
              <a:rPr lang="en-US" dirty="0"/>
              <a:t>It is a front-end framework created by </a:t>
            </a:r>
            <a:r>
              <a:rPr lang="en-US" b="1" dirty="0"/>
              <a:t>Facebook</a:t>
            </a:r>
            <a:r>
              <a:rPr lang="en-US" dirty="0"/>
              <a:t>.</a:t>
            </a:r>
          </a:p>
          <a:p>
            <a:r>
              <a:rPr lang="en-US" dirty="0"/>
              <a:t>React creates a Virtual DOM in memory, instead of manipulating browser’s DOM directly, It will change in Virtual DOM first and then it will reflect changes in browser’s DOM.</a:t>
            </a:r>
          </a:p>
          <a:p>
            <a:r>
              <a:rPr lang="en-US" dirty="0"/>
              <a:t>React will find out what changes have been made and changes only what needs to be changed.</a:t>
            </a:r>
          </a:p>
          <a:p>
            <a:r>
              <a:rPr lang="en-US" dirty="0"/>
              <a:t>History:</a:t>
            </a:r>
          </a:p>
          <a:p>
            <a:pPr lvl="1"/>
            <a:r>
              <a:rPr lang="en-US" dirty="0"/>
              <a:t>Current Version (as of Jul-2025) of React is 19.1</a:t>
            </a:r>
          </a:p>
          <a:p>
            <a:pPr lvl="1"/>
            <a:r>
              <a:rPr lang="en-US" dirty="0"/>
              <a:t>Initial release to the public (V. 0.3.0) was in July – 2013</a:t>
            </a:r>
          </a:p>
          <a:p>
            <a:pPr lvl="1"/>
            <a:r>
              <a:rPr lang="en-US" dirty="0" err="1"/>
              <a:t>ReactJS</a:t>
            </a:r>
            <a:r>
              <a:rPr lang="en-US" dirty="0"/>
              <a:t> was first used in 2011 for </a:t>
            </a:r>
            <a:r>
              <a:rPr lang="en-US" dirty="0" err="1"/>
              <a:t>facebook’s</a:t>
            </a:r>
            <a:r>
              <a:rPr lang="en-US" dirty="0"/>
              <a:t> </a:t>
            </a:r>
            <a:r>
              <a:rPr lang="en-US" dirty="0" err="1"/>
              <a:t>NewsFeed</a:t>
            </a:r>
            <a:r>
              <a:rPr lang="en-US" dirty="0"/>
              <a:t> feature.</a:t>
            </a:r>
          </a:p>
        </p:txBody>
      </p:sp>
    </p:spTree>
    <p:extLst>
      <p:ext uri="{BB962C8B-B14F-4D97-AF65-F5344CB8AC3E}">
        <p14:creationId xmlns:p14="http://schemas.microsoft.com/office/powerpoint/2010/main" val="380207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a React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get an overview of what React is, we can write React code directly in HTML, but in order to use React in production we need </a:t>
            </a:r>
            <a:r>
              <a:rPr lang="en-US" b="1" dirty="0" err="1"/>
              <a:t>npm</a:t>
            </a:r>
            <a:r>
              <a:rPr lang="en-US" dirty="0"/>
              <a:t> and </a:t>
            </a:r>
            <a:r>
              <a:rPr lang="en-US" b="1" dirty="0"/>
              <a:t>Node.js</a:t>
            </a:r>
            <a:r>
              <a:rPr lang="en-US" dirty="0"/>
              <a:t> installed.</a:t>
            </a:r>
          </a:p>
          <a:p>
            <a:r>
              <a:rPr lang="en-US" dirty="0"/>
              <a:t>We can use </a:t>
            </a:r>
            <a:r>
              <a:rPr lang="en-US" dirty="0">
                <a:hlinkClick r:id="rId2"/>
              </a:rPr>
              <a:t>https://codesandbox.io</a:t>
            </a:r>
            <a:r>
              <a:rPr lang="en-US" dirty="0"/>
              <a:t> to write/run React code directly using browser without any prerequisite.</a:t>
            </a:r>
          </a:p>
          <a:p>
            <a:r>
              <a:rPr lang="en-US" dirty="0"/>
              <a:t>To install React in local system, we first need </a:t>
            </a:r>
            <a:r>
              <a:rPr lang="en-US" b="1" dirty="0"/>
              <a:t>Node.js </a:t>
            </a:r>
            <a:r>
              <a:rPr lang="en-US" dirty="0"/>
              <a:t>and </a:t>
            </a:r>
            <a:r>
              <a:rPr lang="en-US" b="1" dirty="0" err="1"/>
              <a:t>npm</a:t>
            </a:r>
            <a:r>
              <a:rPr lang="en-US" b="1" dirty="0"/>
              <a:t>, </a:t>
            </a:r>
            <a:r>
              <a:rPr lang="en-US" dirty="0"/>
              <a:t>after installing </a:t>
            </a:r>
            <a:r>
              <a:rPr lang="en-US" dirty="0" err="1"/>
              <a:t>npm</a:t>
            </a:r>
            <a:r>
              <a:rPr lang="en-US" dirty="0"/>
              <a:t> we can use </a:t>
            </a:r>
            <a:r>
              <a:rPr lang="en-US" dirty="0" err="1"/>
              <a:t>npx</a:t>
            </a:r>
            <a:r>
              <a:rPr lang="en-US" dirty="0"/>
              <a:t> command to install/setup new React app using below command.</a:t>
            </a:r>
          </a:p>
          <a:p>
            <a:endParaRPr lang="en-US" dirty="0"/>
          </a:p>
          <a:p>
            <a:r>
              <a:rPr lang="en-US" dirty="0"/>
              <a:t>To run the React app we need to start using </a:t>
            </a:r>
            <a:r>
              <a:rPr lang="en-US" dirty="0" err="1"/>
              <a:t>npm</a:t>
            </a:r>
            <a:r>
              <a:rPr lang="en-US" dirty="0"/>
              <a:t> command.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509910" y="3184904"/>
            <a:ext cx="8420621" cy="3385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npx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create-react-app my-app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509910" y="4061923"/>
            <a:ext cx="8420621" cy="5847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cd my-app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npm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start</a:t>
            </a:r>
          </a:p>
        </p:txBody>
      </p:sp>
    </p:spTree>
    <p:extLst>
      <p:ext uri="{BB962C8B-B14F-4D97-AF65-F5344CB8AC3E}">
        <p14:creationId xmlns:p14="http://schemas.microsoft.com/office/powerpoint/2010/main" val="1551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ES6 (Revision)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026542" y="1561382"/>
            <a:ext cx="3001993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var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vs</a:t>
            </a:r>
            <a:r>
              <a:rPr lang="en-US" sz="2400" b="1" dirty="0">
                <a:solidFill>
                  <a:schemeClr val="tx1"/>
                </a:solidFill>
              </a:rPr>
              <a:t> let </a:t>
            </a:r>
            <a:r>
              <a:rPr lang="en-US" sz="1600" b="1" dirty="0">
                <a:solidFill>
                  <a:schemeClr val="tx1"/>
                </a:solidFill>
              </a:rPr>
              <a:t>vs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const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26542" y="2877389"/>
            <a:ext cx="3001993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Object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26542" y="4193396"/>
            <a:ext cx="3001993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this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26542" y="5509403"/>
            <a:ext cx="3001993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Arrow function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072995" y="1561382"/>
            <a:ext cx="3001993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Array Functions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072995" y="2877389"/>
            <a:ext cx="3001993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Destructuring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072995" y="4193396"/>
            <a:ext cx="3001993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Spread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072995" y="5509403"/>
            <a:ext cx="3001993" cy="905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Classes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r>
              <a:rPr lang="en-US" dirty="0"/>
              <a:t>Some important ES6 features are listed below.</a:t>
            </a:r>
          </a:p>
        </p:txBody>
      </p:sp>
    </p:spTree>
    <p:extLst>
      <p:ext uri="{BB962C8B-B14F-4D97-AF65-F5344CB8AC3E}">
        <p14:creationId xmlns:p14="http://schemas.microsoft.com/office/powerpoint/2010/main" val="171873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ReactJS</a:t>
            </a:r>
            <a:r>
              <a:rPr lang="en-US" dirty="0"/>
              <a:t> Basic Template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is the basic template for the </a:t>
            </a:r>
            <a:r>
              <a:rPr lang="en-US" dirty="0" err="1"/>
              <a:t>ReactJS</a:t>
            </a:r>
            <a:r>
              <a:rPr lang="en-US" dirty="0"/>
              <a:t> Application without creating root.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Here is the basic template for the </a:t>
            </a:r>
            <a:r>
              <a:rPr lang="en-US" dirty="0" err="1"/>
              <a:t>ReactJS</a:t>
            </a:r>
            <a:r>
              <a:rPr lang="en-US" dirty="0"/>
              <a:t> Application with creating root. (recommended)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09583" y="1678568"/>
            <a:ext cx="8177549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React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'react'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ReactDOM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'react-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dom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/client'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ReactDOM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render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Hello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WOrld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getElementById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'root'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09590" y="1678568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509590" y="1349384"/>
            <a:ext cx="108171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index.js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09583" y="3973194"/>
            <a:ext cx="8177549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React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'react'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ReactDOM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'react-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dom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/client'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70C1"/>
                </a:solidFill>
                <a:latin typeface="Consolas" panose="020B0609020204030204" pitchFamily="49" charset="0"/>
              </a:rPr>
              <a:t>root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ReactDOM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createRoot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getElementById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'root'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root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render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Hello world from React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09590" y="3973194"/>
            <a:ext cx="499993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id="{0336C271-A2A3-9445-9946-5006F0A250F4}"/>
              </a:ext>
            </a:extLst>
          </p:cNvPr>
          <p:cNvSpPr/>
          <p:nvPr/>
        </p:nvSpPr>
        <p:spPr>
          <a:xfrm>
            <a:off x="509590" y="3644010"/>
            <a:ext cx="108171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index.js</a:t>
            </a:r>
          </a:p>
        </p:txBody>
      </p:sp>
    </p:spTree>
    <p:extLst>
      <p:ext uri="{BB962C8B-B14F-4D97-AF65-F5344CB8AC3E}">
        <p14:creationId xmlns:p14="http://schemas.microsoft.com/office/powerpoint/2010/main" val="107490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Consider the above line of code, which is from the basic template from previous slide, notice argument passed in render method, this weird tag syntax is neither a string nor HTML, its called JSX.</a:t>
            </a:r>
          </a:p>
          <a:p>
            <a:r>
              <a:rPr lang="en-US" dirty="0"/>
              <a:t>JSX stands for JavaScript XML.</a:t>
            </a:r>
          </a:p>
          <a:p>
            <a:r>
              <a:rPr lang="en-US" dirty="0"/>
              <a:t>JSX allows us to write HTML in React, It makes it easier to write and add HTML in React.</a:t>
            </a:r>
          </a:p>
          <a:p>
            <a:r>
              <a:rPr lang="en-US" dirty="0"/>
              <a:t>We can also embed expression in JSX using curly braces, for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733538" y="863444"/>
            <a:ext cx="8177549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root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render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Hello world from React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233545" y="863444"/>
            <a:ext cx="49999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860059" y="3784923"/>
            <a:ext cx="8177549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70C1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darshan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university -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rajkot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70C1"/>
                </a:solidFill>
                <a:latin typeface="Consolas" panose="020B0609020204030204" pitchFamily="49" charset="0"/>
              </a:rPr>
              <a:t>root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ReactDOM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createRoot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document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getElementById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'root'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 err="1">
                <a:solidFill>
                  <a:srgbClr val="0070C1"/>
                </a:solidFill>
                <a:latin typeface="Consolas" panose="020B0609020204030204" pitchFamily="49" charset="0"/>
              </a:rPr>
              <a:t>root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render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Hello world from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{ </a:t>
            </a:r>
            <a:r>
              <a:rPr lang="en-US" sz="1600" dirty="0">
                <a:solidFill>
                  <a:srgbClr val="0070C1"/>
                </a:solidFill>
                <a:latin typeface="Consolas" panose="020B0609020204030204" pitchFamily="49" charset="0"/>
              </a:rPr>
              <a:t>name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360066" y="3784923"/>
            <a:ext cx="499993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0192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 let you split the UI into independent, reusable pieces, and think about each piece in isolation.</a:t>
            </a:r>
          </a:p>
          <a:p>
            <a:r>
              <a:rPr lang="en-US" dirty="0"/>
              <a:t>Conceptually, components are like JavaScript functions. They accept arbitrary inputs (called “props”) and return React elements describing what should appear on the screen.</a:t>
            </a:r>
          </a:p>
          <a:p>
            <a:r>
              <a:rPr lang="en-US" dirty="0"/>
              <a:t>Components are independent and reusable bits of code. They serve the same purpose as JavaScript functions, but work in isolation and return HTML.</a:t>
            </a:r>
          </a:p>
          <a:p>
            <a:r>
              <a:rPr lang="en-US" dirty="0"/>
              <a:t>Components come in two types, Class components and Function components, in this tutorial we will concentrate on Function components.</a:t>
            </a:r>
          </a:p>
          <a:p>
            <a:r>
              <a:rPr lang="en-US" dirty="0"/>
              <a:t>When creating a React component, the component's name </a:t>
            </a:r>
            <a:r>
              <a:rPr lang="en-US" b="1" i="1" dirty="0"/>
              <a:t>MUST</a:t>
            </a:r>
            <a:r>
              <a:rPr lang="en-US" dirty="0"/>
              <a:t> start with an upper case letter.</a:t>
            </a:r>
          </a:p>
          <a:p>
            <a:r>
              <a:rPr lang="en-US" dirty="0"/>
              <a:t>Note: In older React code bases, you may find Class components primarily used. It is now suggested to use Function components along with Hooks, which were added in React 16.8. </a:t>
            </a:r>
          </a:p>
        </p:txBody>
      </p:sp>
    </p:spTree>
    <p:extLst>
      <p:ext uri="{BB962C8B-B14F-4D97-AF65-F5344CB8AC3E}">
        <p14:creationId xmlns:p14="http://schemas.microsoft.com/office/powerpoint/2010/main" val="62494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Component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simplest way to define a component is to write a JavaScript function: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also use props (properties) with the Function component, for example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function is a valid React component because it accepts a single “props” (which stands for properties) object argument with data and returns a React element. </a:t>
            </a:r>
          </a:p>
          <a:p>
            <a:r>
              <a:rPr lang="en-US" dirty="0"/>
              <a:t>We call such components “function components” because they are literally JavaScript functions.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32587" y="1278984"/>
            <a:ext cx="4039745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Welcome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Hello world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 err="1">
                <a:solidFill>
                  <a:srgbClr val="0070C1"/>
                </a:solidFill>
                <a:latin typeface="Consolas" panose="020B0609020204030204" pitchFamily="49" charset="0"/>
              </a:rPr>
              <a:t>root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render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Welcome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32594" y="1278984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1032587" y="3186825"/>
            <a:ext cx="8361579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Welcome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props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Hello world from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props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 err="1">
                <a:solidFill>
                  <a:srgbClr val="0070C1"/>
                </a:solidFill>
                <a:latin typeface="Consolas" panose="020B0609020204030204" pitchFamily="49" charset="0"/>
              </a:rPr>
              <a:t>root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render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Welcome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darshan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532594" y="3186825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56EBDA-49A4-A843-A786-6989C63A54AA}"/>
              </a:ext>
            </a:extLst>
          </p:cNvPr>
          <p:cNvSpPr/>
          <p:nvPr/>
        </p:nvSpPr>
        <p:spPr>
          <a:xfrm>
            <a:off x="6965655" y="1278984"/>
            <a:ext cx="4039745" cy="10772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Welcome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()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Hello World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&lt;/h1&gt;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 err="1">
                <a:solidFill>
                  <a:srgbClr val="0070C1"/>
                </a:solidFill>
                <a:latin typeface="Consolas" panose="020B0609020204030204" pitchFamily="49" charset="0"/>
              </a:rPr>
              <a:t>root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render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Welcome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F9F4A0-4592-C04D-B2D0-0BF66A3BFA20}"/>
              </a:ext>
            </a:extLst>
          </p:cNvPr>
          <p:cNvSpPr/>
          <p:nvPr/>
        </p:nvSpPr>
        <p:spPr>
          <a:xfrm>
            <a:off x="6465662" y="1278984"/>
            <a:ext cx="499993" cy="1077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72332" y="1541824"/>
            <a:ext cx="1393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u="sng" dirty="0"/>
              <a:t>OR</a:t>
            </a:r>
          </a:p>
          <a:p>
            <a:r>
              <a:rPr lang="en-US" b="1" dirty="0"/>
              <a:t>ES6 Function</a:t>
            </a:r>
          </a:p>
        </p:txBody>
      </p:sp>
    </p:spTree>
    <p:extLst>
      <p:ext uri="{BB962C8B-B14F-4D97-AF65-F5344CB8AC3E}">
        <p14:creationId xmlns:p14="http://schemas.microsoft.com/office/powerpoint/2010/main" val="67346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 animBg="1"/>
      <p:bldP spid="5" grpId="0" animBg="1"/>
      <p:bldP spid="6" grpId="0" uiExpand="1" build="p" animBg="1"/>
      <p:bldP spid="7" grpId="0" animBg="1"/>
      <p:bldP spid="8" grpId="0" build="p" animBg="1"/>
      <p:bldP spid="9" grpId="0" animBg="1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6527</TotalTime>
  <Words>1996</Words>
  <Application>Microsoft Office PowerPoint</Application>
  <PresentationFormat>Widescreen</PresentationFormat>
  <Paragraphs>674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Wingdings 3</vt:lpstr>
      <vt:lpstr>Roboto Condensed</vt:lpstr>
      <vt:lpstr>Wingdings 2</vt:lpstr>
      <vt:lpstr>Roboto Condensed Light</vt:lpstr>
      <vt:lpstr>Segoe UI Black</vt:lpstr>
      <vt:lpstr>Wingdings</vt:lpstr>
      <vt:lpstr>Calibri</vt:lpstr>
      <vt:lpstr>Consolas</vt:lpstr>
      <vt:lpstr>Office Theme</vt:lpstr>
      <vt:lpstr>Unit-03  ReactJS</vt:lpstr>
      <vt:lpstr>PowerPoint Presentation</vt:lpstr>
      <vt:lpstr>Introduction to React</vt:lpstr>
      <vt:lpstr>Setting up a React Environment</vt:lpstr>
      <vt:lpstr>ES6 (Revision)</vt:lpstr>
      <vt:lpstr>ReactJS Basic Template</vt:lpstr>
      <vt:lpstr>JSX</vt:lpstr>
      <vt:lpstr>Component</vt:lpstr>
      <vt:lpstr>Function Component</vt:lpstr>
      <vt:lpstr>Class Component</vt:lpstr>
      <vt:lpstr>Components in File</vt:lpstr>
      <vt:lpstr>Lifecycle of a component</vt:lpstr>
      <vt:lpstr>React Props</vt:lpstr>
      <vt:lpstr>React Props (Cont.)</vt:lpstr>
      <vt:lpstr>React Props (Cont.)</vt:lpstr>
      <vt:lpstr>Events</vt:lpstr>
      <vt:lpstr>Conditional Rendering</vt:lpstr>
      <vt:lpstr>Rendering array using map method</vt:lpstr>
      <vt:lpstr>Routing in React</vt:lpstr>
      <vt:lpstr>Routing (Example)</vt:lpstr>
      <vt:lpstr>Routing (Example) (Cont.)</vt:lpstr>
      <vt:lpstr>CSS Styling</vt:lpstr>
      <vt:lpstr>CSS Styling (Cont.)</vt:lpstr>
      <vt:lpstr>CSS Styling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DELL</cp:lastModifiedBy>
  <cp:revision>882</cp:revision>
  <dcterms:created xsi:type="dcterms:W3CDTF">2020-05-01T05:09:15Z</dcterms:created>
  <dcterms:modified xsi:type="dcterms:W3CDTF">2025-07-28T06:27:35Z</dcterms:modified>
</cp:coreProperties>
</file>