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4" autoAdjust="0"/>
    <p:restoredTop sz="95256" autoAdjust="0"/>
  </p:normalViewPr>
  <p:slideViewPr>
    <p:cSldViewPr snapToGrid="0">
      <p:cViewPr varScale="1">
        <p:scale>
          <a:sx n="86" d="100"/>
          <a:sy n="86" d="100"/>
        </p:scale>
        <p:origin x="37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2F35C-2538-4669-ADA4-5B176D841051}" type="datetimeFigureOut">
              <a:rPr lang="en-IN" smtClean="0"/>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29DDC-36F0-4417-8660-E895E1DFAA8C}" type="slidenum">
              <a:rPr lang="en-IN" smtClean="0"/>
              <a:t>‹#›</a:t>
            </a:fld>
            <a:endParaRPr lang="en-IN"/>
          </a:p>
        </p:txBody>
      </p:sp>
    </p:spTree>
    <p:extLst>
      <p:ext uri="{BB962C8B-B14F-4D97-AF65-F5344CB8AC3E}">
        <p14:creationId xmlns:p14="http://schemas.microsoft.com/office/powerpoint/2010/main" val="230582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829DDC-36F0-4417-8660-E895E1DFAA8C}" type="slidenum">
              <a:rPr lang="en-IN" smtClean="0"/>
              <a:t>1</a:t>
            </a:fld>
            <a:endParaRPr lang="en-IN"/>
          </a:p>
        </p:txBody>
      </p:sp>
    </p:spTree>
    <p:extLst>
      <p:ext uri="{BB962C8B-B14F-4D97-AF65-F5344CB8AC3E}">
        <p14:creationId xmlns:p14="http://schemas.microsoft.com/office/powerpoint/2010/main" val="107154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F0EE-A571-60C0-051E-D03652B39F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9BD6A6-C629-16E6-4CE0-BA794C287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45B75-731A-66EE-3944-8C9F69E9DADE}"/>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E04D02E1-3FED-533B-B840-17822BD4B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A8E65-3C36-D442-DF80-43496E5C1B98}"/>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406360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14A3-4D85-912F-7BEA-F0726BE4B7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C22D-6083-1D3F-A4E9-07BA96546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28653-DCE8-45FE-20B9-07C7D74E84CC}"/>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48574DDC-3D89-4BD2-49DC-31ECB8236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193AC-B771-DCF6-EF57-4E2CD1C2339D}"/>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151379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24F37-63CF-9DD5-6F37-D79B66B2F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FC612-5939-C694-9308-0DA697F7D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F0B82-A583-3B09-1BE9-A64CBE5488CD}"/>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F36252B9-809F-845A-15EE-FA2EEACA4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226A5-CC30-6F4C-E0ED-66123C04B103}"/>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67350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7ACA-BB7D-28EC-D067-76FC6272E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CFB41-98B1-1F22-02DA-1CDBB5625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98E7C-3250-4C79-78AE-71C9E1B90E58}"/>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1358B089-DED1-E110-83EB-0FED9EF4D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C8814-95E4-3CC9-3A63-C352075E8824}"/>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123216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37B5-2824-E91B-63DD-10EF0FFD6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2778A7-9824-0ECC-67BB-15345A5CA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9DD90-7249-3FF3-5309-AF14C74B6946}"/>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68002D86-2EFF-E898-5C68-8A39BE27C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57FED-D9E7-885F-F577-3D0C9A987545}"/>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155435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F41B-E99E-76D2-202E-A443A1DA1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11959-84E3-7368-61D3-74AB1CDCD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F2EEA-D984-9F34-36F3-2C8D7AC74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45EC7E-EC98-BAA5-F963-E9C0E998DAEF}"/>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6" name="Footer Placeholder 5">
            <a:extLst>
              <a:ext uri="{FF2B5EF4-FFF2-40B4-BE49-F238E27FC236}">
                <a16:creationId xmlns:a16="http://schemas.microsoft.com/office/drawing/2014/main" id="{83D8A2BF-E1D1-03F0-9B5E-4D397FC6E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5AD51-E003-3A68-36CD-27F2953D7307}"/>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179727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11B-8E63-CCF8-3D70-A40E0F39DE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526FEB-41D0-CC31-D9FE-454C099F1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3D5A-53FD-67EE-F423-66E80C772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1194CC-A2CE-96C0-24E9-3BF30C690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783CE-F653-0A1A-A50F-29CD0CCD9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39EB67-9D2F-296B-D023-4D8ED8C345D8}"/>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8" name="Footer Placeholder 7">
            <a:extLst>
              <a:ext uri="{FF2B5EF4-FFF2-40B4-BE49-F238E27FC236}">
                <a16:creationId xmlns:a16="http://schemas.microsoft.com/office/drawing/2014/main" id="{9F03F746-61E7-7CC2-B5D2-AD1D317D87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8E45D-64F9-3DD9-843F-941604DFA371}"/>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377471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8ECB-D1E5-5E87-EEEC-7AD3386A00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B9C66F-65C0-63BE-2802-F6AB930F8A6C}"/>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4" name="Footer Placeholder 3">
            <a:extLst>
              <a:ext uri="{FF2B5EF4-FFF2-40B4-BE49-F238E27FC236}">
                <a16:creationId xmlns:a16="http://schemas.microsoft.com/office/drawing/2014/main" id="{3E07BB62-51C2-05DF-8D94-28B724D63A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E2F51A-2A7F-6EFF-4A31-96640EEA43E9}"/>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206125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128FC-146E-94AF-EBC2-5BD97C3B499F}"/>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3" name="Footer Placeholder 2">
            <a:extLst>
              <a:ext uri="{FF2B5EF4-FFF2-40B4-BE49-F238E27FC236}">
                <a16:creationId xmlns:a16="http://schemas.microsoft.com/office/drawing/2014/main" id="{2FF1EF77-9E9D-452A-2A5F-5A5DBA8334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76141E-2F79-C265-8518-103105C93BE0}"/>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176661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5B07-0138-A5BC-05F1-F87E2BAB5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455B6B-B5A1-42E2-7F9F-96E2D6BF0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181801-7FB1-6F6C-595D-35E95004E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0DCEE-4838-ACF6-5010-2F77DD99B913}"/>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6" name="Footer Placeholder 5">
            <a:extLst>
              <a:ext uri="{FF2B5EF4-FFF2-40B4-BE49-F238E27FC236}">
                <a16:creationId xmlns:a16="http://schemas.microsoft.com/office/drawing/2014/main" id="{6121E07D-BC2C-E7D5-025E-45D2F0218C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9D435-35B8-1D04-59D6-0EDF40D94F1B}"/>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248706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1D6D-3489-F75B-8EAC-5B12749BF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0EB4BC-3BE4-0ED2-865C-965828134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42D54F-8B13-B4F4-4D22-57C9FC29F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73886-CE40-FBF4-166F-70A555B1CC33}"/>
              </a:ext>
            </a:extLst>
          </p:cNvPr>
          <p:cNvSpPr>
            <a:spLocks noGrp="1"/>
          </p:cNvSpPr>
          <p:nvPr>
            <p:ph type="dt" sz="half" idx="10"/>
          </p:nvPr>
        </p:nvSpPr>
        <p:spPr/>
        <p:txBody>
          <a:bodyPr/>
          <a:lstStyle/>
          <a:p>
            <a:fld id="{2BE5C847-7646-486C-8C08-BF2E26B0A37B}" type="datetimeFigureOut">
              <a:rPr lang="en-IN" smtClean="0"/>
              <a:t>05-09-2022</a:t>
            </a:fld>
            <a:endParaRPr lang="en-IN"/>
          </a:p>
        </p:txBody>
      </p:sp>
      <p:sp>
        <p:nvSpPr>
          <p:cNvPr id="6" name="Footer Placeholder 5">
            <a:extLst>
              <a:ext uri="{FF2B5EF4-FFF2-40B4-BE49-F238E27FC236}">
                <a16:creationId xmlns:a16="http://schemas.microsoft.com/office/drawing/2014/main" id="{2F397FD1-F339-5687-BC82-2D668661E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7102F-4AAE-15A0-BD6F-1BDD2B0CCB63}"/>
              </a:ext>
            </a:extLst>
          </p:cNvPr>
          <p:cNvSpPr>
            <a:spLocks noGrp="1"/>
          </p:cNvSpPr>
          <p:nvPr>
            <p:ph type="sldNum" sz="quarter" idx="12"/>
          </p:nvPr>
        </p:nvSpPr>
        <p:spPr/>
        <p:txBody>
          <a:bodyPr/>
          <a:lstStyle/>
          <a:p>
            <a:fld id="{5ECBC755-40B4-4CDC-B215-37766DEC2A81}" type="slidenum">
              <a:rPr lang="en-IN" smtClean="0"/>
              <a:t>‹#›</a:t>
            </a:fld>
            <a:endParaRPr lang="en-IN"/>
          </a:p>
        </p:txBody>
      </p:sp>
    </p:spTree>
    <p:extLst>
      <p:ext uri="{BB962C8B-B14F-4D97-AF65-F5344CB8AC3E}">
        <p14:creationId xmlns:p14="http://schemas.microsoft.com/office/powerpoint/2010/main" val="407095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4C611-3405-532B-D4DA-F48C7FC91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8CE8ED-1F3D-0048-4972-C89F419EC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6B9DF-6FD9-0BEB-75BA-84C4A6A3F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5C847-7646-486C-8C08-BF2E26B0A37B}" type="datetimeFigureOut">
              <a:rPr lang="en-IN" smtClean="0"/>
              <a:t>05-09-2022</a:t>
            </a:fld>
            <a:endParaRPr lang="en-IN"/>
          </a:p>
        </p:txBody>
      </p:sp>
      <p:sp>
        <p:nvSpPr>
          <p:cNvPr id="5" name="Footer Placeholder 4">
            <a:extLst>
              <a:ext uri="{FF2B5EF4-FFF2-40B4-BE49-F238E27FC236}">
                <a16:creationId xmlns:a16="http://schemas.microsoft.com/office/drawing/2014/main" id="{5474F05C-6DB5-9913-8C90-25CC25085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8BFB8F-DC25-5EF0-B036-730CEC13A3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BC755-40B4-4CDC-B215-37766DEC2A81}" type="slidenum">
              <a:rPr lang="en-IN" smtClean="0"/>
              <a:t>‹#›</a:t>
            </a:fld>
            <a:endParaRPr lang="en-IN"/>
          </a:p>
        </p:txBody>
      </p:sp>
    </p:spTree>
    <p:extLst>
      <p:ext uri="{BB962C8B-B14F-4D97-AF65-F5344CB8AC3E}">
        <p14:creationId xmlns:p14="http://schemas.microsoft.com/office/powerpoint/2010/main" val="86786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F73B1-DEA0-B59E-BF3E-7A9F20423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 y="0"/>
            <a:ext cx="12186852" cy="6858000"/>
          </a:xfrm>
          <a:prstGeom prst="rect">
            <a:avLst/>
          </a:prstGeom>
        </p:spPr>
      </p:pic>
    </p:spTree>
    <p:extLst>
      <p:ext uri="{BB962C8B-B14F-4D97-AF65-F5344CB8AC3E}">
        <p14:creationId xmlns:p14="http://schemas.microsoft.com/office/powerpoint/2010/main" val="131707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06C1F-F8E9-137C-7A8E-3E6DC2369336}"/>
              </a:ext>
            </a:extLst>
          </p:cNvPr>
          <p:cNvPicPr>
            <a:picLocks noChangeAspect="1"/>
          </p:cNvPicPr>
          <p:nvPr/>
        </p:nvPicPr>
        <p:blipFill rotWithShape="1">
          <a:blip r:embed="rId2"/>
          <a:srcRect r="43888"/>
          <a:stretch/>
        </p:blipFill>
        <p:spPr>
          <a:xfrm>
            <a:off x="213361" y="476567"/>
            <a:ext cx="6176338" cy="5904865"/>
          </a:xfrm>
          <a:prstGeom prst="rect">
            <a:avLst/>
          </a:prstGeom>
        </p:spPr>
      </p:pic>
      <p:sp>
        <p:nvSpPr>
          <p:cNvPr id="4" name="TextBox 3">
            <a:extLst>
              <a:ext uri="{FF2B5EF4-FFF2-40B4-BE49-F238E27FC236}">
                <a16:creationId xmlns:a16="http://schemas.microsoft.com/office/drawing/2014/main" id="{7920276C-36A8-E19F-B7D6-C8966CBC8A1B}"/>
              </a:ext>
            </a:extLst>
          </p:cNvPr>
          <p:cNvSpPr txBox="1"/>
          <p:nvPr/>
        </p:nvSpPr>
        <p:spPr>
          <a:xfrm>
            <a:off x="6593840" y="49847"/>
            <a:ext cx="5212080" cy="74283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Chivo" panose="02000000000000000000" pitchFamily="2" charset="0"/>
              </a:rPr>
              <a:t>Matching the input of image with the saved pictures.</a:t>
            </a:r>
          </a:p>
          <a:p>
            <a:pPr marL="285750" indent="-285750">
              <a:lnSpc>
                <a:spcPct val="150000"/>
              </a:lnSpc>
              <a:buFont typeface="Arial" panose="020B0604020202020204" pitchFamily="34" charset="0"/>
              <a:buChar char="•"/>
            </a:pPr>
            <a:r>
              <a:rPr lang="en-IN" sz="2000" dirty="0">
                <a:latin typeface="Chivo" panose="02000000000000000000" pitchFamily="2" charset="0"/>
              </a:rPr>
              <a:t>Taking the best fit of the image using argmin method</a:t>
            </a:r>
          </a:p>
          <a:p>
            <a:pPr marL="285750" indent="-285750">
              <a:lnSpc>
                <a:spcPct val="150000"/>
              </a:lnSpc>
              <a:buFont typeface="Arial" panose="020B0604020202020204" pitchFamily="34" charset="0"/>
              <a:buChar char="•"/>
            </a:pPr>
            <a:r>
              <a:rPr lang="en-IN" sz="2000" dirty="0">
                <a:latin typeface="Chivo" panose="02000000000000000000" pitchFamily="2" charset="0"/>
              </a:rPr>
              <a:t>Appending the values in csv file</a:t>
            </a:r>
          </a:p>
          <a:p>
            <a:pPr marL="285750" indent="-285750">
              <a:lnSpc>
                <a:spcPct val="150000"/>
              </a:lnSpc>
              <a:buFont typeface="Arial" panose="020B0604020202020204" pitchFamily="34" charset="0"/>
              <a:buChar char="•"/>
            </a:pPr>
            <a:r>
              <a:rPr lang="en-IN" sz="2000" dirty="0">
                <a:latin typeface="Chivo" panose="02000000000000000000" pitchFamily="2" charset="0"/>
              </a:rPr>
              <a:t>Identifying name of the image </a:t>
            </a:r>
          </a:p>
          <a:p>
            <a:pPr marL="285750" indent="-285750">
              <a:lnSpc>
                <a:spcPct val="150000"/>
              </a:lnSpc>
              <a:buFont typeface="Arial" panose="020B0604020202020204" pitchFamily="34" charset="0"/>
              <a:buChar char="•"/>
            </a:pPr>
            <a:r>
              <a:rPr lang="en-IN" sz="2000" dirty="0">
                <a:latin typeface="Chivo" panose="02000000000000000000" pitchFamily="2" charset="0"/>
              </a:rPr>
              <a:t>Writing the current time of the attendance marked</a:t>
            </a:r>
          </a:p>
          <a:p>
            <a:pPr marL="285750" indent="-285750">
              <a:lnSpc>
                <a:spcPct val="150000"/>
              </a:lnSpc>
              <a:buFont typeface="Arial" panose="020B0604020202020204" pitchFamily="34" charset="0"/>
              <a:buChar char="•"/>
            </a:pPr>
            <a:r>
              <a:rPr lang="en-IN" sz="2000" dirty="0">
                <a:latin typeface="Chivo" panose="02000000000000000000" pitchFamily="2" charset="0"/>
              </a:rPr>
              <a:t>Removing the name of student from the lost if the attendance is marked so that it does not mark the attendance of the same student multiple times in the same frame</a:t>
            </a:r>
          </a:p>
          <a:p>
            <a:pPr marL="285750" indent="-285750">
              <a:lnSpc>
                <a:spcPct val="150000"/>
              </a:lnSpc>
              <a:buFont typeface="Arial" panose="020B0604020202020204" pitchFamily="34" charset="0"/>
              <a:buChar char="•"/>
            </a:pPr>
            <a:r>
              <a:rPr lang="en-IN" sz="2000" dirty="0">
                <a:latin typeface="Chivo" panose="02000000000000000000" pitchFamily="2" charset="0"/>
              </a:rPr>
              <a:t>Finally closing all the windows</a:t>
            </a:r>
          </a:p>
          <a:p>
            <a:pPr>
              <a:lnSpc>
                <a:spcPct val="150000"/>
              </a:lnSpc>
            </a:pPr>
            <a:r>
              <a:rPr lang="en-IN" sz="2000" dirty="0">
                <a:latin typeface="Chivo" panose="02000000000000000000" pitchFamily="2" charset="0"/>
              </a:rPr>
              <a:t> </a:t>
            </a:r>
          </a:p>
          <a:p>
            <a:pPr marL="285750" indent="-285750">
              <a:lnSpc>
                <a:spcPct val="150000"/>
              </a:lnSpc>
              <a:buFont typeface="Arial" panose="020B0604020202020204" pitchFamily="34" charset="0"/>
              <a:buChar char="•"/>
            </a:pPr>
            <a:endParaRPr lang="en-IN" sz="2000" dirty="0">
              <a:latin typeface="Chivo" panose="02000000000000000000" pitchFamily="2" charset="0"/>
            </a:endParaRPr>
          </a:p>
        </p:txBody>
      </p:sp>
    </p:spTree>
    <p:extLst>
      <p:ext uri="{BB962C8B-B14F-4D97-AF65-F5344CB8AC3E}">
        <p14:creationId xmlns:p14="http://schemas.microsoft.com/office/powerpoint/2010/main" val="247223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C2C939-E8B2-E611-132F-61F4491A208B}"/>
              </a:ext>
            </a:extLst>
          </p:cNvPr>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75F2E38-5A68-D2F0-1D80-9022527FEF5E}"/>
              </a:ext>
            </a:extLst>
          </p:cNvPr>
          <p:cNvSpPr txBox="1"/>
          <p:nvPr/>
        </p:nvSpPr>
        <p:spPr>
          <a:xfrm>
            <a:off x="4861560" y="111967"/>
            <a:ext cx="6096000" cy="584775"/>
          </a:xfrm>
          <a:prstGeom prst="rect">
            <a:avLst/>
          </a:prstGeom>
          <a:noFill/>
        </p:spPr>
        <p:txBody>
          <a:bodyPr wrap="square">
            <a:spAutoFit/>
          </a:bodyPr>
          <a:lstStyle/>
          <a:p>
            <a:r>
              <a:rPr lang="en-IN" sz="3200" dirty="0">
                <a:solidFill>
                  <a:schemeClr val="bg1"/>
                </a:solidFill>
                <a:latin typeface="Heavitas" pitchFamily="2" charset="0"/>
                <a:cs typeface="Times New Roman" panose="02020603050405020304" pitchFamily="18" charset="0"/>
              </a:rPr>
              <a:t>Uses</a:t>
            </a:r>
          </a:p>
        </p:txBody>
      </p:sp>
      <p:sp>
        <p:nvSpPr>
          <p:cNvPr id="4" name="TextBox 3">
            <a:extLst>
              <a:ext uri="{FF2B5EF4-FFF2-40B4-BE49-F238E27FC236}">
                <a16:creationId xmlns:a16="http://schemas.microsoft.com/office/drawing/2014/main" id="{1ADDCEFA-6113-7BA7-52D4-E957383931D9}"/>
              </a:ext>
            </a:extLst>
          </p:cNvPr>
          <p:cNvSpPr txBox="1"/>
          <p:nvPr/>
        </p:nvSpPr>
        <p:spPr>
          <a:xfrm>
            <a:off x="981075" y="1784013"/>
            <a:ext cx="10229850" cy="3631763"/>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solidFill>
                  <a:schemeClr val="bg1"/>
                </a:solidFill>
                <a:latin typeface="Chivo" panose="02000000000000000000" pitchFamily="2" charset="0"/>
              </a:rPr>
              <a:t> Real-time analysis of video from the camera. Compare the similarity between the face found in the crowd and the faces in the watch list</a:t>
            </a:r>
          </a:p>
          <a:p>
            <a:pPr marL="285750" indent="-285750">
              <a:buFont typeface="Wingdings" panose="05000000000000000000" pitchFamily="2" charset="2"/>
              <a:buChar char="Ø"/>
            </a:pPr>
            <a:endParaRPr lang="en-US" sz="2300" dirty="0">
              <a:solidFill>
                <a:schemeClr val="bg1"/>
              </a:solidFill>
              <a:latin typeface="Chivo" panose="02000000000000000000" pitchFamily="2" charset="0"/>
            </a:endParaRPr>
          </a:p>
          <a:p>
            <a:pPr marL="342900" indent="-342900">
              <a:buFont typeface="Wingdings" panose="05000000000000000000" pitchFamily="2" charset="2"/>
              <a:buChar char="Ø"/>
            </a:pPr>
            <a:r>
              <a:rPr lang="en-US" sz="2300" dirty="0">
                <a:solidFill>
                  <a:schemeClr val="bg1"/>
                </a:solidFill>
                <a:latin typeface="Chivo" panose="02000000000000000000" pitchFamily="2" charset="0"/>
              </a:rPr>
              <a:t>The main objective of this work is to make the attendance marking and management system efficient, time saving, simple and easy.</a:t>
            </a:r>
          </a:p>
          <a:p>
            <a:pPr marL="342900" indent="-342900">
              <a:buFont typeface="Wingdings" panose="05000000000000000000" pitchFamily="2" charset="2"/>
              <a:buChar char="Ø"/>
            </a:pPr>
            <a:endParaRPr lang="en-US" sz="2300" dirty="0">
              <a:solidFill>
                <a:schemeClr val="bg1"/>
              </a:solidFill>
              <a:latin typeface="Chivo" panose="02000000000000000000" pitchFamily="2" charset="0"/>
            </a:endParaRPr>
          </a:p>
          <a:p>
            <a:pPr marL="342900" indent="-342900">
              <a:buFont typeface="Wingdings" panose="05000000000000000000" pitchFamily="2" charset="2"/>
              <a:buChar char="Ø"/>
            </a:pPr>
            <a:r>
              <a:rPr lang="en-US" sz="2300" dirty="0">
                <a:solidFill>
                  <a:schemeClr val="bg1"/>
                </a:solidFill>
                <a:latin typeface="Chivo" panose="02000000000000000000" pitchFamily="2" charset="0"/>
              </a:rPr>
              <a:t>Attendance marking in a classroom during a lecture is not only a onerous task but also a time consuming one at that.</a:t>
            </a:r>
          </a:p>
          <a:p>
            <a:pPr marL="342900" indent="-342900">
              <a:buFont typeface="Wingdings" panose="05000000000000000000" pitchFamily="2" charset="2"/>
              <a:buChar char="Ø"/>
            </a:pPr>
            <a:endParaRPr lang="en-US" sz="2300" dirty="0">
              <a:solidFill>
                <a:schemeClr val="bg1"/>
              </a:solidFill>
              <a:latin typeface="Chivo" panose="02000000000000000000" pitchFamily="2" charset="0"/>
            </a:endParaRPr>
          </a:p>
          <a:p>
            <a:endParaRPr lang="en-US" sz="2300" dirty="0">
              <a:solidFill>
                <a:schemeClr val="bg1"/>
              </a:solidFill>
              <a:latin typeface="Chivo" panose="02000000000000000000" pitchFamily="2" charset="0"/>
            </a:endParaRPr>
          </a:p>
        </p:txBody>
      </p:sp>
    </p:spTree>
    <p:extLst>
      <p:ext uri="{BB962C8B-B14F-4D97-AF65-F5344CB8AC3E}">
        <p14:creationId xmlns:p14="http://schemas.microsoft.com/office/powerpoint/2010/main" val="318203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29396B-89FB-54FB-7930-6FE05C899BF4}"/>
              </a:ext>
            </a:extLst>
          </p:cNvPr>
          <p:cNvSpPr txBox="1"/>
          <p:nvPr/>
        </p:nvSpPr>
        <p:spPr>
          <a:xfrm>
            <a:off x="1184988" y="793102"/>
            <a:ext cx="9379597" cy="4893647"/>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Chivo" panose="02000000000000000000" pitchFamily="2" charset="0"/>
              </a:rPr>
              <a:t> Due to an unusually high number of students present during the lecture there will always be a probability of proxy attendance(s).</a:t>
            </a: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endParaRPr lang="en-US" sz="2400" dirty="0">
              <a:latin typeface="Chivo" panose="02000000000000000000" pitchFamily="2" charset="0"/>
            </a:endParaRPr>
          </a:p>
          <a:p>
            <a:pPr marL="342900" indent="-342900">
              <a:buFont typeface="Wingdings" panose="05000000000000000000" pitchFamily="2" charset="2"/>
              <a:buChar char="Ø"/>
            </a:pPr>
            <a:r>
              <a:rPr lang="en-US" sz="2400" dirty="0">
                <a:latin typeface="Chivo" panose="02000000000000000000" pitchFamily="2" charset="0"/>
              </a:rPr>
              <a:t>A</a:t>
            </a:r>
            <a:r>
              <a:rPr lang="en-US" sz="2400" i="0" dirty="0">
                <a:latin typeface="Chivo" panose="02000000000000000000" pitchFamily="2" charset="0"/>
              </a:rPr>
              <a:t>ttendance systems allow you to quickly and accurately identify when someone takes too long of a break, arrive late or leave early, and not even arrive at all.</a:t>
            </a:r>
          </a:p>
        </p:txBody>
      </p:sp>
      <p:pic>
        <p:nvPicPr>
          <p:cNvPr id="5" name="Picture 4">
            <a:extLst>
              <a:ext uri="{FF2B5EF4-FFF2-40B4-BE49-F238E27FC236}">
                <a16:creationId xmlns:a16="http://schemas.microsoft.com/office/drawing/2014/main" id="{C0A1287A-EDFD-5F7E-C8BF-D0FF2C170647}"/>
              </a:ext>
            </a:extLst>
          </p:cNvPr>
          <p:cNvPicPr>
            <a:picLocks noChangeAspect="1"/>
          </p:cNvPicPr>
          <p:nvPr/>
        </p:nvPicPr>
        <p:blipFill rotWithShape="1">
          <a:blip r:embed="rId2">
            <a:extLst>
              <a:ext uri="{28A0092B-C50C-407E-A947-70E740481C1C}">
                <a14:useLocalDpi xmlns:a14="http://schemas.microsoft.com/office/drawing/2010/main" val="0"/>
              </a:ext>
            </a:extLst>
          </a:blip>
          <a:srcRect t="23181"/>
          <a:stretch/>
        </p:blipFill>
        <p:spPr>
          <a:xfrm>
            <a:off x="4039326" y="1838131"/>
            <a:ext cx="4113348" cy="2463281"/>
          </a:xfrm>
          <a:prstGeom prst="rect">
            <a:avLst/>
          </a:prstGeom>
        </p:spPr>
      </p:pic>
    </p:spTree>
    <p:extLst>
      <p:ext uri="{BB962C8B-B14F-4D97-AF65-F5344CB8AC3E}">
        <p14:creationId xmlns:p14="http://schemas.microsoft.com/office/powerpoint/2010/main" val="334022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FB83E9-B321-D926-6865-137B96F66198}"/>
              </a:ext>
            </a:extLst>
          </p:cNvPr>
          <p:cNvSpPr/>
          <p:nvPr/>
        </p:nvSpPr>
        <p:spPr>
          <a:xfrm>
            <a:off x="0" y="0"/>
            <a:ext cx="1219200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C76A9D8-2FB2-B5CD-46A4-89E7DBA22A68}"/>
              </a:ext>
            </a:extLst>
          </p:cNvPr>
          <p:cNvSpPr/>
          <p:nvPr/>
        </p:nvSpPr>
        <p:spPr>
          <a:xfrm>
            <a:off x="121920" y="558800"/>
            <a:ext cx="690880" cy="540512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9B0BD8B-3DCC-4687-2A26-174C6ADA4DC0}"/>
              </a:ext>
            </a:extLst>
          </p:cNvPr>
          <p:cNvSpPr txBox="1"/>
          <p:nvPr/>
        </p:nvSpPr>
        <p:spPr>
          <a:xfrm>
            <a:off x="193040" y="762000"/>
            <a:ext cx="690880" cy="5078313"/>
          </a:xfrm>
          <a:prstGeom prst="rect">
            <a:avLst/>
          </a:prstGeom>
          <a:noFill/>
        </p:spPr>
        <p:txBody>
          <a:bodyPr wrap="square">
            <a:spAutoFit/>
          </a:bodyPr>
          <a:lstStyle/>
          <a:p>
            <a:r>
              <a:rPr lang="en-IN" sz="3600" dirty="0">
                <a:latin typeface="Heavitas" pitchFamily="2" charset="0"/>
                <a:cs typeface="Times New Roman" panose="02020603050405020304" pitchFamily="18" charset="0"/>
              </a:rPr>
              <a:t>Conclusion</a:t>
            </a:r>
            <a:endParaRPr lang="en-IN" sz="3600" dirty="0">
              <a:latin typeface="Heavitas" pitchFamily="2" charset="0"/>
            </a:endParaRPr>
          </a:p>
        </p:txBody>
      </p:sp>
      <p:sp>
        <p:nvSpPr>
          <p:cNvPr id="6" name="TextBox 5">
            <a:extLst>
              <a:ext uri="{FF2B5EF4-FFF2-40B4-BE49-F238E27FC236}">
                <a16:creationId xmlns:a16="http://schemas.microsoft.com/office/drawing/2014/main" id="{551860A2-11E1-0918-5008-FF33405B37FB}"/>
              </a:ext>
            </a:extLst>
          </p:cNvPr>
          <p:cNvSpPr txBox="1"/>
          <p:nvPr/>
        </p:nvSpPr>
        <p:spPr>
          <a:xfrm>
            <a:off x="1188720" y="762000"/>
            <a:ext cx="10231120" cy="4893647"/>
          </a:xfrm>
          <a:prstGeom prst="rect">
            <a:avLst/>
          </a:prstGeom>
          <a:noFill/>
        </p:spPr>
        <p:txBody>
          <a:bodyPr wrap="square" rtlCol="0">
            <a:spAutoFit/>
          </a:bodyPr>
          <a:lstStyle/>
          <a:p>
            <a:r>
              <a:rPr lang="en-US" sz="2400" dirty="0">
                <a:latin typeface="Chivo" panose="02000000000000000000" pitchFamily="2" charset="0"/>
              </a:rPr>
              <a:t>we learned about the concept of face detection using Open CV in Python. There are a number of detectors other than the face, which can be found in the library.</a:t>
            </a:r>
          </a:p>
          <a:p>
            <a:endParaRPr lang="en-US" sz="2400" dirty="0">
              <a:latin typeface="Chivo" panose="02000000000000000000" pitchFamily="2" charset="0"/>
            </a:endParaRPr>
          </a:p>
          <a:p>
            <a:r>
              <a:rPr lang="en-US" sz="2400" dirty="0">
                <a:latin typeface="Chivo" panose="02000000000000000000" pitchFamily="2" charset="0"/>
              </a:rPr>
              <a:t>Facial recognition system have been associated generally with very costly top secure application.</a:t>
            </a:r>
          </a:p>
          <a:p>
            <a:endParaRPr lang="en-US" sz="2400" dirty="0">
              <a:latin typeface="Chivo" panose="02000000000000000000" pitchFamily="2" charset="0"/>
            </a:endParaRPr>
          </a:p>
          <a:p>
            <a:r>
              <a:rPr lang="en-US" sz="2400" dirty="0">
                <a:latin typeface="Chivo" panose="02000000000000000000" pitchFamily="2" charset="0"/>
              </a:rPr>
              <a:t>Today the core technologies have evolved and the cost of equipment is going down. Certain applications of face recognition technology are now cost effective, reliable and highly accurate. </a:t>
            </a:r>
          </a:p>
          <a:p>
            <a:endParaRPr lang="en-US" sz="2400" dirty="0">
              <a:latin typeface="Chivo" panose="02000000000000000000" pitchFamily="2" charset="0"/>
            </a:endParaRPr>
          </a:p>
          <a:p>
            <a:r>
              <a:rPr lang="en-US" sz="2400" dirty="0">
                <a:latin typeface="Chivo" panose="02000000000000000000" pitchFamily="2" charset="0"/>
              </a:rPr>
              <a:t>Fast and convenient in identifying a person. Great use in society, crime detection, security use and many other aspects.</a:t>
            </a:r>
            <a:endParaRPr lang="en-IN" sz="2400" dirty="0">
              <a:latin typeface="Chivo" panose="02000000000000000000" pitchFamily="2" charset="0"/>
            </a:endParaRPr>
          </a:p>
        </p:txBody>
      </p:sp>
    </p:spTree>
    <p:extLst>
      <p:ext uri="{BB962C8B-B14F-4D97-AF65-F5344CB8AC3E}">
        <p14:creationId xmlns:p14="http://schemas.microsoft.com/office/powerpoint/2010/main" val="375293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684FEE-CE40-5DB4-560F-84897C259D0A}"/>
              </a:ext>
            </a:extLst>
          </p:cNvPr>
          <p:cNvSpPr/>
          <p:nvPr/>
        </p:nvSpPr>
        <p:spPr>
          <a:xfrm>
            <a:off x="0" y="0"/>
            <a:ext cx="6096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2B54AD8-6833-F134-09E2-99B58A8F433A}"/>
              </a:ext>
            </a:extLst>
          </p:cNvPr>
          <p:cNvSpPr txBox="1"/>
          <p:nvPr/>
        </p:nvSpPr>
        <p:spPr>
          <a:xfrm>
            <a:off x="3491345" y="2780144"/>
            <a:ext cx="5486400" cy="1107996"/>
          </a:xfrm>
          <a:prstGeom prst="rect">
            <a:avLst/>
          </a:prstGeom>
          <a:noFill/>
        </p:spPr>
        <p:txBody>
          <a:bodyPr wrap="square" rtlCol="0">
            <a:spAutoFit/>
          </a:bodyPr>
          <a:lstStyle/>
          <a:p>
            <a:r>
              <a:rPr lang="en-IN" sz="6600" dirty="0">
                <a:solidFill>
                  <a:schemeClr val="bg1"/>
                </a:solidFill>
                <a:latin typeface="Heavitas" pitchFamily="2" charset="0"/>
              </a:rPr>
              <a:t>THAN</a:t>
            </a:r>
            <a:r>
              <a:rPr lang="en-IN" sz="6600" dirty="0">
                <a:solidFill>
                  <a:srgbClr val="00B0F0"/>
                </a:solidFill>
                <a:latin typeface="Heavitas" pitchFamily="2" charset="0"/>
              </a:rPr>
              <a:t>KYOU</a:t>
            </a:r>
          </a:p>
        </p:txBody>
      </p:sp>
      <p:cxnSp>
        <p:nvCxnSpPr>
          <p:cNvPr id="4" name="Straight Connector 3">
            <a:extLst>
              <a:ext uri="{FF2B5EF4-FFF2-40B4-BE49-F238E27FC236}">
                <a16:creationId xmlns:a16="http://schemas.microsoft.com/office/drawing/2014/main" id="{A09D0D01-76CA-1B69-2E72-80AD36FC31CA}"/>
              </a:ext>
            </a:extLst>
          </p:cNvPr>
          <p:cNvCxnSpPr/>
          <p:nvPr/>
        </p:nvCxnSpPr>
        <p:spPr>
          <a:xfrm>
            <a:off x="4137891" y="3759200"/>
            <a:ext cx="1958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E3CF2BB-ACFE-D4AD-CE9E-AEEADC2CF3D0}"/>
              </a:ext>
            </a:extLst>
          </p:cNvPr>
          <p:cNvCxnSpPr/>
          <p:nvPr/>
        </p:nvCxnSpPr>
        <p:spPr>
          <a:xfrm>
            <a:off x="6096000" y="3759200"/>
            <a:ext cx="1819564" cy="0"/>
          </a:xfrm>
          <a:prstGeom prst="line">
            <a:avLst/>
          </a:prstGeom>
          <a:ln>
            <a:solidFill>
              <a:srgbClr val="00B0F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4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4916A-485A-041F-C2CB-287D14C2EF5F}"/>
              </a:ext>
            </a:extLst>
          </p:cNvPr>
          <p:cNvSpPr txBox="1"/>
          <p:nvPr/>
        </p:nvSpPr>
        <p:spPr>
          <a:xfrm>
            <a:off x="951721" y="606489"/>
            <a:ext cx="3928189"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5400" dirty="0">
                <a:latin typeface="Heavitas" pitchFamily="2" charset="0"/>
              </a:rPr>
              <a:t>CONTENT</a:t>
            </a:r>
            <a:r>
              <a:rPr lang="en-US" dirty="0">
                <a:latin typeface="Heavitas" pitchFamily="2" charset="0"/>
              </a:rPr>
              <a:t> </a:t>
            </a:r>
            <a:endParaRPr lang="en-IN" dirty="0">
              <a:latin typeface="Heavitas" pitchFamily="2" charset="0"/>
            </a:endParaRPr>
          </a:p>
        </p:txBody>
      </p:sp>
      <p:sp>
        <p:nvSpPr>
          <p:cNvPr id="7" name="TextBox 6">
            <a:extLst>
              <a:ext uri="{FF2B5EF4-FFF2-40B4-BE49-F238E27FC236}">
                <a16:creationId xmlns:a16="http://schemas.microsoft.com/office/drawing/2014/main" id="{E9B40D49-E106-2F9A-5823-8F542AD3B504}"/>
              </a:ext>
            </a:extLst>
          </p:cNvPr>
          <p:cNvSpPr txBox="1"/>
          <p:nvPr/>
        </p:nvSpPr>
        <p:spPr>
          <a:xfrm>
            <a:off x="1922104" y="1862831"/>
            <a:ext cx="7399886"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ADAM.CG PRO" pitchFamily="50" charset="0"/>
                <a:cs typeface="Times New Roman" panose="02020603050405020304" pitchFamily="18" charset="0"/>
              </a:rPr>
              <a:t>INTRODUCTION</a:t>
            </a: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a:latin typeface="ADAM.CG PRO" pitchFamily="50" charset="0"/>
                <a:cs typeface="Times New Roman" panose="02020603050405020304" pitchFamily="18" charset="0"/>
              </a:rPr>
              <a:t>what is it and </a:t>
            </a:r>
            <a:r>
              <a:rPr lang="en-IN" sz="2400">
                <a:latin typeface="ADAM.CG PRO" pitchFamily="50" charset="0"/>
                <a:cs typeface="Times New Roman" panose="02020603050405020304" pitchFamily="18" charset="0"/>
              </a:rPr>
              <a:t>it’s importance</a:t>
            </a:r>
            <a:endParaRPr lang="en-US" sz="2400" dirty="0">
              <a:latin typeface="ADAM.CG PRO" pitchFamily="50"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0" i="0" u="none" strike="noStrike" baseline="0" dirty="0">
                <a:latin typeface="ADAM.CG PRO" pitchFamily="50" charset="0"/>
                <a:cs typeface="Times New Roman" panose="02020603050405020304" pitchFamily="18" charset="0"/>
              </a:rPr>
              <a:t>working</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ADAM.CG PRO" pitchFamily="50" charset="0"/>
                <a:cs typeface="Times New Roman" panose="02020603050405020304" pitchFamily="18" charset="0"/>
              </a:rPr>
              <a:t>Project</a:t>
            </a:r>
            <a:r>
              <a:rPr lang="en-IN" sz="2400" dirty="0">
                <a:latin typeface="ADAM.CG PRO" pitchFamily="50" charset="0"/>
                <a:cs typeface="Times New Roman" panose="02020603050405020304" pitchFamily="18" charset="0"/>
              </a:rPr>
              <a:t> code</a:t>
            </a:r>
          </a:p>
          <a:p>
            <a:pPr marL="342900" indent="-342900">
              <a:buFont typeface="Wingdings" panose="05000000000000000000" pitchFamily="2" charset="2"/>
              <a:buChar char="v"/>
            </a:pPr>
            <a:endParaRPr lang="en-IN" sz="2400" dirty="0">
              <a:latin typeface="ADAM.CG PRO" pitchFamily="50" charset="0"/>
              <a:cs typeface="Times New Roman" panose="02020603050405020304" pitchFamily="18" charset="0"/>
            </a:endParaRPr>
          </a:p>
          <a:p>
            <a:pPr marL="342900" indent="-342900">
              <a:buFont typeface="Wingdings" panose="05000000000000000000" pitchFamily="2" charset="2"/>
              <a:buChar char="v"/>
            </a:pPr>
            <a:r>
              <a:rPr lang="en-IN" sz="2400" dirty="0">
                <a:latin typeface="ADAM.CG PRO" pitchFamily="50" charset="0"/>
                <a:cs typeface="Times New Roman" panose="02020603050405020304" pitchFamily="18" charset="0"/>
              </a:rPr>
              <a:t>Uses</a:t>
            </a:r>
          </a:p>
          <a:p>
            <a:pPr marL="342900" indent="-342900">
              <a:buFont typeface="Wingdings" panose="05000000000000000000" pitchFamily="2" charset="2"/>
              <a:buChar char="v"/>
            </a:pPr>
            <a:endParaRPr lang="en-IN" sz="2400" dirty="0">
              <a:latin typeface="ADAM.CG PRO" pitchFamily="50" charset="0"/>
              <a:cs typeface="Times New Roman" panose="02020603050405020304" pitchFamily="18" charset="0"/>
            </a:endParaRPr>
          </a:p>
          <a:p>
            <a:pPr marL="342900" indent="-342900">
              <a:buFont typeface="Wingdings" panose="05000000000000000000" pitchFamily="2" charset="2"/>
              <a:buChar char="v"/>
            </a:pPr>
            <a:r>
              <a:rPr lang="en-IN" sz="2400" dirty="0">
                <a:latin typeface="ADAM.CG PRO" pitchFamily="50" charset="0"/>
                <a:cs typeface="Times New Roman" panose="02020603050405020304" pitchFamily="18" charset="0"/>
              </a:rPr>
              <a:t>Conclusion </a:t>
            </a:r>
          </a:p>
        </p:txBody>
      </p:sp>
      <p:cxnSp>
        <p:nvCxnSpPr>
          <p:cNvPr id="9" name="Straight Connector 8">
            <a:extLst>
              <a:ext uri="{FF2B5EF4-FFF2-40B4-BE49-F238E27FC236}">
                <a16:creationId xmlns:a16="http://schemas.microsoft.com/office/drawing/2014/main" id="{4960AA93-27BE-BF27-EE4C-F697719DDFCC}"/>
              </a:ext>
            </a:extLst>
          </p:cNvPr>
          <p:cNvCxnSpPr/>
          <p:nvPr/>
        </p:nvCxnSpPr>
        <p:spPr>
          <a:xfrm>
            <a:off x="1343608" y="1862831"/>
            <a:ext cx="0" cy="4258051"/>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0F3C9-4AE5-9F45-8A8B-AC6DD123719F}"/>
              </a:ext>
            </a:extLst>
          </p:cNvPr>
          <p:cNvSpPr/>
          <p:nvPr/>
        </p:nvSpPr>
        <p:spPr>
          <a:xfrm>
            <a:off x="6111316" y="195943"/>
            <a:ext cx="5884506" cy="6466114"/>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4919AC0-9942-6331-2C90-1A74B4CF1A3D}"/>
              </a:ext>
            </a:extLst>
          </p:cNvPr>
          <p:cNvSpPr/>
          <p:nvPr/>
        </p:nvSpPr>
        <p:spPr>
          <a:xfrm>
            <a:off x="1455812" y="195943"/>
            <a:ext cx="2774066" cy="79310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b="1" dirty="0">
                <a:solidFill>
                  <a:schemeClr val="bg1"/>
                </a:solidFill>
                <a:latin typeface="Heavitas" pitchFamily="2" charset="0"/>
              </a:rPr>
              <a:t>introduction</a:t>
            </a:r>
            <a:endParaRPr lang="en-IN" sz="2400" b="1" i="0" dirty="0">
              <a:solidFill>
                <a:schemeClr val="bg1"/>
              </a:solidFill>
              <a:effectLst/>
              <a:latin typeface="Heavitas" pitchFamily="2" charset="0"/>
            </a:endParaRPr>
          </a:p>
        </p:txBody>
      </p:sp>
      <p:sp>
        <p:nvSpPr>
          <p:cNvPr id="5" name="TextBox 4">
            <a:extLst>
              <a:ext uri="{FF2B5EF4-FFF2-40B4-BE49-F238E27FC236}">
                <a16:creationId xmlns:a16="http://schemas.microsoft.com/office/drawing/2014/main" id="{C23B9C3B-2A80-CCAE-5C9A-193917E2D2AF}"/>
              </a:ext>
            </a:extLst>
          </p:cNvPr>
          <p:cNvSpPr txBox="1"/>
          <p:nvPr/>
        </p:nvSpPr>
        <p:spPr>
          <a:xfrm>
            <a:off x="1285403" y="2046861"/>
            <a:ext cx="3947338" cy="3355599"/>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400" b="0" dirty="0">
                <a:solidFill>
                  <a:schemeClr val="accent1">
                    <a:lumMod val="50000"/>
                  </a:schemeClr>
                </a:solidFill>
                <a:effectLst/>
                <a:latin typeface="Chivo" panose="02000000000000000000" pitchFamily="2" charset="0"/>
              </a:rPr>
              <a:t> Bhoomi Gupta</a:t>
            </a:r>
          </a:p>
          <a:p>
            <a:pPr marL="342900" indent="-342900">
              <a:lnSpc>
                <a:spcPct val="150000"/>
              </a:lnSpc>
              <a:buFont typeface="Wingdings" panose="05000000000000000000" pitchFamily="2" charset="2"/>
              <a:buChar char="v"/>
            </a:pPr>
            <a:r>
              <a:rPr lang="en-IN" sz="2400" dirty="0">
                <a:solidFill>
                  <a:schemeClr val="accent1">
                    <a:lumMod val="50000"/>
                  </a:schemeClr>
                </a:solidFill>
                <a:latin typeface="Chivo" panose="02000000000000000000" pitchFamily="2" charset="0"/>
              </a:rPr>
              <a:t> </a:t>
            </a:r>
            <a:r>
              <a:rPr lang="en-IN" sz="2400" b="0" dirty="0">
                <a:solidFill>
                  <a:schemeClr val="accent1">
                    <a:lumMod val="50000"/>
                  </a:schemeClr>
                </a:solidFill>
                <a:effectLst/>
                <a:latin typeface="Chivo" panose="02000000000000000000" pitchFamily="2" charset="0"/>
              </a:rPr>
              <a:t>Nabhanya Singh   </a:t>
            </a:r>
          </a:p>
          <a:p>
            <a:pPr marL="342900" indent="-342900">
              <a:lnSpc>
                <a:spcPct val="150000"/>
              </a:lnSpc>
              <a:buFont typeface="Wingdings" panose="05000000000000000000" pitchFamily="2" charset="2"/>
              <a:buChar char="v"/>
            </a:pPr>
            <a:r>
              <a:rPr lang="en-IN" sz="2400" dirty="0">
                <a:solidFill>
                  <a:schemeClr val="accent1">
                    <a:lumMod val="50000"/>
                  </a:schemeClr>
                </a:solidFill>
                <a:latin typeface="Chivo" panose="02000000000000000000" pitchFamily="2" charset="0"/>
              </a:rPr>
              <a:t> </a:t>
            </a:r>
            <a:r>
              <a:rPr lang="en-IN" sz="2400" b="0" dirty="0">
                <a:solidFill>
                  <a:schemeClr val="accent1">
                    <a:lumMod val="50000"/>
                  </a:schemeClr>
                </a:solidFill>
                <a:effectLst/>
                <a:latin typeface="Chivo" panose="02000000000000000000" pitchFamily="2" charset="0"/>
              </a:rPr>
              <a:t>Mohit Mendiratta</a:t>
            </a:r>
          </a:p>
          <a:p>
            <a:pPr marL="342900" indent="-342900">
              <a:lnSpc>
                <a:spcPct val="150000"/>
              </a:lnSpc>
              <a:buFont typeface="Wingdings" panose="05000000000000000000" pitchFamily="2" charset="2"/>
              <a:buChar char="v"/>
            </a:pPr>
            <a:r>
              <a:rPr lang="en-IN" sz="2400" dirty="0">
                <a:solidFill>
                  <a:schemeClr val="accent1">
                    <a:lumMod val="50000"/>
                  </a:schemeClr>
                </a:solidFill>
                <a:latin typeface="Chivo" panose="02000000000000000000" pitchFamily="2" charset="0"/>
              </a:rPr>
              <a:t> </a:t>
            </a:r>
            <a:r>
              <a:rPr lang="en-IN" sz="2400" b="0" dirty="0">
                <a:solidFill>
                  <a:schemeClr val="accent1">
                    <a:lumMod val="50000"/>
                  </a:schemeClr>
                </a:solidFill>
                <a:effectLst/>
                <a:latin typeface="Chivo" panose="02000000000000000000" pitchFamily="2" charset="0"/>
              </a:rPr>
              <a:t>Aman Phaltankar </a:t>
            </a:r>
          </a:p>
          <a:p>
            <a:pPr marL="342900" indent="-342900">
              <a:lnSpc>
                <a:spcPct val="150000"/>
              </a:lnSpc>
              <a:buFont typeface="Wingdings" panose="05000000000000000000" pitchFamily="2" charset="2"/>
              <a:buChar char="v"/>
            </a:pPr>
            <a:r>
              <a:rPr lang="en-IN" sz="2400" b="0" dirty="0">
                <a:solidFill>
                  <a:schemeClr val="accent1">
                    <a:lumMod val="50000"/>
                  </a:schemeClr>
                </a:solidFill>
                <a:effectLst/>
                <a:latin typeface="Chivo" panose="02000000000000000000" pitchFamily="2" charset="0"/>
              </a:rPr>
              <a:t>Aditya Singh Sikarwar   </a:t>
            </a:r>
          </a:p>
          <a:p>
            <a:pPr marL="342900" indent="-342900">
              <a:lnSpc>
                <a:spcPct val="150000"/>
              </a:lnSpc>
              <a:buFont typeface="Wingdings" panose="05000000000000000000" pitchFamily="2" charset="2"/>
              <a:buChar char="v"/>
            </a:pPr>
            <a:endParaRPr lang="en-IN" sz="2400" b="0" dirty="0">
              <a:solidFill>
                <a:schemeClr val="accent1">
                  <a:lumMod val="50000"/>
                </a:schemeClr>
              </a:solidFill>
              <a:effectLst/>
              <a:latin typeface="Chivo" panose="02000000000000000000" pitchFamily="2" charset="0"/>
            </a:endParaRPr>
          </a:p>
        </p:txBody>
      </p:sp>
      <p:sp>
        <p:nvSpPr>
          <p:cNvPr id="6" name="Rectangle 5">
            <a:extLst>
              <a:ext uri="{FF2B5EF4-FFF2-40B4-BE49-F238E27FC236}">
                <a16:creationId xmlns:a16="http://schemas.microsoft.com/office/drawing/2014/main" id="{2DBCDEAB-B389-69BB-1C8E-48C672590D63}"/>
              </a:ext>
            </a:extLst>
          </p:cNvPr>
          <p:cNvSpPr/>
          <p:nvPr/>
        </p:nvSpPr>
        <p:spPr>
          <a:xfrm>
            <a:off x="5617029" y="2647216"/>
            <a:ext cx="6887785" cy="3170099"/>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000" b="0" cap="none" spc="0" dirty="0">
                <a:ln w="0"/>
                <a:solidFill>
                  <a:schemeClr val="bg1"/>
                </a:solidFill>
                <a:effectLst>
                  <a:outerShdw blurRad="38100" dist="19050" dir="2700000" algn="tl" rotWithShape="0">
                    <a:schemeClr val="dk1">
                      <a:alpha val="40000"/>
                    </a:schemeClr>
                  </a:outerShdw>
                </a:effectLst>
                <a:latin typeface="Heavitas" pitchFamily="2" charset="0"/>
              </a:rPr>
              <a:t>Face recognition attendance system</a:t>
            </a:r>
          </a:p>
        </p:txBody>
      </p:sp>
      <p:pic>
        <p:nvPicPr>
          <p:cNvPr id="8" name="Picture 7">
            <a:extLst>
              <a:ext uri="{FF2B5EF4-FFF2-40B4-BE49-F238E27FC236}">
                <a16:creationId xmlns:a16="http://schemas.microsoft.com/office/drawing/2014/main" id="{CEA47A13-B867-8BA6-B8BB-494210BE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189" y="362388"/>
            <a:ext cx="2832793" cy="1906458"/>
          </a:xfrm>
          <a:prstGeom prst="rect">
            <a:avLst/>
          </a:prstGeom>
        </p:spPr>
      </p:pic>
      <p:sp>
        <p:nvSpPr>
          <p:cNvPr id="11" name="TextBox 10">
            <a:extLst>
              <a:ext uri="{FF2B5EF4-FFF2-40B4-BE49-F238E27FC236}">
                <a16:creationId xmlns:a16="http://schemas.microsoft.com/office/drawing/2014/main" id="{17C6D859-46C9-99FA-9ED1-ED6D6958CD25}"/>
              </a:ext>
            </a:extLst>
          </p:cNvPr>
          <p:cNvSpPr txBox="1"/>
          <p:nvPr/>
        </p:nvSpPr>
        <p:spPr>
          <a:xfrm>
            <a:off x="7389572" y="6055020"/>
            <a:ext cx="3654250" cy="369332"/>
          </a:xfrm>
          <a:prstGeom prst="rect">
            <a:avLst/>
          </a:prstGeom>
          <a:noFill/>
        </p:spPr>
        <p:txBody>
          <a:bodyPr wrap="square">
            <a:spAutoFit/>
          </a:bodyPr>
          <a:lstStyle/>
          <a:p>
            <a:r>
              <a:rPr lang="en-IN" dirty="0">
                <a:solidFill>
                  <a:schemeClr val="bg1"/>
                </a:solidFill>
                <a:latin typeface="Nexa Bold" panose="02000000000000000000" pitchFamily="50" charset="0"/>
              </a:rPr>
              <a:t>“Gangadhar Hi Shakti Man Hai”</a:t>
            </a:r>
          </a:p>
        </p:txBody>
      </p:sp>
    </p:spTree>
    <p:extLst>
      <p:ext uri="{BB962C8B-B14F-4D97-AF65-F5344CB8AC3E}">
        <p14:creationId xmlns:p14="http://schemas.microsoft.com/office/powerpoint/2010/main" val="24726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C81404-698A-1BFB-679D-F0994912C727}"/>
              </a:ext>
            </a:extLst>
          </p:cNvPr>
          <p:cNvSpPr/>
          <p:nvPr/>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A016865-1C87-D509-E73B-A188007EB9ED}"/>
              </a:ext>
            </a:extLst>
          </p:cNvPr>
          <p:cNvSpPr txBox="1"/>
          <p:nvPr/>
        </p:nvSpPr>
        <p:spPr>
          <a:xfrm>
            <a:off x="494070" y="1657283"/>
            <a:ext cx="5559274" cy="1015663"/>
          </a:xfrm>
          <a:prstGeom prst="rect">
            <a:avLst/>
          </a:prstGeom>
          <a:noFill/>
        </p:spPr>
        <p:txBody>
          <a:bodyPr wrap="square" rtlCol="0">
            <a:spAutoFit/>
          </a:bodyPr>
          <a:lstStyle/>
          <a:p>
            <a:r>
              <a:rPr lang="en-US" sz="2000" dirty="0">
                <a:solidFill>
                  <a:schemeClr val="bg1"/>
                </a:solidFill>
              </a:rPr>
              <a:t>Traditionally attendance is marked manually by teachers and they must make sure correct attendance is marked for respective student.</a:t>
            </a:r>
            <a:endParaRPr lang="en-IN" sz="2000" dirty="0">
              <a:solidFill>
                <a:schemeClr val="bg1"/>
              </a:solidFill>
            </a:endParaRPr>
          </a:p>
        </p:txBody>
      </p:sp>
      <p:sp>
        <p:nvSpPr>
          <p:cNvPr id="6" name="TextBox 5">
            <a:extLst>
              <a:ext uri="{FF2B5EF4-FFF2-40B4-BE49-F238E27FC236}">
                <a16:creationId xmlns:a16="http://schemas.microsoft.com/office/drawing/2014/main" id="{E6B26D46-492E-9E62-BD04-C04D3F03AE12}"/>
              </a:ext>
            </a:extLst>
          </p:cNvPr>
          <p:cNvSpPr txBox="1"/>
          <p:nvPr/>
        </p:nvSpPr>
        <p:spPr>
          <a:xfrm>
            <a:off x="454975" y="4745215"/>
            <a:ext cx="5186049" cy="1015663"/>
          </a:xfrm>
          <a:prstGeom prst="rect">
            <a:avLst/>
          </a:prstGeom>
          <a:noFill/>
        </p:spPr>
        <p:txBody>
          <a:bodyPr wrap="square" rtlCol="0">
            <a:spAutoFit/>
          </a:bodyPr>
          <a:lstStyle/>
          <a:p>
            <a:r>
              <a:rPr lang="en-US" sz="2000" dirty="0">
                <a:solidFill>
                  <a:schemeClr val="bg1"/>
                </a:solidFill>
              </a:rPr>
              <a:t>This whole process wastes some of lecture time and part of correct information is missed due to fraudulent and proxy cases.</a:t>
            </a:r>
            <a:endParaRPr lang="en-IN" sz="2000" dirty="0">
              <a:solidFill>
                <a:schemeClr val="bg1"/>
              </a:solidFill>
            </a:endParaRPr>
          </a:p>
        </p:txBody>
      </p:sp>
      <p:pic>
        <p:nvPicPr>
          <p:cNvPr id="8" name="Picture 7">
            <a:extLst>
              <a:ext uri="{FF2B5EF4-FFF2-40B4-BE49-F238E27FC236}">
                <a16:creationId xmlns:a16="http://schemas.microsoft.com/office/drawing/2014/main" id="{3587B13B-4FB5-2ABC-3A34-E7ADBCEBD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47139">
            <a:off x="2258844" y="2967891"/>
            <a:ext cx="1578311" cy="1567789"/>
          </a:xfrm>
          <a:prstGeom prst="rect">
            <a:avLst/>
          </a:prstGeom>
        </p:spPr>
      </p:pic>
      <p:sp>
        <p:nvSpPr>
          <p:cNvPr id="10" name="TextBox 9">
            <a:extLst>
              <a:ext uri="{FF2B5EF4-FFF2-40B4-BE49-F238E27FC236}">
                <a16:creationId xmlns:a16="http://schemas.microsoft.com/office/drawing/2014/main" id="{789807DC-B99E-9AAB-C705-B298EA72888A}"/>
              </a:ext>
            </a:extLst>
          </p:cNvPr>
          <p:cNvSpPr txBox="1"/>
          <p:nvPr/>
        </p:nvSpPr>
        <p:spPr>
          <a:xfrm>
            <a:off x="6412663" y="1355890"/>
            <a:ext cx="5679810" cy="4404988"/>
          </a:xfrm>
          <a:prstGeom prst="rect">
            <a:avLst/>
          </a:prstGeom>
          <a:noFill/>
        </p:spPr>
        <p:txBody>
          <a:bodyPr wrap="square">
            <a:spAutoFit/>
          </a:bodyPr>
          <a:lstStyle/>
          <a:p>
            <a:pPr>
              <a:lnSpc>
                <a:spcPct val="150000"/>
              </a:lnSpc>
            </a:pPr>
            <a:r>
              <a:rPr lang="en-IN" sz="2100" dirty="0"/>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r>
              <a:rPr lang="en-IN" sz="2000" dirty="0"/>
              <a:t>.</a:t>
            </a:r>
          </a:p>
        </p:txBody>
      </p:sp>
      <p:sp>
        <p:nvSpPr>
          <p:cNvPr id="12" name="Rectangle 11">
            <a:extLst>
              <a:ext uri="{FF2B5EF4-FFF2-40B4-BE49-F238E27FC236}">
                <a16:creationId xmlns:a16="http://schemas.microsoft.com/office/drawing/2014/main" id="{63837881-0C97-AF20-E552-22EE44B10E84}"/>
              </a:ext>
            </a:extLst>
          </p:cNvPr>
          <p:cNvSpPr/>
          <p:nvPr/>
        </p:nvSpPr>
        <p:spPr>
          <a:xfrm>
            <a:off x="6096001" y="279917"/>
            <a:ext cx="3483428" cy="79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dirty="0">
                <a:solidFill>
                  <a:schemeClr val="bg1"/>
                </a:solidFill>
                <a:effectLst/>
                <a:latin typeface="Heavitas" pitchFamily="2" charset="0"/>
              </a:rPr>
              <a:t>Its </a:t>
            </a:r>
            <a:r>
              <a:rPr lang="en-IN" sz="2800" b="1" i="0" dirty="0">
                <a:solidFill>
                  <a:schemeClr val="bg1"/>
                </a:solidFill>
                <a:effectLst/>
                <a:latin typeface="Heavitas" pitchFamily="2" charset="0"/>
              </a:rPr>
              <a:t>importance </a:t>
            </a:r>
            <a:endParaRPr lang="en-US" sz="2800" b="1" i="0" dirty="0">
              <a:solidFill>
                <a:schemeClr val="bg1"/>
              </a:solidFill>
              <a:effectLst/>
              <a:latin typeface="Heavitas" pitchFamily="2" charset="0"/>
            </a:endParaRPr>
          </a:p>
        </p:txBody>
      </p:sp>
      <p:sp>
        <p:nvSpPr>
          <p:cNvPr id="14" name="Rectangle 13">
            <a:extLst>
              <a:ext uri="{FF2B5EF4-FFF2-40B4-BE49-F238E27FC236}">
                <a16:creationId xmlns:a16="http://schemas.microsoft.com/office/drawing/2014/main" id="{A16A5579-0C55-86C2-2CF9-D58664335C04}"/>
              </a:ext>
            </a:extLst>
          </p:cNvPr>
          <p:cNvSpPr/>
          <p:nvPr/>
        </p:nvSpPr>
        <p:spPr>
          <a:xfrm>
            <a:off x="2612571" y="279917"/>
            <a:ext cx="3483429" cy="793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b="1" i="0" dirty="0">
                <a:solidFill>
                  <a:srgbClr val="1C1D1E"/>
                </a:solidFill>
                <a:effectLst/>
                <a:latin typeface="Heavitas" pitchFamily="2" charset="0"/>
              </a:rPr>
              <a:t> What is it and </a:t>
            </a:r>
          </a:p>
        </p:txBody>
      </p:sp>
    </p:spTree>
    <p:extLst>
      <p:ext uri="{BB962C8B-B14F-4D97-AF65-F5344CB8AC3E}">
        <p14:creationId xmlns:p14="http://schemas.microsoft.com/office/powerpoint/2010/main" val="179869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A80C68-91CA-E77C-027F-C487A8ACFFA3}"/>
              </a:ext>
            </a:extLst>
          </p:cNvPr>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9536241-93AB-0C97-EE62-7488F360C235}"/>
              </a:ext>
            </a:extLst>
          </p:cNvPr>
          <p:cNvSpPr/>
          <p:nvPr/>
        </p:nvSpPr>
        <p:spPr>
          <a:xfrm>
            <a:off x="353269" y="967665"/>
            <a:ext cx="6855399" cy="557517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4DFF7C9C-15BB-B193-6BE0-A22C9D80284F}"/>
              </a:ext>
            </a:extLst>
          </p:cNvPr>
          <p:cNvPicPr>
            <a:picLocks noChangeAspect="1"/>
          </p:cNvPicPr>
          <p:nvPr/>
        </p:nvPicPr>
        <p:blipFill rotWithShape="1">
          <a:blip r:embed="rId2">
            <a:extLst>
              <a:ext uri="{28A0092B-C50C-407E-A947-70E740481C1C}">
                <a14:useLocalDpi xmlns:a14="http://schemas.microsoft.com/office/drawing/2010/main" val="0"/>
              </a:ext>
            </a:extLst>
          </a:blip>
          <a:srcRect t="8977" b="22226"/>
          <a:stretch/>
        </p:blipFill>
        <p:spPr>
          <a:xfrm>
            <a:off x="1086473" y="1567271"/>
            <a:ext cx="2311553" cy="2827176"/>
          </a:xfrm>
          <a:prstGeom prst="rect">
            <a:avLst/>
          </a:prstGeom>
        </p:spPr>
      </p:pic>
      <p:sp>
        <p:nvSpPr>
          <p:cNvPr id="5" name="Rectangle 4">
            <a:extLst>
              <a:ext uri="{FF2B5EF4-FFF2-40B4-BE49-F238E27FC236}">
                <a16:creationId xmlns:a16="http://schemas.microsoft.com/office/drawing/2014/main" id="{DE5C38F4-A073-6733-8CE8-96F4A44A0D9D}"/>
              </a:ext>
            </a:extLst>
          </p:cNvPr>
          <p:cNvSpPr/>
          <p:nvPr/>
        </p:nvSpPr>
        <p:spPr>
          <a:xfrm>
            <a:off x="1873187" y="2503503"/>
            <a:ext cx="608176" cy="64981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961F5735-DA5E-0F6C-4893-8E1CBC4DD3FB}"/>
              </a:ext>
            </a:extLst>
          </p:cNvPr>
          <p:cNvPicPr>
            <a:picLocks noChangeAspect="1"/>
          </p:cNvPicPr>
          <p:nvPr/>
        </p:nvPicPr>
        <p:blipFill rotWithShape="1">
          <a:blip r:embed="rId3">
            <a:extLst>
              <a:ext uri="{28A0092B-C50C-407E-A947-70E740481C1C}">
                <a14:useLocalDpi xmlns:a14="http://schemas.microsoft.com/office/drawing/2010/main" val="0"/>
              </a:ext>
            </a:extLst>
          </a:blip>
          <a:srcRect t="10985" b="21855"/>
          <a:stretch/>
        </p:blipFill>
        <p:spPr>
          <a:xfrm>
            <a:off x="3935922" y="2858610"/>
            <a:ext cx="2572694" cy="3071674"/>
          </a:xfrm>
          <a:prstGeom prst="rect">
            <a:avLst/>
          </a:prstGeom>
        </p:spPr>
      </p:pic>
      <p:sp>
        <p:nvSpPr>
          <p:cNvPr id="18" name="Rectangle 17">
            <a:extLst>
              <a:ext uri="{FF2B5EF4-FFF2-40B4-BE49-F238E27FC236}">
                <a16:creationId xmlns:a16="http://schemas.microsoft.com/office/drawing/2014/main" id="{60334DFA-1DA4-9665-59B7-F85EE29892A8}"/>
              </a:ext>
            </a:extLst>
          </p:cNvPr>
          <p:cNvSpPr/>
          <p:nvPr/>
        </p:nvSpPr>
        <p:spPr>
          <a:xfrm>
            <a:off x="4999259" y="3346881"/>
            <a:ext cx="608176" cy="64981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22C2B69-DB73-5DC3-AA24-C50923380269}"/>
              </a:ext>
            </a:extLst>
          </p:cNvPr>
          <p:cNvSpPr/>
          <p:nvPr/>
        </p:nvSpPr>
        <p:spPr>
          <a:xfrm>
            <a:off x="4544552" y="44335"/>
            <a:ext cx="3649717" cy="861774"/>
          </a:xfrm>
          <a:prstGeom prst="rect">
            <a:avLst/>
          </a:prstGeom>
          <a:noFill/>
        </p:spPr>
        <p:txBody>
          <a:bodyPr wrap="none" lIns="91440" tIns="45720" rIns="91440" bIns="45720">
            <a:spAutoFit/>
          </a:bodyPr>
          <a:lstStyle/>
          <a:p>
            <a:r>
              <a:rPr lang="en-US" sz="5000" b="0" i="0" u="none" strike="noStrike" baseline="0" dirty="0">
                <a:latin typeface="Heavitas" pitchFamily="2" charset="0"/>
                <a:cs typeface="Times New Roman" panose="02020603050405020304" pitchFamily="18" charset="0"/>
              </a:rPr>
              <a:t>working</a:t>
            </a:r>
          </a:p>
        </p:txBody>
      </p:sp>
      <p:sp>
        <p:nvSpPr>
          <p:cNvPr id="21" name="TextBox 20">
            <a:extLst>
              <a:ext uri="{FF2B5EF4-FFF2-40B4-BE49-F238E27FC236}">
                <a16:creationId xmlns:a16="http://schemas.microsoft.com/office/drawing/2014/main" id="{E69B1090-C015-F59C-F10E-6F873B759AFB}"/>
              </a:ext>
            </a:extLst>
          </p:cNvPr>
          <p:cNvSpPr txBox="1"/>
          <p:nvPr/>
        </p:nvSpPr>
        <p:spPr>
          <a:xfrm>
            <a:off x="7430610" y="1251322"/>
            <a:ext cx="4314548" cy="4545796"/>
          </a:xfrm>
          <a:prstGeom prst="rect">
            <a:avLst/>
          </a:prstGeom>
          <a:noFill/>
        </p:spPr>
        <p:txBody>
          <a:bodyPr wrap="square" rtlCol="0">
            <a:spAutoFit/>
          </a:bodyPr>
          <a:lstStyle/>
          <a:p>
            <a:pPr>
              <a:lnSpc>
                <a:spcPct val="150000"/>
              </a:lnSpc>
            </a:pPr>
            <a:r>
              <a:rPr lang="en-IN" sz="2800" dirty="0">
                <a:latin typeface="Chivo" panose="02000000000000000000" pitchFamily="2" charset="0"/>
              </a:rPr>
              <a:t>Working of this project is very simple. When we will execute our python program our camera will open and we have  to show our faces or photos of students</a:t>
            </a:r>
          </a:p>
        </p:txBody>
      </p:sp>
    </p:spTree>
    <p:extLst>
      <p:ext uri="{BB962C8B-B14F-4D97-AF65-F5344CB8AC3E}">
        <p14:creationId xmlns:p14="http://schemas.microsoft.com/office/powerpoint/2010/main" val="158530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F178C9-B3B0-2D74-6190-E4E98FAB5BD1}"/>
              </a:ext>
            </a:extLst>
          </p:cNvPr>
          <p:cNvSpPr/>
          <p:nvPr/>
        </p:nvSpPr>
        <p:spPr>
          <a:xfrm>
            <a:off x="5299968" y="168676"/>
            <a:ext cx="6631619" cy="639192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6762DA01-E6BA-1EFA-6108-0DA3D4942D43}"/>
              </a:ext>
            </a:extLst>
          </p:cNvPr>
          <p:cNvPicPr>
            <a:picLocks noChangeAspect="1"/>
          </p:cNvPicPr>
          <p:nvPr/>
        </p:nvPicPr>
        <p:blipFill rotWithShape="1">
          <a:blip r:embed="rId2">
            <a:extLst>
              <a:ext uri="{28A0092B-C50C-407E-A947-70E740481C1C}">
                <a14:useLocalDpi xmlns:a14="http://schemas.microsoft.com/office/drawing/2010/main" val="0"/>
              </a:ext>
            </a:extLst>
          </a:blip>
          <a:srcRect b="32840"/>
          <a:stretch/>
        </p:blipFill>
        <p:spPr>
          <a:xfrm>
            <a:off x="9005435" y="512388"/>
            <a:ext cx="2331349" cy="2783520"/>
          </a:xfrm>
          <a:prstGeom prst="rect">
            <a:avLst/>
          </a:prstGeom>
        </p:spPr>
      </p:pic>
      <p:pic>
        <p:nvPicPr>
          <p:cNvPr id="7" name="Picture 6">
            <a:extLst>
              <a:ext uri="{FF2B5EF4-FFF2-40B4-BE49-F238E27FC236}">
                <a16:creationId xmlns:a16="http://schemas.microsoft.com/office/drawing/2014/main" id="{E9AD3903-6CA2-08D9-726A-9CF049D2C24F}"/>
              </a:ext>
            </a:extLst>
          </p:cNvPr>
          <p:cNvPicPr>
            <a:picLocks noChangeAspect="1"/>
          </p:cNvPicPr>
          <p:nvPr/>
        </p:nvPicPr>
        <p:blipFill rotWithShape="1">
          <a:blip r:embed="rId3">
            <a:extLst>
              <a:ext uri="{28A0092B-C50C-407E-A947-70E740481C1C}">
                <a14:useLocalDpi xmlns:a14="http://schemas.microsoft.com/office/drawing/2010/main" val="0"/>
              </a:ext>
            </a:extLst>
          </a:blip>
          <a:srcRect t="8560" b="23503"/>
          <a:stretch/>
        </p:blipFill>
        <p:spPr>
          <a:xfrm>
            <a:off x="8615778" y="3549808"/>
            <a:ext cx="2304706" cy="2783521"/>
          </a:xfrm>
          <a:prstGeom prst="rect">
            <a:avLst/>
          </a:prstGeom>
        </p:spPr>
      </p:pic>
      <p:pic>
        <p:nvPicPr>
          <p:cNvPr id="9" name="Picture 8">
            <a:extLst>
              <a:ext uri="{FF2B5EF4-FFF2-40B4-BE49-F238E27FC236}">
                <a16:creationId xmlns:a16="http://schemas.microsoft.com/office/drawing/2014/main" id="{1F16CB14-14C0-89A2-3D73-C16A3F4FC086}"/>
              </a:ext>
            </a:extLst>
          </p:cNvPr>
          <p:cNvPicPr>
            <a:picLocks noChangeAspect="1"/>
          </p:cNvPicPr>
          <p:nvPr/>
        </p:nvPicPr>
        <p:blipFill rotWithShape="1">
          <a:blip r:embed="rId4">
            <a:extLst>
              <a:ext uri="{28A0092B-C50C-407E-A947-70E740481C1C}">
                <a14:useLocalDpi xmlns:a14="http://schemas.microsoft.com/office/drawing/2010/main" val="0"/>
              </a:ext>
            </a:extLst>
          </a:blip>
          <a:srcRect t="12150" b="18768"/>
          <a:stretch/>
        </p:blipFill>
        <p:spPr>
          <a:xfrm>
            <a:off x="5931617" y="1283186"/>
            <a:ext cx="2352017" cy="2888593"/>
          </a:xfrm>
          <a:prstGeom prst="rect">
            <a:avLst/>
          </a:prstGeom>
        </p:spPr>
      </p:pic>
      <p:sp>
        <p:nvSpPr>
          <p:cNvPr id="14" name="Rectangle 13">
            <a:extLst>
              <a:ext uri="{FF2B5EF4-FFF2-40B4-BE49-F238E27FC236}">
                <a16:creationId xmlns:a16="http://schemas.microsoft.com/office/drawing/2014/main" id="{79E4E371-7DF1-023F-E906-DC55999DE02B}"/>
              </a:ext>
            </a:extLst>
          </p:cNvPr>
          <p:cNvSpPr/>
          <p:nvPr/>
        </p:nvSpPr>
        <p:spPr>
          <a:xfrm>
            <a:off x="6803537" y="2254928"/>
            <a:ext cx="608176" cy="64981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A7796759-8FCC-A01D-3ECB-9ABF6E126C04}"/>
              </a:ext>
            </a:extLst>
          </p:cNvPr>
          <p:cNvSpPr/>
          <p:nvPr/>
        </p:nvSpPr>
        <p:spPr>
          <a:xfrm>
            <a:off x="9867021" y="1605109"/>
            <a:ext cx="608176" cy="64981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75E7452-3FC2-A736-22C1-01D9E467A368}"/>
              </a:ext>
            </a:extLst>
          </p:cNvPr>
          <p:cNvSpPr/>
          <p:nvPr/>
        </p:nvSpPr>
        <p:spPr>
          <a:xfrm>
            <a:off x="9517309" y="4472597"/>
            <a:ext cx="532213" cy="58767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3CF5A0A4-0A95-22C1-BC52-F52CB6B1F027}"/>
              </a:ext>
            </a:extLst>
          </p:cNvPr>
          <p:cNvSpPr txBox="1"/>
          <p:nvPr/>
        </p:nvSpPr>
        <p:spPr>
          <a:xfrm>
            <a:off x="260412" y="883846"/>
            <a:ext cx="4660101" cy="3899465"/>
          </a:xfrm>
          <a:prstGeom prst="rect">
            <a:avLst/>
          </a:prstGeom>
          <a:noFill/>
        </p:spPr>
        <p:txBody>
          <a:bodyPr wrap="square" rtlCol="0">
            <a:spAutoFit/>
          </a:bodyPr>
          <a:lstStyle/>
          <a:p>
            <a:pPr algn="ctr">
              <a:lnSpc>
                <a:spcPct val="150000"/>
              </a:lnSpc>
            </a:pPr>
            <a:r>
              <a:rPr lang="en-IN" sz="2800" dirty="0">
                <a:latin typeface="Chivo" panose="02000000000000000000" pitchFamily="2" charset="0"/>
              </a:rPr>
              <a:t>When all students are once captured</a:t>
            </a:r>
          </a:p>
          <a:p>
            <a:pPr algn="ctr">
              <a:lnSpc>
                <a:spcPct val="150000"/>
              </a:lnSpc>
            </a:pPr>
            <a:r>
              <a:rPr lang="en-IN" sz="2800" dirty="0">
                <a:latin typeface="Chivo" panose="02000000000000000000" pitchFamily="2" charset="0"/>
              </a:rPr>
              <a:t>Or Present students are captured then press “Q” for quit or terminate program</a:t>
            </a:r>
          </a:p>
        </p:txBody>
      </p:sp>
    </p:spTree>
    <p:extLst>
      <p:ext uri="{BB962C8B-B14F-4D97-AF65-F5344CB8AC3E}">
        <p14:creationId xmlns:p14="http://schemas.microsoft.com/office/powerpoint/2010/main" val="395155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C05A4-302E-1C2A-30BF-F7080C9FFC5A}"/>
              </a:ext>
            </a:extLst>
          </p:cNvPr>
          <p:cNvSpPr/>
          <p:nvPr/>
        </p:nvSpPr>
        <p:spPr>
          <a:xfrm>
            <a:off x="346229" y="257451"/>
            <a:ext cx="11499542" cy="314491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5F3455F-4E2D-B102-9ECD-3F53521976B4}"/>
              </a:ext>
            </a:extLst>
          </p:cNvPr>
          <p:cNvPicPr>
            <a:picLocks noChangeAspect="1"/>
          </p:cNvPicPr>
          <p:nvPr/>
        </p:nvPicPr>
        <p:blipFill rotWithShape="1">
          <a:blip r:embed="rId2"/>
          <a:srcRect l="6397" r="115" b="21052"/>
          <a:stretch/>
        </p:blipFill>
        <p:spPr>
          <a:xfrm>
            <a:off x="495300" y="480060"/>
            <a:ext cx="5077102" cy="2720340"/>
          </a:xfrm>
          <a:prstGeom prst="rect">
            <a:avLst/>
          </a:prstGeom>
        </p:spPr>
      </p:pic>
      <p:sp>
        <p:nvSpPr>
          <p:cNvPr id="4" name="Rectangle: Rounded Corners 3">
            <a:extLst>
              <a:ext uri="{FF2B5EF4-FFF2-40B4-BE49-F238E27FC236}">
                <a16:creationId xmlns:a16="http://schemas.microsoft.com/office/drawing/2014/main" id="{EFDA55A3-996F-C77B-F169-FEEB69F8E61B}"/>
              </a:ext>
            </a:extLst>
          </p:cNvPr>
          <p:cNvSpPr/>
          <p:nvPr/>
        </p:nvSpPr>
        <p:spPr>
          <a:xfrm>
            <a:off x="1376039" y="976544"/>
            <a:ext cx="923277" cy="56817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BE38175-4EC2-CCEB-FB42-E4AE4F93844D}"/>
              </a:ext>
            </a:extLst>
          </p:cNvPr>
          <p:cNvSpPr/>
          <p:nvPr/>
        </p:nvSpPr>
        <p:spPr>
          <a:xfrm>
            <a:off x="346229" y="3428065"/>
            <a:ext cx="11499542" cy="3144915"/>
          </a:xfrm>
          <a:prstGeom prst="rect">
            <a:avLst/>
          </a:prstGeom>
          <a:solidFill>
            <a:schemeClr val="tx1">
              <a:lumMod val="75000"/>
              <a:lumOff val="2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4974D0E-3E52-D8E0-C6EB-9E5BFD3F04BB}"/>
              </a:ext>
            </a:extLst>
          </p:cNvPr>
          <p:cNvSpPr txBox="1"/>
          <p:nvPr/>
        </p:nvSpPr>
        <p:spPr>
          <a:xfrm>
            <a:off x="5721473" y="1129216"/>
            <a:ext cx="5237825" cy="830997"/>
          </a:xfrm>
          <a:prstGeom prst="rect">
            <a:avLst/>
          </a:prstGeom>
          <a:noFill/>
        </p:spPr>
        <p:txBody>
          <a:bodyPr wrap="square" rtlCol="0">
            <a:spAutoFit/>
          </a:bodyPr>
          <a:lstStyle/>
          <a:p>
            <a:pPr algn="ctr"/>
            <a:r>
              <a:rPr lang="en-IN" sz="2400" dirty="0">
                <a:latin typeface="Chivo" panose="02000000000000000000" pitchFamily="2" charset="0"/>
              </a:rPr>
              <a:t>It will create a Excel file Named Current Date</a:t>
            </a:r>
          </a:p>
        </p:txBody>
      </p:sp>
      <p:pic>
        <p:nvPicPr>
          <p:cNvPr id="9" name="Picture 8">
            <a:extLst>
              <a:ext uri="{FF2B5EF4-FFF2-40B4-BE49-F238E27FC236}">
                <a16:creationId xmlns:a16="http://schemas.microsoft.com/office/drawing/2014/main" id="{6E01D65D-B67B-1B58-9E6F-CE83A284D85D}"/>
              </a:ext>
            </a:extLst>
          </p:cNvPr>
          <p:cNvPicPr>
            <a:picLocks noChangeAspect="1"/>
          </p:cNvPicPr>
          <p:nvPr/>
        </p:nvPicPr>
        <p:blipFill>
          <a:blip r:embed="rId3"/>
          <a:stretch>
            <a:fillRect/>
          </a:stretch>
        </p:blipFill>
        <p:spPr>
          <a:xfrm>
            <a:off x="6784207" y="2161230"/>
            <a:ext cx="4912493" cy="4225801"/>
          </a:xfrm>
          <a:prstGeom prst="rect">
            <a:avLst/>
          </a:prstGeom>
        </p:spPr>
      </p:pic>
      <p:sp>
        <p:nvSpPr>
          <p:cNvPr id="10" name="TextBox 9">
            <a:extLst>
              <a:ext uri="{FF2B5EF4-FFF2-40B4-BE49-F238E27FC236}">
                <a16:creationId xmlns:a16="http://schemas.microsoft.com/office/drawing/2014/main" id="{5EB3B209-21A3-9115-8770-3990DF73EDDF}"/>
              </a:ext>
            </a:extLst>
          </p:cNvPr>
          <p:cNvSpPr txBox="1"/>
          <p:nvPr/>
        </p:nvSpPr>
        <p:spPr>
          <a:xfrm>
            <a:off x="648070" y="4507171"/>
            <a:ext cx="6056238" cy="830997"/>
          </a:xfrm>
          <a:prstGeom prst="rect">
            <a:avLst/>
          </a:prstGeom>
          <a:noFill/>
        </p:spPr>
        <p:txBody>
          <a:bodyPr wrap="square" rtlCol="0">
            <a:spAutoFit/>
          </a:bodyPr>
          <a:lstStyle/>
          <a:p>
            <a:r>
              <a:rPr lang="en-IN" sz="2400" dirty="0">
                <a:solidFill>
                  <a:schemeClr val="bg1"/>
                </a:solidFill>
              </a:rPr>
              <a:t>It will Mark Attendance and time. When Student Enter in class </a:t>
            </a:r>
          </a:p>
        </p:txBody>
      </p:sp>
    </p:spTree>
    <p:extLst>
      <p:ext uri="{BB962C8B-B14F-4D97-AF65-F5344CB8AC3E}">
        <p14:creationId xmlns:p14="http://schemas.microsoft.com/office/powerpoint/2010/main" val="328585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74C9-DEC4-B3C3-6F61-D97828181024}"/>
              </a:ext>
            </a:extLst>
          </p:cNvPr>
          <p:cNvSpPr/>
          <p:nvPr/>
        </p:nvSpPr>
        <p:spPr>
          <a:xfrm>
            <a:off x="520823" y="876411"/>
            <a:ext cx="5683207" cy="572609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A28C5DC-95C9-364C-15D6-9918235F1E9F}"/>
              </a:ext>
            </a:extLst>
          </p:cNvPr>
          <p:cNvSpPr/>
          <p:nvPr/>
        </p:nvSpPr>
        <p:spPr>
          <a:xfrm>
            <a:off x="3298054" y="-46919"/>
            <a:ext cx="5021567" cy="923330"/>
          </a:xfrm>
          <a:prstGeom prst="rect">
            <a:avLst/>
          </a:prstGeom>
          <a:noFill/>
        </p:spPr>
        <p:txBody>
          <a:bodyPr wrap="none" lIns="91440" tIns="45720" rIns="91440" bIns="45720">
            <a:spAutoFit/>
          </a:bodyPr>
          <a:lstStyle/>
          <a:p>
            <a:r>
              <a:rPr lang="en-US" sz="4400" dirty="0">
                <a:latin typeface="Heavitas" pitchFamily="2" charset="0"/>
                <a:cs typeface="Times New Roman" panose="02020603050405020304" pitchFamily="18" charset="0"/>
              </a:rPr>
              <a:t>Project</a:t>
            </a:r>
            <a:r>
              <a:rPr lang="en-IN" sz="5400" dirty="0">
                <a:latin typeface="Heavitas" pitchFamily="2" charset="0"/>
                <a:cs typeface="Times New Roman" panose="02020603050405020304" pitchFamily="18" charset="0"/>
              </a:rPr>
              <a:t> </a:t>
            </a:r>
            <a:r>
              <a:rPr lang="en-IN" sz="4400" dirty="0">
                <a:latin typeface="Heavitas" pitchFamily="2" charset="0"/>
                <a:cs typeface="Times New Roman" panose="02020603050405020304" pitchFamily="18" charset="0"/>
              </a:rPr>
              <a:t>code</a:t>
            </a:r>
            <a:endParaRPr lang="en-IN" sz="5400" dirty="0">
              <a:latin typeface="Heavitas"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27118337-7B36-AEAE-8EB6-56AF166052B3}"/>
              </a:ext>
            </a:extLst>
          </p:cNvPr>
          <p:cNvPicPr>
            <a:picLocks noChangeAspect="1"/>
          </p:cNvPicPr>
          <p:nvPr/>
        </p:nvPicPr>
        <p:blipFill rotWithShape="1">
          <a:blip r:embed="rId2"/>
          <a:srcRect r="46216"/>
          <a:stretch/>
        </p:blipFill>
        <p:spPr>
          <a:xfrm>
            <a:off x="798990" y="1246789"/>
            <a:ext cx="4998128" cy="4985342"/>
          </a:xfrm>
          <a:prstGeom prst="rect">
            <a:avLst/>
          </a:prstGeom>
        </p:spPr>
      </p:pic>
      <p:sp>
        <p:nvSpPr>
          <p:cNvPr id="3" name="TextBox 2">
            <a:extLst>
              <a:ext uri="{FF2B5EF4-FFF2-40B4-BE49-F238E27FC236}">
                <a16:creationId xmlns:a16="http://schemas.microsoft.com/office/drawing/2014/main" id="{BDD67856-5DBD-FB4D-6B28-AA87ACCF4693}"/>
              </a:ext>
            </a:extLst>
          </p:cNvPr>
          <p:cNvSpPr txBox="1"/>
          <p:nvPr/>
        </p:nvSpPr>
        <p:spPr>
          <a:xfrm>
            <a:off x="6367491" y="1922812"/>
            <a:ext cx="5532698" cy="3323987"/>
          </a:xfrm>
          <a:prstGeom prst="rect">
            <a:avLst/>
          </a:prstGeom>
          <a:noFill/>
        </p:spPr>
        <p:txBody>
          <a:bodyPr wrap="square" rtlCol="0">
            <a:spAutoFit/>
          </a:bodyPr>
          <a:lstStyle/>
          <a:p>
            <a:r>
              <a:rPr lang="en-US" sz="2400" dirty="0">
                <a:latin typeface="Chivo" panose="02000000000000000000" pitchFamily="2" charset="0"/>
              </a:rPr>
              <a:t>IMPORTANT POINTS </a:t>
            </a:r>
          </a:p>
          <a:p>
            <a:endParaRPr lang="en-US" sz="2400" dirty="0">
              <a:latin typeface="Chivo" panose="02000000000000000000" pitchFamily="2" charset="0"/>
            </a:endParaRPr>
          </a:p>
          <a:p>
            <a:pPr marL="285750" indent="-285750">
              <a:lnSpc>
                <a:spcPct val="150000"/>
              </a:lnSpc>
              <a:buFont typeface="Arial" panose="020B0604020202020204" pitchFamily="34" charset="0"/>
              <a:buChar char="•"/>
            </a:pPr>
            <a:r>
              <a:rPr lang="en-US" sz="2400" dirty="0">
                <a:latin typeface="Chivo" panose="02000000000000000000" pitchFamily="2" charset="0"/>
              </a:rPr>
              <a:t>Installing necessary packages</a:t>
            </a:r>
          </a:p>
          <a:p>
            <a:pPr marL="285750" indent="-285750">
              <a:lnSpc>
                <a:spcPct val="150000"/>
              </a:lnSpc>
              <a:buFont typeface="Arial" panose="020B0604020202020204" pitchFamily="34" charset="0"/>
              <a:buChar char="•"/>
            </a:pPr>
            <a:r>
              <a:rPr lang="en-US" sz="2400" dirty="0">
                <a:latin typeface="Chivo" panose="02000000000000000000" pitchFamily="2" charset="0"/>
              </a:rPr>
              <a:t>Saving images of students in database</a:t>
            </a:r>
          </a:p>
          <a:p>
            <a:pPr marL="285750" indent="-285750">
              <a:lnSpc>
                <a:spcPct val="150000"/>
              </a:lnSpc>
              <a:buFont typeface="Arial" panose="020B0604020202020204" pitchFamily="34" charset="0"/>
              <a:buChar char="•"/>
            </a:pPr>
            <a:r>
              <a:rPr lang="en-US" sz="2400" dirty="0">
                <a:latin typeface="Chivo" panose="02000000000000000000" pitchFamily="2" charset="0"/>
              </a:rPr>
              <a:t>Encoding the face coordinates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5758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4FF7EC-8FBD-CFE6-929A-A1B5EFED9884}"/>
              </a:ext>
            </a:extLst>
          </p:cNvPr>
          <p:cNvPicPr>
            <a:picLocks noChangeAspect="1"/>
          </p:cNvPicPr>
          <p:nvPr/>
        </p:nvPicPr>
        <p:blipFill rotWithShape="1">
          <a:blip r:embed="rId2"/>
          <a:srcRect l="1" r="42302"/>
          <a:stretch/>
        </p:blipFill>
        <p:spPr>
          <a:xfrm>
            <a:off x="6279473" y="951934"/>
            <a:ext cx="5113538" cy="4985342"/>
          </a:xfrm>
          <a:prstGeom prst="rect">
            <a:avLst/>
          </a:prstGeom>
        </p:spPr>
      </p:pic>
      <p:sp>
        <p:nvSpPr>
          <p:cNvPr id="10" name="TextBox 9">
            <a:extLst>
              <a:ext uri="{FF2B5EF4-FFF2-40B4-BE49-F238E27FC236}">
                <a16:creationId xmlns:a16="http://schemas.microsoft.com/office/drawing/2014/main" id="{BEBF28DF-5119-5D80-FBE4-884DE4819997}"/>
              </a:ext>
            </a:extLst>
          </p:cNvPr>
          <p:cNvSpPr txBox="1"/>
          <p:nvPr/>
        </p:nvSpPr>
        <p:spPr>
          <a:xfrm>
            <a:off x="315551" y="951934"/>
            <a:ext cx="5780449" cy="55750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hivo" panose="02000000000000000000" pitchFamily="2" charset="0"/>
              </a:rPr>
              <a:t>Creating csv file </a:t>
            </a:r>
          </a:p>
          <a:p>
            <a:pPr marL="285750" indent="-285750">
              <a:lnSpc>
                <a:spcPct val="150000"/>
              </a:lnSpc>
              <a:buFont typeface="Arial" panose="020B0604020202020204" pitchFamily="34" charset="0"/>
              <a:buChar char="•"/>
            </a:pPr>
            <a:r>
              <a:rPr lang="en-US" sz="2400" dirty="0">
                <a:latin typeface="Chivo" panose="02000000000000000000" pitchFamily="2" charset="0"/>
              </a:rPr>
              <a:t>Saving the file name as present date</a:t>
            </a:r>
          </a:p>
          <a:p>
            <a:pPr marL="285750" indent="-285750">
              <a:lnSpc>
                <a:spcPct val="150000"/>
              </a:lnSpc>
              <a:buFont typeface="Arial" panose="020B0604020202020204" pitchFamily="34" charset="0"/>
              <a:buChar char="•"/>
            </a:pPr>
            <a:r>
              <a:rPr lang="en-US" sz="2400" dirty="0">
                <a:latin typeface="Chivo" panose="02000000000000000000" pitchFamily="2" charset="0"/>
              </a:rPr>
              <a:t>Writing the names of students that are present in csv file</a:t>
            </a:r>
          </a:p>
          <a:p>
            <a:pPr marL="285750" indent="-285750">
              <a:lnSpc>
                <a:spcPct val="150000"/>
              </a:lnSpc>
              <a:buFont typeface="Arial" panose="020B0604020202020204" pitchFamily="34" charset="0"/>
              <a:buChar char="•"/>
            </a:pPr>
            <a:r>
              <a:rPr lang="en-IN" sz="2400" dirty="0">
                <a:latin typeface="Chivo" panose="02000000000000000000" pitchFamily="2" charset="0"/>
              </a:rPr>
              <a:t>Taking input from webcam </a:t>
            </a:r>
          </a:p>
          <a:p>
            <a:pPr marL="285750" indent="-285750">
              <a:lnSpc>
                <a:spcPct val="150000"/>
              </a:lnSpc>
              <a:buFont typeface="Arial" panose="020B0604020202020204" pitchFamily="34" charset="0"/>
              <a:buChar char="•"/>
            </a:pPr>
            <a:r>
              <a:rPr lang="en-IN" sz="2400" dirty="0">
                <a:latin typeface="Chivo" panose="02000000000000000000" pitchFamily="2" charset="0"/>
              </a:rPr>
              <a:t>Decreasing the frame size, cropping the image to the size of the face</a:t>
            </a:r>
          </a:p>
          <a:p>
            <a:pPr marL="285750" indent="-285750">
              <a:lnSpc>
                <a:spcPct val="150000"/>
              </a:lnSpc>
              <a:buFont typeface="Arial" panose="020B0604020202020204" pitchFamily="34" charset="0"/>
              <a:buChar char="•"/>
            </a:pPr>
            <a:r>
              <a:rPr lang="en-IN" sz="2400" dirty="0">
                <a:latin typeface="Chivo" panose="02000000000000000000" pitchFamily="2" charset="0"/>
              </a:rPr>
              <a:t>Converting the image to RGB as cv2 takes input in form of BGR</a:t>
            </a:r>
          </a:p>
          <a:p>
            <a:pPr>
              <a:lnSpc>
                <a:spcPct val="150000"/>
              </a:lnSpc>
            </a:pPr>
            <a:endParaRPr lang="en-IN" sz="2400" dirty="0"/>
          </a:p>
        </p:txBody>
      </p:sp>
    </p:spTree>
    <p:extLst>
      <p:ext uri="{BB962C8B-B14F-4D97-AF65-F5344CB8AC3E}">
        <p14:creationId xmlns:p14="http://schemas.microsoft.com/office/powerpoint/2010/main" val="369612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613</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ADAM.CG PRO</vt:lpstr>
      <vt:lpstr>Arial</vt:lpstr>
      <vt:lpstr>Calibri</vt:lpstr>
      <vt:lpstr>Calibri Light</vt:lpstr>
      <vt:lpstr>Chivo</vt:lpstr>
      <vt:lpstr>Heavitas</vt:lpstr>
      <vt:lpstr>Nexa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Singh</dc:creator>
  <cp:lastModifiedBy>Aditya Singh</cp:lastModifiedBy>
  <cp:revision>8</cp:revision>
  <dcterms:created xsi:type="dcterms:W3CDTF">2022-09-04T16:01:31Z</dcterms:created>
  <dcterms:modified xsi:type="dcterms:W3CDTF">2022-09-05T15:42:23Z</dcterms:modified>
</cp:coreProperties>
</file>