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0550BD-D417-E23B-DD1A-288D9CB7177A}" v="208" dt="2025-01-22T13:20:50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/>
                <a:cs typeface="Times New Roman"/>
              </a:rPr>
              <a:t>Crop and Fertilizer Recommendation System using Machine Learning</a:t>
            </a:r>
            <a:endParaRPr lang="en-IN" sz="3600" b="1" dirty="0">
              <a:solidFill>
                <a:schemeClr val="bg1"/>
              </a:solidFill>
              <a:latin typeface="Calibri"/>
              <a:cs typeface="Times New Roman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F04F36F-59A3-9152-C000-D2B5D1C03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368" y="1063106"/>
            <a:ext cx="9605346" cy="54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5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121FF1-057B-4D1F-AB2A-07C10568E189}"/>
              </a:ext>
            </a:extLst>
          </p:cNvPr>
          <p:cNvSpPr txBox="1"/>
          <p:nvPr/>
        </p:nvSpPr>
        <p:spPr>
          <a:xfrm>
            <a:off x="251926" y="1176532"/>
            <a:ext cx="750181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Fertilizer Recommendation System: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D5FEB-776F-DF41-307C-1032969AD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5" y="1922106"/>
            <a:ext cx="5921828" cy="33310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CF9D68-3E51-66DB-12F2-8D0704B1F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804" y="1922106"/>
            <a:ext cx="5764245" cy="3331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CEBB4-ACAA-8318-0465-9F7CE655D557}"/>
              </a:ext>
            </a:extLst>
          </p:cNvPr>
          <p:cNvSpPr txBox="1"/>
          <p:nvPr/>
        </p:nvSpPr>
        <p:spPr>
          <a:xfrm>
            <a:off x="382556" y="5373691"/>
            <a:ext cx="448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D86EB-7E39-DB55-9ADA-B17DB603B5A0}"/>
              </a:ext>
            </a:extLst>
          </p:cNvPr>
          <p:cNvSpPr txBox="1"/>
          <p:nvPr/>
        </p:nvSpPr>
        <p:spPr>
          <a:xfrm>
            <a:off x="6469226" y="5373690"/>
            <a:ext cx="448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DecisionTreeClassifier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9968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202E3-BED6-77DC-03C0-36765E91B3E3}"/>
              </a:ext>
            </a:extLst>
          </p:cNvPr>
          <p:cNvSpPr txBox="1"/>
          <p:nvPr/>
        </p:nvSpPr>
        <p:spPr>
          <a:xfrm>
            <a:off x="541176" y="970384"/>
            <a:ext cx="628883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FERTILIZER RECOMMENDATION SYSTEM OUTPUT: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99EC9F-56F9-D515-CF45-BA267795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427585"/>
            <a:ext cx="9383515" cy="527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448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Conclusion:</a:t>
            </a:r>
            <a:r>
              <a:rPr lang="en-US" sz="1800" b="1">
                <a:solidFill>
                  <a:srgbClr val="213163"/>
                </a:solidFill>
              </a:rPr>
              <a:t>  </a:t>
            </a:r>
            <a:endParaRPr lang="en-IN" sz="180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896C1-6C4C-669E-B761-418904D6A738}"/>
              </a:ext>
            </a:extLst>
          </p:cNvPr>
          <p:cNvSpPr txBox="1"/>
          <p:nvPr/>
        </p:nvSpPr>
        <p:spPr>
          <a:xfrm>
            <a:off x="447666" y="1622844"/>
            <a:ext cx="8994912" cy="4689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Crop and Fertilizer Recommendation System</a:t>
            </a:r>
            <a:r>
              <a:rPr lang="en-US" dirty="0"/>
              <a:t> leverages </a:t>
            </a:r>
            <a:r>
              <a:rPr lang="en-US" b="1" dirty="0"/>
              <a:t>machine learning</a:t>
            </a:r>
            <a:r>
              <a:rPr lang="en-US" dirty="0"/>
              <a:t> to enhance agricultural productivity by providing </a:t>
            </a:r>
            <a:r>
              <a:rPr lang="en-US" b="1" dirty="0"/>
              <a:t>data-driven recommendations</a:t>
            </a:r>
            <a:r>
              <a:rPr lang="en-US" dirty="0"/>
              <a:t> for optimal crop selection and fertilizer use. Through </a:t>
            </a:r>
            <a:r>
              <a:rPr lang="en-US" b="1" dirty="0"/>
              <a:t>data preprocessing, feature engineering, and predictive modeling</a:t>
            </a:r>
            <a:r>
              <a:rPr lang="en-US" dirty="0"/>
              <a:t>, the system ensures that farmers make </a:t>
            </a:r>
            <a:r>
              <a:rPr lang="en-US" b="1" dirty="0"/>
              <a:t>scientific and informed decisions</a:t>
            </a:r>
            <a:r>
              <a:rPr lang="en-US" dirty="0"/>
              <a:t> rather than relying on traditional trial-and-error methods.</a:t>
            </a:r>
          </a:p>
          <a:p>
            <a:r>
              <a:rPr lang="en-US" b="1" dirty="0"/>
              <a:t>Key Takeaways: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Improved Decision-Making:</a:t>
            </a:r>
            <a:r>
              <a:rPr lang="en-US" dirty="0"/>
              <a:t> The system helps farmers </a:t>
            </a:r>
            <a:r>
              <a:rPr lang="en-US" b="1" dirty="0"/>
              <a:t>select the best crop</a:t>
            </a:r>
            <a:r>
              <a:rPr lang="en-US" dirty="0"/>
              <a:t> based on soil nutrients (NPK), temperature, humidity, and rainfall. It also suggests the </a:t>
            </a:r>
            <a:r>
              <a:rPr lang="en-US" b="1" dirty="0"/>
              <a:t>right fertilizer</a:t>
            </a:r>
            <a:r>
              <a:rPr lang="en-US" dirty="0"/>
              <a:t> for soil enrichment.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Efficient Resource Utilization:</a:t>
            </a:r>
            <a:r>
              <a:rPr lang="en-US" dirty="0"/>
              <a:t> Reduces </a:t>
            </a:r>
            <a:r>
              <a:rPr lang="en-US" b="1" dirty="0"/>
              <a:t>overuse of fertilizers</a:t>
            </a:r>
            <a:r>
              <a:rPr lang="en-US" dirty="0"/>
              <a:t>, preventing soil degradation and environmental harm.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High Model Accuracy:</a:t>
            </a:r>
            <a:r>
              <a:rPr lang="en-US" dirty="0"/>
              <a:t> Machine learning model like </a:t>
            </a:r>
            <a:r>
              <a:rPr lang="en-US" b="1" dirty="0"/>
              <a:t>Decision Trees </a:t>
            </a:r>
            <a:r>
              <a:rPr lang="en-US" dirty="0"/>
              <a:t>improve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Scalability &amp; Future Integration:</a:t>
            </a:r>
            <a:r>
              <a:rPr lang="en-US" dirty="0"/>
              <a:t> The system can integrate </a:t>
            </a:r>
            <a:r>
              <a:rPr lang="en-US" b="1" dirty="0"/>
              <a:t>real-time weather data</a:t>
            </a:r>
            <a:r>
              <a:rPr lang="en-US" dirty="0"/>
              <a:t> and be deployed as a </a:t>
            </a:r>
            <a:r>
              <a:rPr lang="en-US" b="1" dirty="0"/>
              <a:t>mobile or web application</a:t>
            </a:r>
            <a:r>
              <a:rPr lang="en-US" dirty="0"/>
              <a:t>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D3AA87-7FFC-7328-05CB-6129E2DDCD11}"/>
              </a:ext>
            </a:extLst>
          </p:cNvPr>
          <p:cNvSpPr txBox="1"/>
          <p:nvPr/>
        </p:nvSpPr>
        <p:spPr>
          <a:xfrm>
            <a:off x="597744" y="1994389"/>
            <a:ext cx="549218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Understand the </a:t>
            </a:r>
            <a:r>
              <a:rPr lang="en-US" sz="1800" b="1" dirty="0"/>
              <a:t>role of machine learning</a:t>
            </a:r>
            <a:r>
              <a:rPr lang="en-US" sz="1800" dirty="0"/>
              <a:t> in optimizing fertilizer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Learn how to </a:t>
            </a:r>
            <a:r>
              <a:rPr lang="en-US" sz="1800" b="1" dirty="0"/>
              <a:t>process and analyze agricultural data</a:t>
            </a:r>
            <a:r>
              <a:rPr lang="en-US" sz="1800" dirty="0"/>
              <a:t>, including soil composition and crop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Apply </a:t>
            </a:r>
            <a:r>
              <a:rPr lang="en-US" sz="1800" b="1" dirty="0"/>
              <a:t>classification algorithms</a:t>
            </a:r>
            <a:r>
              <a:rPr lang="en-US" sz="1800" dirty="0"/>
              <a:t> (Decision Tree) for predictive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Improve decision-making for </a:t>
            </a:r>
            <a:r>
              <a:rPr lang="en-US" sz="1800" b="1" dirty="0"/>
              <a:t>farmers by providing real-time fertilizer recommendations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995F20-468F-BDF4-7EE2-F54B9667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94" y="1467774"/>
            <a:ext cx="916266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Libraries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2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NumPy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manipulation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Matplotlib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Data visualization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Scikit-learn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Machine Learning models, preprocessing, and evaluation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Preprocessing Techniques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Encoding categorical features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types, crop names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scaling using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Classifier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/>
              <a:t> Model evaluation using </a:t>
            </a:r>
            <a:r>
              <a:rPr lang="en-US" sz="1600" b="1" dirty="0"/>
              <a:t>accuracy metrics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3539D-3E97-C17B-7AEE-FD08E8793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338647"/>
            <a:ext cx="1000464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Data Preprocessing &amp; Exploration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Crop_recommendation.csv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Fertilizer Prediction.csv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types, distributions, missing values, and 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heatmaps &amp; correlation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identify key relationships.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Segmented numerical and categorical features.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800" b="1" u="sng" dirty="0"/>
              <a:t>Step 2: 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For Crop Recommendation</a:t>
            </a:r>
            <a:r>
              <a:rPr lang="en-I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Key factors: </a:t>
            </a:r>
            <a:r>
              <a:rPr lang="en-IN" sz="1800" b="1" dirty="0"/>
              <a:t>Nitrogen, Phosphorus, Potassium, Temperature, Humidity, Rainfall, </a:t>
            </a:r>
            <a:r>
              <a:rPr lang="en-IN" sz="1800" b="1" dirty="0" err="1"/>
              <a:t>pH</a:t>
            </a:r>
            <a:r>
              <a:rPr lang="en-IN" sz="1800" dirty="0" err="1"/>
              <a:t>.</a:t>
            </a:r>
            <a:endParaRPr lang="en-IN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Labelled </a:t>
            </a:r>
            <a:r>
              <a:rPr lang="en-IN" sz="1800" b="1" dirty="0"/>
              <a:t>crops numerically</a:t>
            </a:r>
            <a:r>
              <a:rPr lang="en-IN" sz="1800" dirty="0"/>
              <a:t> for classification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/>
              <a:t>For Fertilizer Recommendation</a:t>
            </a:r>
            <a:r>
              <a:rPr lang="en-IN" sz="1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Features: </a:t>
            </a:r>
            <a:r>
              <a:rPr lang="en-IN" sz="1800" b="1" dirty="0"/>
              <a:t>Soil Type, Crop Type, Moisture, Temperature, Humidity, NPK values</a:t>
            </a:r>
            <a:r>
              <a:rPr lang="en-IN" sz="18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800" dirty="0"/>
              <a:t>Used </a:t>
            </a:r>
            <a:r>
              <a:rPr lang="en-IN" sz="1800" b="1" dirty="0"/>
              <a:t>Label Encoding</a:t>
            </a:r>
            <a:r>
              <a:rPr lang="en-IN" sz="1800" dirty="0"/>
              <a:t> to convert text categories into numeric values.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4A1861-A47C-D4E2-70CA-5CECF9629887}"/>
              </a:ext>
            </a:extLst>
          </p:cNvPr>
          <p:cNvSpPr txBox="1"/>
          <p:nvPr/>
        </p:nvSpPr>
        <p:spPr>
          <a:xfrm>
            <a:off x="681134" y="1117064"/>
            <a:ext cx="8836089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 3: Data Splitting &amp;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Separated </a:t>
            </a:r>
            <a:r>
              <a:rPr lang="en-US" b="1" dirty="0"/>
              <a:t>X (features) and Y (target variables)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data into </a:t>
            </a:r>
            <a:r>
              <a:rPr lang="en-US" b="1" dirty="0"/>
              <a:t>training (80%) and testing (20%)</a:t>
            </a:r>
            <a:r>
              <a:rPr lang="en-US" dirty="0"/>
              <a:t>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</a:t>
            </a:r>
            <a:r>
              <a:rPr lang="en-US" b="1" dirty="0" err="1"/>
              <a:t>StandardScaler</a:t>
            </a:r>
            <a:r>
              <a:rPr lang="en-US" dirty="0"/>
              <a:t> to normalize numeric data.</a:t>
            </a:r>
          </a:p>
          <a:p>
            <a:endParaRPr lang="en-US" dirty="0"/>
          </a:p>
          <a:p>
            <a:r>
              <a:rPr lang="en-US" b="1" dirty="0"/>
              <a:t>Step 4: Model Training &amp;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Crop Recommendation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Decision Tree Classifier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100% accuracy</a:t>
            </a:r>
            <a:r>
              <a:rPr lang="en-US" dirty="0"/>
              <a:t> (indicating possible overfitting).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Fertilizer Recommendation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Decision Tree Classifier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100% accuracy</a:t>
            </a:r>
            <a:r>
              <a:rPr lang="en-US" dirty="0"/>
              <a:t> (indicating possible overfitting).</a:t>
            </a:r>
          </a:p>
          <a:p>
            <a:pPr marL="457200" lvl="1"/>
            <a:endParaRPr lang="en-US" dirty="0"/>
          </a:p>
          <a:p>
            <a:r>
              <a:rPr lang="en-US" b="1" dirty="0"/>
              <a:t>Step 5: Predictive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</a:t>
            </a:r>
            <a:r>
              <a:rPr lang="en-US" b="1" dirty="0"/>
              <a:t>recommendation function</a:t>
            </a:r>
            <a:r>
              <a:rPr lang="en-US" dirty="0"/>
              <a:t>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Accept </a:t>
            </a:r>
            <a:r>
              <a:rPr lang="en-US" b="1" dirty="0"/>
              <a:t>input parameters</a:t>
            </a:r>
            <a:r>
              <a:rPr lang="en-US" dirty="0"/>
              <a:t> (e.g., soil type, crop type, weather, NPK).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Predict </a:t>
            </a:r>
            <a:r>
              <a:rPr lang="en-US" b="1" dirty="0"/>
              <a:t>best crop &amp; fertilizer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1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043D0-CCBC-E610-9BA1-9CD688C17109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0F0CDF-AD24-84D9-185F-5E7B712DD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4" y="1547379"/>
            <a:ext cx="101050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precise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which crops to grow and what fertilizers to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Overuse/misuse of fertilizers leads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degradation and environmental harm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farming relies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intuition rather than data-driven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213163"/>
                </a:solidFill>
              </a:rPr>
              <a:t>Solution:  </a:t>
            </a:r>
            <a:endParaRPr lang="en-IN" sz="2000" b="1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65C89F-E5A1-785A-952A-7A06A3D1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852299"/>
            <a:ext cx="993392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Learning-powered advisory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Recommendation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soil nutrients &amp; climate conditions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Recommendation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soil enrichment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C8CAFD-D62D-E2F5-2933-CC214CB81697}"/>
              </a:ext>
            </a:extLst>
          </p:cNvPr>
          <p:cNvSpPr txBox="1"/>
          <p:nvPr/>
        </p:nvSpPr>
        <p:spPr>
          <a:xfrm>
            <a:off x="279917" y="851031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 of Output:  </a:t>
            </a:r>
            <a:endParaRPr lang="en-IN" sz="18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E6B9F-CBB2-ECE1-0891-98928250A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17" y="2034641"/>
            <a:ext cx="5823339" cy="32756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F7ADEB9-10F2-A172-5668-50F8414778A6}"/>
              </a:ext>
            </a:extLst>
          </p:cNvPr>
          <p:cNvSpPr txBox="1"/>
          <p:nvPr/>
        </p:nvSpPr>
        <p:spPr>
          <a:xfrm>
            <a:off x="186613" y="1437674"/>
            <a:ext cx="6652726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Crop Recommendation System: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C47006-9C9A-750E-1786-7818ED712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1" y="2064383"/>
            <a:ext cx="5717590" cy="32161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870BF1-FC3C-DE04-F9C8-D0210C9AAAF4}"/>
              </a:ext>
            </a:extLst>
          </p:cNvPr>
          <p:cNvSpPr txBox="1"/>
          <p:nvPr/>
        </p:nvSpPr>
        <p:spPr>
          <a:xfrm>
            <a:off x="382556" y="5373691"/>
            <a:ext cx="448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CORELATION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6D6E44-4647-B731-5821-ADAC4A60F3AB}"/>
              </a:ext>
            </a:extLst>
          </p:cNvPr>
          <p:cNvSpPr txBox="1"/>
          <p:nvPr/>
        </p:nvSpPr>
        <p:spPr>
          <a:xfrm>
            <a:off x="6469226" y="5373690"/>
            <a:ext cx="4488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err="1"/>
              <a:t>DecisionTreeClassifier</a:t>
            </a:r>
            <a:r>
              <a:rPr lang="en-IN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228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8ED5C-C410-19D1-BCD7-2B7137DC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793" y="1593201"/>
            <a:ext cx="8070979" cy="4539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B4D924-9FC6-62EC-A024-39FFB8B06780}"/>
              </a:ext>
            </a:extLst>
          </p:cNvPr>
          <p:cNvSpPr txBox="1"/>
          <p:nvPr/>
        </p:nvSpPr>
        <p:spPr>
          <a:xfrm>
            <a:off x="541176" y="970384"/>
            <a:ext cx="628883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CROP RECOMMENDATION SYSTEM OUTPUT:</a:t>
            </a:r>
          </a:p>
        </p:txBody>
      </p:sp>
    </p:spTree>
    <p:extLst>
      <p:ext uri="{BB962C8B-B14F-4D97-AF65-F5344CB8AC3E}">
        <p14:creationId xmlns:p14="http://schemas.microsoft.com/office/powerpoint/2010/main" val="340197311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50</TotalTime>
  <Words>631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Arial Unicode MS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Mohd Ibrahim Afnan</cp:lastModifiedBy>
  <cp:revision>14</cp:revision>
  <dcterms:created xsi:type="dcterms:W3CDTF">2024-12-31T09:40:01Z</dcterms:created>
  <dcterms:modified xsi:type="dcterms:W3CDTF">2025-02-09T08:05:54Z</dcterms:modified>
</cp:coreProperties>
</file>