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e9f7aa53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e9f7aa53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e9f7aa53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e9f7aa53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e9f7aa53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e9f7aa53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e9f7aa53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e9f7aa53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e9f7aa53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e9f7aa53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628650" y="1"/>
            <a:ext cx="7886700" cy="626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 name="Google Shape;14;p2"/>
          <p:cNvSpPr txBox="1"/>
          <p:nvPr>
            <p:ph idx="1" type="body"/>
          </p:nvPr>
        </p:nvSpPr>
        <p:spPr>
          <a:xfrm>
            <a:off x="628650" y="802072"/>
            <a:ext cx="7886700" cy="3830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 name="Google Shape;15;p2"/>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2"/>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 name="Google Shape;17;p2"/>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628650" y="1"/>
            <a:ext cx="7886700" cy="626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1"/>
          <p:cNvSpPr txBox="1"/>
          <p:nvPr>
            <p:ph idx="1" type="body"/>
          </p:nvPr>
        </p:nvSpPr>
        <p:spPr>
          <a:xfrm rot="5400000">
            <a:off x="2656650" y="-1225928"/>
            <a:ext cx="38307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p11"/>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1"/>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1"/>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2"/>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p12"/>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2"/>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2"/>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81" name="Shape 81"/>
        <p:cNvGrpSpPr/>
        <p:nvPr/>
      </p:nvGrpSpPr>
      <p:grpSpPr>
        <a:xfrm>
          <a:off x="0" y="0"/>
          <a:ext cx="0" cy="0"/>
          <a:chOff x="0" y="0"/>
          <a:chExt cx="0" cy="0"/>
        </a:xfrm>
      </p:grpSpPr>
      <p:sp>
        <p:nvSpPr>
          <p:cNvPr id="82" name="Google Shape;82;p13"/>
          <p:cNvSpPr txBox="1"/>
          <p:nvPr>
            <p:ph type="title"/>
          </p:nvPr>
        </p:nvSpPr>
        <p:spPr>
          <a:xfrm>
            <a:off x="628650" y="1"/>
            <a:ext cx="7886700" cy="626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3"/>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3"/>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3"/>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86" name="Shape 86"/>
        <p:cNvGrpSpPr/>
        <p:nvPr/>
      </p:nvGrpSpPr>
      <p:grpSpPr>
        <a:xfrm>
          <a:off x="0" y="0"/>
          <a:ext cx="0" cy="0"/>
          <a:chOff x="0" y="0"/>
          <a:chExt cx="0" cy="0"/>
        </a:xfrm>
      </p:grpSpPr>
      <p:sp>
        <p:nvSpPr>
          <p:cNvPr id="87" name="Google Shape;87;p14"/>
          <p:cNvSpPr txBox="1"/>
          <p:nvPr>
            <p:ph type="title"/>
          </p:nvPr>
        </p:nvSpPr>
        <p:spPr>
          <a:xfrm>
            <a:off x="628650" y="1"/>
            <a:ext cx="7886700" cy="626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8" name="Google Shape;88;p14"/>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4"/>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4"/>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3"/>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 name="Google Shape;20;p3"/>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 name="Google Shape;21;p3"/>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3"/>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3"/>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 name="Google Shape;26;p4"/>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4"/>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4"/>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4"/>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628650" y="1"/>
            <a:ext cx="7886700" cy="626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 name="Google Shape;32;p5"/>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3" name="Google Shape;33;p5"/>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4" name="Google Shape;34;p5"/>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5"/>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5"/>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 name="Google Shape;39;p6"/>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1" name="Google Shape;41;p6"/>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6"/>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6"/>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628650" y="1"/>
            <a:ext cx="7886700" cy="626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 name="Google Shape;48;p7"/>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7"/>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7"/>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8"/>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8"/>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 name="Google Shape;57;p9"/>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9"/>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9"/>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0"/>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5" name="Google Shape;65;p10"/>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0"/>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0"/>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nvSpPr>
        <p:spPr>
          <a:xfrm>
            <a:off x="548954" y="4837635"/>
            <a:ext cx="2183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lt1"/>
                </a:solidFill>
                <a:latin typeface="Calibri"/>
                <a:ea typeface="Calibri"/>
                <a:cs typeface="Calibri"/>
                <a:sym typeface="Calibri"/>
              </a:rPr>
              <a:t>NanoLab</a:t>
            </a:r>
            <a:endParaRPr b="0" sz="1800">
              <a:solidFill>
                <a:schemeClr val="lt1"/>
              </a:solidFill>
              <a:latin typeface="Calibri"/>
              <a:ea typeface="Calibri"/>
              <a:cs typeface="Calibri"/>
              <a:sym typeface="Calibri"/>
            </a:endParaRPr>
          </a:p>
        </p:txBody>
      </p:sp>
      <p:sp>
        <p:nvSpPr>
          <p:cNvPr id="7" name="Google Shape;7;p1"/>
          <p:cNvSpPr txBox="1"/>
          <p:nvPr>
            <p:ph type="title"/>
          </p:nvPr>
        </p:nvSpPr>
        <p:spPr>
          <a:xfrm>
            <a:off x="628650" y="1"/>
            <a:ext cx="7886700" cy="626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
          <p:cNvSpPr txBox="1"/>
          <p:nvPr>
            <p:ph idx="1" type="body"/>
          </p:nvPr>
        </p:nvSpPr>
        <p:spPr>
          <a:xfrm>
            <a:off x="628650" y="802072"/>
            <a:ext cx="7886700" cy="3830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6800781" y="4842584"/>
            <a:ext cx="7974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1" type="ftr"/>
          </p:nvPr>
        </p:nvSpPr>
        <p:spPr>
          <a:xfrm>
            <a:off x="3073514" y="4842584"/>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8199797" y="4842584"/>
            <a:ext cx="78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FFFFFF"/>
                </a:solidFill>
                <a:latin typeface="Calibri"/>
                <a:ea typeface="Calibri"/>
                <a:cs typeface="Calibri"/>
                <a:sym typeface="Calibri"/>
              </a:defRPr>
            </a:lvl1pPr>
            <a:lvl2pPr indent="0" lvl="1" marL="0" marR="0" rtl="0" algn="r">
              <a:spcBef>
                <a:spcPts val="0"/>
              </a:spcBef>
              <a:buNone/>
              <a:defRPr b="0" sz="1200" u="none">
                <a:solidFill>
                  <a:srgbClr val="FFFFFF"/>
                </a:solidFill>
                <a:latin typeface="Calibri"/>
                <a:ea typeface="Calibri"/>
                <a:cs typeface="Calibri"/>
                <a:sym typeface="Calibri"/>
              </a:defRPr>
            </a:lvl2pPr>
            <a:lvl3pPr indent="0" lvl="2" marL="0" marR="0" rtl="0" algn="r">
              <a:spcBef>
                <a:spcPts val="0"/>
              </a:spcBef>
              <a:buNone/>
              <a:defRPr b="0" sz="1200" u="none">
                <a:solidFill>
                  <a:srgbClr val="FFFFFF"/>
                </a:solidFill>
                <a:latin typeface="Calibri"/>
                <a:ea typeface="Calibri"/>
                <a:cs typeface="Calibri"/>
                <a:sym typeface="Calibri"/>
              </a:defRPr>
            </a:lvl3pPr>
            <a:lvl4pPr indent="0" lvl="3" marL="0" marR="0" rtl="0" algn="r">
              <a:spcBef>
                <a:spcPts val="0"/>
              </a:spcBef>
              <a:buNone/>
              <a:defRPr b="0" sz="1200" u="none">
                <a:solidFill>
                  <a:srgbClr val="FFFFFF"/>
                </a:solidFill>
                <a:latin typeface="Calibri"/>
                <a:ea typeface="Calibri"/>
                <a:cs typeface="Calibri"/>
                <a:sym typeface="Calibri"/>
              </a:defRPr>
            </a:lvl4pPr>
            <a:lvl5pPr indent="0" lvl="4" marL="0" marR="0" rtl="0" algn="r">
              <a:spcBef>
                <a:spcPts val="0"/>
              </a:spcBef>
              <a:buNone/>
              <a:defRPr b="0" sz="1200" u="none">
                <a:solidFill>
                  <a:srgbClr val="FFFFFF"/>
                </a:solidFill>
                <a:latin typeface="Calibri"/>
                <a:ea typeface="Calibri"/>
                <a:cs typeface="Calibri"/>
                <a:sym typeface="Calibri"/>
              </a:defRPr>
            </a:lvl5pPr>
            <a:lvl6pPr indent="0" lvl="5" marL="0" marR="0" rtl="0" algn="r">
              <a:spcBef>
                <a:spcPts val="0"/>
              </a:spcBef>
              <a:buNone/>
              <a:defRPr b="0" sz="1200" u="none">
                <a:solidFill>
                  <a:srgbClr val="FFFFFF"/>
                </a:solidFill>
                <a:latin typeface="Calibri"/>
                <a:ea typeface="Calibri"/>
                <a:cs typeface="Calibri"/>
                <a:sym typeface="Calibri"/>
              </a:defRPr>
            </a:lvl6pPr>
            <a:lvl7pPr indent="0" lvl="6" marL="0" marR="0" rtl="0" algn="r">
              <a:spcBef>
                <a:spcPts val="0"/>
              </a:spcBef>
              <a:buNone/>
              <a:defRPr b="0" sz="1200" u="none">
                <a:solidFill>
                  <a:srgbClr val="FFFFFF"/>
                </a:solidFill>
                <a:latin typeface="Calibri"/>
                <a:ea typeface="Calibri"/>
                <a:cs typeface="Calibri"/>
                <a:sym typeface="Calibri"/>
              </a:defRPr>
            </a:lvl7pPr>
            <a:lvl8pPr indent="0" lvl="7" marL="0" marR="0" rtl="0" algn="r">
              <a:spcBef>
                <a:spcPts val="0"/>
              </a:spcBef>
              <a:buNone/>
              <a:defRPr b="0" sz="1200" u="none">
                <a:solidFill>
                  <a:srgbClr val="FFFFFF"/>
                </a:solidFill>
                <a:latin typeface="Calibri"/>
                <a:ea typeface="Calibri"/>
                <a:cs typeface="Calibri"/>
                <a:sym typeface="Calibri"/>
              </a:defRPr>
            </a:lvl8pPr>
            <a:lvl9pPr indent="0" lvl="8" marL="0" marR="0" rtl="0" algn="r">
              <a:spcBef>
                <a:spcPts val="0"/>
              </a:spcBef>
              <a:buNone/>
              <a:defRPr b="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type="ctrTitle"/>
          </p:nvPr>
        </p:nvSpPr>
        <p:spPr>
          <a:xfrm>
            <a:off x="1143000" y="841772"/>
            <a:ext cx="6858000" cy="1790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GUI Modification after first demo</a:t>
            </a:r>
            <a:endParaRPr/>
          </a:p>
        </p:txBody>
      </p:sp>
      <p:sp>
        <p:nvSpPr>
          <p:cNvPr id="96" name="Google Shape;96;p15"/>
          <p:cNvSpPr txBox="1"/>
          <p:nvPr>
            <p:ph idx="1" type="subTitle"/>
          </p:nvPr>
        </p:nvSpPr>
        <p:spPr>
          <a:xfrm>
            <a:off x="4364100" y="3228928"/>
            <a:ext cx="6858000" cy="1241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Bohan Wu </a:t>
            </a:r>
            <a:endParaRPr/>
          </a:p>
          <a:p>
            <a:pPr indent="0" lvl="0" marL="0" rtl="0" algn="ctr">
              <a:spcBef>
                <a:spcPts val="1000"/>
              </a:spcBef>
              <a:spcAft>
                <a:spcPts val="0"/>
              </a:spcAft>
              <a:buNone/>
            </a:pPr>
            <a:r>
              <a:rPr lang="en"/>
              <a:t>Aug 12,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628650" y="1"/>
            <a:ext cx="7886700" cy="626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Chip4 Setup Modification</a:t>
            </a:r>
            <a:endParaRPr/>
          </a:p>
        </p:txBody>
      </p:sp>
      <p:pic>
        <p:nvPicPr>
          <p:cNvPr id="102" name="Google Shape;102;p16"/>
          <p:cNvPicPr preferRelativeResize="0"/>
          <p:nvPr/>
        </p:nvPicPr>
        <p:blipFill>
          <a:blip r:embed="rId3">
            <a:alphaModFix/>
          </a:blip>
          <a:stretch>
            <a:fillRect/>
          </a:stretch>
        </p:blipFill>
        <p:spPr>
          <a:xfrm>
            <a:off x="152400" y="779100"/>
            <a:ext cx="6452051" cy="3979499"/>
          </a:xfrm>
          <a:prstGeom prst="rect">
            <a:avLst/>
          </a:prstGeom>
          <a:noFill/>
          <a:ln>
            <a:noFill/>
          </a:ln>
        </p:spPr>
      </p:pic>
      <p:sp>
        <p:nvSpPr>
          <p:cNvPr id="103" name="Google Shape;103;p16"/>
          <p:cNvSpPr/>
          <p:nvPr/>
        </p:nvSpPr>
        <p:spPr>
          <a:xfrm>
            <a:off x="210950" y="1845850"/>
            <a:ext cx="1355100" cy="1347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nvSpPr>
        <p:spPr>
          <a:xfrm>
            <a:off x="6466525" y="791075"/>
            <a:ext cx="2628600" cy="388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version removed ‘ADC’, ‘TIA’, ‘Bias’ pop-up menu, and replaced them with two Enable-Disable panel. </a:t>
            </a:r>
            <a:endParaRPr/>
          </a:p>
          <a:p>
            <a:pPr indent="-317500" lvl="0" marL="457200" rtl="0" algn="l">
              <a:spcBef>
                <a:spcPts val="0"/>
              </a:spcBef>
              <a:spcAft>
                <a:spcPts val="0"/>
              </a:spcAft>
              <a:buSzPts val="1400"/>
              <a:buChar char="●"/>
            </a:pPr>
            <a:r>
              <a:rPr lang="en"/>
              <a:t>User could easily click the radio button to enable specific channel they want</a:t>
            </a:r>
            <a:endParaRPr/>
          </a:p>
          <a:p>
            <a:pPr indent="-317500" lvl="0" marL="457200" rtl="0" algn="l">
              <a:spcBef>
                <a:spcPts val="0"/>
              </a:spcBef>
              <a:spcAft>
                <a:spcPts val="0"/>
              </a:spcAft>
              <a:buSzPts val="1400"/>
              <a:buChar char="●"/>
            </a:pPr>
            <a:r>
              <a:rPr lang="en"/>
              <a:t>The version also added the ‘output’ panel, users could choose voltage or current, or both to see the output measurements.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628650" y="1"/>
            <a:ext cx="7886700" cy="626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NI DAQ Control modification </a:t>
            </a:r>
            <a:endParaRPr/>
          </a:p>
        </p:txBody>
      </p:sp>
      <p:pic>
        <p:nvPicPr>
          <p:cNvPr id="110" name="Google Shape;110;p17"/>
          <p:cNvPicPr preferRelativeResize="0"/>
          <p:nvPr/>
        </p:nvPicPr>
        <p:blipFill>
          <a:blip r:embed="rId3">
            <a:alphaModFix/>
          </a:blip>
          <a:stretch>
            <a:fillRect/>
          </a:stretch>
        </p:blipFill>
        <p:spPr>
          <a:xfrm>
            <a:off x="95600" y="681725"/>
            <a:ext cx="6557525" cy="4036323"/>
          </a:xfrm>
          <a:prstGeom prst="rect">
            <a:avLst/>
          </a:prstGeom>
          <a:noFill/>
          <a:ln>
            <a:noFill/>
          </a:ln>
        </p:spPr>
      </p:pic>
      <p:sp>
        <p:nvSpPr>
          <p:cNvPr id="111" name="Google Shape;111;p17"/>
          <p:cNvSpPr/>
          <p:nvPr/>
        </p:nvSpPr>
        <p:spPr>
          <a:xfrm>
            <a:off x="178500" y="3038525"/>
            <a:ext cx="1411800" cy="1687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nvSpPr>
        <p:spPr>
          <a:xfrm>
            <a:off x="6572000" y="709950"/>
            <a:ext cx="2515200" cy="401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GUI version change the way that how NI DAQ generates the triangular ramp signal. </a:t>
            </a:r>
            <a:endParaRPr/>
          </a:p>
          <a:p>
            <a:pPr indent="-317500" lvl="0" marL="457200" rtl="0" algn="l">
              <a:spcBef>
                <a:spcPts val="0"/>
              </a:spcBef>
              <a:spcAft>
                <a:spcPts val="0"/>
              </a:spcAft>
              <a:buSzPts val="1400"/>
              <a:buChar char="●"/>
            </a:pPr>
            <a:r>
              <a:rPr lang="en"/>
              <a:t>Instead of having an specific duration of time, this version support user to start, pause and continue the triangular ramp signal at whenever they want by only clicking the pause and start button.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28650" y="1"/>
            <a:ext cx="7886700" cy="626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Save file implementation </a:t>
            </a:r>
            <a:endParaRPr/>
          </a:p>
        </p:txBody>
      </p:sp>
      <p:pic>
        <p:nvPicPr>
          <p:cNvPr id="118" name="Google Shape;118;p18"/>
          <p:cNvPicPr preferRelativeResize="0"/>
          <p:nvPr/>
        </p:nvPicPr>
        <p:blipFill>
          <a:blip r:embed="rId3">
            <a:alphaModFix/>
          </a:blip>
          <a:stretch>
            <a:fillRect/>
          </a:stretch>
        </p:blipFill>
        <p:spPr>
          <a:xfrm>
            <a:off x="22575" y="699750"/>
            <a:ext cx="6565653" cy="4010302"/>
          </a:xfrm>
          <a:prstGeom prst="rect">
            <a:avLst/>
          </a:prstGeom>
          <a:noFill/>
          <a:ln>
            <a:noFill/>
          </a:ln>
        </p:spPr>
      </p:pic>
      <p:sp>
        <p:nvSpPr>
          <p:cNvPr id="119" name="Google Shape;119;p18"/>
          <p:cNvSpPr/>
          <p:nvPr/>
        </p:nvSpPr>
        <p:spPr>
          <a:xfrm>
            <a:off x="1533475" y="831650"/>
            <a:ext cx="1484700" cy="1127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nvSpPr>
        <p:spPr>
          <a:xfrm>
            <a:off x="6547650" y="685600"/>
            <a:ext cx="2523300" cy="41055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This version also has more flexibility for saving data by choosing save path and changing file name.</a:t>
            </a:r>
            <a:endParaRPr sz="1000"/>
          </a:p>
          <a:p>
            <a:pPr indent="-292100" lvl="0" marL="457200" rtl="0" algn="l">
              <a:spcBef>
                <a:spcPts val="0"/>
              </a:spcBef>
              <a:spcAft>
                <a:spcPts val="0"/>
              </a:spcAft>
              <a:buSzPts val="1000"/>
              <a:buChar char="●"/>
            </a:pPr>
            <a:r>
              <a:rPr lang="en" sz="1000"/>
              <a:t>Clicking ‘</a:t>
            </a:r>
            <a:r>
              <a:rPr lang="en" sz="1000">
                <a:solidFill>
                  <a:srgbClr val="FF0000"/>
                </a:solidFill>
              </a:rPr>
              <a:t>Choose Folder</a:t>
            </a:r>
            <a:r>
              <a:rPr lang="en" sz="1000"/>
              <a:t>’ button, file explorer will pop up, user can choose which folder in which they want to save data. Also, the path will be shown on GUI.</a:t>
            </a:r>
            <a:endParaRPr sz="1000"/>
          </a:p>
          <a:p>
            <a:pPr indent="-292100" lvl="0" marL="457200" rtl="0" algn="l">
              <a:spcBef>
                <a:spcPts val="0"/>
              </a:spcBef>
              <a:spcAft>
                <a:spcPts val="0"/>
              </a:spcAft>
              <a:buSzPts val="1000"/>
              <a:buChar char="●"/>
            </a:pPr>
            <a:r>
              <a:rPr lang="en" sz="1000"/>
              <a:t>By typing in the Device ID, measured molecules, and the concentration etc. (usually default value will be shown in the box, so user has no need to type in case they want to change it), then click ‘File Name’ button, the file name will be on the GUI. </a:t>
            </a:r>
            <a:endParaRPr sz="1000"/>
          </a:p>
          <a:p>
            <a:pPr indent="-292100" lvl="0" marL="457200" rtl="0" algn="l">
              <a:spcBef>
                <a:spcPts val="0"/>
              </a:spcBef>
              <a:spcAft>
                <a:spcPts val="0"/>
              </a:spcAft>
              <a:buSzPts val="1000"/>
              <a:buChar char="●"/>
            </a:pPr>
            <a:r>
              <a:rPr lang="en" sz="1000"/>
              <a:t>Also, those data files will be generated automatically with certain names in certain folder after each measurement.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628650" y="1"/>
            <a:ext cx="7886700" cy="626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Save File implementation </a:t>
            </a:r>
            <a:endParaRPr/>
          </a:p>
        </p:txBody>
      </p:sp>
      <p:pic>
        <p:nvPicPr>
          <p:cNvPr id="126" name="Google Shape;126;p19"/>
          <p:cNvPicPr preferRelativeResize="0"/>
          <p:nvPr/>
        </p:nvPicPr>
        <p:blipFill>
          <a:blip r:embed="rId3">
            <a:alphaModFix/>
          </a:blip>
          <a:stretch>
            <a:fillRect/>
          </a:stretch>
        </p:blipFill>
        <p:spPr>
          <a:xfrm>
            <a:off x="79375" y="673625"/>
            <a:ext cx="6273552" cy="4093099"/>
          </a:xfrm>
          <a:prstGeom prst="rect">
            <a:avLst/>
          </a:prstGeom>
          <a:noFill/>
          <a:ln>
            <a:noFill/>
          </a:ln>
        </p:spPr>
      </p:pic>
      <p:sp>
        <p:nvSpPr>
          <p:cNvPr id="127" name="Google Shape;127;p19"/>
          <p:cNvSpPr txBox="1"/>
          <p:nvPr/>
        </p:nvSpPr>
        <p:spPr>
          <a:xfrm>
            <a:off x="6377275" y="726175"/>
            <a:ext cx="2645100" cy="39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generated file name now including: </a:t>
            </a:r>
            <a:endParaRPr/>
          </a:p>
          <a:p>
            <a:pPr indent="-317500" lvl="0" marL="457200" rtl="0" algn="l">
              <a:spcBef>
                <a:spcPts val="0"/>
              </a:spcBef>
              <a:spcAft>
                <a:spcPts val="0"/>
              </a:spcAft>
              <a:buSzPts val="1400"/>
              <a:buChar char="●"/>
            </a:pPr>
            <a:r>
              <a:rPr lang="en"/>
              <a:t>Device ID</a:t>
            </a:r>
            <a:endParaRPr/>
          </a:p>
          <a:p>
            <a:pPr indent="-317500" lvl="0" marL="457200" rtl="0" algn="l">
              <a:spcBef>
                <a:spcPts val="0"/>
              </a:spcBef>
              <a:spcAft>
                <a:spcPts val="0"/>
              </a:spcAft>
              <a:buSzPts val="1400"/>
              <a:buChar char="●"/>
            </a:pPr>
            <a:r>
              <a:rPr lang="en"/>
              <a:t>Measured Molecule</a:t>
            </a:r>
            <a:endParaRPr/>
          </a:p>
          <a:p>
            <a:pPr indent="-317500" lvl="0" marL="457200" rtl="0" algn="l">
              <a:spcBef>
                <a:spcPts val="0"/>
              </a:spcBef>
              <a:spcAft>
                <a:spcPts val="0"/>
              </a:spcAft>
              <a:buSzPts val="1400"/>
              <a:buChar char="●"/>
            </a:pPr>
            <a:r>
              <a:rPr lang="en"/>
              <a:t>Molecule’s Concentration</a:t>
            </a:r>
            <a:endParaRPr/>
          </a:p>
          <a:p>
            <a:pPr indent="-317500" lvl="0" marL="457200" rtl="0" algn="l">
              <a:spcBef>
                <a:spcPts val="0"/>
              </a:spcBef>
              <a:spcAft>
                <a:spcPts val="0"/>
              </a:spcAft>
              <a:buSzPts val="1400"/>
              <a:buChar char="●"/>
            </a:pPr>
            <a:r>
              <a:rPr lang="en"/>
              <a:t>Scan Rate</a:t>
            </a:r>
            <a:endParaRPr/>
          </a:p>
          <a:p>
            <a:pPr indent="-317500" lvl="0" marL="457200" rtl="0" algn="l">
              <a:spcBef>
                <a:spcPts val="0"/>
              </a:spcBef>
              <a:spcAft>
                <a:spcPts val="0"/>
              </a:spcAft>
              <a:buSzPts val="1400"/>
              <a:buChar char="●"/>
            </a:pPr>
            <a:r>
              <a:rPr lang="en"/>
              <a:t>Frequency</a:t>
            </a:r>
            <a:endParaRPr/>
          </a:p>
          <a:p>
            <a:pPr indent="-317500" lvl="0" marL="457200" rtl="0" algn="l">
              <a:spcBef>
                <a:spcPts val="0"/>
              </a:spcBef>
              <a:spcAft>
                <a:spcPts val="0"/>
              </a:spcAft>
              <a:buSzPts val="1400"/>
              <a:buChar char="●"/>
            </a:pPr>
            <a:r>
              <a:rPr lang="en"/>
              <a:t>Upper and lower limits of the input voltage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FF0000"/>
                </a:solidFill>
              </a:rPr>
              <a:t>I didn’t include the date because after the file is generated, those information will automatically shown in the file explorer. *Please let me know your suggestions. Thanks so much!</a:t>
            </a:r>
            <a:endParaRPr sz="12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628650" y="1"/>
            <a:ext cx="7886700" cy="626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Conclusion</a:t>
            </a:r>
            <a:endParaRPr/>
          </a:p>
        </p:txBody>
      </p:sp>
      <p:sp>
        <p:nvSpPr>
          <p:cNvPr id="133" name="Google Shape;133;p20"/>
          <p:cNvSpPr txBox="1"/>
          <p:nvPr>
            <p:ph idx="1" type="body"/>
          </p:nvPr>
        </p:nvSpPr>
        <p:spPr>
          <a:xfrm>
            <a:off x="628650" y="802072"/>
            <a:ext cx="7886700" cy="3830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 sz="1800"/>
              <a:t>New Gui is available for user to directly enable and disable each channel.</a:t>
            </a:r>
            <a:endParaRPr sz="1800"/>
          </a:p>
          <a:p>
            <a:pPr indent="-342900" lvl="0" marL="457200" rtl="0" algn="l">
              <a:spcBef>
                <a:spcPts val="0"/>
              </a:spcBef>
              <a:spcAft>
                <a:spcPts val="0"/>
              </a:spcAft>
              <a:buSzPts val="1800"/>
              <a:buChar char="•"/>
            </a:pPr>
            <a:r>
              <a:rPr lang="en" sz="1800"/>
              <a:t>New Gui is available for user to choose which output data they want. For example, voltage, current, or both.</a:t>
            </a:r>
            <a:endParaRPr sz="1800"/>
          </a:p>
          <a:p>
            <a:pPr indent="-342900" lvl="0" marL="457200" rtl="0" algn="l">
              <a:spcBef>
                <a:spcPts val="0"/>
              </a:spcBef>
              <a:spcAft>
                <a:spcPts val="0"/>
              </a:spcAft>
              <a:buSzPts val="1800"/>
              <a:buChar char="•"/>
            </a:pPr>
            <a:r>
              <a:rPr lang="en" sz="1800"/>
              <a:t>New Gui is available for user to start and pause the input ramp signal randomly rather than a certain duration.</a:t>
            </a:r>
            <a:endParaRPr sz="1800"/>
          </a:p>
          <a:p>
            <a:pPr indent="-342900" lvl="0" marL="457200" rtl="0" algn="l">
              <a:spcBef>
                <a:spcPts val="0"/>
              </a:spcBef>
              <a:spcAft>
                <a:spcPts val="0"/>
              </a:spcAft>
              <a:buSzPts val="1800"/>
              <a:buChar char="•"/>
            </a:pPr>
            <a:r>
              <a:rPr lang="en" sz="1800"/>
              <a:t>New Gui is available for user to choose where they want to save the data files. </a:t>
            </a:r>
            <a:endParaRPr sz="1800"/>
          </a:p>
          <a:p>
            <a:pPr indent="-342900" lvl="0" marL="457200" rtl="0" algn="l">
              <a:spcBef>
                <a:spcPts val="0"/>
              </a:spcBef>
              <a:spcAft>
                <a:spcPts val="0"/>
              </a:spcAft>
              <a:buSzPts val="1800"/>
              <a:buChar char="•"/>
            </a:pPr>
            <a:r>
              <a:rPr lang="en" sz="1800"/>
              <a:t>New Gui is able to generate a comprehensive file name by given values. Also user has flexibility to change the file name.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