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1" r:id="rId2"/>
    <p:sldId id="270" r:id="rId3"/>
    <p:sldId id="273" r:id="rId4"/>
    <p:sldId id="308" r:id="rId5"/>
    <p:sldId id="309" r:id="rId6"/>
    <p:sldId id="311" r:id="rId7"/>
    <p:sldId id="312" r:id="rId8"/>
    <p:sldId id="314" r:id="rId9"/>
    <p:sldId id="317" r:id="rId10"/>
    <p:sldId id="318" r:id="rId11"/>
    <p:sldId id="272" r:id="rId12"/>
    <p:sldId id="290" r:id="rId13"/>
    <p:sldId id="291" r:id="rId14"/>
    <p:sldId id="293" r:id="rId15"/>
    <p:sldId id="294" r:id="rId16"/>
    <p:sldId id="295" r:id="rId17"/>
    <p:sldId id="296" r:id="rId18"/>
    <p:sldId id="304" r:id="rId19"/>
    <p:sldId id="305" r:id="rId20"/>
    <p:sldId id="302" r:id="rId21"/>
    <p:sldId id="319" r:id="rId22"/>
    <p:sldId id="298" r:id="rId23"/>
    <p:sldId id="303" r:id="rId24"/>
    <p:sldId id="310"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29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72EE792-12BF-F254-3C69-4125A2F71DB5}" name="KHALLOUQ Youssef Amine" initials="YK" userId="S::yakhallouq@insea.ac.ma::b49735c4-9493-4f30-abfe-8151782dc49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8775" autoAdjust="0"/>
  </p:normalViewPr>
  <p:slideViewPr>
    <p:cSldViewPr snapToGrid="0" showGuides="1">
      <p:cViewPr varScale="1">
        <p:scale>
          <a:sx n="46" d="100"/>
          <a:sy n="46" d="100"/>
        </p:scale>
        <p:origin x="1444" y="48"/>
      </p:cViewPr>
      <p:guideLst>
        <p:guide orient="horz" pos="2183"/>
        <p:guide pos="229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1322D-752A-42C3-A9F6-614A47719105}" type="datetimeFigureOut">
              <a:rPr lang="fr-FR" smtClean="0"/>
              <a:t>10/04/2024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B82F3-267D-446A-BCF3-8C10FF5BC518}" type="slidenum">
              <a:rPr lang="fr-FR" smtClean="0"/>
              <a:t>‹#›</a:t>
            </a:fld>
            <a:endParaRPr lang="fr-FR"/>
          </a:p>
        </p:txBody>
      </p:sp>
    </p:spTree>
    <p:extLst>
      <p:ext uri="{BB962C8B-B14F-4D97-AF65-F5344CB8AC3E}">
        <p14:creationId xmlns:p14="http://schemas.microsoft.com/office/powerpoint/2010/main" val="153542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a:t>
            </a:fld>
            <a:endParaRPr lang="fr-FR"/>
          </a:p>
        </p:txBody>
      </p:sp>
    </p:spTree>
    <p:extLst>
      <p:ext uri="{BB962C8B-B14F-4D97-AF65-F5344CB8AC3E}">
        <p14:creationId xmlns:p14="http://schemas.microsoft.com/office/powerpoint/2010/main" val="2224755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10</a:t>
            </a:fld>
            <a:endParaRPr lang="fr-FR"/>
          </a:p>
        </p:txBody>
      </p:sp>
    </p:spTree>
    <p:extLst>
      <p:ext uri="{BB962C8B-B14F-4D97-AF65-F5344CB8AC3E}">
        <p14:creationId xmlns:p14="http://schemas.microsoft.com/office/powerpoint/2010/main" val="4078179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notre formation en cycle </a:t>
            </a:r>
            <a:r>
              <a:rPr lang="fr-FR" dirty="0" err="1"/>
              <a:t>d’ing</a:t>
            </a:r>
            <a:r>
              <a:rPr lang="fr-FR" dirty="0"/>
              <a:t> on </a:t>
            </a:r>
            <a:r>
              <a:rPr lang="fr-FR" dirty="0" err="1"/>
              <a:t>senser</a:t>
            </a:r>
            <a:r>
              <a:rPr lang="fr-FR" dirty="0"/>
              <a:t> en </a:t>
            </a:r>
            <a:r>
              <a:rPr lang="fr-FR" dirty="0" err="1"/>
              <a:t>courager</a:t>
            </a:r>
            <a:r>
              <a:rPr lang="fr-FR" dirty="0"/>
              <a:t> d avoir un profil </a:t>
            </a:r>
            <a:r>
              <a:rPr lang="fr-FR" dirty="0" err="1"/>
              <a:t>polyvalant</a:t>
            </a:r>
            <a:r>
              <a:rPr lang="fr-FR" dirty="0"/>
              <a:t> </a:t>
            </a:r>
          </a:p>
          <a:p>
            <a:endParaRPr lang="fr-FR" dirty="0"/>
          </a:p>
          <a:p>
            <a:r>
              <a:rPr lang="fr-FR" dirty="0"/>
              <a:t>J ai travailler sur des projet data science, data </a:t>
            </a:r>
            <a:r>
              <a:rPr lang="fr-FR" dirty="0" err="1"/>
              <a:t>eng</a:t>
            </a:r>
            <a:r>
              <a:rPr lang="fr-FR" dirty="0"/>
              <a:t>, data analyse, ai </a:t>
            </a:r>
            <a:r>
              <a:rPr lang="fr-FR" dirty="0" err="1"/>
              <a:t>eng</a:t>
            </a:r>
            <a:r>
              <a:rPr lang="fr-FR" dirty="0"/>
              <a:t> </a:t>
            </a:r>
          </a:p>
          <a:p>
            <a:endParaRPr lang="fr-FR" dirty="0"/>
          </a:p>
          <a:p>
            <a:r>
              <a:rPr lang="fr-FR" dirty="0"/>
              <a:t>L'idée ici est qu'un data </a:t>
            </a:r>
            <a:r>
              <a:rPr lang="fr-FR" dirty="0" err="1"/>
              <a:t>scientist</a:t>
            </a:r>
            <a:r>
              <a:rPr lang="fr-FR" dirty="0"/>
              <a:t> dans sa vie professionnelle se retrouve dans des situations où il doit communiquer et interagir avec tous ces profils, et parce que je travaille comme ces profils, je peux me mettre à leur place et comprendre leurs besoins. </a:t>
            </a:r>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11</a:t>
            </a:fld>
            <a:endParaRPr lang="fr-FR"/>
          </a:p>
        </p:txBody>
      </p:sp>
    </p:spTree>
    <p:extLst>
      <p:ext uri="{BB962C8B-B14F-4D97-AF65-F5344CB8AC3E}">
        <p14:creationId xmlns:p14="http://schemas.microsoft.com/office/powerpoint/2010/main" val="32538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découvert AGILE au cours de ma deuxième année d'ingénieur. Avant cela, j'avais l'habitude de diriger mon projet sans élaborer de plan concret.</a:t>
            </a:r>
          </a:p>
          <a:p>
            <a:r>
              <a:rPr lang="fr-FR" dirty="0"/>
              <a:t> </a:t>
            </a:r>
          </a:p>
          <a:p>
            <a:r>
              <a:rPr lang="fr-FR" dirty="0"/>
              <a:t>Le problème, c'est que la plupart du temps, surtout lorsqu'il s'agit de grands projets complexes, on se retrouve perdu.</a:t>
            </a:r>
          </a:p>
          <a:p>
            <a:endParaRPr lang="fr-FR" dirty="0"/>
          </a:p>
          <a:p>
            <a:r>
              <a:rPr lang="fr-FR" dirty="0"/>
              <a:t>La création d'une model et la décomposition du travail sont très utiles, non seulement pour progresser plus facilement dans votre travail,</a:t>
            </a:r>
          </a:p>
          <a:p>
            <a:endParaRPr lang="fr-FR" dirty="0"/>
          </a:p>
          <a:p>
            <a:r>
              <a:rPr lang="fr-FR" dirty="0"/>
              <a:t> mais aussi pour faciliter la compréhension de votre travail par les autres.</a:t>
            </a:r>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13</a:t>
            </a:fld>
            <a:endParaRPr lang="fr-FR"/>
          </a:p>
        </p:txBody>
      </p:sp>
    </p:spTree>
    <p:extLst>
      <p:ext uri="{BB962C8B-B14F-4D97-AF65-F5344CB8AC3E}">
        <p14:creationId xmlns:p14="http://schemas.microsoft.com/office/powerpoint/2010/main" val="1957040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14</a:t>
            </a:fld>
            <a:endParaRPr lang="fr-FR"/>
          </a:p>
        </p:txBody>
      </p:sp>
    </p:spTree>
    <p:extLst>
      <p:ext uri="{BB962C8B-B14F-4D97-AF65-F5344CB8AC3E}">
        <p14:creationId xmlns:p14="http://schemas.microsoft.com/office/powerpoint/2010/main" val="1046033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15</a:t>
            </a:fld>
            <a:endParaRPr lang="fr-FR"/>
          </a:p>
        </p:txBody>
      </p:sp>
    </p:spTree>
    <p:extLst>
      <p:ext uri="{BB962C8B-B14F-4D97-AF65-F5344CB8AC3E}">
        <p14:creationId xmlns:p14="http://schemas.microsoft.com/office/powerpoint/2010/main" val="2263396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16</a:t>
            </a:fld>
            <a:endParaRPr lang="fr-FR"/>
          </a:p>
        </p:txBody>
      </p:sp>
    </p:spTree>
    <p:extLst>
      <p:ext uri="{BB962C8B-B14F-4D97-AF65-F5344CB8AC3E}">
        <p14:creationId xmlns:p14="http://schemas.microsoft.com/office/powerpoint/2010/main" val="155109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17</a:t>
            </a:fld>
            <a:endParaRPr lang="fr-FR"/>
          </a:p>
        </p:txBody>
      </p:sp>
    </p:spTree>
    <p:extLst>
      <p:ext uri="{BB962C8B-B14F-4D97-AF65-F5344CB8AC3E}">
        <p14:creationId xmlns:p14="http://schemas.microsoft.com/office/powerpoint/2010/main" val="296586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18</a:t>
            </a:fld>
            <a:endParaRPr lang="fr-FR"/>
          </a:p>
        </p:txBody>
      </p:sp>
    </p:spTree>
    <p:extLst>
      <p:ext uri="{BB962C8B-B14F-4D97-AF65-F5344CB8AC3E}">
        <p14:creationId xmlns:p14="http://schemas.microsoft.com/office/powerpoint/2010/main" val="1394862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19</a:t>
            </a:fld>
            <a:endParaRPr lang="fr-FR"/>
          </a:p>
        </p:txBody>
      </p:sp>
    </p:spTree>
    <p:extLst>
      <p:ext uri="{BB962C8B-B14F-4D97-AF65-F5344CB8AC3E}">
        <p14:creationId xmlns:p14="http://schemas.microsoft.com/office/powerpoint/2010/main" val="4066642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20</a:t>
            </a:fld>
            <a:endParaRPr lang="fr-FR"/>
          </a:p>
        </p:txBody>
      </p:sp>
    </p:spTree>
    <p:extLst>
      <p:ext uri="{BB962C8B-B14F-4D97-AF65-F5344CB8AC3E}">
        <p14:creationId xmlns:p14="http://schemas.microsoft.com/office/powerpoint/2010/main" val="46681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Alors je veut commencer par vous </a:t>
            </a:r>
            <a:r>
              <a:rPr lang="fr-FR" dirty="0" err="1"/>
              <a:t>presenter</a:t>
            </a:r>
            <a:r>
              <a:rPr lang="fr-FR" dirty="0"/>
              <a:t> mon parcours </a:t>
            </a:r>
            <a:r>
              <a:rPr lang="fr-FR" dirty="0" err="1"/>
              <a:t>scolair</a:t>
            </a:r>
            <a:r>
              <a:rPr lang="fr-FR" dirty="0"/>
              <a:t> </a:t>
            </a:r>
          </a:p>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2</a:t>
            </a:fld>
            <a:endParaRPr lang="fr-FR"/>
          </a:p>
        </p:txBody>
      </p:sp>
    </p:spTree>
    <p:extLst>
      <p:ext uri="{BB962C8B-B14F-4D97-AF65-F5344CB8AC3E}">
        <p14:creationId xmlns:p14="http://schemas.microsoft.com/office/powerpoint/2010/main" val="1590226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22</a:t>
            </a:fld>
            <a:endParaRPr lang="fr-FR"/>
          </a:p>
        </p:txBody>
      </p:sp>
    </p:spTree>
    <p:extLst>
      <p:ext uri="{BB962C8B-B14F-4D97-AF65-F5344CB8AC3E}">
        <p14:creationId xmlns:p14="http://schemas.microsoft.com/office/powerpoint/2010/main" val="415080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 commence par les class </a:t>
            </a:r>
            <a:r>
              <a:rPr lang="fr-FR" dirty="0" err="1"/>
              <a:t>prepas</a:t>
            </a:r>
            <a:r>
              <a:rPr lang="fr-FR" dirty="0"/>
              <a:t> option math physique</a:t>
            </a:r>
          </a:p>
          <a:p>
            <a:endParaRPr lang="fr-FR" dirty="0"/>
          </a:p>
          <a:p>
            <a:r>
              <a:rPr lang="fr-FR" dirty="0"/>
              <a:t>Puis j’</a:t>
            </a:r>
            <a:r>
              <a:rPr lang="fr-FR" dirty="0" err="1"/>
              <a:t>integre</a:t>
            </a:r>
            <a:r>
              <a:rPr lang="fr-FR" dirty="0"/>
              <a:t> l </a:t>
            </a:r>
            <a:r>
              <a:rPr lang="fr-FR" dirty="0" err="1"/>
              <a:t>insea</a:t>
            </a:r>
            <a:r>
              <a:rPr lang="fr-FR" dirty="0"/>
              <a:t> pour un formation cycle d’</a:t>
            </a:r>
            <a:r>
              <a:rPr lang="fr-FR" dirty="0" err="1"/>
              <a:t>ingenieur</a:t>
            </a:r>
            <a:r>
              <a:rPr lang="fr-FR" dirty="0"/>
              <a:t> option data science et ai </a:t>
            </a:r>
            <a:r>
              <a:rPr lang="fr-FR" dirty="0" err="1"/>
              <a:t>eng</a:t>
            </a:r>
            <a:endParaRPr lang="fr-FR" dirty="0"/>
          </a:p>
          <a:p>
            <a:endParaRPr lang="fr-FR" dirty="0"/>
          </a:p>
          <a:p>
            <a:r>
              <a:rPr lang="fr-FR" dirty="0"/>
              <a:t>Puis j ai opter pour une formation master a Paris cite option data science et machine </a:t>
            </a:r>
            <a:r>
              <a:rPr lang="fr-FR" dirty="0" err="1"/>
              <a:t>learning</a:t>
            </a:r>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Je passe maintenant a vous présenter qlq projet qui peut vous </a:t>
            </a:r>
            <a:r>
              <a:rPr lang="fr-FR" dirty="0" err="1"/>
              <a:t>intersse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3</a:t>
            </a:fld>
            <a:endParaRPr lang="fr-FR"/>
          </a:p>
        </p:txBody>
      </p:sp>
    </p:spTree>
    <p:extLst>
      <p:ext uri="{BB962C8B-B14F-4D97-AF65-F5344CB8AC3E}">
        <p14:creationId xmlns:p14="http://schemas.microsoft.com/office/powerpoint/2010/main" val="299970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passe maintenant a vous présenter qlq projet qui peut vous </a:t>
            </a:r>
            <a:r>
              <a:rPr lang="fr-FR" dirty="0" err="1"/>
              <a:t>intersse</a:t>
            </a:r>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4</a:t>
            </a:fld>
            <a:endParaRPr lang="fr-FR"/>
          </a:p>
        </p:txBody>
      </p:sp>
    </p:spTree>
    <p:extLst>
      <p:ext uri="{BB962C8B-B14F-4D97-AF65-F5344CB8AC3E}">
        <p14:creationId xmlns:p14="http://schemas.microsoft.com/office/powerpoint/2010/main" val="3185090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1</a:t>
            </a:r>
            <a:r>
              <a:rPr lang="fr-FR" baseline="30000" dirty="0"/>
              <a:t>er</a:t>
            </a:r>
            <a:r>
              <a:rPr lang="fr-FR" dirty="0"/>
              <a:t> projet c’est un projet </a:t>
            </a:r>
            <a:r>
              <a:rPr lang="fr-FR" dirty="0" err="1"/>
              <a:t>academique</a:t>
            </a:r>
            <a:r>
              <a:rPr lang="fr-FR" dirty="0"/>
              <a:t> qui sert a </a:t>
            </a:r>
            <a:r>
              <a:rPr lang="fr-FR" dirty="0" err="1"/>
              <a:t>recrer</a:t>
            </a:r>
            <a:r>
              <a:rPr lang="fr-FR" dirty="0"/>
              <a:t> une </a:t>
            </a:r>
            <a:r>
              <a:rPr lang="fr-FR" dirty="0" err="1"/>
              <a:t>exprimenet</a:t>
            </a:r>
            <a:r>
              <a:rPr lang="fr-FR" dirty="0"/>
              <a:t> publier dans une article </a:t>
            </a:r>
          </a:p>
          <a:p>
            <a:endParaRPr lang="fr-FR" dirty="0"/>
          </a:p>
          <a:p>
            <a:r>
              <a:rPr lang="fr-FR" dirty="0"/>
              <a:t>L’idée c’est utiliser </a:t>
            </a:r>
            <a:r>
              <a:rPr lang="fr-FR" dirty="0" err="1"/>
              <a:t>llms</a:t>
            </a:r>
            <a:r>
              <a:rPr lang="fr-FR" dirty="0"/>
              <a:t> pour </a:t>
            </a:r>
            <a:r>
              <a:rPr lang="fr-FR" dirty="0" err="1"/>
              <a:t>optimizer</a:t>
            </a:r>
            <a:r>
              <a:rPr lang="fr-FR" dirty="0"/>
              <a:t> le processus de </a:t>
            </a:r>
            <a:r>
              <a:rPr lang="fr-FR" dirty="0" err="1"/>
              <a:t>text</a:t>
            </a:r>
            <a:r>
              <a:rPr lang="fr-FR" dirty="0"/>
              <a:t> </a:t>
            </a:r>
            <a:r>
              <a:rPr lang="fr-FR" dirty="0" err="1"/>
              <a:t>clustrings</a:t>
            </a:r>
            <a:r>
              <a:rPr lang="fr-FR" dirty="0"/>
              <a:t> </a:t>
            </a:r>
          </a:p>
          <a:p>
            <a:endParaRPr lang="fr-FR" dirty="0"/>
          </a:p>
          <a:p>
            <a:r>
              <a:rPr lang="fr-FR" dirty="0"/>
              <a:t>Alors dans l article il ont utiliser une base donner des </a:t>
            </a:r>
            <a:r>
              <a:rPr lang="fr-FR" dirty="0" err="1"/>
              <a:t>query</a:t>
            </a:r>
            <a:r>
              <a:rPr lang="fr-FR" dirty="0"/>
              <a:t> et des question entre la </a:t>
            </a:r>
            <a:r>
              <a:rPr lang="fr-FR" dirty="0" err="1"/>
              <a:t>bank</a:t>
            </a:r>
            <a:r>
              <a:rPr lang="fr-FR" dirty="0"/>
              <a:t> et ces </a:t>
            </a:r>
            <a:r>
              <a:rPr lang="fr-FR" dirty="0" err="1"/>
              <a:t>clent</a:t>
            </a:r>
            <a:r>
              <a:rPr lang="fr-FR" dirty="0"/>
              <a:t> </a:t>
            </a:r>
          </a:p>
          <a:p>
            <a:endParaRPr lang="fr-FR" dirty="0"/>
          </a:p>
          <a:p>
            <a:r>
              <a:rPr lang="fr-FR" dirty="0"/>
              <a:t>Il ont commencer par établir un model de base ou de </a:t>
            </a:r>
            <a:r>
              <a:rPr lang="fr-FR" dirty="0" err="1"/>
              <a:t>refernce</a:t>
            </a:r>
            <a:r>
              <a:rPr lang="fr-FR" dirty="0"/>
              <a:t> pour </a:t>
            </a:r>
            <a:r>
              <a:rPr lang="fr-FR" dirty="0" err="1"/>
              <a:t>classifer</a:t>
            </a:r>
            <a:r>
              <a:rPr lang="fr-FR" dirty="0"/>
              <a:t> les donne qui donne des </a:t>
            </a:r>
            <a:r>
              <a:rPr lang="fr-FR" dirty="0" err="1"/>
              <a:t>results</a:t>
            </a:r>
            <a:r>
              <a:rPr lang="fr-FR" dirty="0"/>
              <a:t> </a:t>
            </a:r>
            <a:r>
              <a:rPr lang="fr-FR" dirty="0" err="1"/>
              <a:t>mediocre</a:t>
            </a:r>
            <a:r>
              <a:rPr lang="fr-FR" dirty="0"/>
              <a:t> </a:t>
            </a:r>
          </a:p>
          <a:p>
            <a:endParaRPr lang="fr-FR" dirty="0"/>
          </a:p>
          <a:p>
            <a:endParaRPr lang="fr-FR" dirty="0"/>
          </a:p>
          <a:p>
            <a:r>
              <a:rPr lang="fr-FR" dirty="0"/>
              <a:t>Alors l idée c’est de utilise </a:t>
            </a:r>
            <a:r>
              <a:rPr lang="fr-FR" dirty="0" err="1"/>
              <a:t>llm</a:t>
            </a:r>
            <a:r>
              <a:rPr lang="fr-FR" dirty="0"/>
              <a:t> et sur tout la capaciter de </a:t>
            </a:r>
            <a:r>
              <a:rPr lang="fr-FR" dirty="0" err="1"/>
              <a:t>coapturer</a:t>
            </a:r>
            <a:r>
              <a:rPr lang="fr-FR" dirty="0"/>
              <a:t> le sens et bien </a:t>
            </a:r>
            <a:r>
              <a:rPr lang="fr-FR" dirty="0" err="1"/>
              <a:t>comprednder</a:t>
            </a:r>
            <a:r>
              <a:rPr lang="fr-FR" dirty="0"/>
              <a:t> le </a:t>
            </a:r>
            <a:r>
              <a:rPr lang="fr-FR" dirty="0" err="1"/>
              <a:t>context</a:t>
            </a:r>
            <a:r>
              <a:rPr lang="fr-FR" dirty="0"/>
              <a:t> des </a:t>
            </a:r>
            <a:r>
              <a:rPr lang="fr-FR" dirty="0" err="1"/>
              <a:t>text</a:t>
            </a:r>
            <a:r>
              <a:rPr lang="fr-FR" dirty="0"/>
              <a:t> </a:t>
            </a:r>
            <a:r>
              <a:rPr lang="fr-FR" dirty="0" err="1"/>
              <a:t>query</a:t>
            </a:r>
            <a:r>
              <a:rPr lang="fr-FR" dirty="0"/>
              <a:t> pour générer des </a:t>
            </a:r>
            <a:r>
              <a:rPr lang="fr-FR" dirty="0" err="1"/>
              <a:t>keyphrases</a:t>
            </a:r>
            <a:r>
              <a:rPr lang="fr-FR" dirty="0"/>
              <a:t> qui vont aider le </a:t>
            </a:r>
            <a:r>
              <a:rPr lang="fr-FR" dirty="0" err="1"/>
              <a:t>modele</a:t>
            </a:r>
            <a:r>
              <a:rPr lang="fr-FR" dirty="0"/>
              <a:t> a bien classifier et regrouper le </a:t>
            </a:r>
            <a:r>
              <a:rPr lang="fr-FR" dirty="0" err="1"/>
              <a:t>query</a:t>
            </a:r>
            <a:r>
              <a:rPr lang="fr-FR" dirty="0"/>
              <a:t> similaire </a:t>
            </a:r>
          </a:p>
          <a:p>
            <a:endParaRPr lang="fr-FR" dirty="0"/>
          </a:p>
          <a:p>
            <a:r>
              <a:rPr lang="fr-FR" dirty="0"/>
              <a:t>on faisant ca on peut remarquer une </a:t>
            </a:r>
            <a:r>
              <a:rPr lang="fr-FR" dirty="0" err="1"/>
              <a:t>amelioration</a:t>
            </a:r>
            <a:r>
              <a:rPr lang="fr-FR" dirty="0"/>
              <a:t> </a:t>
            </a:r>
            <a:r>
              <a:rPr lang="fr-FR" dirty="0" err="1"/>
              <a:t>senificatife</a:t>
            </a:r>
            <a:r>
              <a:rPr lang="fr-FR" dirty="0"/>
              <a:t> de score </a:t>
            </a:r>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5</a:t>
            </a:fld>
            <a:endParaRPr lang="fr-FR"/>
          </a:p>
        </p:txBody>
      </p:sp>
    </p:spTree>
    <p:extLst>
      <p:ext uri="{BB962C8B-B14F-4D97-AF65-F5344CB8AC3E}">
        <p14:creationId xmlns:p14="http://schemas.microsoft.com/office/powerpoint/2010/main" val="721020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se projet la on est </a:t>
            </a:r>
            <a:r>
              <a:rPr lang="fr-FR" dirty="0" err="1"/>
              <a:t>senser</a:t>
            </a:r>
            <a:r>
              <a:rPr lang="fr-FR" dirty="0"/>
              <a:t> de ne pas seulement </a:t>
            </a:r>
            <a:r>
              <a:rPr lang="fr-FR" dirty="0" err="1"/>
              <a:t>recreer</a:t>
            </a:r>
            <a:r>
              <a:rPr lang="fr-FR" dirty="0"/>
              <a:t> l’</a:t>
            </a:r>
            <a:r>
              <a:rPr lang="fr-FR" dirty="0" err="1"/>
              <a:t>expirement</a:t>
            </a:r>
            <a:r>
              <a:rPr lang="fr-FR" dirty="0"/>
              <a:t> se l’article mais aussi de </a:t>
            </a:r>
            <a:r>
              <a:rPr lang="fr-FR" dirty="0" err="1"/>
              <a:t>essay</a:t>
            </a:r>
            <a:r>
              <a:rPr lang="fr-FR" dirty="0"/>
              <a:t> de améliorer leur travaille</a:t>
            </a:r>
          </a:p>
          <a:p>
            <a:endParaRPr lang="fr-FR" dirty="0"/>
          </a:p>
          <a:p>
            <a:r>
              <a:rPr lang="fr-FR" dirty="0" err="1"/>
              <a:t>Personelement</a:t>
            </a:r>
            <a:r>
              <a:rPr lang="fr-FR" dirty="0"/>
              <a:t> j’ai </a:t>
            </a:r>
            <a:r>
              <a:rPr lang="fr-FR" dirty="0" err="1"/>
              <a:t>essay</a:t>
            </a:r>
            <a:r>
              <a:rPr lang="fr-FR" dirty="0"/>
              <a:t> plusieurs chose mais l idée qui a donner le </a:t>
            </a:r>
            <a:r>
              <a:rPr lang="fr-FR" dirty="0" err="1"/>
              <a:t>meuiller</a:t>
            </a:r>
            <a:r>
              <a:rPr lang="fr-FR" dirty="0"/>
              <a:t> </a:t>
            </a:r>
            <a:r>
              <a:rPr lang="fr-FR" dirty="0" err="1"/>
              <a:t>resultat</a:t>
            </a:r>
            <a:r>
              <a:rPr lang="fr-FR" dirty="0"/>
              <a:t> </a:t>
            </a:r>
            <a:r>
              <a:rPr lang="fr-FR" dirty="0" err="1"/>
              <a:t>cecelui</a:t>
            </a:r>
            <a:r>
              <a:rPr lang="fr-FR" dirty="0"/>
              <a:t> la</a:t>
            </a:r>
          </a:p>
          <a:p>
            <a:endParaRPr lang="fr-FR" dirty="0"/>
          </a:p>
          <a:p>
            <a:r>
              <a:rPr lang="fr-FR" dirty="0"/>
              <a:t>Alors l’idée c’est au lieu de opter pour une solution no </a:t>
            </a:r>
            <a:r>
              <a:rPr lang="fr-FR" dirty="0" err="1"/>
              <a:t>supervisee</a:t>
            </a:r>
            <a:r>
              <a:rPr lang="fr-FR" dirty="0"/>
              <a:t> </a:t>
            </a:r>
            <a:r>
              <a:rPr lang="fr-FR" dirty="0" err="1"/>
              <a:t>jèai</a:t>
            </a:r>
            <a:r>
              <a:rPr lang="fr-FR" dirty="0"/>
              <a:t> </a:t>
            </a:r>
            <a:r>
              <a:rPr lang="fr-FR" dirty="0" err="1"/>
              <a:t>essay</a:t>
            </a:r>
            <a:r>
              <a:rPr lang="fr-FR" dirty="0"/>
              <a:t> de utiliser </a:t>
            </a:r>
            <a:r>
              <a:rPr lang="fr-FR" dirty="0" err="1"/>
              <a:t>llm</a:t>
            </a:r>
            <a:r>
              <a:rPr lang="fr-FR" dirty="0"/>
              <a:t> pour transformer le </a:t>
            </a:r>
            <a:r>
              <a:rPr lang="fr-FR" dirty="0" err="1"/>
              <a:t>problem</a:t>
            </a:r>
            <a:r>
              <a:rPr lang="fr-FR" dirty="0"/>
              <a:t> en un </a:t>
            </a:r>
            <a:r>
              <a:rPr lang="fr-FR" dirty="0" err="1"/>
              <a:t>problem</a:t>
            </a:r>
            <a:r>
              <a:rPr lang="fr-FR" dirty="0"/>
              <a:t> </a:t>
            </a:r>
            <a:r>
              <a:rPr lang="fr-FR" dirty="0" err="1"/>
              <a:t>supervisee</a:t>
            </a:r>
            <a:r>
              <a:rPr lang="fr-FR" dirty="0"/>
              <a:t> ou semi </a:t>
            </a:r>
            <a:r>
              <a:rPr lang="fr-FR" dirty="0" err="1"/>
              <a:t>supervisee</a:t>
            </a:r>
            <a:endParaRPr lang="fr-FR" dirty="0"/>
          </a:p>
          <a:p>
            <a:endParaRPr lang="fr-FR" dirty="0"/>
          </a:p>
          <a:p>
            <a:r>
              <a:rPr lang="fr-FR" dirty="0"/>
              <a:t>Alors j’ai </a:t>
            </a:r>
            <a:r>
              <a:rPr lang="fr-FR" dirty="0" err="1"/>
              <a:t>labilise</a:t>
            </a:r>
            <a:r>
              <a:rPr lang="fr-FR" dirty="0"/>
              <a:t> 100 </a:t>
            </a:r>
            <a:r>
              <a:rPr lang="fr-FR" dirty="0" err="1"/>
              <a:t>obs</a:t>
            </a:r>
            <a:r>
              <a:rPr lang="fr-FR" dirty="0"/>
              <a:t> puis </a:t>
            </a:r>
            <a:r>
              <a:rPr lang="fr-FR" dirty="0" err="1"/>
              <a:t>ja</a:t>
            </a:r>
            <a:r>
              <a:rPr lang="fr-FR" dirty="0"/>
              <a:t> utiliser </a:t>
            </a:r>
            <a:r>
              <a:rPr lang="fr-FR" dirty="0" err="1"/>
              <a:t>llm</a:t>
            </a:r>
            <a:r>
              <a:rPr lang="fr-FR" dirty="0"/>
              <a:t> pour </a:t>
            </a:r>
            <a:r>
              <a:rPr lang="fr-FR" dirty="0" err="1"/>
              <a:t>generer</a:t>
            </a:r>
            <a:r>
              <a:rPr lang="fr-FR" dirty="0"/>
              <a:t> pour chaque un de ces </a:t>
            </a:r>
            <a:r>
              <a:rPr lang="fr-FR" dirty="0" err="1"/>
              <a:t>query</a:t>
            </a:r>
            <a:r>
              <a:rPr lang="fr-FR" dirty="0"/>
              <a:t> 100 autre </a:t>
            </a:r>
            <a:r>
              <a:rPr lang="fr-FR" dirty="0" err="1"/>
              <a:t>query</a:t>
            </a:r>
            <a:r>
              <a:rPr lang="fr-FR" dirty="0"/>
              <a:t> dans le même </a:t>
            </a:r>
            <a:r>
              <a:rPr lang="fr-FR" dirty="0" err="1"/>
              <a:t>sense</a:t>
            </a:r>
            <a:r>
              <a:rPr lang="fr-FR" dirty="0"/>
              <a:t>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6</a:t>
            </a:fld>
            <a:endParaRPr lang="fr-FR"/>
          </a:p>
        </p:txBody>
      </p:sp>
    </p:spTree>
    <p:extLst>
      <p:ext uri="{BB962C8B-B14F-4D97-AF65-F5344CB8AC3E}">
        <p14:creationId xmlns:p14="http://schemas.microsoft.com/office/powerpoint/2010/main" val="289624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7</a:t>
            </a:fld>
            <a:endParaRPr lang="fr-FR"/>
          </a:p>
        </p:txBody>
      </p:sp>
    </p:spTree>
    <p:extLst>
      <p:ext uri="{BB962C8B-B14F-4D97-AF65-F5344CB8AC3E}">
        <p14:creationId xmlns:p14="http://schemas.microsoft.com/office/powerpoint/2010/main" val="205306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 2eme projet c’est projet end to end qui couver data science </a:t>
            </a:r>
            <a:r>
              <a:rPr lang="fr-FR" dirty="0" err="1"/>
              <a:t>nlp</a:t>
            </a:r>
            <a:r>
              <a:rPr lang="fr-FR" dirty="0"/>
              <a:t> et data </a:t>
            </a:r>
            <a:r>
              <a:rPr lang="fr-FR" dirty="0" err="1"/>
              <a:t>eng</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8</a:t>
            </a:fld>
            <a:endParaRPr lang="fr-FR"/>
          </a:p>
        </p:txBody>
      </p:sp>
    </p:spTree>
    <p:extLst>
      <p:ext uri="{BB962C8B-B14F-4D97-AF65-F5344CB8AC3E}">
        <p14:creationId xmlns:p14="http://schemas.microsoft.com/office/powerpoint/2010/main" val="392441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L’idée c est de </a:t>
            </a:r>
            <a:r>
              <a:rPr lang="fr-FR" dirty="0" err="1"/>
              <a:t>cree</a:t>
            </a:r>
            <a:r>
              <a:rPr lang="fr-FR" dirty="0"/>
              <a:t> un </a:t>
            </a:r>
            <a:r>
              <a:rPr lang="fr-FR" dirty="0" err="1"/>
              <a:t>procesdure</a:t>
            </a:r>
            <a:r>
              <a:rPr lang="fr-FR" dirty="0"/>
              <a:t> qui </a:t>
            </a:r>
            <a:r>
              <a:rPr lang="fr-FR" dirty="0" err="1"/>
              <a:t>extract</a:t>
            </a:r>
            <a:r>
              <a:rPr lang="fr-FR" dirty="0"/>
              <a:t> ou web </a:t>
            </a:r>
            <a:r>
              <a:rPr lang="fr-FR" dirty="0" err="1"/>
              <a:t>scrapp</a:t>
            </a:r>
            <a:r>
              <a:rPr lang="fr-FR" dirty="0"/>
              <a:t> les news </a:t>
            </a:r>
            <a:r>
              <a:rPr lang="fr-FR" dirty="0" err="1"/>
              <a:t>appartire</a:t>
            </a:r>
            <a:r>
              <a:rPr lang="fr-FR" dirty="0"/>
              <a:t> de </a:t>
            </a:r>
            <a:r>
              <a:rPr lang="fr-FR" dirty="0" err="1"/>
              <a:t>muliple</a:t>
            </a:r>
            <a:r>
              <a:rPr lang="fr-FR" dirty="0"/>
              <a:t> 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Stocker </a:t>
            </a:r>
            <a:r>
              <a:rPr lang="fr-FR" dirty="0" err="1"/>
              <a:t>touut</a:t>
            </a:r>
            <a:r>
              <a:rPr lang="fr-FR" dirty="0"/>
              <a:t> les document dons un </a:t>
            </a:r>
            <a:r>
              <a:rPr lang="fr-FR" dirty="0" err="1"/>
              <a:t>basedonnee</a:t>
            </a:r>
            <a:r>
              <a:rPr lang="fr-FR" dirty="0"/>
              <a:t> </a:t>
            </a:r>
            <a:r>
              <a:rPr lang="fr-FR" dirty="0" err="1"/>
              <a:t>postgress</a:t>
            </a:r>
            <a:r>
              <a:rPr lang="fr-F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puis le connecter avec un </a:t>
            </a:r>
            <a:r>
              <a:rPr lang="fr-FR" dirty="0" err="1"/>
              <a:t>notbook</a:t>
            </a:r>
            <a:r>
              <a:rPr lang="fr-FR" dirty="0"/>
              <a:t> pour </a:t>
            </a:r>
            <a:r>
              <a:rPr lang="fr-FR" dirty="0" err="1"/>
              <a:t>cree</a:t>
            </a:r>
            <a:r>
              <a:rPr lang="fr-FR" dirty="0"/>
              <a:t> un </a:t>
            </a:r>
            <a:r>
              <a:rPr lang="fr-FR" dirty="0" err="1"/>
              <a:t>pipline</a:t>
            </a:r>
            <a:r>
              <a:rPr lang="fr-FR" dirty="0"/>
              <a:t> NLP qui traite le </a:t>
            </a:r>
            <a:r>
              <a:rPr lang="fr-FR" dirty="0" err="1"/>
              <a:t>text</a:t>
            </a:r>
            <a:r>
              <a:rPr lang="fr-FR" dirty="0"/>
              <a:t> brut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Puis stocker les </a:t>
            </a:r>
            <a:r>
              <a:rPr lang="fr-FR" dirty="0" err="1"/>
              <a:t>resultat</a:t>
            </a:r>
            <a:r>
              <a:rPr lang="fr-FR" dirty="0"/>
              <a:t> donnes des data frame et  le charger dans des base </a:t>
            </a:r>
            <a:r>
              <a:rPr lang="fr-FR" dirty="0" err="1"/>
              <a:t>donnee</a:t>
            </a:r>
            <a:r>
              <a:rPr lang="fr-FR" dirty="0"/>
              <a:t> </a:t>
            </a:r>
            <a:r>
              <a:rPr lang="fr-FR" dirty="0" err="1"/>
              <a:t>sql</a:t>
            </a:r>
            <a:r>
              <a:rPr lang="fr-FR" dirty="0"/>
              <a:t> dans </a:t>
            </a:r>
            <a:r>
              <a:rPr lang="fr-FR" dirty="0" err="1"/>
              <a:t>postgress</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Finalemment</a:t>
            </a:r>
            <a:r>
              <a:rPr lang="fr-FR" dirty="0"/>
              <a:t> </a:t>
            </a:r>
            <a:r>
              <a:rPr lang="fr-FR" dirty="0" err="1"/>
              <a:t>connect</a:t>
            </a:r>
            <a:r>
              <a:rPr lang="fr-FR" dirty="0"/>
              <a:t> les </a:t>
            </a:r>
            <a:r>
              <a:rPr lang="fr-FR" dirty="0" err="1"/>
              <a:t>resultat</a:t>
            </a:r>
            <a:r>
              <a:rPr lang="fr-FR" dirty="0"/>
              <a:t> a power bi est </a:t>
            </a:r>
            <a:r>
              <a:rPr lang="fr-FR" dirty="0" err="1"/>
              <a:t>cree</a:t>
            </a:r>
            <a:r>
              <a:rPr lang="fr-FR" dirty="0"/>
              <a:t> des </a:t>
            </a:r>
            <a:r>
              <a:rPr lang="fr-FR" dirty="0" err="1"/>
              <a:t>dashoard</a:t>
            </a:r>
            <a:r>
              <a:rPr lang="fr-FR" dirty="0"/>
              <a:t> interactive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L’objective c’est déterminer le viral topic actuelle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 </a:t>
            </a:r>
            <a:r>
              <a:rPr lang="fr-FR" dirty="0" err="1"/>
              <a:t>apartie</a:t>
            </a:r>
            <a:r>
              <a:rPr lang="fr-FR" dirty="0"/>
              <a:t> data </a:t>
            </a:r>
            <a:r>
              <a:rPr lang="fr-FR" dirty="0" err="1"/>
              <a:t>eng</a:t>
            </a:r>
            <a:r>
              <a:rPr lang="fr-FR" dirty="0"/>
              <a:t> ici c’est le fait </a:t>
            </a:r>
            <a:r>
              <a:rPr lang="fr-FR" dirty="0" err="1"/>
              <a:t>qur</a:t>
            </a:r>
            <a:r>
              <a:rPr lang="fr-FR" dirty="0"/>
              <a:t> tout ce </a:t>
            </a:r>
            <a:r>
              <a:rPr lang="fr-FR" dirty="0" err="1"/>
              <a:t>pipline</a:t>
            </a:r>
            <a:r>
              <a:rPr lang="fr-FR" dirty="0"/>
              <a:t> la doit se répéter d’un manière </a:t>
            </a:r>
            <a:r>
              <a:rPr lang="fr-FR" dirty="0" err="1"/>
              <a:t>periodique</a:t>
            </a:r>
            <a:r>
              <a:rPr lang="fr-FR" dirty="0"/>
              <a:t> chaque 48h</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fat ca a laid du </a:t>
            </a:r>
            <a:r>
              <a:rPr lang="fr-FR" dirty="0" err="1"/>
              <a:t>doker</a:t>
            </a:r>
            <a:r>
              <a:rPr lang="fr-FR" dirty="0"/>
              <a:t> et </a:t>
            </a:r>
            <a:r>
              <a:rPr lang="fr-FR" dirty="0" err="1"/>
              <a:t>airflow</a:t>
            </a:r>
            <a:r>
              <a:rPr lang="fr-FR" dirty="0"/>
              <a:t> qui sert a </a:t>
            </a:r>
            <a:r>
              <a:rPr lang="fr-FR" dirty="0" err="1"/>
              <a:t>cree</a:t>
            </a:r>
            <a:r>
              <a:rPr lang="fr-FR" dirty="0"/>
              <a:t> un dag </a:t>
            </a:r>
          </a:p>
          <a:p>
            <a:endParaRPr lang="fr-FR" dirty="0"/>
          </a:p>
        </p:txBody>
      </p:sp>
      <p:sp>
        <p:nvSpPr>
          <p:cNvPr id="4" name="Espace réservé du numéro de diapositive 3"/>
          <p:cNvSpPr>
            <a:spLocks noGrp="1"/>
          </p:cNvSpPr>
          <p:nvPr>
            <p:ph type="sldNum" sz="quarter" idx="5"/>
          </p:nvPr>
        </p:nvSpPr>
        <p:spPr/>
        <p:txBody>
          <a:bodyPr/>
          <a:lstStyle/>
          <a:p>
            <a:fld id="{714B82F3-267D-446A-BCF3-8C10FF5BC518}" type="slidenum">
              <a:rPr lang="fr-FR" smtClean="0"/>
              <a:t>9</a:t>
            </a:fld>
            <a:endParaRPr lang="fr-FR"/>
          </a:p>
        </p:txBody>
      </p:sp>
    </p:spTree>
    <p:extLst>
      <p:ext uri="{BB962C8B-B14F-4D97-AF65-F5344CB8AC3E}">
        <p14:creationId xmlns:p14="http://schemas.microsoft.com/office/powerpoint/2010/main" val="133284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B9081-2A34-DF06-AF2E-4F46EB64B71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B2F418D-7F58-EDE3-68BC-209B39F9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A35147A-5C3F-4378-71B3-2774C742D069}"/>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0474A8A7-01B5-0464-C93F-03B5C3382B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AD7D3C-28E7-4BD2-E59E-FDE97AB84279}"/>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171000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3544F-E934-D1E7-E9D6-77DE87830D3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FE1C1B2-1877-E5A2-FB3E-BB1E101822C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3A3669-817E-1AC1-997B-ED831B3F5161}"/>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C36AEF92-14F4-A6D1-FBAF-8024596162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42E8A5-7AC9-1D29-3932-88C3F7C6F6DA}"/>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72339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1E2A4B0-BF02-D2B3-AB0E-158231E0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DA889E7-9642-5FCA-ABDD-7B2728E6A41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475011-6E9C-F61D-12E1-CC664B398CE4}"/>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8FDB0059-69AD-FD9E-B987-478D2B389F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81E775-46B5-DEFD-A07A-9D0697D2C1C3}"/>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337695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E9803-C2D6-3D11-9CFB-1891C6FC58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CC607B2-32C6-D60B-ECBB-8E800B8185A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9A375B-4374-C66A-F33C-F866DCEA86E4}"/>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37FB6DFF-AE59-40C8-2A5D-BB5ECECC1A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D5CA1C-F284-14D3-CE9D-B711532C8AED}"/>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88808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F2E85-E6C8-F2D1-419F-B332E2751E5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032E2F-C8F6-BA3E-3125-047B4C07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449F981-2D0C-D5FA-91E7-300891D09948}"/>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74A24E72-D8A3-66BC-33BC-E10148DE29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55A8731-D79E-B532-7F67-5279011F2047}"/>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73278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BE5D2A-F79D-A9CF-C1D7-8A065F89F6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67AEE2B-1E3C-6C60-2C2C-EC979DD8B18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AE95C8E-EB43-A8D8-D8D9-C6BAAC8A962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F4EBA95-F226-894C-E71D-ABD15D7D1521}"/>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94F83F2A-6E46-A19B-9EE2-5F3F7E7AEEE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FDB8016-D263-0BFA-3CAE-F0899BF12B23}"/>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32760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48245-781B-8FBF-4057-251A35FE6B2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2D25BAB-1900-2F61-D570-3C58703CB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039EF1-C505-F7E4-0F6A-FEDA3181BDC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BC03D48-09FA-46A2-7EF3-7C80392E9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A16CEF-1581-A3B5-81C4-CD088CAEE7C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913B842-311E-A8E9-FEF2-0B5913DA5F12}"/>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8" name="Espace réservé du pied de page 7">
            <a:extLst>
              <a:ext uri="{FF2B5EF4-FFF2-40B4-BE49-F238E27FC236}">
                <a16:creationId xmlns:a16="http://schemas.microsoft.com/office/drawing/2014/main" id="{AB0B7B1D-2C46-3227-9EE7-B2EFD22DE91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1BAAF41-7316-C4BF-C7F1-64767515FA51}"/>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104006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42B896-C202-B1B4-2813-FCBDD2FF803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5E945BB-4F38-8BEA-D71D-4888693DD1CB}"/>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4" name="Espace réservé du pied de page 3">
            <a:extLst>
              <a:ext uri="{FF2B5EF4-FFF2-40B4-BE49-F238E27FC236}">
                <a16:creationId xmlns:a16="http://schemas.microsoft.com/office/drawing/2014/main" id="{A7BF930D-1081-23E2-53EB-376D1A1720E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6945FB2-8526-CBAE-DDA5-DA8A1016B409}"/>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194409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E88EF2F-CE14-B3D6-2222-8DDF89D660F8}"/>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3" name="Espace réservé du pied de page 2">
            <a:extLst>
              <a:ext uri="{FF2B5EF4-FFF2-40B4-BE49-F238E27FC236}">
                <a16:creationId xmlns:a16="http://schemas.microsoft.com/office/drawing/2014/main" id="{49B5D3C5-688F-3970-48DE-8E6ACEF720B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0B8FABC-2406-7AD8-B319-96A7286FEB2A}"/>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258689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4F1116-5048-C81D-0D28-9E711556070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3DB42FB-0D6E-409E-D125-70C77D42C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4D1DF06-743B-BD6E-664D-5931D0B8E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548000-3FF2-6327-817C-978FA1AB0929}"/>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EC600BCF-1731-47C2-89C9-B310A6FD986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160C11-384B-ADB3-96A0-D33C151E8D2F}"/>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46242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BF8D3-367D-FC18-7E38-D3F1645E04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F145746-372B-E2F8-C2B6-0CBB6BA349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5990217-64C2-BA09-6B45-09FD1025A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D28836E-70A4-9C55-5D74-256F070E664E}"/>
              </a:ext>
            </a:extLst>
          </p:cNvPr>
          <p:cNvSpPr>
            <a:spLocks noGrp="1"/>
          </p:cNvSpPr>
          <p:nvPr>
            <p:ph type="dt" sz="half" idx="10"/>
          </p:nvPr>
        </p:nvSpPr>
        <p:spPr/>
        <p:txBody>
          <a:bodyPr/>
          <a:lstStyle/>
          <a:p>
            <a:fld id="{0228A14D-5DB1-4687-8721-780FE98DD2D8}"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3EB871A2-A76F-3395-FBAA-AFA99B9BC2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BA2600-F302-DB6A-85C3-A696B8F905B2}"/>
              </a:ext>
            </a:extLst>
          </p:cNvPr>
          <p:cNvSpPr>
            <a:spLocks noGrp="1"/>
          </p:cNvSpPr>
          <p:nvPr>
            <p:ph type="sldNum" sz="quarter" idx="12"/>
          </p:nvPr>
        </p:nvSpPr>
        <p:spPr/>
        <p:txBody>
          <a:bodyPr/>
          <a:lstStyle/>
          <a:p>
            <a:fld id="{4AF960F5-452C-44CD-9C17-735B1D088306}" type="slidenum">
              <a:rPr lang="fr-FR" smtClean="0"/>
              <a:t>‹#›</a:t>
            </a:fld>
            <a:endParaRPr lang="fr-FR"/>
          </a:p>
        </p:txBody>
      </p:sp>
    </p:spTree>
    <p:extLst>
      <p:ext uri="{BB962C8B-B14F-4D97-AF65-F5344CB8AC3E}">
        <p14:creationId xmlns:p14="http://schemas.microsoft.com/office/powerpoint/2010/main" val="181392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EF33638-0117-5631-A0CD-5C42D7609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D9011C5-E539-508A-BF07-EC114D883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C27541-97C9-7259-921A-3942A02DC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8A14D-5DB1-4687-8721-780FE98DD2D8}"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6102B307-F012-D4D1-6043-B7D53B8E3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9E89349-5350-C8B0-B401-33B50141FF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960F5-452C-44CD-9C17-735B1D088306}" type="slidenum">
              <a:rPr lang="fr-FR" smtClean="0"/>
              <a:t>‹#›</a:t>
            </a:fld>
            <a:endParaRPr lang="fr-FR"/>
          </a:p>
        </p:txBody>
      </p:sp>
    </p:spTree>
    <p:extLst>
      <p:ext uri="{BB962C8B-B14F-4D97-AF65-F5344CB8AC3E}">
        <p14:creationId xmlns:p14="http://schemas.microsoft.com/office/powerpoint/2010/main" val="129094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0F80E78-C728-2F0C-7DE3-5DD41AECD8C6}"/>
              </a:ext>
            </a:extLst>
          </p:cNvPr>
          <p:cNvSpPr/>
          <p:nvPr/>
        </p:nvSpPr>
        <p:spPr>
          <a:xfrm>
            <a:off x="12345" y="-10624"/>
            <a:ext cx="2886497" cy="6862381"/>
          </a:xfrm>
          <a:prstGeom prst="rect">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7" name="Google Shape;152;p27">
            <a:extLst>
              <a:ext uri="{FF2B5EF4-FFF2-40B4-BE49-F238E27FC236}">
                <a16:creationId xmlns:a16="http://schemas.microsoft.com/office/drawing/2014/main" id="{9B4E547E-E692-A482-413D-F2841DF4E4C9}"/>
              </a:ext>
            </a:extLst>
          </p:cNvPr>
          <p:cNvGrpSpPr/>
          <p:nvPr/>
        </p:nvGrpSpPr>
        <p:grpSpPr>
          <a:xfrm>
            <a:off x="9598396" y="300590"/>
            <a:ext cx="255506" cy="214595"/>
            <a:chOff x="-63252250" y="1930850"/>
            <a:chExt cx="319000" cy="319025"/>
          </a:xfrm>
        </p:grpSpPr>
        <p:sp>
          <p:nvSpPr>
            <p:cNvPr id="48" name="Google Shape;153;p27">
              <a:extLst>
                <a:ext uri="{FF2B5EF4-FFF2-40B4-BE49-F238E27FC236}">
                  <a16:creationId xmlns:a16="http://schemas.microsoft.com/office/drawing/2014/main" id="{EDAB6DA2-B487-189F-3BCE-03ED1EC47CE7}"/>
                </a:ext>
              </a:extLst>
            </p:cNvPr>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154;p27">
              <a:extLst>
                <a:ext uri="{FF2B5EF4-FFF2-40B4-BE49-F238E27FC236}">
                  <a16:creationId xmlns:a16="http://schemas.microsoft.com/office/drawing/2014/main" id="{1B2E4A22-A539-14DA-8533-1803E20B496B}"/>
                </a:ext>
              </a:extLst>
            </p:cNvPr>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 name="Google Shape;140;p27">
            <a:extLst>
              <a:ext uri="{FF2B5EF4-FFF2-40B4-BE49-F238E27FC236}">
                <a16:creationId xmlns:a16="http://schemas.microsoft.com/office/drawing/2014/main" id="{2D2B880C-0E21-F5A2-8092-66819423FE56}"/>
              </a:ext>
            </a:extLst>
          </p:cNvPr>
          <p:cNvSpPr txBox="1">
            <a:spLocks/>
          </p:cNvSpPr>
          <p:nvPr/>
        </p:nvSpPr>
        <p:spPr>
          <a:xfrm>
            <a:off x="3943601" y="1294030"/>
            <a:ext cx="3743031" cy="2974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5200"/>
              <a:buFont typeface="Oswald SemiBold"/>
              <a:buNone/>
              <a:defRPr sz="6000" b="0" i="0" u="none" strike="noStrike" cap="none">
                <a:solidFill>
                  <a:srgbClr val="212529"/>
                </a:solidFill>
                <a:latin typeface="Oswald SemiBold"/>
                <a:ea typeface="Oswald SemiBold"/>
                <a:cs typeface="Oswald SemiBold"/>
                <a:sym typeface="Oswald SemiBold"/>
              </a:defRPr>
            </a:lvl1pPr>
            <a:lvl2pPr marR="0" lvl="1"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2pPr>
            <a:lvl3pPr marR="0" lvl="2"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3pPr>
            <a:lvl4pPr marR="0" lvl="3"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4pPr>
            <a:lvl5pPr marR="0" lvl="4"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5pPr>
            <a:lvl6pPr marR="0" lvl="5"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6pPr>
            <a:lvl7pPr marR="0" lvl="6"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7pPr>
            <a:lvl8pPr marR="0" lvl="7"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8pPr>
            <a:lvl9pPr marR="0" lvl="8"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5200"/>
              <a:buFont typeface="Oswald SemiBold"/>
              <a:buNone/>
              <a:tabLst/>
              <a:defRPr/>
            </a:pPr>
            <a:r>
              <a:rPr kumimoji="0" lang="en-CA" sz="6600" b="0" i="0" u="none" strike="noStrike" kern="0" cap="none" spc="0" normalizeH="0" baseline="0" noProof="0" dirty="0">
                <a:ln>
                  <a:noFill/>
                </a:ln>
                <a:solidFill>
                  <a:srgbClr val="212529"/>
                </a:solidFill>
                <a:effectLst/>
                <a:uLnTx/>
                <a:uFillTx/>
                <a:latin typeface="Oswald SemiBold"/>
                <a:sym typeface="Oswald SemiBold"/>
              </a:rPr>
              <a:t>NABIGH </a:t>
            </a:r>
          </a:p>
          <a:p>
            <a:pPr marL="0" marR="0" lvl="0" indent="0" algn="l" defTabSz="914400" rtl="0" eaLnBrk="1" fontAlgn="auto" latinLnBrk="0" hangingPunct="1">
              <a:lnSpc>
                <a:spcPct val="100000"/>
              </a:lnSpc>
              <a:spcBef>
                <a:spcPts val="0"/>
              </a:spcBef>
              <a:spcAft>
                <a:spcPts val="0"/>
              </a:spcAft>
              <a:buClr>
                <a:srgbClr val="000000"/>
              </a:buClr>
              <a:buSzPts val="5200"/>
              <a:buFont typeface="Oswald SemiBold"/>
              <a:buNone/>
              <a:tabLst/>
              <a:defRPr/>
            </a:pPr>
            <a:r>
              <a:rPr lang="en-CA" sz="6600" kern="0" dirty="0"/>
              <a:t>MOHAMED </a:t>
            </a:r>
            <a:endParaRPr kumimoji="0" lang="fr-FR" sz="6600" b="0" i="0" u="none" strike="noStrike" kern="0" cap="none" spc="0" normalizeH="0" baseline="0" noProof="0" dirty="0">
              <a:ln>
                <a:noFill/>
              </a:ln>
              <a:solidFill>
                <a:srgbClr val="212529"/>
              </a:solidFill>
              <a:effectLst/>
              <a:uLnTx/>
              <a:uFillTx/>
              <a:latin typeface="Oswald SemiBold"/>
              <a:sym typeface="Oswald SemiBold"/>
            </a:endParaRPr>
          </a:p>
        </p:txBody>
      </p:sp>
      <p:cxnSp>
        <p:nvCxnSpPr>
          <p:cNvPr id="5" name="Google Shape;145;p27">
            <a:extLst>
              <a:ext uri="{FF2B5EF4-FFF2-40B4-BE49-F238E27FC236}">
                <a16:creationId xmlns:a16="http://schemas.microsoft.com/office/drawing/2014/main" id="{0F2C463C-9393-96B2-433F-D82CB4B732EF}"/>
              </a:ext>
            </a:extLst>
          </p:cNvPr>
          <p:cNvCxnSpPr>
            <a:cxnSpLocks/>
          </p:cNvCxnSpPr>
          <p:nvPr/>
        </p:nvCxnSpPr>
        <p:spPr>
          <a:xfrm flipH="1" flipV="1">
            <a:off x="7659732" y="-42342"/>
            <a:ext cx="26900" cy="6891142"/>
          </a:xfrm>
          <a:prstGeom prst="straightConnector1">
            <a:avLst/>
          </a:prstGeom>
          <a:noFill/>
          <a:ln w="76200" cap="flat" cmpd="sng">
            <a:solidFill>
              <a:srgbClr val="0000FF"/>
            </a:solidFill>
            <a:prstDash val="solid"/>
            <a:round/>
            <a:headEnd type="none" w="med" len="med"/>
            <a:tailEnd type="none" w="med" len="med"/>
          </a:ln>
        </p:spPr>
      </p:cxnSp>
      <p:cxnSp>
        <p:nvCxnSpPr>
          <p:cNvPr id="6" name="Google Shape;146;p27">
            <a:extLst>
              <a:ext uri="{FF2B5EF4-FFF2-40B4-BE49-F238E27FC236}">
                <a16:creationId xmlns:a16="http://schemas.microsoft.com/office/drawing/2014/main" id="{922A7246-A1F1-EE5F-1EC6-AC4D06405D94}"/>
              </a:ext>
            </a:extLst>
          </p:cNvPr>
          <p:cNvCxnSpPr>
            <a:cxnSpLocks/>
          </p:cNvCxnSpPr>
          <p:nvPr/>
        </p:nvCxnSpPr>
        <p:spPr>
          <a:xfrm flipH="1" flipV="1">
            <a:off x="3669581" y="-19824"/>
            <a:ext cx="21312" cy="6868624"/>
          </a:xfrm>
          <a:prstGeom prst="straightConnector1">
            <a:avLst/>
          </a:prstGeom>
          <a:noFill/>
          <a:ln w="76200" cap="flat" cmpd="sng">
            <a:solidFill>
              <a:srgbClr val="0000FF"/>
            </a:solidFill>
            <a:prstDash val="solid"/>
            <a:round/>
            <a:headEnd type="none" w="med" len="med"/>
            <a:tailEnd type="none" w="med" len="med"/>
          </a:ln>
        </p:spPr>
      </p:cxnSp>
      <p:cxnSp>
        <p:nvCxnSpPr>
          <p:cNvPr id="7" name="Google Shape;147;p27">
            <a:extLst>
              <a:ext uri="{FF2B5EF4-FFF2-40B4-BE49-F238E27FC236}">
                <a16:creationId xmlns:a16="http://schemas.microsoft.com/office/drawing/2014/main" id="{4E2ADD5F-A230-20C0-35D0-32A8A53BA0C2}"/>
              </a:ext>
            </a:extLst>
          </p:cNvPr>
          <p:cNvCxnSpPr>
            <a:cxnSpLocks/>
          </p:cNvCxnSpPr>
          <p:nvPr/>
        </p:nvCxnSpPr>
        <p:spPr>
          <a:xfrm flipH="1">
            <a:off x="2898842" y="443195"/>
            <a:ext cx="4747670" cy="11205"/>
          </a:xfrm>
          <a:prstGeom prst="straightConnector1">
            <a:avLst/>
          </a:prstGeom>
          <a:noFill/>
          <a:ln w="76200" cap="flat" cmpd="sng">
            <a:solidFill>
              <a:srgbClr val="0000FF"/>
            </a:solidFill>
            <a:prstDash val="solid"/>
            <a:round/>
            <a:headEnd type="none" w="med" len="med"/>
            <a:tailEnd type="none" w="med" len="med"/>
          </a:ln>
        </p:spPr>
      </p:cxnSp>
      <p:cxnSp>
        <p:nvCxnSpPr>
          <p:cNvPr id="9" name="Google Shape;151;p27">
            <a:extLst>
              <a:ext uri="{FF2B5EF4-FFF2-40B4-BE49-F238E27FC236}">
                <a16:creationId xmlns:a16="http://schemas.microsoft.com/office/drawing/2014/main" id="{08F06BAE-4C9A-2E5F-9A38-F68003AF1324}"/>
              </a:ext>
            </a:extLst>
          </p:cNvPr>
          <p:cNvCxnSpPr>
            <a:cxnSpLocks/>
          </p:cNvCxnSpPr>
          <p:nvPr/>
        </p:nvCxnSpPr>
        <p:spPr>
          <a:xfrm flipH="1">
            <a:off x="2943378" y="6848800"/>
            <a:ext cx="4729804" cy="0"/>
          </a:xfrm>
          <a:prstGeom prst="straightConnector1">
            <a:avLst/>
          </a:prstGeom>
          <a:noFill/>
          <a:ln w="76200" cap="flat" cmpd="sng">
            <a:solidFill>
              <a:srgbClr val="0000FF"/>
            </a:solidFill>
            <a:prstDash val="solid"/>
            <a:round/>
            <a:headEnd type="none" w="med" len="med"/>
            <a:tailEnd type="none" w="med" len="med"/>
          </a:ln>
        </p:spPr>
      </p:cxnSp>
      <p:sp>
        <p:nvSpPr>
          <p:cNvPr id="15" name="Google Shape;149;p27">
            <a:extLst>
              <a:ext uri="{FF2B5EF4-FFF2-40B4-BE49-F238E27FC236}">
                <a16:creationId xmlns:a16="http://schemas.microsoft.com/office/drawing/2014/main" id="{018BDE59-7C6B-5997-68A5-FFE6368169EC}"/>
              </a:ext>
            </a:extLst>
          </p:cNvPr>
          <p:cNvSpPr/>
          <p:nvPr/>
        </p:nvSpPr>
        <p:spPr>
          <a:xfrm rot="16200000">
            <a:off x="1221240" y="3248915"/>
            <a:ext cx="4201300" cy="434229"/>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baseline="0" noProof="0" dirty="0">
                <a:ln w="19050" cap="flat" cmpd="sng">
                  <a:solidFill>
                    <a:srgbClr val="000000"/>
                  </a:solidFill>
                  <a:prstDash val="solid"/>
                  <a:round/>
                  <a:headEnd type="none" w="sm" len="sm"/>
                  <a:tailEnd type="none" w="sm" len="sm"/>
                </a:ln>
                <a:solidFill>
                  <a:srgbClr val="FFFFFF"/>
                </a:solidFill>
                <a:effectLst/>
                <a:uLnTx/>
                <a:uFillTx/>
                <a:latin typeface="Oswald;600"/>
                <a:ea typeface="+mn-ea"/>
                <a:cs typeface="Arial"/>
                <a:sym typeface="Arial"/>
              </a:rPr>
              <a:t>STATISTICIAN</a:t>
            </a:r>
          </a:p>
        </p:txBody>
      </p:sp>
      <p:sp>
        <p:nvSpPr>
          <p:cNvPr id="16" name="Google Shape;148;p27">
            <a:extLst>
              <a:ext uri="{FF2B5EF4-FFF2-40B4-BE49-F238E27FC236}">
                <a16:creationId xmlns:a16="http://schemas.microsoft.com/office/drawing/2014/main" id="{AD14FD90-A017-5CA6-4028-2C6DD376E369}"/>
              </a:ext>
            </a:extLst>
          </p:cNvPr>
          <p:cNvSpPr txBox="1"/>
          <p:nvPr/>
        </p:nvSpPr>
        <p:spPr>
          <a:xfrm>
            <a:off x="3821469" y="4806158"/>
            <a:ext cx="3651600" cy="603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dirty="0">
                <a:ln>
                  <a:noFill/>
                </a:ln>
                <a:solidFill>
                  <a:srgbClr val="000000"/>
                </a:solidFill>
                <a:effectLst/>
                <a:uLnTx/>
                <a:uFillTx/>
                <a:latin typeface="Oswald SemiBold"/>
                <a:ea typeface="Oswald SemiBold"/>
                <a:cs typeface="Oswald SemiBold"/>
                <a:sym typeface="Oswald SemiBold"/>
              </a:rPr>
              <a:t>DATA SCIENTIST</a:t>
            </a:r>
            <a:endParaRPr kumimoji="0" sz="3000" b="0" i="0" u="none" strike="noStrike" kern="0" cap="none" spc="0" normalizeH="0" baseline="0" noProof="0" dirty="0">
              <a:ln>
                <a:noFill/>
              </a:ln>
              <a:solidFill>
                <a:srgbClr val="000000"/>
              </a:solidFill>
              <a:effectLst/>
              <a:uLnTx/>
              <a:uFillTx/>
              <a:latin typeface="Oswald SemiBold"/>
              <a:ea typeface="Oswald SemiBold"/>
              <a:cs typeface="Oswald SemiBold"/>
              <a:sym typeface="Oswald SemiBold"/>
            </a:endParaRPr>
          </a:p>
        </p:txBody>
      </p:sp>
      <p:cxnSp>
        <p:nvCxnSpPr>
          <p:cNvPr id="20" name="Google Shape;146;p27">
            <a:extLst>
              <a:ext uri="{FF2B5EF4-FFF2-40B4-BE49-F238E27FC236}">
                <a16:creationId xmlns:a16="http://schemas.microsoft.com/office/drawing/2014/main" id="{78A88828-5550-20FC-8C8F-D4DA34FDF0EE}"/>
              </a:ext>
            </a:extLst>
          </p:cNvPr>
          <p:cNvCxnSpPr>
            <a:cxnSpLocks/>
          </p:cNvCxnSpPr>
          <p:nvPr/>
        </p:nvCxnSpPr>
        <p:spPr>
          <a:xfrm flipV="1">
            <a:off x="2986498" y="-10624"/>
            <a:ext cx="0" cy="6910965"/>
          </a:xfrm>
          <a:prstGeom prst="straightConnector1">
            <a:avLst/>
          </a:prstGeom>
          <a:noFill/>
          <a:ln w="76200" cap="flat" cmpd="sng">
            <a:solidFill>
              <a:srgbClr val="0000FF"/>
            </a:solidFill>
            <a:prstDash val="solid"/>
            <a:round/>
            <a:headEnd type="none" w="med" len="med"/>
            <a:tailEnd type="none" w="med" len="med"/>
          </a:ln>
        </p:spPr>
      </p:cxnSp>
      <p:sp>
        <p:nvSpPr>
          <p:cNvPr id="2" name="ZoneTexte 1">
            <a:extLst>
              <a:ext uri="{FF2B5EF4-FFF2-40B4-BE49-F238E27FC236}">
                <a16:creationId xmlns:a16="http://schemas.microsoft.com/office/drawing/2014/main" id="{56E68700-3496-CC53-8565-C17DA66E119F}"/>
              </a:ext>
            </a:extLst>
          </p:cNvPr>
          <p:cNvSpPr txBox="1"/>
          <p:nvPr/>
        </p:nvSpPr>
        <p:spPr>
          <a:xfrm>
            <a:off x="12400363" y="2048661"/>
            <a:ext cx="4796538" cy="2308324"/>
          </a:xfrm>
          <a:prstGeom prst="rect">
            <a:avLst/>
          </a:prstGeom>
          <a:noFill/>
        </p:spPr>
        <p:txBody>
          <a:bodyPr wrap="square" rtlCol="0">
            <a:spAutoFit/>
          </a:bodyPr>
          <a:lstStyle/>
          <a:p>
            <a:endParaRPr lang="fr-FR" sz="1600" dirty="0">
              <a:solidFill>
                <a:schemeClr val="dk2"/>
              </a:solidFill>
              <a:latin typeface="Poppins"/>
              <a:cs typeface="Poppins"/>
              <a:sym typeface="Poppins"/>
            </a:endParaRPr>
          </a:p>
          <a:p>
            <a:r>
              <a:rPr lang="fr-FR" sz="1600" dirty="0">
                <a:solidFill>
                  <a:schemeClr val="dk2"/>
                </a:solidFill>
                <a:latin typeface="Poppins"/>
                <a:cs typeface="Poppins"/>
              </a:rPr>
              <a:t>Je m'appelle </a:t>
            </a:r>
            <a:r>
              <a:rPr lang="fr-FR" sz="1600" dirty="0" err="1">
                <a:solidFill>
                  <a:schemeClr val="dk2"/>
                </a:solidFill>
                <a:latin typeface="Poppins"/>
                <a:cs typeface="Poppins"/>
              </a:rPr>
              <a:t>Khallouq</a:t>
            </a:r>
            <a:r>
              <a:rPr lang="fr-FR" sz="1600" dirty="0">
                <a:solidFill>
                  <a:schemeClr val="dk2"/>
                </a:solidFill>
                <a:latin typeface="Poppins"/>
                <a:cs typeface="Poppins"/>
              </a:rPr>
              <a:t> Youssef Amine, actuellement étudiant à l'Université Paris cité. J'ai une année d'expérience en tant que data consultant chez </a:t>
            </a:r>
            <a:r>
              <a:rPr lang="fr-FR" sz="1600" dirty="0" err="1">
                <a:solidFill>
                  <a:schemeClr val="dk2"/>
                </a:solidFill>
                <a:latin typeface="Poppins"/>
                <a:cs typeface="Poppins"/>
              </a:rPr>
              <a:t>deloitte</a:t>
            </a:r>
            <a:r>
              <a:rPr lang="fr-FR" sz="1600" dirty="0">
                <a:solidFill>
                  <a:schemeClr val="dk2"/>
                </a:solidFill>
                <a:latin typeface="Poppins"/>
                <a:cs typeface="Poppins"/>
              </a:rPr>
              <a:t> </a:t>
            </a:r>
            <a:r>
              <a:rPr lang="fr-FR" sz="1600" dirty="0" err="1">
                <a:solidFill>
                  <a:schemeClr val="dk2"/>
                </a:solidFill>
                <a:latin typeface="Poppins"/>
                <a:cs typeface="Poppins"/>
              </a:rPr>
              <a:t>extended</a:t>
            </a:r>
            <a:r>
              <a:rPr lang="fr-FR" sz="1600" dirty="0">
                <a:solidFill>
                  <a:schemeClr val="dk2"/>
                </a:solidFill>
                <a:latin typeface="Poppins"/>
                <a:cs typeface="Poppins"/>
              </a:rPr>
              <a:t> services  et je suis actuellement à la recherche d’une alternance pour renforcer mon profil et explorer d'autres aspects et applications de la science des données. </a:t>
            </a:r>
            <a:endParaRPr lang="fr-FR" sz="1600" dirty="0">
              <a:solidFill>
                <a:schemeClr val="dk2"/>
              </a:solidFill>
              <a:latin typeface="Poppins"/>
              <a:cs typeface="Poppins"/>
              <a:sym typeface="Poppins"/>
            </a:endParaRPr>
          </a:p>
        </p:txBody>
      </p:sp>
      <p:cxnSp>
        <p:nvCxnSpPr>
          <p:cNvPr id="14" name="Google Shape;147;p27">
            <a:extLst>
              <a:ext uri="{FF2B5EF4-FFF2-40B4-BE49-F238E27FC236}">
                <a16:creationId xmlns:a16="http://schemas.microsoft.com/office/drawing/2014/main" id="{6C136689-A099-5325-99E6-88037E43E597}"/>
              </a:ext>
            </a:extLst>
          </p:cNvPr>
          <p:cNvCxnSpPr>
            <a:cxnSpLocks/>
          </p:cNvCxnSpPr>
          <p:nvPr/>
        </p:nvCxnSpPr>
        <p:spPr>
          <a:xfrm flipH="1">
            <a:off x="4141228" y="4092950"/>
            <a:ext cx="3012081" cy="0"/>
          </a:xfrm>
          <a:prstGeom prst="straightConnector1">
            <a:avLst/>
          </a:prstGeom>
          <a:noFill/>
          <a:ln w="76200" cap="flat" cmpd="sng">
            <a:solidFill>
              <a:srgbClr val="0000FF"/>
            </a:solidFill>
            <a:prstDash val="solid"/>
            <a:round/>
            <a:headEnd type="none" w="med" len="med"/>
            <a:tailEnd type="none" w="med" len="med"/>
          </a:ln>
        </p:spPr>
      </p:cxnSp>
    </p:spTree>
    <p:extLst>
      <p:ext uri="{BB962C8B-B14F-4D97-AF65-F5344CB8AC3E}">
        <p14:creationId xmlns:p14="http://schemas.microsoft.com/office/powerpoint/2010/main" val="495603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46ED8BB6-D201-32E2-7E34-4E4B2E3B6C5E}"/>
              </a:ext>
            </a:extLst>
          </p:cNvPr>
          <p:cNvGrpSpPr/>
          <p:nvPr/>
        </p:nvGrpSpPr>
        <p:grpSpPr>
          <a:xfrm>
            <a:off x="-5293745" y="9200"/>
            <a:ext cx="5280025" cy="6891142"/>
            <a:chOff x="6885073" y="-21171"/>
            <a:chExt cx="5280025" cy="6848800"/>
          </a:xfrm>
        </p:grpSpPr>
        <p:sp>
          <p:nvSpPr>
            <p:cNvPr id="17" name="Rectangle 16">
              <a:extLst>
                <a:ext uri="{FF2B5EF4-FFF2-40B4-BE49-F238E27FC236}">
                  <a16:creationId xmlns:a16="http://schemas.microsoft.com/office/drawing/2014/main" id="{72E0C712-1432-F5D8-9C2C-52D760936435}"/>
                </a:ext>
              </a:extLst>
            </p:cNvPr>
            <p:cNvSpPr/>
            <p:nvPr/>
          </p:nvSpPr>
          <p:spPr>
            <a:xfrm>
              <a:off x="688507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6FF6B667-5D70-D249-393C-D1A61E52368C}"/>
                </a:ext>
              </a:extLst>
            </p:cNvPr>
            <p:cNvSpPr txBox="1"/>
            <p:nvPr/>
          </p:nvSpPr>
          <p:spPr>
            <a:xfrm>
              <a:off x="7032089" y="2246244"/>
              <a:ext cx="513300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600" b="0" i="0" u="none" strike="noStrike" kern="1200" cap="none" spc="0" normalizeH="0" baseline="0" noProof="0" dirty="0">
                  <a:ln>
                    <a:noFill/>
                  </a:ln>
                  <a:solidFill>
                    <a:prstClr val="white"/>
                  </a:solidFill>
                  <a:effectLst/>
                  <a:uLnTx/>
                  <a:uFillTx/>
                  <a:latin typeface="Calibri" panose="020F0502020204030204"/>
                  <a:ea typeface="+mn-ea"/>
                  <a:cs typeface="+mn-cs"/>
                </a:rPr>
                <a:t>Education</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grpSp>
        <p:nvGrpSpPr>
          <p:cNvPr id="30" name="Groupe 29">
            <a:extLst>
              <a:ext uri="{FF2B5EF4-FFF2-40B4-BE49-F238E27FC236}">
                <a16:creationId xmlns:a16="http://schemas.microsoft.com/office/drawing/2014/main" id="{66DCAD63-1CB3-8FEA-0619-A7943E5032D1}"/>
              </a:ext>
            </a:extLst>
          </p:cNvPr>
          <p:cNvGrpSpPr/>
          <p:nvPr/>
        </p:nvGrpSpPr>
        <p:grpSpPr>
          <a:xfrm>
            <a:off x="-11897550" y="1477556"/>
            <a:ext cx="6613167" cy="4089124"/>
            <a:chOff x="335678" y="1477556"/>
            <a:chExt cx="6613167" cy="4089124"/>
          </a:xfrm>
        </p:grpSpPr>
        <p:sp>
          <p:nvSpPr>
            <p:cNvPr id="21" name="Google Shape;132;p20">
              <a:extLst>
                <a:ext uri="{FF2B5EF4-FFF2-40B4-BE49-F238E27FC236}">
                  <a16:creationId xmlns:a16="http://schemas.microsoft.com/office/drawing/2014/main" id="{783F3A3F-D2A6-1CEC-3757-CB7D5C581C5E}"/>
                </a:ext>
              </a:extLst>
            </p:cNvPr>
            <p:cNvSpPr txBox="1">
              <a:spLocks/>
            </p:cNvSpPr>
            <p:nvPr/>
          </p:nvSpPr>
          <p:spPr>
            <a:xfrm>
              <a:off x="335678" y="1477556"/>
              <a:ext cx="1896467" cy="609404"/>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2023-2024</a:t>
              </a:r>
            </a:p>
          </p:txBody>
        </p:sp>
        <p:sp>
          <p:nvSpPr>
            <p:cNvPr id="22" name="Google Shape;154;p20">
              <a:extLst>
                <a:ext uri="{FF2B5EF4-FFF2-40B4-BE49-F238E27FC236}">
                  <a16:creationId xmlns:a16="http://schemas.microsoft.com/office/drawing/2014/main" id="{01B16CA9-D1AC-3CA3-E49B-F783CFF1EF57}"/>
                </a:ext>
              </a:extLst>
            </p:cNvPr>
            <p:cNvSpPr txBox="1">
              <a:spLocks/>
            </p:cNvSpPr>
            <p:nvPr/>
          </p:nvSpPr>
          <p:spPr>
            <a:xfrm>
              <a:off x="2272088" y="1553495"/>
              <a:ext cx="2590327" cy="240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Université Paris Cité</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3" name="Google Shape;155;p20">
              <a:extLst>
                <a:ext uri="{FF2B5EF4-FFF2-40B4-BE49-F238E27FC236}">
                  <a16:creationId xmlns:a16="http://schemas.microsoft.com/office/drawing/2014/main" id="{AD893F7F-E3E6-7D28-E841-74381D5FBE90}"/>
                </a:ext>
              </a:extLst>
            </p:cNvPr>
            <p:cNvSpPr txBox="1">
              <a:spLocks/>
            </p:cNvSpPr>
            <p:nvPr/>
          </p:nvSpPr>
          <p:spPr>
            <a:xfrm>
              <a:off x="2272088" y="1893412"/>
              <a:ext cx="4485391" cy="31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lang="fr-FR"/>
              </a:defPPr>
              <a:lvl1pPr marR="0" lvl="0" indent="0" fontAlgn="auto">
                <a:lnSpc>
                  <a:spcPct val="100000"/>
                </a:lnSpc>
                <a:spcBef>
                  <a:spcPts val="0"/>
                </a:spcBef>
                <a:spcAft>
                  <a:spcPts val="1200"/>
                </a:spcAft>
                <a:buClr>
                  <a:srgbClr val="063565"/>
                </a:buClr>
                <a:buSzPts val="1400"/>
                <a:buFont typeface="Exo 2"/>
                <a:buNone/>
                <a:tabLst/>
                <a:defRPr kumimoji="0" b="0" i="0" u="none" strike="noStrike" kern="0" cap="none" spc="0" normalizeH="0" baseline="0">
                  <a:ln>
                    <a:noFill/>
                  </a:ln>
                  <a:solidFill>
                    <a:srgbClr val="063565"/>
                  </a:solidFill>
                  <a:effectLst/>
                  <a:uLnTx/>
                  <a:uFillTx/>
                  <a:latin typeface="Exo 2"/>
                  <a:ea typeface="Exo 2"/>
                  <a:cs typeface="Exo 2"/>
                </a:defRPr>
              </a:lvl1pPr>
              <a:lvl2pPr marL="914400" marR="0" lvl="1"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2pPr>
              <a:lvl3pPr marL="1371600" marR="0" lvl="2"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3pPr>
              <a:lvl4pPr marL="1828800" marR="0" lvl="3"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4pPr>
              <a:lvl5pPr marL="2286000" marR="0" lvl="4"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5pPr>
              <a:lvl6pPr marL="2743200" marR="0" lvl="5"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6pPr>
              <a:lvl7pPr marL="3200400" marR="0" lvl="6"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7pPr>
              <a:lvl8pPr marL="3657600" marR="0" lvl="7"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8pPr>
              <a:lvl9pPr marL="4114800" marR="0" lvl="8"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M2-</a:t>
              </a:r>
              <a:r>
                <a:rPr kumimoji="0" lang="fr-FR" sz="1800" b="0" i="0" u="none" strike="noStrike" kern="0" cap="none" spc="0" normalizeH="0" baseline="0" noProof="0" dirty="0">
                  <a:ln>
                    <a:noFill/>
                  </a:ln>
                  <a:solidFill>
                    <a:srgbClr val="0000FF"/>
                  </a:solidFill>
                  <a:effectLst/>
                  <a:uLnTx/>
                  <a:uFillTx/>
                  <a:latin typeface="Exo 2"/>
                  <a:sym typeface="Exo 2"/>
                </a:rPr>
                <a:t>Machine Learning for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4" name="Google Shape;157;p20">
              <a:extLst>
                <a:ext uri="{FF2B5EF4-FFF2-40B4-BE49-F238E27FC236}">
                  <a16:creationId xmlns:a16="http://schemas.microsoft.com/office/drawing/2014/main" id="{BDE8140D-71D0-2FD4-1974-FCA67C5F165E}"/>
                </a:ext>
              </a:extLst>
            </p:cNvPr>
            <p:cNvSpPr txBox="1">
              <a:spLocks/>
            </p:cNvSpPr>
            <p:nvPr/>
          </p:nvSpPr>
          <p:spPr>
            <a:xfrm>
              <a:off x="335678" y="3030421"/>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2019-2022</a:t>
              </a:r>
            </a:p>
          </p:txBody>
        </p:sp>
        <p:sp>
          <p:nvSpPr>
            <p:cNvPr id="25" name="Google Shape;158;p20">
              <a:extLst>
                <a:ext uri="{FF2B5EF4-FFF2-40B4-BE49-F238E27FC236}">
                  <a16:creationId xmlns:a16="http://schemas.microsoft.com/office/drawing/2014/main" id="{8484D77E-2E5A-691F-C3C0-70D7774C3268}"/>
                </a:ext>
              </a:extLst>
            </p:cNvPr>
            <p:cNvSpPr txBox="1">
              <a:spLocks/>
            </p:cNvSpPr>
            <p:nvPr/>
          </p:nvSpPr>
          <p:spPr>
            <a:xfrm>
              <a:off x="2272088" y="3169672"/>
              <a:ext cx="4476342"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Institut National de Statistique et de l’Économie Appliquée </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7" name="Google Shape;161;p20">
              <a:extLst>
                <a:ext uri="{FF2B5EF4-FFF2-40B4-BE49-F238E27FC236}">
                  <a16:creationId xmlns:a16="http://schemas.microsoft.com/office/drawing/2014/main" id="{C24137F1-8E6D-43E4-B28C-F64D6DDB2922}"/>
                </a:ext>
              </a:extLst>
            </p:cNvPr>
            <p:cNvSpPr txBox="1">
              <a:spLocks/>
            </p:cNvSpPr>
            <p:nvPr/>
          </p:nvSpPr>
          <p:spPr>
            <a:xfrm>
              <a:off x="335678" y="4920902"/>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2017-2019</a:t>
              </a:r>
            </a:p>
          </p:txBody>
        </p:sp>
        <p:sp>
          <p:nvSpPr>
            <p:cNvPr id="28" name="Google Shape;155;p20">
              <a:extLst>
                <a:ext uri="{FF2B5EF4-FFF2-40B4-BE49-F238E27FC236}">
                  <a16:creationId xmlns:a16="http://schemas.microsoft.com/office/drawing/2014/main" id="{E958A17B-873B-69FB-9220-EDCB81F2C086}"/>
                </a:ext>
              </a:extLst>
            </p:cNvPr>
            <p:cNvSpPr txBox="1">
              <a:spLocks/>
            </p:cNvSpPr>
            <p:nvPr/>
          </p:nvSpPr>
          <p:spPr>
            <a:xfrm>
              <a:off x="2272088" y="3581922"/>
              <a:ext cx="4485391"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Cycle ingénieur d'état –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9" name="Google Shape;158;p20">
              <a:extLst>
                <a:ext uri="{FF2B5EF4-FFF2-40B4-BE49-F238E27FC236}">
                  <a16:creationId xmlns:a16="http://schemas.microsoft.com/office/drawing/2014/main" id="{6C698664-844E-4035-A48E-02E0A882DD20}"/>
                </a:ext>
              </a:extLst>
            </p:cNvPr>
            <p:cNvSpPr txBox="1">
              <a:spLocks/>
            </p:cNvSpPr>
            <p:nvPr/>
          </p:nvSpPr>
          <p:spPr>
            <a:xfrm>
              <a:off x="2255441" y="5100483"/>
              <a:ext cx="4693404" cy="466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Classes préparatoires aux grandes écoles</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grpSp>
      <p:grpSp>
        <p:nvGrpSpPr>
          <p:cNvPr id="14" name="Groupe 13">
            <a:extLst>
              <a:ext uri="{FF2B5EF4-FFF2-40B4-BE49-F238E27FC236}">
                <a16:creationId xmlns:a16="http://schemas.microsoft.com/office/drawing/2014/main" id="{91359C1E-42EA-0C19-34BC-A7565EFC4ACF}"/>
              </a:ext>
            </a:extLst>
          </p:cNvPr>
          <p:cNvGrpSpPr/>
          <p:nvPr/>
        </p:nvGrpSpPr>
        <p:grpSpPr>
          <a:xfrm>
            <a:off x="-41228" y="0"/>
            <a:ext cx="5133009" cy="6848800"/>
            <a:chOff x="6921943" y="-21171"/>
            <a:chExt cx="5243155" cy="6848800"/>
          </a:xfrm>
        </p:grpSpPr>
        <p:sp>
          <p:nvSpPr>
            <p:cNvPr id="31" name="Rectangle 30">
              <a:extLst>
                <a:ext uri="{FF2B5EF4-FFF2-40B4-BE49-F238E27FC236}">
                  <a16:creationId xmlns:a16="http://schemas.microsoft.com/office/drawing/2014/main" id="{0FFB9956-A626-F5E5-D823-5A34312E1CD1}"/>
                </a:ext>
              </a:extLst>
            </p:cNvPr>
            <p:cNvSpPr/>
            <p:nvPr/>
          </p:nvSpPr>
          <p:spPr>
            <a:xfrm>
              <a:off x="6921943" y="-21171"/>
              <a:ext cx="5243155" cy="6848800"/>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BBBEC501-5689-8829-0C52-02A1D7E93B4D}"/>
                </a:ext>
              </a:extLst>
            </p:cNvPr>
            <p:cNvSpPr txBox="1"/>
            <p:nvPr/>
          </p:nvSpPr>
          <p:spPr>
            <a:xfrm>
              <a:off x="7032089" y="2108131"/>
              <a:ext cx="5133009" cy="1569660"/>
            </a:xfrm>
            <a:prstGeom prst="rect">
              <a:avLst/>
            </a:prstGeom>
            <a:noFill/>
            <a:ln>
              <a:noFill/>
            </a:ln>
          </p:spPr>
          <p:txBody>
            <a:bodyPr wrap="square" rtlCol="0">
              <a:spAutoFit/>
            </a:bodyPr>
            <a:lstStyle/>
            <a:p>
              <a:pPr>
                <a:buClr>
                  <a:srgbClr val="000000"/>
                </a:buClr>
                <a:buSzPts val="5200"/>
              </a:pPr>
              <a:r>
                <a:rPr lang="fr-FR" sz="4800" kern="0" dirty="0">
                  <a:solidFill>
                    <a:schemeClr val="bg1"/>
                  </a:solidFill>
                  <a:latin typeface="Oswald SemiBold"/>
                </a:rPr>
                <a:t>Expérience Professionnelle</a:t>
              </a:r>
            </a:p>
          </p:txBody>
        </p:sp>
      </p:grpSp>
      <p:grpSp>
        <p:nvGrpSpPr>
          <p:cNvPr id="60" name="Groupe 59">
            <a:extLst>
              <a:ext uri="{FF2B5EF4-FFF2-40B4-BE49-F238E27FC236}">
                <a16:creationId xmlns:a16="http://schemas.microsoft.com/office/drawing/2014/main" id="{9D019F80-E64A-CD13-8BAE-F67E9FD36B42}"/>
              </a:ext>
            </a:extLst>
          </p:cNvPr>
          <p:cNvGrpSpPr/>
          <p:nvPr/>
        </p:nvGrpSpPr>
        <p:grpSpPr>
          <a:xfrm>
            <a:off x="-41228" y="6806458"/>
            <a:ext cx="5133009" cy="6891141"/>
            <a:chOff x="0" y="0"/>
            <a:chExt cx="5102291" cy="6848799"/>
          </a:xfrm>
          <a:solidFill>
            <a:srgbClr val="0000FF"/>
          </a:solidFill>
        </p:grpSpPr>
        <p:sp>
          <p:nvSpPr>
            <p:cNvPr id="61" name="Rectangle 60">
              <a:extLst>
                <a:ext uri="{FF2B5EF4-FFF2-40B4-BE49-F238E27FC236}">
                  <a16:creationId xmlns:a16="http://schemas.microsoft.com/office/drawing/2014/main" id="{94545ACC-D759-508C-F92F-2F2AFB4C54A4}"/>
                </a:ext>
              </a:extLst>
            </p:cNvPr>
            <p:cNvSpPr/>
            <p:nvPr/>
          </p:nvSpPr>
          <p:spPr>
            <a:xfrm>
              <a:off x="0" y="0"/>
              <a:ext cx="5102291" cy="6848799"/>
            </a:xfrm>
            <a:prstGeom prst="rect">
              <a:avLst/>
            </a:prstGeom>
            <a:gr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2" name="ZoneTexte 61">
              <a:extLst>
                <a:ext uri="{FF2B5EF4-FFF2-40B4-BE49-F238E27FC236}">
                  <a16:creationId xmlns:a16="http://schemas.microsoft.com/office/drawing/2014/main" id="{74C368EC-8549-BA1E-C2F5-B2304D0C0430}"/>
                </a:ext>
              </a:extLst>
            </p:cNvPr>
            <p:cNvSpPr txBox="1"/>
            <p:nvPr/>
          </p:nvSpPr>
          <p:spPr>
            <a:xfrm>
              <a:off x="77114" y="2673493"/>
              <a:ext cx="5025177" cy="825891"/>
            </a:xfrm>
            <a:prstGeom prst="rect">
              <a:avLst/>
            </a:prstGeom>
            <a:grp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a:t>
              </a:r>
              <a:endParaRPr lang="fr-FR" sz="4800" kern="0" dirty="0">
                <a:solidFill>
                  <a:schemeClr val="bg1"/>
                </a:solidFill>
                <a:latin typeface="Oswald SemiBold"/>
                <a:sym typeface="Oswald SemiBold"/>
              </a:endParaRPr>
            </a:p>
          </p:txBody>
        </p:sp>
      </p:grpSp>
      <p:pic>
        <p:nvPicPr>
          <p:cNvPr id="212" name="Picture 2">
            <a:extLst>
              <a:ext uri="{FF2B5EF4-FFF2-40B4-BE49-F238E27FC236}">
                <a16:creationId xmlns:a16="http://schemas.microsoft.com/office/drawing/2014/main" id="{B088CE11-3EF9-CA55-D10E-849FCA5B4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7555" y="8493472"/>
            <a:ext cx="357238" cy="213854"/>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4" descr="Logo complet de Tableau PNG transparents - StickPNG">
            <a:extLst>
              <a:ext uri="{FF2B5EF4-FFF2-40B4-BE49-F238E27FC236}">
                <a16:creationId xmlns:a16="http://schemas.microsoft.com/office/drawing/2014/main" id="{9384ECC4-A7E1-DFF5-151A-BE099BAE1A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75" t="-57249" r="-16162" b="-75082"/>
          <a:stretch/>
        </p:blipFill>
        <p:spPr bwMode="auto">
          <a:xfrm>
            <a:off x="12919421" y="8185960"/>
            <a:ext cx="1042373" cy="96722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14" name="Picture 6">
            <a:extLst>
              <a:ext uri="{FF2B5EF4-FFF2-40B4-BE49-F238E27FC236}">
                <a16:creationId xmlns:a16="http://schemas.microsoft.com/office/drawing/2014/main" id="{65F6EF89-3FAA-7570-302D-D7D4783BA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099" y="8356588"/>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4" descr="Barrier, language, language barrier, miscommunication, misunderstanding,  misunderstood icon - Download on Iconfinder">
            <a:extLst>
              <a:ext uri="{FF2B5EF4-FFF2-40B4-BE49-F238E27FC236}">
                <a16:creationId xmlns:a16="http://schemas.microsoft.com/office/drawing/2014/main" id="{07B53525-AC07-9352-A008-129E31747D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4731" y="8368584"/>
            <a:ext cx="443570" cy="44357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 descr="Scrum: Adaptive Software Development | by Hanif Arkan Audah | Medium">
            <a:extLst>
              <a:ext uri="{FF2B5EF4-FFF2-40B4-BE49-F238E27FC236}">
                <a16:creationId xmlns:a16="http://schemas.microsoft.com/office/drawing/2014/main" id="{ADC23BDE-6043-B6D6-EDDD-8B03FEFD0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8786" y="8218435"/>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0" descr="Machine Learning – Europlanet Society">
            <a:extLst>
              <a:ext uri="{FF2B5EF4-FFF2-40B4-BE49-F238E27FC236}">
                <a16:creationId xmlns:a16="http://schemas.microsoft.com/office/drawing/2014/main" id="{9403B34B-0D4C-EC9B-0A97-A17E80992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7633" y="8356588"/>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2" descr="Data visualization - Free marketing icons">
            <a:extLst>
              <a:ext uri="{FF2B5EF4-FFF2-40B4-BE49-F238E27FC236}">
                <a16:creationId xmlns:a16="http://schemas.microsoft.com/office/drawing/2014/main" id="{8C1DB76B-BACD-64E4-A230-95C710DB33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7861" y="8317775"/>
            <a:ext cx="565249" cy="56524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4" descr="CS-Delivery: Cabinet de consulting IT - [CS] Delivery">
            <a:extLst>
              <a:ext uri="{FF2B5EF4-FFF2-40B4-BE49-F238E27FC236}">
                <a16:creationId xmlns:a16="http://schemas.microsoft.com/office/drawing/2014/main" id="{623BF22C-EA71-48E4-6B45-18990FE88E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400" y="7578289"/>
            <a:ext cx="3535938" cy="2433530"/>
          </a:xfrm>
          <a:prstGeom prst="rect">
            <a:avLst/>
          </a:prstGeom>
          <a:noFill/>
          <a:extLst>
            <a:ext uri="{909E8E84-426E-40DD-AFC4-6F175D3DCCD1}">
              <a14:hiddenFill xmlns:a14="http://schemas.microsoft.com/office/drawing/2010/main">
                <a:solidFill>
                  <a:srgbClr val="FFFFFF"/>
                </a:solidFill>
              </a14:hiddenFill>
            </a:ext>
          </a:extLst>
        </p:spPr>
      </p:pic>
      <p:grpSp>
        <p:nvGrpSpPr>
          <p:cNvPr id="220" name="Groupe 219">
            <a:extLst>
              <a:ext uri="{FF2B5EF4-FFF2-40B4-BE49-F238E27FC236}">
                <a16:creationId xmlns:a16="http://schemas.microsoft.com/office/drawing/2014/main" id="{86C8A999-06E2-ED06-E0CA-99AE67E299A9}"/>
              </a:ext>
            </a:extLst>
          </p:cNvPr>
          <p:cNvGrpSpPr/>
          <p:nvPr/>
        </p:nvGrpSpPr>
        <p:grpSpPr>
          <a:xfrm>
            <a:off x="5350272" y="10770103"/>
            <a:ext cx="3771948" cy="2762896"/>
            <a:chOff x="5231850" y="3479545"/>
            <a:chExt cx="3771948" cy="2762896"/>
          </a:xfrm>
        </p:grpSpPr>
        <p:sp>
          <p:nvSpPr>
            <p:cNvPr id="221" name="Rectangle 220">
              <a:extLst>
                <a:ext uri="{FF2B5EF4-FFF2-40B4-BE49-F238E27FC236}">
                  <a16:creationId xmlns:a16="http://schemas.microsoft.com/office/drawing/2014/main" id="{DF487810-BA93-E0BD-7F03-7021BFEE05A0}"/>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id="{5BDE374A-3FB3-AA28-6913-369A8867EC9B}"/>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Rectangle : coins arrondis 222">
              <a:extLst>
                <a:ext uri="{FF2B5EF4-FFF2-40B4-BE49-F238E27FC236}">
                  <a16:creationId xmlns:a16="http://schemas.microsoft.com/office/drawing/2014/main" id="{242B0BD0-86C9-4C2A-A107-A68E27997060}"/>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4" name="ZoneTexte 223">
            <a:extLst>
              <a:ext uri="{FF2B5EF4-FFF2-40B4-BE49-F238E27FC236}">
                <a16:creationId xmlns:a16="http://schemas.microsoft.com/office/drawing/2014/main" id="{08193661-3A09-66AF-A8F3-2813A755A79B}"/>
              </a:ext>
            </a:extLst>
          </p:cNvPr>
          <p:cNvSpPr txBox="1"/>
          <p:nvPr/>
        </p:nvSpPr>
        <p:spPr>
          <a:xfrm>
            <a:off x="5500535" y="10816994"/>
            <a:ext cx="1244990" cy="369332"/>
          </a:xfrm>
          <a:prstGeom prst="rect">
            <a:avLst/>
          </a:prstGeom>
          <a:noFill/>
        </p:spPr>
        <p:txBody>
          <a:bodyPr wrap="square" rtlCol="0">
            <a:spAutoFit/>
          </a:bodyPr>
          <a:lstStyle/>
          <a:p>
            <a:r>
              <a:rPr lang="fr-FR" kern="0" dirty="0">
                <a:solidFill>
                  <a:schemeClr val="bg1"/>
                </a:solidFill>
                <a:latin typeface="Oswald SemiBold"/>
              </a:rPr>
              <a:t>Consulting </a:t>
            </a:r>
          </a:p>
        </p:txBody>
      </p:sp>
      <p:sp>
        <p:nvSpPr>
          <p:cNvPr id="225" name="ZoneTexte 224">
            <a:extLst>
              <a:ext uri="{FF2B5EF4-FFF2-40B4-BE49-F238E27FC236}">
                <a16:creationId xmlns:a16="http://schemas.microsoft.com/office/drawing/2014/main" id="{90FB8FE2-9163-E0A5-5FD0-BED058E717D5}"/>
              </a:ext>
            </a:extLst>
          </p:cNvPr>
          <p:cNvSpPr txBox="1"/>
          <p:nvPr/>
        </p:nvSpPr>
        <p:spPr>
          <a:xfrm>
            <a:off x="5698033" y="11293927"/>
            <a:ext cx="3076427" cy="1938992"/>
          </a:xfrm>
          <a:prstGeom prst="rect">
            <a:avLst/>
          </a:prstGeom>
          <a:noFill/>
        </p:spPr>
        <p:txBody>
          <a:bodyPr wrap="square" rtlCol="0">
            <a:spAutoFit/>
          </a:bodyPr>
          <a:lstStyle/>
          <a:p>
            <a:pPr>
              <a:buFont typeface="Arial" panose="020B0604020202020204" pitchFamily="34" charset="0"/>
              <a:buChar char="•"/>
            </a:pPr>
            <a:r>
              <a:rPr lang="fr-FR" sz="1200" dirty="0">
                <a:solidFill>
                  <a:schemeClr val="bg1"/>
                </a:solidFill>
                <a:latin typeface="Poppins"/>
                <a:cs typeface="Poppins"/>
              </a:rPr>
              <a:t>J'ai travaillé sur différents projets universitaires couvrant différents aspects du traitement des données, allant de la manipulation et de l'ingénierie des données à la conception de modèles complexes et à la visualisation, ce qui m'a permis de m'adapter à différents niveaux de stress.</a:t>
            </a:r>
          </a:p>
          <a:p>
            <a:pPr algn="l">
              <a:buFont typeface="Arial" panose="020B0604020202020204" pitchFamily="34" charset="0"/>
              <a:buChar char="•"/>
            </a:pPr>
            <a:endParaRPr lang="fr-FR" sz="1200" dirty="0">
              <a:solidFill>
                <a:schemeClr val="bg1"/>
              </a:solidFill>
              <a:latin typeface="Poppins"/>
              <a:cs typeface="Poppins"/>
            </a:endParaRPr>
          </a:p>
        </p:txBody>
      </p:sp>
      <p:pic>
        <p:nvPicPr>
          <p:cNvPr id="3" name="Picture 2">
            <a:extLst>
              <a:ext uri="{FF2B5EF4-FFF2-40B4-BE49-F238E27FC236}">
                <a16:creationId xmlns:a16="http://schemas.microsoft.com/office/drawing/2014/main" id="{36E7BA81-27DE-C669-F6F8-5F6EB8224436}"/>
              </a:ext>
            </a:extLst>
          </p:cNvPr>
          <p:cNvPicPr>
            <a:picLocks noChangeAspect="1"/>
          </p:cNvPicPr>
          <p:nvPr/>
        </p:nvPicPr>
        <p:blipFill>
          <a:blip r:embed="rId11"/>
          <a:stretch>
            <a:fillRect/>
          </a:stretch>
        </p:blipFill>
        <p:spPr>
          <a:xfrm>
            <a:off x="-11897550" y="7010898"/>
            <a:ext cx="5016617" cy="2554545"/>
          </a:xfrm>
          <a:prstGeom prst="rect">
            <a:avLst/>
          </a:prstGeom>
        </p:spPr>
      </p:pic>
      <p:grpSp>
        <p:nvGrpSpPr>
          <p:cNvPr id="6" name="Group 5">
            <a:extLst>
              <a:ext uri="{FF2B5EF4-FFF2-40B4-BE49-F238E27FC236}">
                <a16:creationId xmlns:a16="http://schemas.microsoft.com/office/drawing/2014/main" id="{0F1566EB-9FE6-93D4-9AC3-9DB4B73784BE}"/>
              </a:ext>
            </a:extLst>
          </p:cNvPr>
          <p:cNvGrpSpPr/>
          <p:nvPr/>
        </p:nvGrpSpPr>
        <p:grpSpPr>
          <a:xfrm>
            <a:off x="-9389241" y="6968672"/>
            <a:ext cx="2839362" cy="3308686"/>
            <a:chOff x="8476338" y="3402218"/>
            <a:chExt cx="2839362" cy="3308686"/>
          </a:xfrm>
        </p:grpSpPr>
        <p:sp>
          <p:nvSpPr>
            <p:cNvPr id="4" name="Rectangle 3">
              <a:extLst>
                <a:ext uri="{FF2B5EF4-FFF2-40B4-BE49-F238E27FC236}">
                  <a16:creationId xmlns:a16="http://schemas.microsoft.com/office/drawing/2014/main" id="{4EBEF028-A1B0-C689-1CCC-A1262AA73570}"/>
                </a:ext>
              </a:extLst>
            </p:cNvPr>
            <p:cNvSpPr/>
            <p:nvPr/>
          </p:nvSpPr>
          <p:spPr>
            <a:xfrm>
              <a:off x="8951300" y="3402218"/>
              <a:ext cx="2364400" cy="199528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C0CD022F-ED6B-F791-BC7C-6CEB20BF233D}"/>
                </a:ext>
              </a:extLst>
            </p:cNvPr>
            <p:cNvSpPr/>
            <p:nvPr/>
          </p:nvSpPr>
          <p:spPr>
            <a:xfrm>
              <a:off x="8476338" y="4920902"/>
              <a:ext cx="2334352" cy="179000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grpSp>
        <p:nvGrpSpPr>
          <p:cNvPr id="2" name="Groupe 43">
            <a:extLst>
              <a:ext uri="{FF2B5EF4-FFF2-40B4-BE49-F238E27FC236}">
                <a16:creationId xmlns:a16="http://schemas.microsoft.com/office/drawing/2014/main" id="{4512D89A-7F2A-F0DB-7B68-50A1F8910730}"/>
              </a:ext>
            </a:extLst>
          </p:cNvPr>
          <p:cNvGrpSpPr/>
          <p:nvPr/>
        </p:nvGrpSpPr>
        <p:grpSpPr>
          <a:xfrm>
            <a:off x="5181498" y="4000497"/>
            <a:ext cx="6814743" cy="6019994"/>
            <a:chOff x="5310653" y="1126490"/>
            <a:chExt cx="6814743" cy="6019994"/>
          </a:xfrm>
        </p:grpSpPr>
        <p:sp>
          <p:nvSpPr>
            <p:cNvPr id="7" name="Google Shape;148;p20">
              <a:extLst>
                <a:ext uri="{FF2B5EF4-FFF2-40B4-BE49-F238E27FC236}">
                  <a16:creationId xmlns:a16="http://schemas.microsoft.com/office/drawing/2014/main" id="{478DF973-C259-816D-A890-499559670E23}"/>
                </a:ext>
              </a:extLst>
            </p:cNvPr>
            <p:cNvSpPr txBox="1">
              <a:spLocks/>
            </p:cNvSpPr>
            <p:nvPr/>
          </p:nvSpPr>
          <p:spPr>
            <a:xfrm>
              <a:off x="5310653" y="2082473"/>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8" name="Google Shape;153;p20">
              <a:extLst>
                <a:ext uri="{FF2B5EF4-FFF2-40B4-BE49-F238E27FC236}">
                  <a16:creationId xmlns:a16="http://schemas.microsoft.com/office/drawing/2014/main" id="{977B072C-937E-3178-0695-7B595D9D5BF5}"/>
                </a:ext>
              </a:extLst>
            </p:cNvPr>
            <p:cNvSpPr txBox="1">
              <a:spLocks/>
            </p:cNvSpPr>
            <p:nvPr/>
          </p:nvSpPr>
          <p:spPr>
            <a:xfrm>
              <a:off x="5310654" y="5408263"/>
              <a:ext cx="1896465" cy="3644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9" name="Google Shape;157;p20">
              <a:extLst>
                <a:ext uri="{FF2B5EF4-FFF2-40B4-BE49-F238E27FC236}">
                  <a16:creationId xmlns:a16="http://schemas.microsoft.com/office/drawing/2014/main" id="{B219A73A-2CBD-A1F1-6700-B49EA987CE0B}"/>
                </a:ext>
              </a:extLst>
            </p:cNvPr>
            <p:cNvSpPr txBox="1">
              <a:spLocks/>
            </p:cNvSpPr>
            <p:nvPr/>
          </p:nvSpPr>
          <p:spPr>
            <a:xfrm>
              <a:off x="5371475" y="1263664"/>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endParaRPr lang="fr-MA" sz="1600" kern="0" dirty="0">
                <a:solidFill>
                  <a:srgbClr val="FFFFFF"/>
                </a:solidFill>
              </a:endParaRPr>
            </a:p>
            <a:p>
              <a:pPr>
                <a:buClr>
                  <a:srgbClr val="063565"/>
                </a:buClr>
              </a:pPr>
              <a:r>
                <a:rPr lang="fr-MA" sz="1600" kern="0" dirty="0" err="1">
                  <a:solidFill>
                    <a:srgbClr val="FFFFFF"/>
                  </a:solidFill>
                </a:rPr>
                <a:t>oct</a:t>
              </a:r>
              <a:r>
                <a:rPr kumimoji="0" lang="fr-MA" sz="1600" b="0" i="0" u="none" strike="noStrike" kern="0" cap="none" spc="0" normalizeH="0" baseline="0" noProof="0" dirty="0">
                  <a:ln>
                    <a:noFill/>
                  </a:ln>
                  <a:solidFill>
                    <a:srgbClr val="FFFFFF"/>
                  </a:solidFill>
                  <a:effectLst/>
                  <a:uLnTx/>
                  <a:uFillTx/>
                  <a:latin typeface="Oxanium ExtraBold"/>
                  <a:sym typeface="Oxanium ExtraBold"/>
                </a:rPr>
                <a:t> 2023</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10" name="Google Shape;157;p20">
              <a:extLst>
                <a:ext uri="{FF2B5EF4-FFF2-40B4-BE49-F238E27FC236}">
                  <a16:creationId xmlns:a16="http://schemas.microsoft.com/office/drawing/2014/main" id="{1BDDC9C2-55BF-7CA8-1D8D-9E5F2B91CDD2}"/>
                </a:ext>
              </a:extLst>
            </p:cNvPr>
            <p:cNvSpPr txBox="1">
              <a:spLocks/>
            </p:cNvSpPr>
            <p:nvPr/>
          </p:nvSpPr>
          <p:spPr>
            <a:xfrm>
              <a:off x="5371475" y="469796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Jan</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2024</a:t>
              </a:r>
            </a:p>
          </p:txBody>
        </p:sp>
        <p:sp>
          <p:nvSpPr>
            <p:cNvPr id="11" name="ZoneTexte 41">
              <a:extLst>
                <a:ext uri="{FF2B5EF4-FFF2-40B4-BE49-F238E27FC236}">
                  <a16:creationId xmlns:a16="http://schemas.microsoft.com/office/drawing/2014/main" id="{971494FD-0C80-4E49-EDCA-953E6CB38F77}"/>
                </a:ext>
              </a:extLst>
            </p:cNvPr>
            <p:cNvSpPr txBox="1"/>
            <p:nvPr/>
          </p:nvSpPr>
          <p:spPr>
            <a:xfrm>
              <a:off x="7340111" y="4591939"/>
              <a:ext cx="4785285"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2"/>
                  </a:solidFill>
                  <a:latin typeface="Poppins"/>
                  <a:cs typeface="Poppins"/>
                </a:rPr>
                <a:t>Text Clustering with LLMs : Replicated a cutting-edge experiment from ’Large Language Models Enable Few-Shot Clustering,’ demonstrating the use of LLMs for enhanced text clustering with minimal expert input. This work underscores the potential of LLMs in data science, showcasing significant advancements in clustering techniques and model application.</a:t>
              </a:r>
              <a:endParaRPr lang="fr-FR" sz="1600" dirty="0">
                <a:solidFill>
                  <a:schemeClr val="dk2"/>
                </a:solidFill>
                <a:latin typeface="Poppins"/>
                <a:cs typeface="Poppins"/>
              </a:endParaRPr>
            </a:p>
          </p:txBody>
        </p:sp>
        <p:sp>
          <p:nvSpPr>
            <p:cNvPr id="12" name="ZoneTexte 42">
              <a:extLst>
                <a:ext uri="{FF2B5EF4-FFF2-40B4-BE49-F238E27FC236}">
                  <a16:creationId xmlns:a16="http://schemas.microsoft.com/office/drawing/2014/main" id="{AA54AAD9-A94D-64DB-D1F2-815B26867196}"/>
                </a:ext>
              </a:extLst>
            </p:cNvPr>
            <p:cNvSpPr txBox="1"/>
            <p:nvPr/>
          </p:nvSpPr>
          <p:spPr>
            <a:xfrm>
              <a:off x="7332678" y="1126490"/>
              <a:ext cx="4792718"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Developed an innovative ETL process for economic data aggregation, enhancing data collection efficiency by 30%. Conducted in-depth analysis using NLP with NLTK and Spacy, resulting in a </a:t>
              </a:r>
              <a:r>
                <a:rPr lang="en-US" sz="1600" dirty="0" err="1"/>
                <a:t>PowerBI</a:t>
              </a:r>
              <a:r>
                <a:rPr lang="en-US" sz="1600" dirty="0"/>
                <a:t> dashboard that improved interpretation of economic trends by 25%. •Tools: NLP, NLTK, Spacy, </a:t>
              </a:r>
              <a:r>
                <a:rPr lang="en-US" sz="1600" dirty="0" err="1"/>
                <a:t>PowerBI</a:t>
              </a:r>
              <a:r>
                <a:rPr lang="en-US" sz="1600" dirty="0"/>
                <a:t>, Python</a:t>
              </a:r>
              <a:endParaRPr lang="fr-FR" sz="1600" dirty="0">
                <a:solidFill>
                  <a:schemeClr val="dk2"/>
                </a:solidFill>
                <a:latin typeface="Poppins"/>
                <a:cs typeface="Poppins"/>
              </a:endParaRPr>
            </a:p>
          </p:txBody>
        </p:sp>
      </p:grpSp>
      <p:pic>
        <p:nvPicPr>
          <p:cNvPr id="13" name="Picture 12" descr="A close-up of a computer screen&#10;&#10;Description automatically generated">
            <a:extLst>
              <a:ext uri="{FF2B5EF4-FFF2-40B4-BE49-F238E27FC236}">
                <a16:creationId xmlns:a16="http://schemas.microsoft.com/office/drawing/2014/main" id="{03DD6745-6DF3-5DCD-A3E4-6F53E419FC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42320" y="1604378"/>
            <a:ext cx="6697624" cy="1423245"/>
          </a:xfrm>
          <a:prstGeom prst="rect">
            <a:avLst/>
          </a:prstGeom>
        </p:spPr>
      </p:pic>
    </p:spTree>
    <p:extLst>
      <p:ext uri="{BB962C8B-B14F-4D97-AF65-F5344CB8AC3E}">
        <p14:creationId xmlns:p14="http://schemas.microsoft.com/office/powerpoint/2010/main" val="2559280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3" name="ZoneTexte 32">
            <a:extLst>
              <a:ext uri="{FF2B5EF4-FFF2-40B4-BE49-F238E27FC236}">
                <a16:creationId xmlns:a16="http://schemas.microsoft.com/office/drawing/2014/main" id="{6EFF4B3E-5B63-2BCC-0FDF-990086CA6A20}"/>
              </a:ext>
            </a:extLst>
          </p:cNvPr>
          <p:cNvSpPr txBox="1"/>
          <p:nvPr/>
        </p:nvSpPr>
        <p:spPr>
          <a:xfrm>
            <a:off x="5542739" y="3836411"/>
            <a:ext cx="1244990" cy="369332"/>
          </a:xfrm>
          <a:prstGeom prst="rect">
            <a:avLst/>
          </a:prstGeom>
          <a:noFill/>
        </p:spPr>
        <p:txBody>
          <a:bodyPr wrap="square" rtlCol="0">
            <a:spAutoFit/>
          </a:bodyPr>
          <a:lstStyle/>
          <a:p>
            <a:r>
              <a:rPr lang="fr-FR" kern="0" dirty="0">
                <a:solidFill>
                  <a:schemeClr val="bg1"/>
                </a:solidFill>
                <a:latin typeface="Oswald SemiBold"/>
              </a:rPr>
              <a:t>Consulting</a:t>
            </a:r>
          </a:p>
        </p:txBody>
      </p:sp>
      <p:sp>
        <p:nvSpPr>
          <p:cNvPr id="34" name="ZoneTexte 33">
            <a:extLst>
              <a:ext uri="{FF2B5EF4-FFF2-40B4-BE49-F238E27FC236}">
                <a16:creationId xmlns:a16="http://schemas.microsoft.com/office/drawing/2014/main" id="{6AACA55C-D319-0A55-A46A-EC168407823B}"/>
              </a:ext>
            </a:extLst>
          </p:cNvPr>
          <p:cNvSpPr txBox="1"/>
          <p:nvPr/>
        </p:nvSpPr>
        <p:spPr>
          <a:xfrm>
            <a:off x="5740237" y="4313344"/>
            <a:ext cx="3076427" cy="1754326"/>
          </a:xfrm>
          <a:prstGeom prst="rect">
            <a:avLst/>
          </a:prstGeom>
          <a:noFill/>
        </p:spPr>
        <p:txBody>
          <a:bodyPr wrap="square" rtlCol="0">
            <a:spAutoFit/>
          </a:bodyPr>
          <a:lstStyle/>
          <a:p>
            <a:pPr algn="l">
              <a:buFont typeface="Arial" panose="020B0604020202020204" pitchFamily="34" charset="0"/>
              <a:buChar char="•"/>
            </a:pPr>
            <a:r>
              <a:rPr lang="fr-FR" sz="1200" dirty="0">
                <a:solidFill>
                  <a:schemeClr val="bg1"/>
                </a:solidFill>
                <a:latin typeface="Poppins"/>
                <a:cs typeface="Poppins"/>
              </a:rPr>
              <a:t>J'ai travaillé sur différents projets universitaires couvrant différents aspects du traitement des données, allant de la manipulation et de l'ingénierie des données à la conception de modèles complexes et à la visualisation, ce qui m'a permis de m'adapter à différents niveaux de stress.</a:t>
            </a:r>
          </a:p>
        </p:txBody>
      </p:sp>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604" y="597706"/>
            <a:ext cx="3535938" cy="243353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e 10">
            <a:extLst>
              <a:ext uri="{FF2B5EF4-FFF2-40B4-BE49-F238E27FC236}">
                <a16:creationId xmlns:a16="http://schemas.microsoft.com/office/drawing/2014/main" id="{3D2E9208-0C24-6383-ADC9-7D5991CB715B}"/>
              </a:ext>
            </a:extLst>
          </p:cNvPr>
          <p:cNvGrpSpPr/>
          <p:nvPr/>
        </p:nvGrpSpPr>
        <p:grpSpPr>
          <a:xfrm>
            <a:off x="-46078" y="-6848800"/>
            <a:ext cx="5133009" cy="6848800"/>
            <a:chOff x="6921943" y="-21171"/>
            <a:chExt cx="5243155" cy="6848800"/>
          </a:xfrm>
        </p:grpSpPr>
        <p:sp>
          <p:nvSpPr>
            <p:cNvPr id="12" name="Rectangle 11">
              <a:extLst>
                <a:ext uri="{FF2B5EF4-FFF2-40B4-BE49-F238E27FC236}">
                  <a16:creationId xmlns:a16="http://schemas.microsoft.com/office/drawing/2014/main" id="{21A9029B-154C-39F8-1D02-2C6C05BFBFAB}"/>
                </a:ext>
              </a:extLst>
            </p:cNvPr>
            <p:cNvSpPr/>
            <p:nvPr/>
          </p:nvSpPr>
          <p:spPr>
            <a:xfrm>
              <a:off x="6921943" y="-21171"/>
              <a:ext cx="5243155" cy="6848800"/>
            </a:xfrm>
            <a:prstGeom prst="rect">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30E8D5CE-F1C8-0078-3D0D-2F438EE6DFFB}"/>
                </a:ext>
              </a:extLst>
            </p:cNvPr>
            <p:cNvSpPr txBox="1"/>
            <p:nvPr/>
          </p:nvSpPr>
          <p:spPr>
            <a:xfrm>
              <a:off x="7032089" y="2108131"/>
              <a:ext cx="5133009" cy="1569660"/>
            </a:xfrm>
            <a:prstGeom prst="rect">
              <a:avLst/>
            </a:prstGeom>
            <a:noFill/>
            <a:ln>
              <a:solidFill>
                <a:srgbClr val="0000FF"/>
              </a:solidFill>
            </a:ln>
          </p:spPr>
          <p:txBody>
            <a:bodyPr wrap="square" rtlCol="0">
              <a:spAutoFit/>
            </a:bodyPr>
            <a:lstStyle/>
            <a:p>
              <a:r>
                <a:rPr lang="fr-FR" sz="4800" kern="0" dirty="0">
                  <a:solidFill>
                    <a:schemeClr val="bg1"/>
                  </a:solidFill>
                  <a:latin typeface="Oswald SemiBold"/>
                </a:rPr>
                <a:t>Expérience Professionnelle</a:t>
              </a:r>
            </a:p>
          </p:txBody>
        </p:sp>
      </p:grpSp>
      <p:grpSp>
        <p:nvGrpSpPr>
          <p:cNvPr id="23" name="Groupe 22">
            <a:extLst>
              <a:ext uri="{FF2B5EF4-FFF2-40B4-BE49-F238E27FC236}">
                <a16:creationId xmlns:a16="http://schemas.microsoft.com/office/drawing/2014/main" id="{77EDC65A-7C0A-8629-2062-03D14CBD55CA}"/>
              </a:ext>
            </a:extLst>
          </p:cNvPr>
          <p:cNvGrpSpPr/>
          <p:nvPr/>
        </p:nvGrpSpPr>
        <p:grpSpPr>
          <a:xfrm>
            <a:off x="-46078" y="-42333"/>
            <a:ext cx="5133009" cy="6900334"/>
            <a:chOff x="0" y="-9200"/>
            <a:chExt cx="5102291" cy="6858000"/>
          </a:xfrm>
        </p:grpSpPr>
        <p:sp>
          <p:nvSpPr>
            <p:cNvPr id="22" name="Rectangle 21">
              <a:extLst>
                <a:ext uri="{FF2B5EF4-FFF2-40B4-BE49-F238E27FC236}">
                  <a16:creationId xmlns:a16="http://schemas.microsoft.com/office/drawing/2014/main" id="{874E707B-EA89-0A83-135A-3054F8F44FB7}"/>
                </a:ext>
              </a:extLst>
            </p:cNvPr>
            <p:cNvSpPr/>
            <p:nvPr/>
          </p:nvSpPr>
          <p:spPr>
            <a:xfrm>
              <a:off x="0" y="-9200"/>
              <a:ext cx="5102291" cy="6858000"/>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6FF39BA1-0A4B-C838-8C95-FC91DC3EABE5}"/>
                </a:ext>
              </a:extLst>
            </p:cNvPr>
            <p:cNvSpPr txBox="1"/>
            <p:nvPr/>
          </p:nvSpPr>
          <p:spPr>
            <a:xfrm>
              <a:off x="77114" y="2992601"/>
              <a:ext cx="5025177" cy="825899"/>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grpSp>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9303" y="1376005"/>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6935" y="1388001"/>
            <a:ext cx="443570" cy="44357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0990" y="1237852"/>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9837" y="1376005"/>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0065" y="1337192"/>
            <a:ext cx="565249" cy="565249"/>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e 34">
            <a:extLst>
              <a:ext uri="{FF2B5EF4-FFF2-40B4-BE49-F238E27FC236}">
                <a16:creationId xmlns:a16="http://schemas.microsoft.com/office/drawing/2014/main" id="{6DBA5554-06C4-69ED-5D7E-317724A57246}"/>
              </a:ext>
            </a:extLst>
          </p:cNvPr>
          <p:cNvGrpSpPr/>
          <p:nvPr/>
        </p:nvGrpSpPr>
        <p:grpSpPr>
          <a:xfrm>
            <a:off x="12339538" y="3941920"/>
            <a:ext cx="3771948" cy="2762896"/>
            <a:chOff x="5392476" y="3789520"/>
            <a:chExt cx="3771948" cy="2762896"/>
          </a:xfrm>
        </p:grpSpPr>
        <p:grpSp>
          <p:nvGrpSpPr>
            <p:cNvPr id="36" name="Groupe 35">
              <a:extLst>
                <a:ext uri="{FF2B5EF4-FFF2-40B4-BE49-F238E27FC236}">
                  <a16:creationId xmlns:a16="http://schemas.microsoft.com/office/drawing/2014/main" id="{D75580D1-F2FB-451D-6AD1-DA19A4005334}"/>
                </a:ext>
              </a:extLst>
            </p:cNvPr>
            <p:cNvGrpSpPr/>
            <p:nvPr/>
          </p:nvGrpSpPr>
          <p:grpSpPr>
            <a:xfrm>
              <a:off x="5392476" y="3789520"/>
              <a:ext cx="3771948" cy="2762896"/>
              <a:chOff x="5231850" y="3479545"/>
              <a:chExt cx="3771948" cy="2762896"/>
            </a:xfrm>
          </p:grpSpPr>
          <p:sp>
            <p:nvSpPr>
              <p:cNvPr id="39" name="Rectangle 38">
                <a:extLst>
                  <a:ext uri="{FF2B5EF4-FFF2-40B4-BE49-F238E27FC236}">
                    <a16:creationId xmlns:a16="http://schemas.microsoft.com/office/drawing/2014/main" id="{26F4B5EE-F63D-A145-86D0-5CAF4CF35F4F}"/>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0742F448-9C16-B121-5098-E9E57F15545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 coins arrondis 40">
                <a:extLst>
                  <a:ext uri="{FF2B5EF4-FFF2-40B4-BE49-F238E27FC236}">
                    <a16:creationId xmlns:a16="http://schemas.microsoft.com/office/drawing/2014/main" id="{EA095C4A-BE94-5609-55DE-D4856B828A9D}"/>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7" name="ZoneTexte 36">
              <a:extLst>
                <a:ext uri="{FF2B5EF4-FFF2-40B4-BE49-F238E27FC236}">
                  <a16:creationId xmlns:a16="http://schemas.microsoft.com/office/drawing/2014/main" id="{7B0A0BAA-EE18-ACBA-E158-3114D527DC31}"/>
                </a:ext>
              </a:extLst>
            </p:cNvPr>
            <p:cNvSpPr txBox="1"/>
            <p:nvPr/>
          </p:nvSpPr>
          <p:spPr>
            <a:xfrm>
              <a:off x="5392476" y="3837503"/>
              <a:ext cx="1591842" cy="338554"/>
            </a:xfrm>
            <a:prstGeom prst="rect">
              <a:avLst/>
            </a:prstGeom>
            <a:noFill/>
          </p:spPr>
          <p:txBody>
            <a:bodyPr wrap="square" rtlCol="0">
              <a:spAutoFit/>
            </a:bodyPr>
            <a:lstStyle/>
            <a:p>
              <a:r>
                <a:rPr lang="fr-FR" sz="1600" kern="0" dirty="0" err="1">
                  <a:solidFill>
                    <a:schemeClr val="bg1"/>
                  </a:solidFill>
                  <a:latin typeface="Oswald SemiBold"/>
                </a:rPr>
                <a:t>Language</a:t>
              </a:r>
              <a:r>
                <a:rPr lang="fr-FR" sz="1600" kern="0" dirty="0">
                  <a:solidFill>
                    <a:schemeClr val="bg1"/>
                  </a:solidFill>
                  <a:latin typeface="Oswald SemiBold"/>
                </a:rPr>
                <a:t> </a:t>
              </a:r>
              <a:r>
                <a:rPr lang="fr-FR" sz="1600" kern="0" dirty="0" err="1">
                  <a:solidFill>
                    <a:schemeClr val="bg1"/>
                  </a:solidFill>
                  <a:latin typeface="Oswald SemiBold"/>
                </a:rPr>
                <a:t>barrier</a:t>
              </a:r>
              <a:r>
                <a:rPr lang="fr-FR" sz="1600" kern="0" dirty="0">
                  <a:solidFill>
                    <a:schemeClr val="bg1"/>
                  </a:solidFill>
                  <a:latin typeface="Oswald SemiBold"/>
                </a:rPr>
                <a:t> </a:t>
              </a:r>
            </a:p>
          </p:txBody>
        </p:sp>
        <p:sp>
          <p:nvSpPr>
            <p:cNvPr id="38" name="ZoneTexte 37">
              <a:extLst>
                <a:ext uri="{FF2B5EF4-FFF2-40B4-BE49-F238E27FC236}">
                  <a16:creationId xmlns:a16="http://schemas.microsoft.com/office/drawing/2014/main" id="{86464520-A207-7521-4F04-4A5F1D4DE497}"/>
                </a:ext>
              </a:extLst>
            </p:cNvPr>
            <p:cNvSpPr txBox="1"/>
            <p:nvPr/>
          </p:nvSpPr>
          <p:spPr>
            <a:xfrm>
              <a:off x="5936318" y="4817886"/>
              <a:ext cx="2785404" cy="646331"/>
            </a:xfrm>
            <a:prstGeom prst="rect">
              <a:avLst/>
            </a:prstGeom>
            <a:noFill/>
          </p:spPr>
          <p:txBody>
            <a:bodyPr wrap="square" rtlCol="0">
              <a:spAutoFit/>
            </a:bodyPr>
            <a:lstStyle/>
            <a:p>
              <a:r>
                <a:rPr lang="fr-FR" sz="1200" dirty="0">
                  <a:solidFill>
                    <a:schemeClr val="bg1"/>
                  </a:solidFill>
                  <a:latin typeface="Poppins"/>
                  <a:cs typeface="Poppins"/>
                </a:rPr>
                <a:t>In addition to french i </a:t>
              </a:r>
              <a:r>
                <a:rPr lang="fr-FR" sz="1200" dirty="0" err="1">
                  <a:solidFill>
                    <a:schemeClr val="bg1"/>
                  </a:solidFill>
                  <a:latin typeface="Poppins"/>
                  <a:cs typeface="Poppins"/>
                </a:rPr>
                <a:t>had</a:t>
              </a:r>
              <a:r>
                <a:rPr lang="fr-FR" sz="1200" dirty="0">
                  <a:solidFill>
                    <a:schemeClr val="bg1"/>
                  </a:solidFill>
                  <a:latin typeface="Poppins"/>
                  <a:cs typeface="Poppins"/>
                </a:rPr>
                <a:t> the chance to </a:t>
              </a:r>
              <a:r>
                <a:rPr lang="fr-FR" sz="1200" dirty="0" err="1">
                  <a:solidFill>
                    <a:schemeClr val="bg1"/>
                  </a:solidFill>
                  <a:latin typeface="Poppins"/>
                  <a:cs typeface="Poppins"/>
                </a:rPr>
                <a:t>work</a:t>
              </a:r>
              <a:r>
                <a:rPr lang="fr-FR" sz="1200" dirty="0">
                  <a:solidFill>
                    <a:schemeClr val="bg1"/>
                  </a:solidFill>
                  <a:latin typeface="Poppins"/>
                  <a:cs typeface="Poppins"/>
                </a:rPr>
                <a:t> on </a:t>
              </a:r>
              <a:r>
                <a:rPr lang="fr-FR" sz="1200" dirty="0" err="1">
                  <a:solidFill>
                    <a:schemeClr val="bg1"/>
                  </a:solidFill>
                  <a:latin typeface="Poppins"/>
                  <a:cs typeface="Poppins"/>
                </a:rPr>
                <a:t>my</a:t>
              </a:r>
              <a:r>
                <a:rPr lang="fr-FR" sz="1200" dirty="0">
                  <a:solidFill>
                    <a:schemeClr val="bg1"/>
                  </a:solidFill>
                  <a:latin typeface="Poppins"/>
                  <a:cs typeface="Poppins"/>
                </a:rPr>
                <a:t> </a:t>
              </a:r>
              <a:r>
                <a:rPr lang="fr-FR" sz="1200" dirty="0" err="1">
                  <a:solidFill>
                    <a:schemeClr val="bg1"/>
                  </a:solidFill>
                  <a:latin typeface="Poppins"/>
                  <a:cs typeface="Poppins"/>
                </a:rPr>
                <a:t>profetional</a:t>
              </a:r>
              <a:r>
                <a:rPr lang="fr-FR" sz="1200" dirty="0">
                  <a:solidFill>
                    <a:schemeClr val="bg1"/>
                  </a:solidFill>
                  <a:latin typeface="Poppins"/>
                  <a:cs typeface="Poppins"/>
                </a:rPr>
                <a:t> </a:t>
              </a:r>
              <a:r>
                <a:rPr lang="fr-FR" sz="1200" dirty="0" err="1">
                  <a:solidFill>
                    <a:schemeClr val="bg1"/>
                  </a:solidFill>
                  <a:latin typeface="Poppins"/>
                  <a:cs typeface="Poppins"/>
                </a:rPr>
                <a:t>english</a:t>
              </a:r>
              <a:r>
                <a:rPr lang="fr-FR" sz="1200" dirty="0">
                  <a:solidFill>
                    <a:schemeClr val="bg1"/>
                  </a:solidFill>
                  <a:latin typeface="Poppins"/>
                  <a:cs typeface="Poppins"/>
                </a:rPr>
                <a:t> and </a:t>
              </a:r>
              <a:r>
                <a:rPr lang="fr-FR" sz="1200" dirty="0" err="1">
                  <a:solidFill>
                    <a:schemeClr val="bg1"/>
                  </a:solidFill>
                  <a:latin typeface="Poppins"/>
                  <a:cs typeface="Poppins"/>
                </a:rPr>
                <a:t>enrich</a:t>
              </a:r>
              <a:r>
                <a:rPr lang="fr-FR" sz="1200" dirty="0">
                  <a:solidFill>
                    <a:schemeClr val="bg1"/>
                  </a:solidFill>
                  <a:latin typeface="Poppins"/>
                  <a:cs typeface="Poppins"/>
                </a:rPr>
                <a:t> </a:t>
              </a:r>
              <a:r>
                <a:rPr lang="fr-FR" sz="1200" dirty="0" err="1">
                  <a:solidFill>
                    <a:schemeClr val="bg1"/>
                  </a:solidFill>
                  <a:latin typeface="Poppins"/>
                  <a:cs typeface="Poppins"/>
                </a:rPr>
                <a:t>my</a:t>
              </a:r>
              <a:r>
                <a:rPr lang="fr-FR" sz="1200" dirty="0">
                  <a:solidFill>
                    <a:schemeClr val="bg1"/>
                  </a:solidFill>
                  <a:latin typeface="Poppins"/>
                  <a:cs typeface="Poppins"/>
                </a:rPr>
                <a:t> </a:t>
              </a:r>
              <a:r>
                <a:rPr lang="fr-FR" sz="1200" dirty="0" err="1">
                  <a:solidFill>
                    <a:schemeClr val="bg1"/>
                  </a:solidFill>
                  <a:latin typeface="Poppins"/>
                  <a:cs typeface="Poppins"/>
                </a:rPr>
                <a:t>vocabulary</a:t>
              </a:r>
              <a:r>
                <a:rPr lang="fr-FR" sz="1200" dirty="0">
                  <a:solidFill>
                    <a:schemeClr val="bg1"/>
                  </a:solidFill>
                  <a:latin typeface="Poppins"/>
                  <a:cs typeface="Poppins"/>
                </a:rPr>
                <a:t> </a:t>
              </a:r>
            </a:p>
          </p:txBody>
        </p:sp>
      </p:grpSp>
      <p:pic>
        <p:nvPicPr>
          <p:cNvPr id="9" name="Image 8">
            <a:extLst>
              <a:ext uri="{FF2B5EF4-FFF2-40B4-BE49-F238E27FC236}">
                <a16:creationId xmlns:a16="http://schemas.microsoft.com/office/drawing/2014/main" id="{817C9B8C-3001-0DF7-17FE-EB161088988C}"/>
              </a:ext>
            </a:extLst>
          </p:cNvPr>
          <p:cNvPicPr>
            <a:picLocks noChangeAspect="1"/>
          </p:cNvPicPr>
          <p:nvPr/>
        </p:nvPicPr>
        <p:blipFill>
          <a:blip r:embed="rId9"/>
          <a:stretch>
            <a:fillRect/>
          </a:stretch>
        </p:blipFill>
        <p:spPr>
          <a:xfrm>
            <a:off x="13138999" y="1261207"/>
            <a:ext cx="956240" cy="641234"/>
          </a:xfrm>
          <a:prstGeom prst="rect">
            <a:avLst/>
          </a:prstGeom>
        </p:spPr>
      </p:pic>
      <p:pic>
        <p:nvPicPr>
          <p:cNvPr id="1030" name="Picture 6" descr="OpenAI Component | Prismatic Docs">
            <a:extLst>
              <a:ext uri="{FF2B5EF4-FFF2-40B4-BE49-F238E27FC236}">
                <a16:creationId xmlns:a16="http://schemas.microsoft.com/office/drawing/2014/main" id="{8323ADB6-0B86-3A6F-C2AA-5031730544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43526" y="1360480"/>
            <a:ext cx="505393" cy="50314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B94CDAA-9A8A-4E32-1426-D5F686C66EE9}"/>
              </a:ext>
            </a:extLst>
          </p:cNvPr>
          <p:cNvSpPr/>
          <p:nvPr/>
        </p:nvSpPr>
        <p:spPr>
          <a:xfrm>
            <a:off x="-46078" y="-42333"/>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15" name="ZoneTexte 10">
            <a:extLst>
              <a:ext uri="{FF2B5EF4-FFF2-40B4-BE49-F238E27FC236}">
                <a16:creationId xmlns:a16="http://schemas.microsoft.com/office/drawing/2014/main" id="{6F0BFE22-BABA-41D7-46D3-F1D8DB0F1804}"/>
              </a:ext>
            </a:extLst>
          </p:cNvPr>
          <p:cNvSpPr txBox="1"/>
          <p:nvPr/>
        </p:nvSpPr>
        <p:spPr>
          <a:xfrm>
            <a:off x="31493" y="2977998"/>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grpSp>
        <p:nvGrpSpPr>
          <p:cNvPr id="10" name="Groupe 43">
            <a:extLst>
              <a:ext uri="{FF2B5EF4-FFF2-40B4-BE49-F238E27FC236}">
                <a16:creationId xmlns:a16="http://schemas.microsoft.com/office/drawing/2014/main" id="{FDEC0BC8-045C-D914-B7AB-68800B390D6C}"/>
              </a:ext>
            </a:extLst>
          </p:cNvPr>
          <p:cNvGrpSpPr/>
          <p:nvPr/>
        </p:nvGrpSpPr>
        <p:grpSpPr>
          <a:xfrm>
            <a:off x="5377257" y="-6532011"/>
            <a:ext cx="6814743" cy="6019994"/>
            <a:chOff x="5310653" y="1126490"/>
            <a:chExt cx="6814743" cy="6019994"/>
          </a:xfrm>
        </p:grpSpPr>
        <p:sp>
          <p:nvSpPr>
            <p:cNvPr id="16" name="Google Shape;148;p20">
              <a:extLst>
                <a:ext uri="{FF2B5EF4-FFF2-40B4-BE49-F238E27FC236}">
                  <a16:creationId xmlns:a16="http://schemas.microsoft.com/office/drawing/2014/main" id="{0AC2E02A-A796-4250-9BFE-729E1F240F29}"/>
                </a:ext>
              </a:extLst>
            </p:cNvPr>
            <p:cNvSpPr txBox="1">
              <a:spLocks/>
            </p:cNvSpPr>
            <p:nvPr/>
          </p:nvSpPr>
          <p:spPr>
            <a:xfrm>
              <a:off x="5310653" y="2082473"/>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17" name="Google Shape;153;p20">
              <a:extLst>
                <a:ext uri="{FF2B5EF4-FFF2-40B4-BE49-F238E27FC236}">
                  <a16:creationId xmlns:a16="http://schemas.microsoft.com/office/drawing/2014/main" id="{FCAE3CDE-C3A3-0E32-74AA-9F7FF076B982}"/>
                </a:ext>
              </a:extLst>
            </p:cNvPr>
            <p:cNvSpPr txBox="1">
              <a:spLocks/>
            </p:cNvSpPr>
            <p:nvPr/>
          </p:nvSpPr>
          <p:spPr>
            <a:xfrm>
              <a:off x="5310654" y="5408263"/>
              <a:ext cx="1896465" cy="3644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18" name="Google Shape;157;p20">
              <a:extLst>
                <a:ext uri="{FF2B5EF4-FFF2-40B4-BE49-F238E27FC236}">
                  <a16:creationId xmlns:a16="http://schemas.microsoft.com/office/drawing/2014/main" id="{EA2CE3E5-2F98-EFBE-B03C-EE841445C8C5}"/>
                </a:ext>
              </a:extLst>
            </p:cNvPr>
            <p:cNvSpPr txBox="1">
              <a:spLocks/>
            </p:cNvSpPr>
            <p:nvPr/>
          </p:nvSpPr>
          <p:spPr>
            <a:xfrm>
              <a:off x="5371475" y="1263664"/>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endParaRPr lang="fr-MA" sz="1600" kern="0" dirty="0">
                <a:solidFill>
                  <a:srgbClr val="FFFFFF"/>
                </a:solidFill>
              </a:endParaRPr>
            </a:p>
            <a:p>
              <a:pPr>
                <a:buClr>
                  <a:srgbClr val="063565"/>
                </a:buClr>
              </a:pPr>
              <a:r>
                <a:rPr lang="fr-MA" sz="1600" kern="0" dirty="0" err="1">
                  <a:solidFill>
                    <a:srgbClr val="FFFFFF"/>
                  </a:solidFill>
                </a:rPr>
                <a:t>oct</a:t>
              </a:r>
              <a:r>
                <a:rPr kumimoji="0" lang="fr-MA" sz="1600" b="0" i="0" u="none" strike="noStrike" kern="0" cap="none" spc="0" normalizeH="0" baseline="0" noProof="0" dirty="0">
                  <a:ln>
                    <a:noFill/>
                  </a:ln>
                  <a:solidFill>
                    <a:srgbClr val="FFFFFF"/>
                  </a:solidFill>
                  <a:effectLst/>
                  <a:uLnTx/>
                  <a:uFillTx/>
                  <a:latin typeface="Oxanium ExtraBold"/>
                  <a:sym typeface="Oxanium ExtraBold"/>
                </a:rPr>
                <a:t> 2023</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19" name="Google Shape;157;p20">
              <a:extLst>
                <a:ext uri="{FF2B5EF4-FFF2-40B4-BE49-F238E27FC236}">
                  <a16:creationId xmlns:a16="http://schemas.microsoft.com/office/drawing/2014/main" id="{DEC991B5-73DE-D1D0-531A-349E48204BDF}"/>
                </a:ext>
              </a:extLst>
            </p:cNvPr>
            <p:cNvSpPr txBox="1">
              <a:spLocks/>
            </p:cNvSpPr>
            <p:nvPr/>
          </p:nvSpPr>
          <p:spPr>
            <a:xfrm>
              <a:off x="5371475" y="469796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Jan</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2024</a:t>
              </a:r>
            </a:p>
          </p:txBody>
        </p:sp>
        <p:sp>
          <p:nvSpPr>
            <p:cNvPr id="20" name="ZoneTexte 41">
              <a:extLst>
                <a:ext uri="{FF2B5EF4-FFF2-40B4-BE49-F238E27FC236}">
                  <a16:creationId xmlns:a16="http://schemas.microsoft.com/office/drawing/2014/main" id="{1BA9AE5D-EAEA-190B-993F-55248907439B}"/>
                </a:ext>
              </a:extLst>
            </p:cNvPr>
            <p:cNvSpPr txBox="1"/>
            <p:nvPr/>
          </p:nvSpPr>
          <p:spPr>
            <a:xfrm>
              <a:off x="7340111" y="4591939"/>
              <a:ext cx="4785285"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2"/>
                  </a:solidFill>
                  <a:latin typeface="Poppins"/>
                  <a:cs typeface="Poppins"/>
                </a:rPr>
                <a:t>Text Clustering with LLMs : Replicated a cutting-edge experiment from ’Large Language Models Enable Few-Shot Clustering,’ demonstrating the use of LLMs for enhanced text clustering with minimal expert input. This work underscores the potential of LLMs in data science, showcasing significant advancements in clustering techniques and model application.</a:t>
              </a:r>
              <a:endParaRPr lang="fr-FR" sz="1600" dirty="0">
                <a:solidFill>
                  <a:schemeClr val="dk2"/>
                </a:solidFill>
                <a:latin typeface="Poppins"/>
                <a:cs typeface="Poppins"/>
              </a:endParaRPr>
            </a:p>
          </p:txBody>
        </p:sp>
        <p:sp>
          <p:nvSpPr>
            <p:cNvPr id="24" name="ZoneTexte 42">
              <a:extLst>
                <a:ext uri="{FF2B5EF4-FFF2-40B4-BE49-F238E27FC236}">
                  <a16:creationId xmlns:a16="http://schemas.microsoft.com/office/drawing/2014/main" id="{59900DE4-294A-E36A-4AB3-31E13B7CECA5}"/>
                </a:ext>
              </a:extLst>
            </p:cNvPr>
            <p:cNvSpPr txBox="1"/>
            <p:nvPr/>
          </p:nvSpPr>
          <p:spPr>
            <a:xfrm>
              <a:off x="7332678" y="1126490"/>
              <a:ext cx="4792718"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Developed an innovative ETL process for economic data aggregation, enhancing data collection efficiency by 30%. Conducted in-depth analysis using NLP with NLTK and Spacy, resulting in a </a:t>
              </a:r>
              <a:r>
                <a:rPr lang="en-US" sz="1600" dirty="0" err="1"/>
                <a:t>PowerBI</a:t>
              </a:r>
              <a:r>
                <a:rPr lang="en-US" sz="1600" dirty="0"/>
                <a:t> dashboard that improved interpretation of economic trends by 25%. •Tools: NLP, NLTK, Spacy, </a:t>
              </a:r>
              <a:r>
                <a:rPr lang="en-US" sz="1600" dirty="0" err="1"/>
                <a:t>PowerBI</a:t>
              </a:r>
              <a:r>
                <a:rPr lang="en-US" sz="1600" dirty="0"/>
                <a:t>, Python</a:t>
              </a:r>
              <a:endParaRPr lang="fr-FR" sz="1600" dirty="0">
                <a:solidFill>
                  <a:schemeClr val="dk2"/>
                </a:solidFill>
                <a:latin typeface="Poppins"/>
                <a:cs typeface="Poppins"/>
              </a:endParaRPr>
            </a:p>
          </p:txBody>
        </p:sp>
      </p:grpSp>
    </p:spTree>
    <p:extLst>
      <p:ext uri="{BB962C8B-B14F-4D97-AF65-F5344CB8AC3E}">
        <p14:creationId xmlns:p14="http://schemas.microsoft.com/office/powerpoint/2010/main" val="3992888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e 23">
            <a:extLst>
              <a:ext uri="{FF2B5EF4-FFF2-40B4-BE49-F238E27FC236}">
                <a16:creationId xmlns:a16="http://schemas.microsoft.com/office/drawing/2014/main" id="{1AAA2B60-9DCA-84F5-C0FA-E6ACCF13A226}"/>
              </a:ext>
            </a:extLst>
          </p:cNvPr>
          <p:cNvGrpSpPr/>
          <p:nvPr/>
        </p:nvGrpSpPr>
        <p:grpSpPr>
          <a:xfrm>
            <a:off x="5392476" y="3789520"/>
            <a:ext cx="3771948" cy="2762896"/>
            <a:chOff x="5392476" y="3789520"/>
            <a:chExt cx="3771948" cy="2762896"/>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ZoneTexte 1">
              <a:extLst>
                <a:ext uri="{FF2B5EF4-FFF2-40B4-BE49-F238E27FC236}">
                  <a16:creationId xmlns:a16="http://schemas.microsoft.com/office/drawing/2014/main" id="{CC7A0487-8EC6-0D52-BDD8-DF02EB7E35DE}"/>
                </a:ext>
              </a:extLst>
            </p:cNvPr>
            <p:cNvSpPr txBox="1"/>
            <p:nvPr/>
          </p:nvSpPr>
          <p:spPr>
            <a:xfrm>
              <a:off x="5392476" y="3837503"/>
              <a:ext cx="1591842" cy="338554"/>
            </a:xfrm>
            <a:prstGeom prst="rect">
              <a:avLst/>
            </a:prstGeom>
            <a:noFill/>
          </p:spPr>
          <p:txBody>
            <a:bodyPr wrap="square" rtlCol="0">
              <a:spAutoFit/>
            </a:bodyPr>
            <a:lstStyle/>
            <a:p>
              <a:r>
                <a:rPr lang="fr-FR" sz="1600" kern="0" dirty="0" err="1">
                  <a:solidFill>
                    <a:schemeClr val="bg1"/>
                  </a:solidFill>
                  <a:latin typeface="Oswald SemiBold"/>
                </a:rPr>
                <a:t>Language</a:t>
              </a:r>
              <a:r>
                <a:rPr lang="fr-FR" sz="1600" kern="0" dirty="0">
                  <a:solidFill>
                    <a:schemeClr val="bg1"/>
                  </a:solidFill>
                  <a:latin typeface="Oswald SemiBold"/>
                </a:rPr>
                <a:t> </a:t>
              </a:r>
              <a:r>
                <a:rPr lang="fr-FR" sz="1600" kern="0" dirty="0" err="1">
                  <a:solidFill>
                    <a:schemeClr val="bg1"/>
                  </a:solidFill>
                  <a:latin typeface="Oswald SemiBold"/>
                </a:rPr>
                <a:t>barrier</a:t>
              </a:r>
              <a:r>
                <a:rPr lang="fr-FR" sz="1600" kern="0" dirty="0">
                  <a:solidFill>
                    <a:schemeClr val="bg1"/>
                  </a:solidFill>
                  <a:latin typeface="Oswald SemiBold"/>
                </a:rPr>
                <a:t> </a:t>
              </a:r>
            </a:p>
          </p:txBody>
        </p:sp>
        <p:sp>
          <p:nvSpPr>
            <p:cNvPr id="3" name="ZoneTexte 2">
              <a:extLst>
                <a:ext uri="{FF2B5EF4-FFF2-40B4-BE49-F238E27FC236}">
                  <a16:creationId xmlns:a16="http://schemas.microsoft.com/office/drawing/2014/main" id="{8AFE4BF0-3B51-51E5-EC34-ED71558109AA}"/>
                </a:ext>
              </a:extLst>
            </p:cNvPr>
            <p:cNvSpPr txBox="1"/>
            <p:nvPr/>
          </p:nvSpPr>
          <p:spPr>
            <a:xfrm>
              <a:off x="5936318" y="4817886"/>
              <a:ext cx="2785404" cy="646331"/>
            </a:xfrm>
            <a:prstGeom prst="rect">
              <a:avLst/>
            </a:prstGeom>
            <a:noFill/>
          </p:spPr>
          <p:txBody>
            <a:bodyPr wrap="square" rtlCol="0">
              <a:spAutoFit/>
            </a:bodyPr>
            <a:lstStyle/>
            <a:p>
              <a:r>
                <a:rPr lang="fr-FR" sz="1200" dirty="0">
                  <a:solidFill>
                    <a:schemeClr val="bg1"/>
                  </a:solidFill>
                  <a:latin typeface="Poppins"/>
                  <a:cs typeface="Poppins"/>
                </a:rPr>
                <a:t>In addition to french i </a:t>
              </a:r>
              <a:r>
                <a:rPr lang="fr-FR" sz="1200" dirty="0" err="1">
                  <a:solidFill>
                    <a:schemeClr val="bg1"/>
                  </a:solidFill>
                  <a:latin typeface="Poppins"/>
                  <a:cs typeface="Poppins"/>
                </a:rPr>
                <a:t>had</a:t>
              </a:r>
              <a:r>
                <a:rPr lang="fr-FR" sz="1200" dirty="0">
                  <a:solidFill>
                    <a:schemeClr val="bg1"/>
                  </a:solidFill>
                  <a:latin typeface="Poppins"/>
                  <a:cs typeface="Poppins"/>
                </a:rPr>
                <a:t> the chance to </a:t>
              </a:r>
              <a:r>
                <a:rPr lang="fr-FR" sz="1200" dirty="0" err="1">
                  <a:solidFill>
                    <a:schemeClr val="bg1"/>
                  </a:solidFill>
                  <a:latin typeface="Poppins"/>
                  <a:cs typeface="Poppins"/>
                </a:rPr>
                <a:t>work</a:t>
              </a:r>
              <a:r>
                <a:rPr lang="fr-FR" sz="1200" dirty="0">
                  <a:solidFill>
                    <a:schemeClr val="bg1"/>
                  </a:solidFill>
                  <a:latin typeface="Poppins"/>
                  <a:cs typeface="Poppins"/>
                </a:rPr>
                <a:t> on </a:t>
              </a:r>
              <a:r>
                <a:rPr lang="fr-FR" sz="1200" dirty="0" err="1">
                  <a:solidFill>
                    <a:schemeClr val="bg1"/>
                  </a:solidFill>
                  <a:latin typeface="Poppins"/>
                  <a:cs typeface="Poppins"/>
                </a:rPr>
                <a:t>my</a:t>
              </a:r>
              <a:r>
                <a:rPr lang="fr-FR" sz="1200" dirty="0">
                  <a:solidFill>
                    <a:schemeClr val="bg1"/>
                  </a:solidFill>
                  <a:latin typeface="Poppins"/>
                  <a:cs typeface="Poppins"/>
                </a:rPr>
                <a:t> </a:t>
              </a:r>
              <a:r>
                <a:rPr lang="fr-FR" sz="1200" dirty="0" err="1">
                  <a:solidFill>
                    <a:schemeClr val="bg1"/>
                  </a:solidFill>
                  <a:latin typeface="Poppins"/>
                  <a:cs typeface="Poppins"/>
                </a:rPr>
                <a:t>profetional</a:t>
              </a:r>
              <a:r>
                <a:rPr lang="fr-FR" sz="1200" dirty="0">
                  <a:solidFill>
                    <a:schemeClr val="bg1"/>
                  </a:solidFill>
                  <a:latin typeface="Poppins"/>
                  <a:cs typeface="Poppins"/>
                </a:rPr>
                <a:t> </a:t>
              </a:r>
              <a:r>
                <a:rPr lang="fr-FR" sz="1200" dirty="0" err="1">
                  <a:solidFill>
                    <a:schemeClr val="bg1"/>
                  </a:solidFill>
                  <a:latin typeface="Poppins"/>
                  <a:cs typeface="Poppins"/>
                </a:rPr>
                <a:t>english</a:t>
              </a:r>
              <a:r>
                <a:rPr lang="fr-FR" sz="1200" dirty="0">
                  <a:solidFill>
                    <a:schemeClr val="bg1"/>
                  </a:solidFill>
                  <a:latin typeface="Poppins"/>
                  <a:cs typeface="Poppins"/>
                </a:rPr>
                <a:t> and </a:t>
              </a:r>
              <a:r>
                <a:rPr lang="fr-FR" sz="1200" dirty="0" err="1">
                  <a:solidFill>
                    <a:schemeClr val="bg1"/>
                  </a:solidFill>
                  <a:latin typeface="Poppins"/>
                  <a:cs typeface="Poppins"/>
                </a:rPr>
                <a:t>enrich</a:t>
              </a:r>
              <a:r>
                <a:rPr lang="fr-FR" sz="1200" dirty="0">
                  <a:solidFill>
                    <a:schemeClr val="bg1"/>
                  </a:solidFill>
                  <a:latin typeface="Poppins"/>
                  <a:cs typeface="Poppins"/>
                </a:rPr>
                <a:t> </a:t>
              </a:r>
              <a:r>
                <a:rPr lang="fr-FR" sz="1200" dirty="0" err="1">
                  <a:solidFill>
                    <a:schemeClr val="bg1"/>
                  </a:solidFill>
                  <a:latin typeface="Poppins"/>
                  <a:cs typeface="Poppins"/>
                </a:rPr>
                <a:t>my</a:t>
              </a:r>
              <a:r>
                <a:rPr lang="fr-FR" sz="1200" dirty="0">
                  <a:solidFill>
                    <a:schemeClr val="bg1"/>
                  </a:solidFill>
                  <a:latin typeface="Poppins"/>
                  <a:cs typeface="Poppins"/>
                </a:rPr>
                <a:t> </a:t>
              </a:r>
              <a:r>
                <a:rPr lang="fr-FR" sz="1200" dirty="0" err="1">
                  <a:solidFill>
                    <a:schemeClr val="bg1"/>
                  </a:solidFill>
                  <a:latin typeface="Poppins"/>
                  <a:cs typeface="Poppins"/>
                </a:rPr>
                <a:t>vocabulary</a:t>
              </a:r>
              <a:r>
                <a:rPr lang="fr-FR" sz="1200" dirty="0">
                  <a:solidFill>
                    <a:schemeClr val="bg1"/>
                  </a:solidFill>
                  <a:latin typeface="Poppins"/>
                  <a:cs typeface="Poppins"/>
                </a:rPr>
                <a:t> </a:t>
              </a:r>
            </a:p>
          </p:txBody>
        </p:sp>
      </p:grpSp>
      <p:grpSp>
        <p:nvGrpSpPr>
          <p:cNvPr id="33" name="Groupe 32">
            <a:extLst>
              <a:ext uri="{FF2B5EF4-FFF2-40B4-BE49-F238E27FC236}">
                <a16:creationId xmlns:a16="http://schemas.microsoft.com/office/drawing/2014/main" id="{484295DE-C6BD-4B2B-0FD4-73DC4FC61610}"/>
              </a:ext>
            </a:extLst>
          </p:cNvPr>
          <p:cNvGrpSpPr/>
          <p:nvPr/>
        </p:nvGrpSpPr>
        <p:grpSpPr>
          <a:xfrm>
            <a:off x="1122950" y="3789520"/>
            <a:ext cx="3771948" cy="2762896"/>
            <a:chOff x="5231850" y="3479545"/>
            <a:chExt cx="3771948" cy="2762896"/>
          </a:xfrm>
        </p:grpSpPr>
        <p:sp>
          <p:nvSpPr>
            <p:cNvPr id="34" name="Rectangle 33">
              <a:extLst>
                <a:ext uri="{FF2B5EF4-FFF2-40B4-BE49-F238E27FC236}">
                  <a16:creationId xmlns:a16="http://schemas.microsoft.com/office/drawing/2014/main" id="{1BB32C77-87C5-98DE-8056-EA4EC80F328D}"/>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9FBDCAE7-1AB4-D520-E33E-FDC35289F681}"/>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 coins arrondis 35">
              <a:extLst>
                <a:ext uri="{FF2B5EF4-FFF2-40B4-BE49-F238E27FC236}">
                  <a16:creationId xmlns:a16="http://schemas.microsoft.com/office/drawing/2014/main" id="{DECFFBA7-4C47-9BD9-EC84-BE7D03711CEC}"/>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7" name="ZoneTexte 36">
            <a:extLst>
              <a:ext uri="{FF2B5EF4-FFF2-40B4-BE49-F238E27FC236}">
                <a16:creationId xmlns:a16="http://schemas.microsoft.com/office/drawing/2014/main" id="{248D598A-0C19-27E4-B143-F6C5748D65B4}"/>
              </a:ext>
            </a:extLst>
          </p:cNvPr>
          <p:cNvSpPr txBox="1"/>
          <p:nvPr/>
        </p:nvSpPr>
        <p:spPr>
          <a:xfrm>
            <a:off x="1273213" y="3836411"/>
            <a:ext cx="1244990" cy="369332"/>
          </a:xfrm>
          <a:prstGeom prst="rect">
            <a:avLst/>
          </a:prstGeom>
          <a:noFill/>
        </p:spPr>
        <p:txBody>
          <a:bodyPr wrap="square" rtlCol="0">
            <a:spAutoFit/>
          </a:bodyPr>
          <a:lstStyle/>
          <a:p>
            <a:r>
              <a:rPr lang="fr-FR" kern="0" dirty="0">
                <a:solidFill>
                  <a:schemeClr val="bg1"/>
                </a:solidFill>
                <a:latin typeface="Oswald SemiBold"/>
              </a:rPr>
              <a:t>Consulting </a:t>
            </a:r>
          </a:p>
        </p:txBody>
      </p:sp>
      <p:sp>
        <p:nvSpPr>
          <p:cNvPr id="38" name="ZoneTexte 37">
            <a:extLst>
              <a:ext uri="{FF2B5EF4-FFF2-40B4-BE49-F238E27FC236}">
                <a16:creationId xmlns:a16="http://schemas.microsoft.com/office/drawing/2014/main" id="{6706FB8B-24CB-5A71-0879-97DB44721DE2}"/>
              </a:ext>
            </a:extLst>
          </p:cNvPr>
          <p:cNvSpPr txBox="1"/>
          <p:nvPr/>
        </p:nvSpPr>
        <p:spPr>
          <a:xfrm>
            <a:off x="1470711" y="4313344"/>
            <a:ext cx="3076427" cy="1938992"/>
          </a:xfrm>
          <a:prstGeom prst="rect">
            <a:avLst/>
          </a:prstGeom>
          <a:noFill/>
        </p:spPr>
        <p:txBody>
          <a:bodyPr wrap="square" rtlCol="0">
            <a:spAutoFit/>
          </a:bodyPr>
          <a:lstStyle/>
          <a:p>
            <a:pPr>
              <a:buFont typeface="Arial" panose="020B0604020202020204" pitchFamily="34" charset="0"/>
              <a:buChar char="•"/>
            </a:pPr>
            <a:r>
              <a:rPr lang="fr-FR" sz="1200" dirty="0">
                <a:solidFill>
                  <a:schemeClr val="bg1"/>
                </a:solidFill>
                <a:latin typeface="Poppins"/>
                <a:cs typeface="Poppins"/>
              </a:rPr>
              <a:t>J'ai travaillé sur différents projets universitaires couvrant différents aspects du traitement des données, allant de la manipulation et de l'ingénierie des données à la conception de modèles complexes et à la visualisation, ce qui m'a permis de m'adapter à différents niveaux de stress.</a:t>
            </a:r>
          </a:p>
          <a:p>
            <a:pPr algn="l">
              <a:buFont typeface="Arial" panose="020B0604020202020204" pitchFamily="34" charset="0"/>
              <a:buChar char="•"/>
            </a:pPr>
            <a:endParaRPr lang="fr-FR" sz="1200" dirty="0">
              <a:solidFill>
                <a:schemeClr val="bg1"/>
              </a:solidFill>
              <a:latin typeface="Poppins"/>
              <a:cs typeface="Poppins"/>
            </a:endParaRPr>
          </a:p>
        </p:txBody>
      </p:sp>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472" y="716121"/>
            <a:ext cx="2005260" cy="20052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493" y="1376005"/>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180" y="1237852"/>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6027" y="1376005"/>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6255" y="1337192"/>
            <a:ext cx="565249" cy="565249"/>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079" y="1238487"/>
            <a:ext cx="1204384" cy="82889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e 13">
            <a:extLst>
              <a:ext uri="{FF2B5EF4-FFF2-40B4-BE49-F238E27FC236}">
                <a16:creationId xmlns:a16="http://schemas.microsoft.com/office/drawing/2014/main" id="{D59D9266-818E-1949-94C9-486FAAE2965F}"/>
              </a:ext>
            </a:extLst>
          </p:cNvPr>
          <p:cNvGrpSpPr/>
          <p:nvPr/>
        </p:nvGrpSpPr>
        <p:grpSpPr>
          <a:xfrm>
            <a:off x="5321165" y="-5789292"/>
            <a:ext cx="6814741" cy="4607473"/>
            <a:chOff x="5310655" y="1126490"/>
            <a:chExt cx="6814741" cy="4607473"/>
          </a:xfrm>
        </p:grpSpPr>
        <p:sp>
          <p:nvSpPr>
            <p:cNvPr id="15" name="Google Shape;148;p20">
              <a:extLst>
                <a:ext uri="{FF2B5EF4-FFF2-40B4-BE49-F238E27FC236}">
                  <a16:creationId xmlns:a16="http://schemas.microsoft.com/office/drawing/2014/main" id="{0425828B-6EDC-E7C2-0BD3-43928C1EC481}"/>
                </a:ext>
              </a:extLst>
            </p:cNvPr>
            <p:cNvSpPr txBox="1">
              <a:spLocks/>
            </p:cNvSpPr>
            <p:nvPr/>
          </p:nvSpPr>
          <p:spPr>
            <a:xfrm>
              <a:off x="5310655" y="1977952"/>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MA" sz="1800" kern="0" dirty="0">
                  <a:solidFill>
                    <a:srgbClr val="0000FF"/>
                  </a:solidFill>
                  <a:sym typeface="Oxanium ExtraBold"/>
                </a:rPr>
                <a:t>Projet fin d'étude </a:t>
              </a:r>
              <a:endParaRPr lang="en-US" sz="1800" kern="0" dirty="0">
                <a:solidFill>
                  <a:srgbClr val="0000FF"/>
                </a:solidFill>
                <a:sym typeface="Oxanium ExtraBold"/>
              </a:endParaRPr>
            </a:p>
          </p:txBody>
        </p:sp>
        <p:sp>
          <p:nvSpPr>
            <p:cNvPr id="16" name="Google Shape;153;p20">
              <a:extLst>
                <a:ext uri="{FF2B5EF4-FFF2-40B4-BE49-F238E27FC236}">
                  <a16:creationId xmlns:a16="http://schemas.microsoft.com/office/drawing/2014/main" id="{F10C5E5B-5B6D-362F-0873-FC305180BB3C}"/>
                </a:ext>
              </a:extLst>
            </p:cNvPr>
            <p:cNvSpPr txBox="1">
              <a:spLocks/>
            </p:cNvSpPr>
            <p:nvPr/>
          </p:nvSpPr>
          <p:spPr>
            <a:xfrm>
              <a:off x="5310655" y="4944801"/>
              <a:ext cx="1403884"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800" kern="0" dirty="0">
                  <a:solidFill>
                    <a:srgbClr val="0000FF"/>
                  </a:solidFill>
                </a:rPr>
                <a:t>Stage </a:t>
              </a:r>
              <a:endParaRPr lang="en-US" sz="1800" kern="0" dirty="0">
                <a:solidFill>
                  <a:srgbClr val="0000FF"/>
                </a:solidFill>
                <a:sym typeface="Oxanium ExtraBold"/>
              </a:endParaRPr>
            </a:p>
          </p:txBody>
        </p:sp>
        <p:sp>
          <p:nvSpPr>
            <p:cNvPr id="17" name="Google Shape;157;p20">
              <a:extLst>
                <a:ext uri="{FF2B5EF4-FFF2-40B4-BE49-F238E27FC236}">
                  <a16:creationId xmlns:a16="http://schemas.microsoft.com/office/drawing/2014/main" id="{CB9625B1-2325-3AE3-78DC-49F0C2A2CABF}"/>
                </a:ext>
              </a:extLst>
            </p:cNvPr>
            <p:cNvSpPr txBox="1">
              <a:spLocks/>
            </p:cNvSpPr>
            <p:nvPr/>
          </p:nvSpPr>
          <p:spPr>
            <a:xfrm>
              <a:off x="5372854" y="127557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Mars-juin 2022</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18" name="Google Shape;157;p20">
              <a:extLst>
                <a:ext uri="{FF2B5EF4-FFF2-40B4-BE49-F238E27FC236}">
                  <a16:creationId xmlns:a16="http://schemas.microsoft.com/office/drawing/2014/main" id="{3DA38D2A-9FAB-694B-6978-407C7D009DD7}"/>
                </a:ext>
              </a:extLst>
            </p:cNvPr>
            <p:cNvSpPr txBox="1">
              <a:spLocks/>
            </p:cNvSpPr>
            <p:nvPr/>
          </p:nvSpPr>
          <p:spPr>
            <a:xfrm>
              <a:off x="5371475" y="4234503"/>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Juin-</a:t>
              </a:r>
              <a:r>
                <a:rPr kumimoji="0" lang="en-US" sz="1600" b="0" i="0" u="none" strike="noStrike" kern="0" cap="none" spc="0" normalizeH="0" baseline="0" noProof="0" dirty="0" err="1">
                  <a:ln>
                    <a:noFill/>
                  </a:ln>
                  <a:solidFill>
                    <a:srgbClr val="FFFFFF"/>
                  </a:solidFill>
                  <a:effectLst/>
                  <a:uLnTx/>
                  <a:uFillTx/>
                  <a:latin typeface="Oxanium ExtraBold"/>
                  <a:sym typeface="Oxanium ExtraBold"/>
                </a:rPr>
                <a:t>août</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2022</a:t>
              </a:r>
            </a:p>
          </p:txBody>
        </p:sp>
        <p:sp>
          <p:nvSpPr>
            <p:cNvPr id="19" name="ZoneTexte 18">
              <a:extLst>
                <a:ext uri="{FF2B5EF4-FFF2-40B4-BE49-F238E27FC236}">
                  <a16:creationId xmlns:a16="http://schemas.microsoft.com/office/drawing/2014/main" id="{A18DB647-7828-B32E-3063-50EE276DEC74}"/>
                </a:ext>
              </a:extLst>
            </p:cNvPr>
            <p:cNvSpPr txBox="1"/>
            <p:nvPr/>
          </p:nvSpPr>
          <p:spPr>
            <a:xfrm>
              <a:off x="7399282" y="4164303"/>
              <a:ext cx="4403835" cy="1569660"/>
            </a:xfrm>
            <a:prstGeom prst="rect">
              <a:avLst/>
            </a:prstGeom>
            <a:noFill/>
          </p:spPr>
          <p:txBody>
            <a:bodyPr wrap="square" rtlCol="0">
              <a:spAutoFit/>
            </a:bodyPr>
            <a:lstStyle/>
            <a:p>
              <a:pPr marL="285750" indent="-285750">
                <a:buFont typeface="Arial" panose="020B0604020202020204" pitchFamily="34" charset="0"/>
                <a:buChar char="•"/>
              </a:pPr>
              <a:r>
                <a:rPr lang="fr-FR" sz="1600" dirty="0">
                  <a:solidFill>
                    <a:schemeClr val="dk2"/>
                  </a:solidFill>
                  <a:latin typeface="Poppins"/>
                  <a:cs typeface="Poppins"/>
                </a:rPr>
                <a:t>Collecte et traitement des prix des produits rassemblés sur le Web.</a:t>
              </a:r>
            </a:p>
            <a:p>
              <a:pPr marL="285750" indent="-285750">
                <a:buFont typeface="Arial" panose="020B0604020202020204" pitchFamily="34" charset="0"/>
                <a:buChar char="•"/>
              </a:pPr>
              <a:r>
                <a:rPr lang="fr-FR" sz="1600" dirty="0">
                  <a:solidFill>
                    <a:schemeClr val="dk2"/>
                  </a:solidFill>
                  <a:latin typeface="Poppins"/>
                  <a:cs typeface="Poppins"/>
                </a:rPr>
                <a:t>Prédiction de l'indice des prix à la consommation à l'aide de plusieurs modèles de séries chronologiques et de réseaux de neurones.</a:t>
              </a:r>
            </a:p>
          </p:txBody>
        </p:sp>
        <p:sp>
          <p:nvSpPr>
            <p:cNvPr id="20" name="ZoneTexte 19">
              <a:extLst>
                <a:ext uri="{FF2B5EF4-FFF2-40B4-BE49-F238E27FC236}">
                  <a16:creationId xmlns:a16="http://schemas.microsoft.com/office/drawing/2014/main" id="{FD2D1795-94CC-7C0A-5E5F-91C3CF586CC9}"/>
                </a:ext>
              </a:extLst>
            </p:cNvPr>
            <p:cNvSpPr txBox="1"/>
            <p:nvPr/>
          </p:nvSpPr>
          <p:spPr>
            <a:xfrm>
              <a:off x="7332678" y="1126490"/>
              <a:ext cx="4792718" cy="2308324"/>
            </a:xfrm>
            <a:prstGeom prst="rect">
              <a:avLst/>
            </a:prstGeom>
            <a:noFill/>
          </p:spPr>
          <p:txBody>
            <a:bodyPr wrap="square" rtlCol="0">
              <a:spAutoFit/>
            </a:bodyPr>
            <a:lstStyle/>
            <a:p>
              <a:pPr marL="285750" indent="-285750">
                <a:buFont typeface="Arial" panose="020B0604020202020204" pitchFamily="34" charset="0"/>
                <a:buChar char="•"/>
              </a:pPr>
              <a:r>
                <a:rPr lang="fr-FR" sz="1600" dirty="0">
                  <a:solidFill>
                    <a:schemeClr val="dk2"/>
                  </a:solidFill>
                  <a:latin typeface="Poppins"/>
                  <a:cs typeface="Poppins"/>
                </a:rPr>
                <a:t>Extraction de données sur le Web.</a:t>
              </a:r>
            </a:p>
            <a:p>
              <a:pPr marL="285750" indent="-285750">
                <a:buFont typeface="Arial" panose="020B0604020202020204" pitchFamily="34" charset="0"/>
                <a:buChar char="•"/>
              </a:pPr>
              <a:r>
                <a:rPr lang="fr-FR" sz="1600" dirty="0">
                  <a:solidFill>
                    <a:schemeClr val="dk2"/>
                  </a:solidFill>
                  <a:latin typeface="Poppins"/>
                  <a:cs typeface="Poppins"/>
                </a:rPr>
                <a:t>Entraînement et évaluation de modèles pour accomplir trois tâches de NLP différentes : modélisation de sujets, analyse des sentiments et reconnaissance des entités nommées.</a:t>
              </a:r>
            </a:p>
            <a:p>
              <a:pPr marL="285750" indent="-285750">
                <a:buFont typeface="Arial" panose="020B0604020202020204" pitchFamily="34" charset="0"/>
                <a:buChar char="•"/>
              </a:pPr>
              <a:r>
                <a:rPr lang="fr-FR" sz="1600" dirty="0">
                  <a:solidFill>
                    <a:schemeClr val="dk2"/>
                  </a:solidFill>
                  <a:latin typeface="Poppins"/>
                  <a:cs typeface="Poppins"/>
                </a:rPr>
                <a:t>Création d'un tableau de bord pour simplifier l'utilisation des modèles précédents.</a:t>
              </a:r>
            </a:p>
          </p:txBody>
        </p:sp>
      </p:grpSp>
      <p:grpSp>
        <p:nvGrpSpPr>
          <p:cNvPr id="4" name="Groupe 3">
            <a:extLst>
              <a:ext uri="{FF2B5EF4-FFF2-40B4-BE49-F238E27FC236}">
                <a16:creationId xmlns:a16="http://schemas.microsoft.com/office/drawing/2014/main" id="{90137827-891D-2304-F547-EA1F5A395244}"/>
              </a:ext>
            </a:extLst>
          </p:cNvPr>
          <p:cNvGrpSpPr/>
          <p:nvPr/>
        </p:nvGrpSpPr>
        <p:grpSpPr>
          <a:xfrm>
            <a:off x="12269201" y="3941920"/>
            <a:ext cx="3771948" cy="2762896"/>
            <a:chOff x="5392476" y="3789520"/>
            <a:chExt cx="3771948" cy="2762896"/>
          </a:xfrm>
        </p:grpSpPr>
        <p:grpSp>
          <p:nvGrpSpPr>
            <p:cNvPr id="5" name="Groupe 4">
              <a:extLst>
                <a:ext uri="{FF2B5EF4-FFF2-40B4-BE49-F238E27FC236}">
                  <a16:creationId xmlns:a16="http://schemas.microsoft.com/office/drawing/2014/main" id="{C2E78E7F-2EB9-CC04-5923-02E1F96BA9C6}"/>
                </a:ext>
              </a:extLst>
            </p:cNvPr>
            <p:cNvGrpSpPr/>
            <p:nvPr/>
          </p:nvGrpSpPr>
          <p:grpSpPr>
            <a:xfrm>
              <a:off x="5392476" y="3789520"/>
              <a:ext cx="3771948" cy="2762896"/>
              <a:chOff x="5231850" y="3479545"/>
              <a:chExt cx="3771948" cy="2762896"/>
            </a:xfrm>
          </p:grpSpPr>
          <p:sp>
            <p:nvSpPr>
              <p:cNvPr id="8" name="Rectangle 7">
                <a:extLst>
                  <a:ext uri="{FF2B5EF4-FFF2-40B4-BE49-F238E27FC236}">
                    <a16:creationId xmlns:a16="http://schemas.microsoft.com/office/drawing/2014/main" id="{1337A2DE-A6C5-D2EF-39DB-B84B177432D9}"/>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ACEB1DEA-245D-9282-404C-21976B453CCA}"/>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4E62CB85-7CD0-595C-857D-2294B4636672}"/>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ZoneTexte 5">
              <a:extLst>
                <a:ext uri="{FF2B5EF4-FFF2-40B4-BE49-F238E27FC236}">
                  <a16:creationId xmlns:a16="http://schemas.microsoft.com/office/drawing/2014/main" id="{A3DAA754-E222-B8D1-2D51-79980497A39D}"/>
                </a:ext>
              </a:extLst>
            </p:cNvPr>
            <p:cNvSpPr txBox="1"/>
            <p:nvPr/>
          </p:nvSpPr>
          <p:spPr>
            <a:xfrm>
              <a:off x="5764164" y="4519161"/>
              <a:ext cx="3158048"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Décompose les projets complexes en étapes gérables.</a:t>
              </a:r>
            </a:p>
            <a:p>
              <a:pPr marL="171450" indent="-171450">
                <a:buFont typeface="Arial" panose="020B0604020202020204" pitchFamily="34" charset="0"/>
                <a:buChar char="•"/>
              </a:pPr>
              <a:r>
                <a:rPr lang="fr-FR" sz="1200" dirty="0">
                  <a:solidFill>
                    <a:schemeClr val="bg1"/>
                  </a:solidFill>
                  <a:latin typeface="Poppins"/>
                  <a:cs typeface="Poppins"/>
                </a:rPr>
                <a:t>Favorise la collaboration et la transparence.</a:t>
              </a:r>
            </a:p>
            <a:p>
              <a:pPr marL="171450" indent="-171450">
                <a:buFont typeface="Arial" panose="020B0604020202020204" pitchFamily="34" charset="0"/>
                <a:buChar char="•"/>
              </a:pPr>
              <a:r>
                <a:rPr lang="fr-FR" sz="1200" dirty="0">
                  <a:solidFill>
                    <a:schemeClr val="bg1"/>
                  </a:solidFill>
                  <a:latin typeface="Poppins"/>
                  <a:cs typeface="Poppins"/>
                </a:rPr>
                <a:t>Permet une adaptation rapide aux besoins changeants des clients.</a:t>
              </a:r>
            </a:p>
            <a:p>
              <a:pPr marL="171450" indent="-171450">
                <a:buFont typeface="Arial" panose="020B0604020202020204" pitchFamily="34" charset="0"/>
                <a:buChar char="•"/>
              </a:pPr>
              <a:r>
                <a:rPr lang="fr-FR" sz="1200" dirty="0">
                  <a:solidFill>
                    <a:schemeClr val="bg1"/>
                  </a:solidFill>
                  <a:latin typeface="Poppins"/>
                  <a:cs typeface="Poppins"/>
                </a:rPr>
                <a:t>Améliore l'efficacité des projets</a:t>
              </a:r>
            </a:p>
          </p:txBody>
        </p:sp>
        <p:sp>
          <p:nvSpPr>
            <p:cNvPr id="7" name="ZoneTexte 6">
              <a:extLst>
                <a:ext uri="{FF2B5EF4-FFF2-40B4-BE49-F238E27FC236}">
                  <a16:creationId xmlns:a16="http://schemas.microsoft.com/office/drawing/2014/main" id="{DA5418A9-A3CC-BF3C-D016-7632F7778F4C}"/>
                </a:ext>
              </a:extLst>
            </p:cNvPr>
            <p:cNvSpPr txBox="1"/>
            <p:nvPr/>
          </p:nvSpPr>
          <p:spPr>
            <a:xfrm>
              <a:off x="5493616" y="3852759"/>
              <a:ext cx="1308296" cy="338554"/>
            </a:xfrm>
            <a:prstGeom prst="rect">
              <a:avLst/>
            </a:prstGeom>
            <a:noFill/>
          </p:spPr>
          <p:txBody>
            <a:bodyPr wrap="square" rtlCol="0">
              <a:spAutoFit/>
            </a:bodyPr>
            <a:lstStyle/>
            <a:p>
              <a:r>
                <a:rPr lang="fr-FR" sz="1600" kern="0" dirty="0">
                  <a:solidFill>
                    <a:schemeClr val="bg1"/>
                  </a:solidFill>
                  <a:latin typeface="Oswald SemiBold"/>
                </a:rPr>
                <a:t>Agile-Scrum </a:t>
              </a:r>
            </a:p>
          </p:txBody>
        </p:sp>
      </p:grpSp>
      <p:sp>
        <p:nvSpPr>
          <p:cNvPr id="22" name="Rectangle 21">
            <a:extLst>
              <a:ext uri="{FF2B5EF4-FFF2-40B4-BE49-F238E27FC236}">
                <a16:creationId xmlns:a16="http://schemas.microsoft.com/office/drawing/2014/main" id="{874E707B-EA89-0A83-135A-3054F8F44FB7}"/>
              </a:ext>
            </a:extLst>
          </p:cNvPr>
          <p:cNvSpPr/>
          <p:nvPr/>
        </p:nvSpPr>
        <p:spPr>
          <a:xfrm>
            <a:off x="-46078" y="-42333"/>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E2BD8A34-7CEE-49B3-C84E-0A5527A3A9CD}"/>
              </a:ext>
            </a:extLst>
          </p:cNvPr>
          <p:cNvSpPr txBox="1"/>
          <p:nvPr/>
        </p:nvSpPr>
        <p:spPr>
          <a:xfrm>
            <a:off x="31493" y="2977998"/>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pic>
        <p:nvPicPr>
          <p:cNvPr id="30" name="Image 29">
            <a:extLst>
              <a:ext uri="{FF2B5EF4-FFF2-40B4-BE49-F238E27FC236}">
                <a16:creationId xmlns:a16="http://schemas.microsoft.com/office/drawing/2014/main" id="{3654C2DE-5635-B438-F87D-C35F3D8D2687}"/>
              </a:ext>
            </a:extLst>
          </p:cNvPr>
          <p:cNvPicPr>
            <a:picLocks noChangeAspect="1"/>
          </p:cNvPicPr>
          <p:nvPr/>
        </p:nvPicPr>
        <p:blipFill>
          <a:blip r:embed="rId8"/>
          <a:stretch>
            <a:fillRect/>
          </a:stretch>
        </p:blipFill>
        <p:spPr>
          <a:xfrm>
            <a:off x="11684649" y="1332315"/>
            <a:ext cx="956240" cy="641234"/>
          </a:xfrm>
          <a:prstGeom prst="rect">
            <a:avLst/>
          </a:prstGeom>
        </p:spPr>
      </p:pic>
      <p:pic>
        <p:nvPicPr>
          <p:cNvPr id="12" name="Picture 6" descr="OpenAI Component | Prismatic Docs">
            <a:extLst>
              <a:ext uri="{FF2B5EF4-FFF2-40B4-BE49-F238E27FC236}">
                <a16:creationId xmlns:a16="http://schemas.microsoft.com/office/drawing/2014/main" id="{080A5F96-0A5A-8DD3-A052-181F6AF127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02627" y="1360480"/>
            <a:ext cx="505393" cy="50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89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221" y="537349"/>
            <a:ext cx="2100830" cy="210083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e 25">
            <a:extLst>
              <a:ext uri="{FF2B5EF4-FFF2-40B4-BE49-F238E27FC236}">
                <a16:creationId xmlns:a16="http://schemas.microsoft.com/office/drawing/2014/main" id="{F14913D7-864E-0B12-7CB5-F42741722EC8}"/>
              </a:ext>
            </a:extLst>
          </p:cNvPr>
          <p:cNvGrpSpPr/>
          <p:nvPr/>
        </p:nvGrpSpPr>
        <p:grpSpPr>
          <a:xfrm>
            <a:off x="5392476" y="3789520"/>
            <a:ext cx="3771948" cy="2762896"/>
            <a:chOff x="5392476" y="3789520"/>
            <a:chExt cx="3771948" cy="2762896"/>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 name="ZoneTexte 2">
              <a:extLst>
                <a:ext uri="{FF2B5EF4-FFF2-40B4-BE49-F238E27FC236}">
                  <a16:creationId xmlns:a16="http://schemas.microsoft.com/office/drawing/2014/main" id="{6DE01932-8F1A-2DB8-98C3-FAE5876BF6FA}"/>
                </a:ext>
              </a:extLst>
            </p:cNvPr>
            <p:cNvSpPr txBox="1"/>
            <p:nvPr/>
          </p:nvSpPr>
          <p:spPr>
            <a:xfrm>
              <a:off x="5764164" y="4519161"/>
              <a:ext cx="3158048"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Décompose les projets complexes en étapes gérables.</a:t>
              </a:r>
            </a:p>
            <a:p>
              <a:pPr marL="171450" indent="-171450">
                <a:buFont typeface="Arial" panose="020B0604020202020204" pitchFamily="34" charset="0"/>
                <a:buChar char="•"/>
              </a:pPr>
              <a:r>
                <a:rPr lang="fr-FR" sz="1200" dirty="0">
                  <a:solidFill>
                    <a:schemeClr val="bg1"/>
                  </a:solidFill>
                  <a:latin typeface="Poppins"/>
                  <a:cs typeface="Poppins"/>
                </a:rPr>
                <a:t>Favorise la collaboration et la transparence.</a:t>
              </a:r>
            </a:p>
            <a:p>
              <a:pPr marL="171450" indent="-171450">
                <a:buFont typeface="Arial" panose="020B0604020202020204" pitchFamily="34" charset="0"/>
                <a:buChar char="•"/>
              </a:pPr>
              <a:r>
                <a:rPr lang="fr-FR" sz="1200" dirty="0">
                  <a:solidFill>
                    <a:schemeClr val="bg1"/>
                  </a:solidFill>
                  <a:latin typeface="Poppins"/>
                  <a:cs typeface="Poppins"/>
                </a:rPr>
                <a:t>Permet une adaptation rapide aux besoins changeants des clients.</a:t>
              </a:r>
            </a:p>
            <a:p>
              <a:pPr marL="171450" indent="-171450">
                <a:buFont typeface="Arial" panose="020B0604020202020204" pitchFamily="34" charset="0"/>
                <a:buChar char="•"/>
              </a:pPr>
              <a:r>
                <a:rPr lang="fr-FR" sz="1200" dirty="0">
                  <a:solidFill>
                    <a:schemeClr val="bg1"/>
                  </a:solidFill>
                  <a:latin typeface="Poppins"/>
                  <a:cs typeface="Poppins"/>
                </a:rPr>
                <a:t>Améliore l'efficacité des projets</a:t>
              </a:r>
            </a:p>
          </p:txBody>
        </p:sp>
        <p:sp>
          <p:nvSpPr>
            <p:cNvPr id="5" name="ZoneTexte 4">
              <a:extLst>
                <a:ext uri="{FF2B5EF4-FFF2-40B4-BE49-F238E27FC236}">
                  <a16:creationId xmlns:a16="http://schemas.microsoft.com/office/drawing/2014/main" id="{DA6A295D-F0FD-C8F9-9735-D0772089861B}"/>
                </a:ext>
              </a:extLst>
            </p:cNvPr>
            <p:cNvSpPr txBox="1"/>
            <p:nvPr/>
          </p:nvSpPr>
          <p:spPr>
            <a:xfrm>
              <a:off x="5493616" y="3852759"/>
              <a:ext cx="1308296" cy="338554"/>
            </a:xfrm>
            <a:prstGeom prst="rect">
              <a:avLst/>
            </a:prstGeom>
            <a:noFill/>
          </p:spPr>
          <p:txBody>
            <a:bodyPr wrap="square" rtlCol="0">
              <a:spAutoFit/>
            </a:bodyPr>
            <a:lstStyle/>
            <a:p>
              <a:r>
                <a:rPr lang="fr-FR" sz="1600" kern="0" dirty="0">
                  <a:solidFill>
                    <a:schemeClr val="bg1"/>
                  </a:solidFill>
                  <a:latin typeface="Oswald SemiBold"/>
                </a:rPr>
                <a:t>Agile-Scrum </a:t>
              </a:r>
            </a:p>
          </p:txBody>
        </p:sp>
      </p:grpSp>
      <p:grpSp>
        <p:nvGrpSpPr>
          <p:cNvPr id="29" name="Groupe 28">
            <a:extLst>
              <a:ext uri="{FF2B5EF4-FFF2-40B4-BE49-F238E27FC236}">
                <a16:creationId xmlns:a16="http://schemas.microsoft.com/office/drawing/2014/main" id="{40460640-C1B6-874F-C8C9-C78405784E71}"/>
              </a:ext>
            </a:extLst>
          </p:cNvPr>
          <p:cNvGrpSpPr/>
          <p:nvPr/>
        </p:nvGrpSpPr>
        <p:grpSpPr>
          <a:xfrm>
            <a:off x="1212046" y="3941920"/>
            <a:ext cx="3771948" cy="2762896"/>
            <a:chOff x="5392476" y="3789520"/>
            <a:chExt cx="3771948" cy="2762896"/>
          </a:xfrm>
        </p:grpSpPr>
        <p:grpSp>
          <p:nvGrpSpPr>
            <p:cNvPr id="30" name="Groupe 29">
              <a:extLst>
                <a:ext uri="{FF2B5EF4-FFF2-40B4-BE49-F238E27FC236}">
                  <a16:creationId xmlns:a16="http://schemas.microsoft.com/office/drawing/2014/main" id="{8276E268-D94E-ED62-CC8D-40E9EF73D3E8}"/>
                </a:ext>
              </a:extLst>
            </p:cNvPr>
            <p:cNvGrpSpPr/>
            <p:nvPr/>
          </p:nvGrpSpPr>
          <p:grpSpPr>
            <a:xfrm>
              <a:off x="5392476" y="3789520"/>
              <a:ext cx="3771948" cy="2762896"/>
              <a:chOff x="5231850" y="3479545"/>
              <a:chExt cx="3771948" cy="2762896"/>
            </a:xfrm>
          </p:grpSpPr>
          <p:sp>
            <p:nvSpPr>
              <p:cNvPr id="35" name="Rectangle 34">
                <a:extLst>
                  <a:ext uri="{FF2B5EF4-FFF2-40B4-BE49-F238E27FC236}">
                    <a16:creationId xmlns:a16="http://schemas.microsoft.com/office/drawing/2014/main" id="{5971DB8C-C8EA-1003-AF3D-977C245F99B6}"/>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A166FB96-AA43-E969-4418-E23EC2D2D438}"/>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 coins arrondis 36">
                <a:extLst>
                  <a:ext uri="{FF2B5EF4-FFF2-40B4-BE49-F238E27FC236}">
                    <a16:creationId xmlns:a16="http://schemas.microsoft.com/office/drawing/2014/main" id="{021B2ABA-1B7B-8DAA-1C17-B4AA1858E36F}"/>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3" name="ZoneTexte 32">
              <a:extLst>
                <a:ext uri="{FF2B5EF4-FFF2-40B4-BE49-F238E27FC236}">
                  <a16:creationId xmlns:a16="http://schemas.microsoft.com/office/drawing/2014/main" id="{18791196-EB23-C8C3-17B4-E301600C4135}"/>
                </a:ext>
              </a:extLst>
            </p:cNvPr>
            <p:cNvSpPr txBox="1"/>
            <p:nvPr/>
          </p:nvSpPr>
          <p:spPr>
            <a:xfrm>
              <a:off x="5392476" y="3837503"/>
              <a:ext cx="1591842" cy="338554"/>
            </a:xfrm>
            <a:prstGeom prst="rect">
              <a:avLst/>
            </a:prstGeom>
            <a:noFill/>
          </p:spPr>
          <p:txBody>
            <a:bodyPr wrap="square" rtlCol="0">
              <a:spAutoFit/>
            </a:bodyPr>
            <a:lstStyle/>
            <a:p>
              <a:r>
                <a:rPr lang="fr-FR" sz="1600" kern="0" dirty="0" err="1">
                  <a:solidFill>
                    <a:schemeClr val="bg1"/>
                  </a:solidFill>
                  <a:latin typeface="Oswald SemiBold"/>
                </a:rPr>
                <a:t>Language</a:t>
              </a:r>
              <a:r>
                <a:rPr lang="fr-FR" sz="1600" kern="0" dirty="0">
                  <a:solidFill>
                    <a:schemeClr val="bg1"/>
                  </a:solidFill>
                  <a:latin typeface="Oswald SemiBold"/>
                </a:rPr>
                <a:t> </a:t>
              </a:r>
              <a:r>
                <a:rPr lang="fr-FR" sz="1600" kern="0" dirty="0" err="1">
                  <a:solidFill>
                    <a:schemeClr val="bg1"/>
                  </a:solidFill>
                  <a:latin typeface="Oswald SemiBold"/>
                </a:rPr>
                <a:t>barrier</a:t>
              </a:r>
              <a:r>
                <a:rPr lang="fr-FR" sz="1600" kern="0" dirty="0">
                  <a:solidFill>
                    <a:schemeClr val="bg1"/>
                  </a:solidFill>
                  <a:latin typeface="Oswald SemiBold"/>
                </a:rPr>
                <a:t> </a:t>
              </a:r>
            </a:p>
          </p:txBody>
        </p:sp>
        <p:sp>
          <p:nvSpPr>
            <p:cNvPr id="34" name="ZoneTexte 33">
              <a:extLst>
                <a:ext uri="{FF2B5EF4-FFF2-40B4-BE49-F238E27FC236}">
                  <a16:creationId xmlns:a16="http://schemas.microsoft.com/office/drawing/2014/main" id="{644B881F-8F4F-63B9-AB6D-660C3D679DA2}"/>
                </a:ext>
              </a:extLst>
            </p:cNvPr>
            <p:cNvSpPr txBox="1"/>
            <p:nvPr/>
          </p:nvSpPr>
          <p:spPr>
            <a:xfrm>
              <a:off x="5936318" y="4817886"/>
              <a:ext cx="2785404" cy="646331"/>
            </a:xfrm>
            <a:prstGeom prst="rect">
              <a:avLst/>
            </a:prstGeom>
            <a:noFill/>
          </p:spPr>
          <p:txBody>
            <a:bodyPr wrap="square" rtlCol="0">
              <a:spAutoFit/>
            </a:bodyPr>
            <a:lstStyle/>
            <a:p>
              <a:r>
                <a:rPr lang="fr-FR" sz="1200" dirty="0">
                  <a:solidFill>
                    <a:schemeClr val="bg1"/>
                  </a:solidFill>
                  <a:latin typeface="Poppins"/>
                  <a:cs typeface="Poppins"/>
                </a:rPr>
                <a:t>In addition to french i </a:t>
              </a:r>
              <a:r>
                <a:rPr lang="fr-FR" sz="1200" dirty="0" err="1">
                  <a:solidFill>
                    <a:schemeClr val="bg1"/>
                  </a:solidFill>
                  <a:latin typeface="Poppins"/>
                  <a:cs typeface="Poppins"/>
                </a:rPr>
                <a:t>had</a:t>
              </a:r>
              <a:r>
                <a:rPr lang="fr-FR" sz="1200" dirty="0">
                  <a:solidFill>
                    <a:schemeClr val="bg1"/>
                  </a:solidFill>
                  <a:latin typeface="Poppins"/>
                  <a:cs typeface="Poppins"/>
                </a:rPr>
                <a:t> the chance to </a:t>
              </a:r>
              <a:r>
                <a:rPr lang="fr-FR" sz="1200" dirty="0" err="1">
                  <a:solidFill>
                    <a:schemeClr val="bg1"/>
                  </a:solidFill>
                  <a:latin typeface="Poppins"/>
                  <a:cs typeface="Poppins"/>
                </a:rPr>
                <a:t>work</a:t>
              </a:r>
              <a:r>
                <a:rPr lang="fr-FR" sz="1200" dirty="0">
                  <a:solidFill>
                    <a:schemeClr val="bg1"/>
                  </a:solidFill>
                  <a:latin typeface="Poppins"/>
                  <a:cs typeface="Poppins"/>
                </a:rPr>
                <a:t> on </a:t>
              </a:r>
              <a:r>
                <a:rPr lang="fr-FR" sz="1200" dirty="0" err="1">
                  <a:solidFill>
                    <a:schemeClr val="bg1"/>
                  </a:solidFill>
                  <a:latin typeface="Poppins"/>
                  <a:cs typeface="Poppins"/>
                </a:rPr>
                <a:t>my</a:t>
              </a:r>
              <a:r>
                <a:rPr lang="fr-FR" sz="1200" dirty="0">
                  <a:solidFill>
                    <a:schemeClr val="bg1"/>
                  </a:solidFill>
                  <a:latin typeface="Poppins"/>
                  <a:cs typeface="Poppins"/>
                </a:rPr>
                <a:t> </a:t>
              </a:r>
              <a:r>
                <a:rPr lang="fr-FR" sz="1200" dirty="0" err="1">
                  <a:solidFill>
                    <a:schemeClr val="bg1"/>
                  </a:solidFill>
                  <a:latin typeface="Poppins"/>
                  <a:cs typeface="Poppins"/>
                </a:rPr>
                <a:t>profetional</a:t>
              </a:r>
              <a:r>
                <a:rPr lang="fr-FR" sz="1200" dirty="0">
                  <a:solidFill>
                    <a:schemeClr val="bg1"/>
                  </a:solidFill>
                  <a:latin typeface="Poppins"/>
                  <a:cs typeface="Poppins"/>
                </a:rPr>
                <a:t> </a:t>
              </a:r>
              <a:r>
                <a:rPr lang="fr-FR" sz="1200" dirty="0" err="1">
                  <a:solidFill>
                    <a:schemeClr val="bg1"/>
                  </a:solidFill>
                  <a:latin typeface="Poppins"/>
                  <a:cs typeface="Poppins"/>
                </a:rPr>
                <a:t>english</a:t>
              </a:r>
              <a:r>
                <a:rPr lang="fr-FR" sz="1200" dirty="0">
                  <a:solidFill>
                    <a:schemeClr val="bg1"/>
                  </a:solidFill>
                  <a:latin typeface="Poppins"/>
                  <a:cs typeface="Poppins"/>
                </a:rPr>
                <a:t> and </a:t>
              </a:r>
              <a:r>
                <a:rPr lang="fr-FR" sz="1200" dirty="0" err="1">
                  <a:solidFill>
                    <a:schemeClr val="bg1"/>
                  </a:solidFill>
                  <a:latin typeface="Poppins"/>
                  <a:cs typeface="Poppins"/>
                </a:rPr>
                <a:t>enrich</a:t>
              </a:r>
              <a:r>
                <a:rPr lang="fr-FR" sz="1200" dirty="0">
                  <a:solidFill>
                    <a:schemeClr val="bg1"/>
                  </a:solidFill>
                  <a:latin typeface="Poppins"/>
                  <a:cs typeface="Poppins"/>
                </a:rPr>
                <a:t> </a:t>
              </a:r>
              <a:r>
                <a:rPr lang="fr-FR" sz="1200" dirty="0" err="1">
                  <a:solidFill>
                    <a:schemeClr val="bg1"/>
                  </a:solidFill>
                  <a:latin typeface="Poppins"/>
                  <a:cs typeface="Poppins"/>
                </a:rPr>
                <a:t>my</a:t>
              </a:r>
              <a:r>
                <a:rPr lang="fr-FR" sz="1200" dirty="0">
                  <a:solidFill>
                    <a:schemeClr val="bg1"/>
                  </a:solidFill>
                  <a:latin typeface="Poppins"/>
                  <a:cs typeface="Poppins"/>
                </a:rPr>
                <a:t> </a:t>
              </a:r>
              <a:r>
                <a:rPr lang="fr-FR" sz="1200" dirty="0" err="1">
                  <a:solidFill>
                    <a:schemeClr val="bg1"/>
                  </a:solidFill>
                  <a:latin typeface="Poppins"/>
                  <a:cs typeface="Poppins"/>
                </a:rPr>
                <a:t>vocabulary</a:t>
              </a:r>
              <a:r>
                <a:rPr lang="fr-FR" sz="1200" dirty="0">
                  <a:solidFill>
                    <a:schemeClr val="bg1"/>
                  </a:solidFill>
                  <a:latin typeface="Poppins"/>
                  <a:cs typeface="Poppins"/>
                </a:rPr>
                <a:t> </a:t>
              </a:r>
            </a:p>
          </p:txBody>
        </p:sp>
      </p:grpSp>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5871" y="1323509"/>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079" y="1238487"/>
            <a:ext cx="1204384" cy="82889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74E707B-EA89-0A83-135A-3054F8F44FB7}"/>
              </a:ext>
            </a:extLst>
          </p:cNvPr>
          <p:cNvSpPr/>
          <p:nvPr/>
        </p:nvSpPr>
        <p:spPr>
          <a:xfrm>
            <a:off x="-46078" y="-42333"/>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4407" y="1376005"/>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4941" y="1376005"/>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5169" y="1337192"/>
            <a:ext cx="565249" cy="56524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a:extLst>
              <a:ext uri="{FF2B5EF4-FFF2-40B4-BE49-F238E27FC236}">
                <a16:creationId xmlns:a16="http://schemas.microsoft.com/office/drawing/2014/main" id="{C1B79EBD-6B06-C18E-1294-C154ADCD489B}"/>
              </a:ext>
            </a:extLst>
          </p:cNvPr>
          <p:cNvGrpSpPr/>
          <p:nvPr/>
        </p:nvGrpSpPr>
        <p:grpSpPr>
          <a:xfrm>
            <a:off x="12332506" y="3941920"/>
            <a:ext cx="3771948" cy="2762896"/>
            <a:chOff x="5392476" y="3789520"/>
            <a:chExt cx="3771948" cy="2762896"/>
          </a:xfrm>
        </p:grpSpPr>
        <p:grpSp>
          <p:nvGrpSpPr>
            <p:cNvPr id="7" name="Groupe 6">
              <a:extLst>
                <a:ext uri="{FF2B5EF4-FFF2-40B4-BE49-F238E27FC236}">
                  <a16:creationId xmlns:a16="http://schemas.microsoft.com/office/drawing/2014/main" id="{2B588355-8357-1F16-C8B8-7D8D2C5B2BD7}"/>
                </a:ext>
              </a:extLst>
            </p:cNvPr>
            <p:cNvGrpSpPr/>
            <p:nvPr/>
          </p:nvGrpSpPr>
          <p:grpSpPr>
            <a:xfrm>
              <a:off x="5392476" y="3789520"/>
              <a:ext cx="3771948" cy="2762896"/>
              <a:chOff x="5231850" y="3479545"/>
              <a:chExt cx="3771948" cy="2762896"/>
            </a:xfrm>
          </p:grpSpPr>
          <p:sp>
            <p:nvSpPr>
              <p:cNvPr id="10" name="Rectangle 9">
                <a:extLst>
                  <a:ext uri="{FF2B5EF4-FFF2-40B4-BE49-F238E27FC236}">
                    <a16:creationId xmlns:a16="http://schemas.microsoft.com/office/drawing/2014/main" id="{CCB9A43C-9642-4F9D-5E1C-61C817A6D83E}"/>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D1E74F7-7608-BB36-4E87-5E2888A2FCD9}"/>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04B4CD56-8380-0046-48A4-CC3E54C4910C}"/>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 name="ZoneTexte 7">
              <a:extLst>
                <a:ext uri="{FF2B5EF4-FFF2-40B4-BE49-F238E27FC236}">
                  <a16:creationId xmlns:a16="http://schemas.microsoft.com/office/drawing/2014/main" id="{1304F953-DD0D-7F08-C02B-25D53CA7A2C9}"/>
                </a:ext>
              </a:extLst>
            </p:cNvPr>
            <p:cNvSpPr txBox="1"/>
            <p:nvPr/>
          </p:nvSpPr>
          <p:spPr>
            <a:xfrm>
              <a:off x="5403782" y="3837503"/>
              <a:ext cx="1238649" cy="338554"/>
            </a:xfrm>
            <a:prstGeom prst="rect">
              <a:avLst/>
            </a:prstGeom>
            <a:noFill/>
          </p:spPr>
          <p:txBody>
            <a:bodyPr wrap="square" rtlCol="0">
              <a:spAutoFit/>
            </a:bodyPr>
            <a:lstStyle/>
            <a:p>
              <a:r>
                <a:rPr lang="fr-FR" sz="1600" kern="0" dirty="0">
                  <a:solidFill>
                    <a:schemeClr val="bg1"/>
                  </a:solidFill>
                  <a:latin typeface="Oswald SemiBold"/>
                </a:rPr>
                <a:t>CRISP-DM</a:t>
              </a:r>
            </a:p>
          </p:txBody>
        </p:sp>
        <p:sp>
          <p:nvSpPr>
            <p:cNvPr id="9" name="ZoneTexte 8">
              <a:extLst>
                <a:ext uri="{FF2B5EF4-FFF2-40B4-BE49-F238E27FC236}">
                  <a16:creationId xmlns:a16="http://schemas.microsoft.com/office/drawing/2014/main" id="{0E800C45-2857-F897-A023-E6D16646283C}"/>
                </a:ext>
              </a:extLst>
            </p:cNvPr>
            <p:cNvSpPr txBox="1"/>
            <p:nvPr/>
          </p:nvSpPr>
          <p:spPr>
            <a:xfrm>
              <a:off x="5835456" y="4480569"/>
              <a:ext cx="2548889"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Business </a:t>
              </a:r>
              <a:r>
                <a:rPr lang="fr-FR" sz="1200" dirty="0" err="1">
                  <a:solidFill>
                    <a:schemeClr val="bg1"/>
                  </a:solidFill>
                  <a:latin typeface="Poppins"/>
                  <a:cs typeface="Poppins"/>
                </a:rPr>
                <a:t>Understanding</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Data </a:t>
              </a:r>
              <a:r>
                <a:rPr lang="fr-FR" sz="1200" dirty="0" err="1">
                  <a:solidFill>
                    <a:schemeClr val="bg1"/>
                  </a:solidFill>
                  <a:latin typeface="Poppins"/>
                  <a:cs typeface="Poppins"/>
                </a:rPr>
                <a:t>Understanding</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Data </a:t>
              </a:r>
              <a:r>
                <a:rPr lang="fr-FR" sz="1200" dirty="0" err="1">
                  <a:solidFill>
                    <a:schemeClr val="bg1"/>
                  </a:solidFill>
                  <a:latin typeface="Poppins"/>
                  <a:cs typeface="Poppins"/>
                </a:rPr>
                <a:t>Preparation</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Modeling</a:t>
              </a:r>
            </a:p>
            <a:p>
              <a:pPr marL="171450" indent="-171450">
                <a:buFont typeface="Arial" panose="020B0604020202020204" pitchFamily="34" charset="0"/>
                <a:buChar char="•"/>
              </a:pPr>
              <a:r>
                <a:rPr lang="fr-FR" sz="1200" dirty="0">
                  <a:solidFill>
                    <a:schemeClr val="bg1"/>
                  </a:solidFill>
                  <a:latin typeface="Poppins"/>
                  <a:cs typeface="Poppins"/>
                </a:rPr>
                <a:t>Evaluation</a:t>
              </a:r>
            </a:p>
            <a:p>
              <a:pPr marL="171450" indent="-171450">
                <a:buFont typeface="Arial" panose="020B0604020202020204" pitchFamily="34" charset="0"/>
                <a:buChar char="•"/>
              </a:pPr>
              <a:r>
                <a:rPr lang="fr-FR" sz="1200" dirty="0" err="1">
                  <a:solidFill>
                    <a:schemeClr val="bg1"/>
                  </a:solidFill>
                  <a:latin typeface="Poppins"/>
                  <a:cs typeface="Poppins"/>
                </a:rPr>
                <a:t>Deployment</a:t>
              </a:r>
              <a:endParaRPr lang="fr-FR" sz="1200" dirty="0">
                <a:solidFill>
                  <a:schemeClr val="bg1"/>
                </a:solidFill>
                <a:latin typeface="Poppins"/>
                <a:cs typeface="Poppins"/>
              </a:endParaRPr>
            </a:p>
          </p:txBody>
        </p:sp>
      </p:grpSp>
      <p:sp>
        <p:nvSpPr>
          <p:cNvPr id="2" name="ZoneTexte 1">
            <a:extLst>
              <a:ext uri="{FF2B5EF4-FFF2-40B4-BE49-F238E27FC236}">
                <a16:creationId xmlns:a16="http://schemas.microsoft.com/office/drawing/2014/main" id="{91B3F709-0B1A-14BF-E200-43CA17579A5C}"/>
              </a:ext>
            </a:extLst>
          </p:cNvPr>
          <p:cNvSpPr txBox="1"/>
          <p:nvPr/>
        </p:nvSpPr>
        <p:spPr>
          <a:xfrm>
            <a:off x="31500" y="2977998"/>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pic>
        <p:nvPicPr>
          <p:cNvPr id="4" name="Image 3">
            <a:extLst>
              <a:ext uri="{FF2B5EF4-FFF2-40B4-BE49-F238E27FC236}">
                <a16:creationId xmlns:a16="http://schemas.microsoft.com/office/drawing/2014/main" id="{1FD057FA-718C-3C95-7E64-846DFBAEDD4D}"/>
              </a:ext>
            </a:extLst>
          </p:cNvPr>
          <p:cNvPicPr>
            <a:picLocks noChangeAspect="1"/>
          </p:cNvPicPr>
          <p:nvPr/>
        </p:nvPicPr>
        <p:blipFill>
          <a:blip r:embed="rId9"/>
          <a:stretch>
            <a:fillRect/>
          </a:stretch>
        </p:blipFill>
        <p:spPr>
          <a:xfrm>
            <a:off x="10051447" y="1299199"/>
            <a:ext cx="956240" cy="641234"/>
          </a:xfrm>
          <a:prstGeom prst="rect">
            <a:avLst/>
          </a:prstGeom>
        </p:spPr>
      </p:pic>
      <p:pic>
        <p:nvPicPr>
          <p:cNvPr id="11" name="Picture 6" descr="OpenAI Component | Prismatic Docs">
            <a:extLst>
              <a:ext uri="{FF2B5EF4-FFF2-40B4-BE49-F238E27FC236}">
                <a16:creationId xmlns:a16="http://schemas.microsoft.com/office/drawing/2014/main" id="{14702F28-4B6E-D004-1FE5-1880F22E28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9425" y="1360480"/>
            <a:ext cx="505393" cy="50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270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e 23">
            <a:extLst>
              <a:ext uri="{FF2B5EF4-FFF2-40B4-BE49-F238E27FC236}">
                <a16:creationId xmlns:a16="http://schemas.microsoft.com/office/drawing/2014/main" id="{607D7EE9-81A3-F8C4-F0B9-80DC6C81CBA1}"/>
              </a:ext>
            </a:extLst>
          </p:cNvPr>
          <p:cNvGrpSpPr/>
          <p:nvPr/>
        </p:nvGrpSpPr>
        <p:grpSpPr>
          <a:xfrm>
            <a:off x="5392476" y="3789520"/>
            <a:ext cx="3771948" cy="2762896"/>
            <a:chOff x="5392476" y="3789520"/>
            <a:chExt cx="3771948" cy="2762896"/>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ZoneTexte 1">
              <a:extLst>
                <a:ext uri="{FF2B5EF4-FFF2-40B4-BE49-F238E27FC236}">
                  <a16:creationId xmlns:a16="http://schemas.microsoft.com/office/drawing/2014/main" id="{8DB718E4-EE49-BAC4-A8F9-F0741AE26310}"/>
                </a:ext>
              </a:extLst>
            </p:cNvPr>
            <p:cNvSpPr txBox="1"/>
            <p:nvPr/>
          </p:nvSpPr>
          <p:spPr>
            <a:xfrm>
              <a:off x="5403782" y="3837503"/>
              <a:ext cx="1238649" cy="338554"/>
            </a:xfrm>
            <a:prstGeom prst="rect">
              <a:avLst/>
            </a:prstGeom>
            <a:noFill/>
          </p:spPr>
          <p:txBody>
            <a:bodyPr wrap="square" rtlCol="0">
              <a:spAutoFit/>
            </a:bodyPr>
            <a:lstStyle/>
            <a:p>
              <a:r>
                <a:rPr lang="fr-FR" sz="1600" kern="0" dirty="0">
                  <a:solidFill>
                    <a:schemeClr val="bg1"/>
                  </a:solidFill>
                  <a:latin typeface="Oswald SemiBold"/>
                </a:rPr>
                <a:t>CRISP-DM</a:t>
              </a:r>
            </a:p>
          </p:txBody>
        </p:sp>
        <p:sp>
          <p:nvSpPr>
            <p:cNvPr id="3" name="ZoneTexte 2">
              <a:extLst>
                <a:ext uri="{FF2B5EF4-FFF2-40B4-BE49-F238E27FC236}">
                  <a16:creationId xmlns:a16="http://schemas.microsoft.com/office/drawing/2014/main" id="{C5A8A66A-D1C9-AE5B-69D4-782E025A7575}"/>
                </a:ext>
              </a:extLst>
            </p:cNvPr>
            <p:cNvSpPr txBox="1"/>
            <p:nvPr/>
          </p:nvSpPr>
          <p:spPr>
            <a:xfrm>
              <a:off x="5835456" y="4480569"/>
              <a:ext cx="2548889"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Business </a:t>
              </a:r>
              <a:r>
                <a:rPr lang="fr-FR" sz="1200" dirty="0" err="1">
                  <a:solidFill>
                    <a:schemeClr val="bg1"/>
                  </a:solidFill>
                  <a:latin typeface="Poppins"/>
                  <a:cs typeface="Poppins"/>
                </a:rPr>
                <a:t>Understanding</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Data </a:t>
              </a:r>
              <a:r>
                <a:rPr lang="fr-FR" sz="1200" dirty="0" err="1">
                  <a:solidFill>
                    <a:schemeClr val="bg1"/>
                  </a:solidFill>
                  <a:latin typeface="Poppins"/>
                  <a:cs typeface="Poppins"/>
                </a:rPr>
                <a:t>Understanding</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Data </a:t>
              </a:r>
              <a:r>
                <a:rPr lang="fr-FR" sz="1200" dirty="0" err="1">
                  <a:solidFill>
                    <a:schemeClr val="bg1"/>
                  </a:solidFill>
                  <a:latin typeface="Poppins"/>
                  <a:cs typeface="Poppins"/>
                </a:rPr>
                <a:t>Preparation</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Modeling</a:t>
              </a:r>
            </a:p>
            <a:p>
              <a:pPr marL="171450" indent="-171450">
                <a:buFont typeface="Arial" panose="020B0604020202020204" pitchFamily="34" charset="0"/>
                <a:buChar char="•"/>
              </a:pPr>
              <a:r>
                <a:rPr lang="fr-FR" sz="1200" dirty="0">
                  <a:solidFill>
                    <a:schemeClr val="bg1"/>
                  </a:solidFill>
                  <a:latin typeface="Poppins"/>
                  <a:cs typeface="Poppins"/>
                </a:rPr>
                <a:t>Evaluation</a:t>
              </a:r>
            </a:p>
            <a:p>
              <a:pPr marL="171450" indent="-171450">
                <a:buFont typeface="Arial" panose="020B0604020202020204" pitchFamily="34" charset="0"/>
                <a:buChar char="•"/>
              </a:pPr>
              <a:r>
                <a:rPr lang="fr-FR" sz="1200" dirty="0" err="1">
                  <a:solidFill>
                    <a:schemeClr val="bg1"/>
                  </a:solidFill>
                  <a:latin typeface="Poppins"/>
                  <a:cs typeface="Poppins"/>
                </a:rPr>
                <a:t>Deployment</a:t>
              </a:r>
              <a:endParaRPr lang="fr-FR" sz="1200" dirty="0">
                <a:solidFill>
                  <a:schemeClr val="bg1"/>
                </a:solidFill>
                <a:latin typeface="Poppins"/>
                <a:cs typeface="Poppins"/>
              </a:endParaRPr>
            </a:p>
          </p:txBody>
        </p:sp>
      </p:grpSp>
      <p:grpSp>
        <p:nvGrpSpPr>
          <p:cNvPr id="36" name="Groupe 35">
            <a:extLst>
              <a:ext uri="{FF2B5EF4-FFF2-40B4-BE49-F238E27FC236}">
                <a16:creationId xmlns:a16="http://schemas.microsoft.com/office/drawing/2014/main" id="{A0A747AB-7395-342D-88C5-7E4AF6DAF317}"/>
              </a:ext>
            </a:extLst>
          </p:cNvPr>
          <p:cNvGrpSpPr/>
          <p:nvPr/>
        </p:nvGrpSpPr>
        <p:grpSpPr>
          <a:xfrm>
            <a:off x="1092466" y="3941920"/>
            <a:ext cx="3771948" cy="2762896"/>
            <a:chOff x="5392476" y="3789520"/>
            <a:chExt cx="3771948" cy="2762896"/>
          </a:xfrm>
        </p:grpSpPr>
        <p:grpSp>
          <p:nvGrpSpPr>
            <p:cNvPr id="37" name="Groupe 36">
              <a:extLst>
                <a:ext uri="{FF2B5EF4-FFF2-40B4-BE49-F238E27FC236}">
                  <a16:creationId xmlns:a16="http://schemas.microsoft.com/office/drawing/2014/main" id="{390A1A13-1848-CAE9-C01C-2B129F84087C}"/>
                </a:ext>
              </a:extLst>
            </p:cNvPr>
            <p:cNvGrpSpPr/>
            <p:nvPr/>
          </p:nvGrpSpPr>
          <p:grpSpPr>
            <a:xfrm>
              <a:off x="5392476" y="3789520"/>
              <a:ext cx="3771948" cy="2762896"/>
              <a:chOff x="5231850" y="3479545"/>
              <a:chExt cx="3771948" cy="2762896"/>
            </a:xfrm>
          </p:grpSpPr>
          <p:sp>
            <p:nvSpPr>
              <p:cNvPr id="40" name="Rectangle 39">
                <a:extLst>
                  <a:ext uri="{FF2B5EF4-FFF2-40B4-BE49-F238E27FC236}">
                    <a16:creationId xmlns:a16="http://schemas.microsoft.com/office/drawing/2014/main" id="{02DBBBAE-2C39-CBAE-87D0-CF984174EDC2}"/>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a:extLst>
                  <a:ext uri="{FF2B5EF4-FFF2-40B4-BE49-F238E27FC236}">
                    <a16:creationId xmlns:a16="http://schemas.microsoft.com/office/drawing/2014/main" id="{8B354503-CD28-0BBD-5285-F2F09B3ED4FF}"/>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 coins arrondis 41">
                <a:extLst>
                  <a:ext uri="{FF2B5EF4-FFF2-40B4-BE49-F238E27FC236}">
                    <a16:creationId xmlns:a16="http://schemas.microsoft.com/office/drawing/2014/main" id="{AAF46D05-A807-61E3-FAAC-53366480A338}"/>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8" name="ZoneTexte 37">
              <a:extLst>
                <a:ext uri="{FF2B5EF4-FFF2-40B4-BE49-F238E27FC236}">
                  <a16:creationId xmlns:a16="http://schemas.microsoft.com/office/drawing/2014/main" id="{34AE5A98-46D7-96D5-8802-747C19B39D26}"/>
                </a:ext>
              </a:extLst>
            </p:cNvPr>
            <p:cNvSpPr txBox="1"/>
            <p:nvPr/>
          </p:nvSpPr>
          <p:spPr>
            <a:xfrm>
              <a:off x="5764164" y="4519161"/>
              <a:ext cx="3158048"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Décompose les projets complexes en étapes gérables.</a:t>
              </a:r>
            </a:p>
            <a:p>
              <a:pPr marL="171450" indent="-171450">
                <a:buFont typeface="Arial" panose="020B0604020202020204" pitchFamily="34" charset="0"/>
                <a:buChar char="•"/>
              </a:pPr>
              <a:r>
                <a:rPr lang="fr-FR" sz="1200" dirty="0">
                  <a:solidFill>
                    <a:schemeClr val="bg1"/>
                  </a:solidFill>
                  <a:latin typeface="Poppins"/>
                  <a:cs typeface="Poppins"/>
                </a:rPr>
                <a:t>Favorise la collaboration et la transparence.</a:t>
              </a:r>
            </a:p>
            <a:p>
              <a:pPr marL="171450" indent="-171450">
                <a:buFont typeface="Arial" panose="020B0604020202020204" pitchFamily="34" charset="0"/>
                <a:buChar char="•"/>
              </a:pPr>
              <a:r>
                <a:rPr lang="fr-FR" sz="1200" dirty="0">
                  <a:solidFill>
                    <a:schemeClr val="bg1"/>
                  </a:solidFill>
                  <a:latin typeface="Poppins"/>
                  <a:cs typeface="Poppins"/>
                </a:rPr>
                <a:t>Permet une adaptation rapide aux besoins changeants des clients.</a:t>
              </a:r>
            </a:p>
            <a:p>
              <a:pPr marL="171450" indent="-171450">
                <a:buFont typeface="Arial" panose="020B0604020202020204" pitchFamily="34" charset="0"/>
                <a:buChar char="•"/>
              </a:pPr>
              <a:r>
                <a:rPr lang="fr-FR" sz="1200" dirty="0">
                  <a:solidFill>
                    <a:schemeClr val="bg1"/>
                  </a:solidFill>
                  <a:latin typeface="Poppins"/>
                  <a:cs typeface="Poppins"/>
                </a:rPr>
                <a:t>Améliore l'efficacité des projets</a:t>
              </a:r>
            </a:p>
          </p:txBody>
        </p:sp>
        <p:sp>
          <p:nvSpPr>
            <p:cNvPr id="39" name="ZoneTexte 38">
              <a:extLst>
                <a:ext uri="{FF2B5EF4-FFF2-40B4-BE49-F238E27FC236}">
                  <a16:creationId xmlns:a16="http://schemas.microsoft.com/office/drawing/2014/main" id="{A222E281-F48D-3EF0-DF5F-E353FB11842C}"/>
                </a:ext>
              </a:extLst>
            </p:cNvPr>
            <p:cNvSpPr txBox="1"/>
            <p:nvPr/>
          </p:nvSpPr>
          <p:spPr>
            <a:xfrm>
              <a:off x="5493616" y="3852759"/>
              <a:ext cx="1308296" cy="338554"/>
            </a:xfrm>
            <a:prstGeom prst="rect">
              <a:avLst/>
            </a:prstGeom>
            <a:noFill/>
          </p:spPr>
          <p:txBody>
            <a:bodyPr wrap="square" rtlCol="0">
              <a:spAutoFit/>
            </a:bodyPr>
            <a:lstStyle/>
            <a:p>
              <a:r>
                <a:rPr lang="fr-FR" sz="1600" kern="0" dirty="0">
                  <a:solidFill>
                    <a:schemeClr val="bg1"/>
                  </a:solidFill>
                  <a:latin typeface="Oswald SemiBold"/>
                </a:rPr>
                <a:t>Agile-Scrum </a:t>
              </a:r>
            </a:p>
          </p:txBody>
        </p:sp>
      </p:grpSp>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185" y="1451758"/>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9719" y="1451758"/>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1165" y="991460"/>
            <a:ext cx="1634536" cy="163453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6892" y="1238487"/>
            <a:ext cx="641235" cy="64123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5871" y="1323509"/>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079" y="1238487"/>
            <a:ext cx="1204384" cy="82889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74E707B-EA89-0A83-135A-3054F8F44FB7}"/>
              </a:ext>
            </a:extLst>
          </p:cNvPr>
          <p:cNvSpPr/>
          <p:nvPr/>
        </p:nvSpPr>
        <p:spPr>
          <a:xfrm>
            <a:off x="-46078" y="-42333"/>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grpSp>
        <p:nvGrpSpPr>
          <p:cNvPr id="4" name="Groupe 3">
            <a:extLst>
              <a:ext uri="{FF2B5EF4-FFF2-40B4-BE49-F238E27FC236}">
                <a16:creationId xmlns:a16="http://schemas.microsoft.com/office/drawing/2014/main" id="{65DCD82B-AAC6-F030-FA20-5171A840F6EF}"/>
              </a:ext>
            </a:extLst>
          </p:cNvPr>
          <p:cNvGrpSpPr/>
          <p:nvPr/>
        </p:nvGrpSpPr>
        <p:grpSpPr>
          <a:xfrm>
            <a:off x="12262168" y="3941920"/>
            <a:ext cx="3771948" cy="2762896"/>
            <a:chOff x="5392476" y="3789520"/>
            <a:chExt cx="3771948" cy="2762896"/>
          </a:xfrm>
        </p:grpSpPr>
        <p:grpSp>
          <p:nvGrpSpPr>
            <p:cNvPr id="5" name="Groupe 4">
              <a:extLst>
                <a:ext uri="{FF2B5EF4-FFF2-40B4-BE49-F238E27FC236}">
                  <a16:creationId xmlns:a16="http://schemas.microsoft.com/office/drawing/2014/main" id="{DE78B067-D468-6504-FDA7-11EA1725C4E0}"/>
                </a:ext>
              </a:extLst>
            </p:cNvPr>
            <p:cNvGrpSpPr/>
            <p:nvPr/>
          </p:nvGrpSpPr>
          <p:grpSpPr>
            <a:xfrm>
              <a:off x="5392476" y="3789520"/>
              <a:ext cx="3771948" cy="2762896"/>
              <a:chOff x="5231850" y="3479545"/>
              <a:chExt cx="3771948" cy="2762896"/>
            </a:xfrm>
          </p:grpSpPr>
          <p:sp>
            <p:nvSpPr>
              <p:cNvPr id="8" name="Rectangle 7">
                <a:extLst>
                  <a:ext uri="{FF2B5EF4-FFF2-40B4-BE49-F238E27FC236}">
                    <a16:creationId xmlns:a16="http://schemas.microsoft.com/office/drawing/2014/main" id="{9FB67DE9-C805-9BE7-8FA7-A0B9E624E7CA}"/>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FFB4F48-69C6-6464-C39D-CF73E60FA679}"/>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C04B0127-A72D-3619-6AFE-D6A7B7FF7FFD}"/>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ZoneTexte 5">
              <a:extLst>
                <a:ext uri="{FF2B5EF4-FFF2-40B4-BE49-F238E27FC236}">
                  <a16:creationId xmlns:a16="http://schemas.microsoft.com/office/drawing/2014/main" id="{B39EA867-AAAE-46F0-A8E1-2E869A8B3E86}"/>
                </a:ext>
              </a:extLst>
            </p:cNvPr>
            <p:cNvSpPr txBox="1"/>
            <p:nvPr/>
          </p:nvSpPr>
          <p:spPr>
            <a:xfrm>
              <a:off x="5403782" y="3837503"/>
              <a:ext cx="1238649" cy="338554"/>
            </a:xfrm>
            <a:prstGeom prst="rect">
              <a:avLst/>
            </a:prstGeom>
            <a:noFill/>
          </p:spPr>
          <p:txBody>
            <a:bodyPr wrap="square" rtlCol="0">
              <a:spAutoFit/>
            </a:bodyPr>
            <a:lstStyle/>
            <a:p>
              <a:r>
                <a:rPr lang="fr-FR" sz="1600" kern="0" dirty="0">
                  <a:solidFill>
                    <a:schemeClr val="bg1"/>
                  </a:solidFill>
                  <a:latin typeface="Oswald SemiBold"/>
                </a:rPr>
                <a:t>ML</a:t>
              </a:r>
            </a:p>
          </p:txBody>
        </p:sp>
        <p:sp>
          <p:nvSpPr>
            <p:cNvPr id="7" name="ZoneTexte 6">
              <a:extLst>
                <a:ext uri="{FF2B5EF4-FFF2-40B4-BE49-F238E27FC236}">
                  <a16:creationId xmlns:a16="http://schemas.microsoft.com/office/drawing/2014/main" id="{9CF62BF6-EE22-8D9B-A805-AC7FAC0EE2CF}"/>
                </a:ext>
              </a:extLst>
            </p:cNvPr>
            <p:cNvSpPr txBox="1"/>
            <p:nvPr/>
          </p:nvSpPr>
          <p:spPr>
            <a:xfrm>
              <a:off x="5859194" y="4407500"/>
              <a:ext cx="218752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Vecteurs de Mots</a:t>
              </a:r>
            </a:p>
            <a:p>
              <a:pPr marL="171450" indent="-171450">
                <a:buFont typeface="Arial" panose="020B0604020202020204" pitchFamily="34" charset="0"/>
                <a:buChar char="•"/>
              </a:pPr>
              <a:r>
                <a:rPr lang="fr-FR" sz="1200" dirty="0">
                  <a:solidFill>
                    <a:schemeClr val="bg1"/>
                  </a:solidFill>
                  <a:latin typeface="Poppins"/>
                  <a:cs typeface="Poppins"/>
                </a:rPr>
                <a:t>Réseaux Neuronaux Récurrents</a:t>
              </a:r>
            </a:p>
            <a:p>
              <a:pPr marL="171450" indent="-171450">
                <a:buFont typeface="Arial" panose="020B0604020202020204" pitchFamily="34" charset="0"/>
                <a:buChar char="•"/>
              </a:pPr>
              <a:r>
                <a:rPr lang="fr-FR" sz="1200" dirty="0">
                  <a:solidFill>
                    <a:schemeClr val="bg1"/>
                  </a:solidFill>
                  <a:latin typeface="Poppins"/>
                  <a:cs typeface="Poppins"/>
                </a:rPr>
                <a:t>Réseaux de Neurones Convolutifs</a:t>
              </a:r>
            </a:p>
            <a:p>
              <a:pPr marL="171450" indent="-171450">
                <a:buFont typeface="Arial" panose="020B0604020202020204" pitchFamily="34" charset="0"/>
                <a:buChar char="•"/>
              </a:pPr>
              <a:r>
                <a:rPr lang="fr-FR" sz="1200" dirty="0">
                  <a:solidFill>
                    <a:schemeClr val="bg1"/>
                  </a:solidFill>
                  <a:latin typeface="Poppins"/>
                  <a:cs typeface="Poppins"/>
                </a:rPr>
                <a:t>Modèles de Transformation</a:t>
              </a:r>
            </a:p>
            <a:p>
              <a:pPr marL="171450" indent="-171450">
                <a:buFont typeface="Arial" panose="020B0604020202020204" pitchFamily="34" charset="0"/>
                <a:buChar char="•"/>
              </a:pPr>
              <a:r>
                <a:rPr lang="fr-FR" sz="1200" dirty="0">
                  <a:solidFill>
                    <a:schemeClr val="bg1"/>
                  </a:solidFill>
                  <a:latin typeface="Poppins"/>
                  <a:cs typeface="Poppins"/>
                </a:rPr>
                <a:t>Reconnaissance des Entités Nommées</a:t>
              </a:r>
            </a:p>
          </p:txBody>
        </p:sp>
      </p:grpSp>
      <p:sp>
        <p:nvSpPr>
          <p:cNvPr id="11" name="ZoneTexte 10">
            <a:extLst>
              <a:ext uri="{FF2B5EF4-FFF2-40B4-BE49-F238E27FC236}">
                <a16:creationId xmlns:a16="http://schemas.microsoft.com/office/drawing/2014/main" id="{13142D4C-50EA-42FC-286C-A5D56554BDA0}"/>
              </a:ext>
            </a:extLst>
          </p:cNvPr>
          <p:cNvSpPr txBox="1"/>
          <p:nvPr/>
        </p:nvSpPr>
        <p:spPr>
          <a:xfrm>
            <a:off x="31500" y="2977998"/>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pic>
        <p:nvPicPr>
          <p:cNvPr id="13" name="Image 12">
            <a:extLst>
              <a:ext uri="{FF2B5EF4-FFF2-40B4-BE49-F238E27FC236}">
                <a16:creationId xmlns:a16="http://schemas.microsoft.com/office/drawing/2014/main" id="{DF6635B1-307F-DBD3-2685-36695A1D6B19}"/>
              </a:ext>
            </a:extLst>
          </p:cNvPr>
          <p:cNvPicPr>
            <a:picLocks noChangeAspect="1"/>
          </p:cNvPicPr>
          <p:nvPr/>
        </p:nvPicPr>
        <p:blipFill>
          <a:blip r:embed="rId9"/>
          <a:stretch>
            <a:fillRect/>
          </a:stretch>
        </p:blipFill>
        <p:spPr>
          <a:xfrm>
            <a:off x="9177557" y="1332315"/>
            <a:ext cx="956240" cy="641234"/>
          </a:xfrm>
          <a:prstGeom prst="rect">
            <a:avLst/>
          </a:prstGeom>
        </p:spPr>
      </p:pic>
      <p:pic>
        <p:nvPicPr>
          <p:cNvPr id="12" name="Picture 6" descr="OpenAI Component | Prismatic Docs">
            <a:extLst>
              <a:ext uri="{FF2B5EF4-FFF2-40B4-BE49-F238E27FC236}">
                <a16:creationId xmlns:a16="http://schemas.microsoft.com/office/drawing/2014/main" id="{ECB952E5-AD55-B474-6F2E-F7AAFCE7D6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86750" y="1401358"/>
            <a:ext cx="505393" cy="50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267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e 23">
            <a:extLst>
              <a:ext uri="{FF2B5EF4-FFF2-40B4-BE49-F238E27FC236}">
                <a16:creationId xmlns:a16="http://schemas.microsoft.com/office/drawing/2014/main" id="{9E8DB844-1CDA-1D67-60B0-9F04357EE990}"/>
              </a:ext>
            </a:extLst>
          </p:cNvPr>
          <p:cNvGrpSpPr/>
          <p:nvPr/>
        </p:nvGrpSpPr>
        <p:grpSpPr>
          <a:xfrm>
            <a:off x="5392476" y="3789520"/>
            <a:ext cx="3771948" cy="2762896"/>
            <a:chOff x="5392476" y="3789520"/>
            <a:chExt cx="3771948" cy="2762896"/>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ZoneTexte 1">
              <a:extLst>
                <a:ext uri="{FF2B5EF4-FFF2-40B4-BE49-F238E27FC236}">
                  <a16:creationId xmlns:a16="http://schemas.microsoft.com/office/drawing/2014/main" id="{B5080D9F-58BF-CC0A-A09A-BC2F86488719}"/>
                </a:ext>
              </a:extLst>
            </p:cNvPr>
            <p:cNvSpPr txBox="1"/>
            <p:nvPr/>
          </p:nvSpPr>
          <p:spPr>
            <a:xfrm>
              <a:off x="5403782" y="3837503"/>
              <a:ext cx="1238649" cy="338554"/>
            </a:xfrm>
            <a:prstGeom prst="rect">
              <a:avLst/>
            </a:prstGeom>
            <a:noFill/>
          </p:spPr>
          <p:txBody>
            <a:bodyPr wrap="square" rtlCol="0">
              <a:spAutoFit/>
            </a:bodyPr>
            <a:lstStyle/>
            <a:p>
              <a:r>
                <a:rPr lang="fr-FR" sz="1600" kern="0" dirty="0">
                  <a:solidFill>
                    <a:schemeClr val="bg1"/>
                  </a:solidFill>
                  <a:latin typeface="Oswald SemiBold"/>
                </a:rPr>
                <a:t>ML</a:t>
              </a:r>
            </a:p>
          </p:txBody>
        </p:sp>
        <p:sp>
          <p:nvSpPr>
            <p:cNvPr id="3" name="ZoneTexte 2">
              <a:extLst>
                <a:ext uri="{FF2B5EF4-FFF2-40B4-BE49-F238E27FC236}">
                  <a16:creationId xmlns:a16="http://schemas.microsoft.com/office/drawing/2014/main" id="{01D424AE-548F-203F-D6A6-2C6022159DC4}"/>
                </a:ext>
              </a:extLst>
            </p:cNvPr>
            <p:cNvSpPr txBox="1"/>
            <p:nvPr/>
          </p:nvSpPr>
          <p:spPr>
            <a:xfrm>
              <a:off x="5859194" y="4407500"/>
              <a:ext cx="218752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Vecteurs de Mots</a:t>
              </a:r>
            </a:p>
            <a:p>
              <a:pPr marL="171450" indent="-171450">
                <a:buFont typeface="Arial" panose="020B0604020202020204" pitchFamily="34" charset="0"/>
                <a:buChar char="•"/>
              </a:pPr>
              <a:r>
                <a:rPr lang="fr-FR" sz="1200" dirty="0">
                  <a:solidFill>
                    <a:schemeClr val="bg1"/>
                  </a:solidFill>
                  <a:latin typeface="Poppins"/>
                  <a:cs typeface="Poppins"/>
                </a:rPr>
                <a:t>Réseaux Neuronaux Récurrents</a:t>
              </a:r>
            </a:p>
            <a:p>
              <a:pPr marL="171450" indent="-171450">
                <a:buFont typeface="Arial" panose="020B0604020202020204" pitchFamily="34" charset="0"/>
                <a:buChar char="•"/>
              </a:pPr>
              <a:r>
                <a:rPr lang="fr-FR" sz="1200" dirty="0">
                  <a:solidFill>
                    <a:schemeClr val="bg1"/>
                  </a:solidFill>
                  <a:latin typeface="Poppins"/>
                  <a:cs typeface="Poppins"/>
                </a:rPr>
                <a:t>Réseaux de Neurones Convolutifs</a:t>
              </a:r>
            </a:p>
            <a:p>
              <a:pPr marL="171450" indent="-171450">
                <a:buFont typeface="Arial" panose="020B0604020202020204" pitchFamily="34" charset="0"/>
                <a:buChar char="•"/>
              </a:pPr>
              <a:r>
                <a:rPr lang="fr-FR" sz="1200" dirty="0">
                  <a:solidFill>
                    <a:schemeClr val="bg1"/>
                  </a:solidFill>
                  <a:latin typeface="Poppins"/>
                  <a:cs typeface="Poppins"/>
                </a:rPr>
                <a:t>Modèles de Transformation</a:t>
              </a:r>
            </a:p>
            <a:p>
              <a:pPr marL="171450" indent="-171450">
                <a:buFont typeface="Arial" panose="020B0604020202020204" pitchFamily="34" charset="0"/>
                <a:buChar char="•"/>
              </a:pPr>
              <a:r>
                <a:rPr lang="fr-FR" sz="1200" dirty="0">
                  <a:solidFill>
                    <a:schemeClr val="bg1"/>
                  </a:solidFill>
                  <a:latin typeface="Poppins"/>
                  <a:cs typeface="Poppins"/>
                </a:rPr>
                <a:t>Reconnaissance des Entités Nommées</a:t>
              </a:r>
            </a:p>
          </p:txBody>
        </p:sp>
      </p:grpSp>
      <p:grpSp>
        <p:nvGrpSpPr>
          <p:cNvPr id="37" name="Groupe 36">
            <a:extLst>
              <a:ext uri="{FF2B5EF4-FFF2-40B4-BE49-F238E27FC236}">
                <a16:creationId xmlns:a16="http://schemas.microsoft.com/office/drawing/2014/main" id="{BC9984F4-231F-3A4F-76A5-BBE12D57F7BB}"/>
              </a:ext>
            </a:extLst>
          </p:cNvPr>
          <p:cNvGrpSpPr/>
          <p:nvPr/>
        </p:nvGrpSpPr>
        <p:grpSpPr>
          <a:xfrm>
            <a:off x="1212046" y="3941920"/>
            <a:ext cx="3771948" cy="2762896"/>
            <a:chOff x="5392476" y="3789520"/>
            <a:chExt cx="3771948" cy="2762896"/>
          </a:xfrm>
        </p:grpSpPr>
        <p:grpSp>
          <p:nvGrpSpPr>
            <p:cNvPr id="38" name="Groupe 37">
              <a:extLst>
                <a:ext uri="{FF2B5EF4-FFF2-40B4-BE49-F238E27FC236}">
                  <a16:creationId xmlns:a16="http://schemas.microsoft.com/office/drawing/2014/main" id="{5161F905-3C46-6394-B656-2371821A0DB4}"/>
                </a:ext>
              </a:extLst>
            </p:cNvPr>
            <p:cNvGrpSpPr/>
            <p:nvPr/>
          </p:nvGrpSpPr>
          <p:grpSpPr>
            <a:xfrm>
              <a:off x="5392476" y="3789520"/>
              <a:ext cx="3771948" cy="2762896"/>
              <a:chOff x="5231850" y="3479545"/>
              <a:chExt cx="3771948" cy="2762896"/>
            </a:xfrm>
          </p:grpSpPr>
          <p:sp>
            <p:nvSpPr>
              <p:cNvPr id="41" name="Rectangle 40">
                <a:extLst>
                  <a:ext uri="{FF2B5EF4-FFF2-40B4-BE49-F238E27FC236}">
                    <a16:creationId xmlns:a16="http://schemas.microsoft.com/office/drawing/2014/main" id="{5BB4676D-7188-BA83-EA2A-DDD82EE74FE4}"/>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041B49D0-3072-D7CC-8869-CCA44FE4E6DA}"/>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 coins arrondis 42">
                <a:extLst>
                  <a:ext uri="{FF2B5EF4-FFF2-40B4-BE49-F238E27FC236}">
                    <a16:creationId xmlns:a16="http://schemas.microsoft.com/office/drawing/2014/main" id="{5B3F5755-B2AE-E44B-E59B-22B4BF65AAD2}"/>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9" name="ZoneTexte 38">
              <a:extLst>
                <a:ext uri="{FF2B5EF4-FFF2-40B4-BE49-F238E27FC236}">
                  <a16:creationId xmlns:a16="http://schemas.microsoft.com/office/drawing/2014/main" id="{B82D5CF4-DFAE-823F-BA12-0C13B9A3B6DC}"/>
                </a:ext>
              </a:extLst>
            </p:cNvPr>
            <p:cNvSpPr txBox="1"/>
            <p:nvPr/>
          </p:nvSpPr>
          <p:spPr>
            <a:xfrm>
              <a:off x="5403782" y="3837503"/>
              <a:ext cx="1238649" cy="338554"/>
            </a:xfrm>
            <a:prstGeom prst="rect">
              <a:avLst/>
            </a:prstGeom>
            <a:noFill/>
          </p:spPr>
          <p:txBody>
            <a:bodyPr wrap="square" rtlCol="0">
              <a:spAutoFit/>
            </a:bodyPr>
            <a:lstStyle/>
            <a:p>
              <a:r>
                <a:rPr lang="fr-FR" sz="1600" kern="0" dirty="0">
                  <a:solidFill>
                    <a:schemeClr val="bg1"/>
                  </a:solidFill>
                  <a:latin typeface="Oswald SemiBold"/>
                </a:rPr>
                <a:t>CRISP-DM</a:t>
              </a:r>
            </a:p>
          </p:txBody>
        </p:sp>
        <p:sp>
          <p:nvSpPr>
            <p:cNvPr id="40" name="ZoneTexte 39">
              <a:extLst>
                <a:ext uri="{FF2B5EF4-FFF2-40B4-BE49-F238E27FC236}">
                  <a16:creationId xmlns:a16="http://schemas.microsoft.com/office/drawing/2014/main" id="{8D0DF41F-246A-A5F0-4637-F175695AE935}"/>
                </a:ext>
              </a:extLst>
            </p:cNvPr>
            <p:cNvSpPr txBox="1"/>
            <p:nvPr/>
          </p:nvSpPr>
          <p:spPr>
            <a:xfrm>
              <a:off x="5835456" y="4480569"/>
              <a:ext cx="2548889"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Business </a:t>
              </a:r>
              <a:r>
                <a:rPr lang="fr-FR" sz="1200" dirty="0" err="1">
                  <a:solidFill>
                    <a:schemeClr val="bg1"/>
                  </a:solidFill>
                  <a:latin typeface="Poppins"/>
                  <a:cs typeface="Poppins"/>
                </a:rPr>
                <a:t>Understanding</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Data </a:t>
              </a:r>
              <a:r>
                <a:rPr lang="fr-FR" sz="1200" dirty="0" err="1">
                  <a:solidFill>
                    <a:schemeClr val="bg1"/>
                  </a:solidFill>
                  <a:latin typeface="Poppins"/>
                  <a:cs typeface="Poppins"/>
                </a:rPr>
                <a:t>Understanding</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Data </a:t>
              </a:r>
              <a:r>
                <a:rPr lang="fr-FR" sz="1200" dirty="0" err="1">
                  <a:solidFill>
                    <a:schemeClr val="bg1"/>
                  </a:solidFill>
                  <a:latin typeface="Poppins"/>
                  <a:cs typeface="Poppins"/>
                </a:rPr>
                <a:t>Preparation</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Modeling</a:t>
              </a:r>
            </a:p>
            <a:p>
              <a:pPr marL="171450" indent="-171450">
                <a:buFont typeface="Arial" panose="020B0604020202020204" pitchFamily="34" charset="0"/>
                <a:buChar char="•"/>
              </a:pPr>
              <a:r>
                <a:rPr lang="fr-FR" sz="1200" dirty="0">
                  <a:solidFill>
                    <a:schemeClr val="bg1"/>
                  </a:solidFill>
                  <a:latin typeface="Poppins"/>
                  <a:cs typeface="Poppins"/>
                </a:rPr>
                <a:t>Evaluation</a:t>
              </a:r>
            </a:p>
            <a:p>
              <a:pPr marL="171450" indent="-171450">
                <a:buFont typeface="Arial" panose="020B0604020202020204" pitchFamily="34" charset="0"/>
                <a:buChar char="•"/>
              </a:pPr>
              <a:r>
                <a:rPr lang="fr-FR" sz="1200" dirty="0" err="1">
                  <a:solidFill>
                    <a:schemeClr val="bg1"/>
                  </a:solidFill>
                  <a:latin typeface="Poppins"/>
                  <a:cs typeface="Poppins"/>
                </a:rPr>
                <a:t>Deployment</a:t>
              </a:r>
              <a:endParaRPr lang="fr-FR" sz="1200" dirty="0">
                <a:solidFill>
                  <a:schemeClr val="bg1"/>
                </a:solidFill>
                <a:latin typeface="Poppins"/>
                <a:cs typeface="Poppins"/>
              </a:endParaRPr>
            </a:p>
          </p:txBody>
        </p:sp>
      </p:grpSp>
      <p:grpSp>
        <p:nvGrpSpPr>
          <p:cNvPr id="25" name="Groupe 24">
            <a:extLst>
              <a:ext uri="{FF2B5EF4-FFF2-40B4-BE49-F238E27FC236}">
                <a16:creationId xmlns:a16="http://schemas.microsoft.com/office/drawing/2014/main" id="{95900D42-C919-D930-0573-C2C8449EEBC2}"/>
              </a:ext>
            </a:extLst>
          </p:cNvPr>
          <p:cNvGrpSpPr/>
          <p:nvPr/>
        </p:nvGrpSpPr>
        <p:grpSpPr>
          <a:xfrm>
            <a:off x="1282384" y="3941920"/>
            <a:ext cx="3771948" cy="2762896"/>
            <a:chOff x="5392476" y="3789520"/>
            <a:chExt cx="3771948" cy="2762896"/>
          </a:xfrm>
        </p:grpSpPr>
        <p:grpSp>
          <p:nvGrpSpPr>
            <p:cNvPr id="26" name="Groupe 25">
              <a:extLst>
                <a:ext uri="{FF2B5EF4-FFF2-40B4-BE49-F238E27FC236}">
                  <a16:creationId xmlns:a16="http://schemas.microsoft.com/office/drawing/2014/main" id="{F747DC4C-CAE4-3399-E383-ADF594877CE9}"/>
                </a:ext>
              </a:extLst>
            </p:cNvPr>
            <p:cNvGrpSpPr/>
            <p:nvPr/>
          </p:nvGrpSpPr>
          <p:grpSpPr>
            <a:xfrm>
              <a:off x="5392476" y="3789520"/>
              <a:ext cx="3771948" cy="2762896"/>
              <a:chOff x="5231850" y="3479545"/>
              <a:chExt cx="3771948" cy="2762896"/>
            </a:xfrm>
          </p:grpSpPr>
          <p:sp>
            <p:nvSpPr>
              <p:cNvPr id="33" name="Rectangle 32">
                <a:extLst>
                  <a:ext uri="{FF2B5EF4-FFF2-40B4-BE49-F238E27FC236}">
                    <a16:creationId xmlns:a16="http://schemas.microsoft.com/office/drawing/2014/main" id="{D5FCCF62-F772-37D7-726A-1AA0BF51E58F}"/>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ED2A16A4-368E-75AB-087A-946EE56A7760}"/>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 coins arrondis 34">
                <a:extLst>
                  <a:ext uri="{FF2B5EF4-FFF2-40B4-BE49-F238E27FC236}">
                    <a16:creationId xmlns:a16="http://schemas.microsoft.com/office/drawing/2014/main" id="{2C03AED3-A3DC-5B60-A624-F6CF4798121D}"/>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9" name="ZoneTexte 28">
              <a:extLst>
                <a:ext uri="{FF2B5EF4-FFF2-40B4-BE49-F238E27FC236}">
                  <a16:creationId xmlns:a16="http://schemas.microsoft.com/office/drawing/2014/main" id="{85E962DD-357D-3E1D-EC04-B4CC6E244209}"/>
                </a:ext>
              </a:extLst>
            </p:cNvPr>
            <p:cNvSpPr txBox="1"/>
            <p:nvPr/>
          </p:nvSpPr>
          <p:spPr>
            <a:xfrm>
              <a:off x="5403782" y="3837503"/>
              <a:ext cx="1238649" cy="338554"/>
            </a:xfrm>
            <a:prstGeom prst="rect">
              <a:avLst/>
            </a:prstGeom>
            <a:noFill/>
          </p:spPr>
          <p:txBody>
            <a:bodyPr wrap="square" rtlCol="0">
              <a:spAutoFit/>
            </a:bodyPr>
            <a:lstStyle/>
            <a:p>
              <a:r>
                <a:rPr lang="fr-FR" sz="1600" kern="0" dirty="0">
                  <a:solidFill>
                    <a:schemeClr val="bg1"/>
                  </a:solidFill>
                  <a:latin typeface="Oswald SemiBold"/>
                </a:rPr>
                <a:t>CRISP-DM</a:t>
              </a:r>
            </a:p>
          </p:txBody>
        </p:sp>
        <p:sp>
          <p:nvSpPr>
            <p:cNvPr id="30" name="ZoneTexte 29">
              <a:extLst>
                <a:ext uri="{FF2B5EF4-FFF2-40B4-BE49-F238E27FC236}">
                  <a16:creationId xmlns:a16="http://schemas.microsoft.com/office/drawing/2014/main" id="{8263A7B3-0BD5-AC1A-750F-CC032A68BF0A}"/>
                </a:ext>
              </a:extLst>
            </p:cNvPr>
            <p:cNvSpPr txBox="1"/>
            <p:nvPr/>
          </p:nvSpPr>
          <p:spPr>
            <a:xfrm>
              <a:off x="5835456" y="4480569"/>
              <a:ext cx="2548889"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Business </a:t>
              </a:r>
              <a:r>
                <a:rPr lang="fr-FR" sz="1200" dirty="0" err="1">
                  <a:solidFill>
                    <a:schemeClr val="bg1"/>
                  </a:solidFill>
                  <a:latin typeface="Poppins"/>
                  <a:cs typeface="Poppins"/>
                </a:rPr>
                <a:t>Understanding</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Data </a:t>
              </a:r>
              <a:r>
                <a:rPr lang="fr-FR" sz="1200" dirty="0" err="1">
                  <a:solidFill>
                    <a:schemeClr val="bg1"/>
                  </a:solidFill>
                  <a:latin typeface="Poppins"/>
                  <a:cs typeface="Poppins"/>
                </a:rPr>
                <a:t>Understanding</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Data </a:t>
              </a:r>
              <a:r>
                <a:rPr lang="fr-FR" sz="1200" dirty="0" err="1">
                  <a:solidFill>
                    <a:schemeClr val="bg1"/>
                  </a:solidFill>
                  <a:latin typeface="Poppins"/>
                  <a:cs typeface="Poppins"/>
                </a:rPr>
                <a:t>Preparation</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Modeling</a:t>
              </a:r>
            </a:p>
            <a:p>
              <a:pPr marL="171450" indent="-171450">
                <a:buFont typeface="Arial" panose="020B0604020202020204" pitchFamily="34" charset="0"/>
                <a:buChar char="•"/>
              </a:pPr>
              <a:r>
                <a:rPr lang="fr-FR" sz="1200" dirty="0">
                  <a:solidFill>
                    <a:schemeClr val="bg1"/>
                  </a:solidFill>
                  <a:latin typeface="Poppins"/>
                  <a:cs typeface="Poppins"/>
                </a:rPr>
                <a:t>Evaluation</a:t>
              </a:r>
            </a:p>
            <a:p>
              <a:pPr marL="171450" indent="-171450">
                <a:buFont typeface="Arial" panose="020B0604020202020204" pitchFamily="34" charset="0"/>
                <a:buChar char="•"/>
              </a:pPr>
              <a:r>
                <a:rPr lang="fr-FR" sz="1200" dirty="0" err="1">
                  <a:solidFill>
                    <a:schemeClr val="bg1"/>
                  </a:solidFill>
                  <a:latin typeface="Poppins"/>
                  <a:cs typeface="Poppins"/>
                </a:rPr>
                <a:t>Deployment</a:t>
              </a:r>
              <a:endParaRPr lang="fr-FR" sz="1200" dirty="0">
                <a:solidFill>
                  <a:schemeClr val="bg1"/>
                </a:solidFill>
                <a:latin typeface="Poppins"/>
                <a:cs typeface="Poppins"/>
              </a:endParaRPr>
            </a:p>
          </p:txBody>
        </p:sp>
      </p:grpSp>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952" y="1171587"/>
            <a:ext cx="1825918" cy="13039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1307" y="1451758"/>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7821" y="1451006"/>
            <a:ext cx="682837" cy="6828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6892" y="1238487"/>
            <a:ext cx="641235" cy="64123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5871" y="1323509"/>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079" y="1238487"/>
            <a:ext cx="1204384" cy="82889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74E707B-EA89-0A83-135A-3054F8F44FB7}"/>
              </a:ext>
            </a:extLst>
          </p:cNvPr>
          <p:cNvSpPr/>
          <p:nvPr/>
        </p:nvSpPr>
        <p:spPr>
          <a:xfrm>
            <a:off x="-46078" y="-42333"/>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grpSp>
        <p:nvGrpSpPr>
          <p:cNvPr id="4" name="Groupe 3">
            <a:extLst>
              <a:ext uri="{FF2B5EF4-FFF2-40B4-BE49-F238E27FC236}">
                <a16:creationId xmlns:a16="http://schemas.microsoft.com/office/drawing/2014/main" id="{C3D7B34D-32F6-7D98-EA8C-11B3B710CE6B}"/>
              </a:ext>
            </a:extLst>
          </p:cNvPr>
          <p:cNvGrpSpPr/>
          <p:nvPr/>
        </p:nvGrpSpPr>
        <p:grpSpPr>
          <a:xfrm>
            <a:off x="12269198" y="3941920"/>
            <a:ext cx="3771948" cy="2762896"/>
            <a:chOff x="5392476" y="3789520"/>
            <a:chExt cx="3771948" cy="2762896"/>
          </a:xfrm>
        </p:grpSpPr>
        <p:grpSp>
          <p:nvGrpSpPr>
            <p:cNvPr id="5" name="Groupe 4">
              <a:extLst>
                <a:ext uri="{FF2B5EF4-FFF2-40B4-BE49-F238E27FC236}">
                  <a16:creationId xmlns:a16="http://schemas.microsoft.com/office/drawing/2014/main" id="{E1472E0C-42CB-8B1D-5A1D-5669EC562ED9}"/>
                </a:ext>
              </a:extLst>
            </p:cNvPr>
            <p:cNvGrpSpPr/>
            <p:nvPr/>
          </p:nvGrpSpPr>
          <p:grpSpPr>
            <a:xfrm>
              <a:off x="5392476" y="3789520"/>
              <a:ext cx="3771948" cy="2762896"/>
              <a:chOff x="5231850" y="3479545"/>
              <a:chExt cx="3771948" cy="2762896"/>
            </a:xfrm>
          </p:grpSpPr>
          <p:sp>
            <p:nvSpPr>
              <p:cNvPr id="8" name="Rectangle 7">
                <a:extLst>
                  <a:ext uri="{FF2B5EF4-FFF2-40B4-BE49-F238E27FC236}">
                    <a16:creationId xmlns:a16="http://schemas.microsoft.com/office/drawing/2014/main" id="{000566DD-5901-F3AD-1CAC-1316F903DF3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167F39ED-A4B3-A496-F869-01958DBA33C2}"/>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BAD7A75A-2647-8538-AC68-70880853B2DE}"/>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ZoneTexte 5">
              <a:extLst>
                <a:ext uri="{FF2B5EF4-FFF2-40B4-BE49-F238E27FC236}">
                  <a16:creationId xmlns:a16="http://schemas.microsoft.com/office/drawing/2014/main" id="{FB0309C5-8806-7091-B345-F989F9C2E37A}"/>
                </a:ext>
              </a:extLst>
            </p:cNvPr>
            <p:cNvSpPr txBox="1"/>
            <p:nvPr/>
          </p:nvSpPr>
          <p:spPr>
            <a:xfrm>
              <a:off x="5538592" y="3806725"/>
              <a:ext cx="1475441" cy="400110"/>
            </a:xfrm>
            <a:prstGeom prst="rect">
              <a:avLst/>
            </a:prstGeom>
            <a:noFill/>
          </p:spPr>
          <p:txBody>
            <a:bodyPr wrap="square" rtlCol="0">
              <a:spAutoFit/>
            </a:bodyPr>
            <a:lstStyle/>
            <a:p>
              <a:r>
                <a:rPr lang="fr-FR" sz="2000" kern="0" dirty="0">
                  <a:solidFill>
                    <a:schemeClr val="bg1"/>
                  </a:solidFill>
                  <a:latin typeface="Oswald SemiBold"/>
                </a:rPr>
                <a:t>python</a:t>
              </a:r>
            </a:p>
          </p:txBody>
        </p:sp>
        <p:sp>
          <p:nvSpPr>
            <p:cNvPr id="7" name="ZoneTexte 6">
              <a:extLst>
                <a:ext uri="{FF2B5EF4-FFF2-40B4-BE49-F238E27FC236}">
                  <a16:creationId xmlns:a16="http://schemas.microsoft.com/office/drawing/2014/main" id="{7134569F-464D-C184-216E-5952A1FD0AC1}"/>
                </a:ext>
              </a:extLst>
            </p:cNvPr>
            <p:cNvSpPr txBox="1"/>
            <p:nvPr/>
          </p:nvSpPr>
          <p:spPr>
            <a:xfrm>
              <a:off x="5805741" y="4407500"/>
              <a:ext cx="2555922"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err="1">
                  <a:solidFill>
                    <a:schemeClr val="bg1"/>
                  </a:solidFill>
                  <a:latin typeface="Poppins"/>
                  <a:cs typeface="Poppins"/>
                </a:rPr>
                <a:t>NumPy</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Pandas</a:t>
              </a:r>
            </a:p>
            <a:p>
              <a:pPr marL="171450" indent="-171450">
                <a:buFont typeface="Arial" panose="020B0604020202020204" pitchFamily="34" charset="0"/>
                <a:buChar char="•"/>
              </a:pPr>
              <a:r>
                <a:rPr lang="fr-FR" sz="1200" dirty="0" err="1">
                  <a:solidFill>
                    <a:schemeClr val="bg1"/>
                  </a:solidFill>
                  <a:latin typeface="Poppins"/>
                  <a:cs typeface="Poppins"/>
                </a:rPr>
                <a:t>Plotly</a:t>
              </a:r>
              <a:r>
                <a:rPr lang="fr-FR" sz="1200" dirty="0">
                  <a:solidFill>
                    <a:schemeClr val="bg1"/>
                  </a:solidFill>
                  <a:latin typeface="Poppins"/>
                  <a:cs typeface="Poppins"/>
                </a:rPr>
                <a:t> </a:t>
              </a:r>
            </a:p>
            <a:p>
              <a:pPr marL="171450" indent="-171450">
                <a:buFont typeface="Arial" panose="020B0604020202020204" pitchFamily="34" charset="0"/>
                <a:buChar char="•"/>
              </a:pPr>
              <a:r>
                <a:rPr lang="fr-FR" sz="1200" dirty="0" err="1">
                  <a:solidFill>
                    <a:schemeClr val="bg1"/>
                  </a:solidFill>
                  <a:latin typeface="Poppins"/>
                  <a:cs typeface="Poppins"/>
                </a:rPr>
                <a:t>scikit-learn</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err="1">
                  <a:solidFill>
                    <a:schemeClr val="bg1"/>
                  </a:solidFill>
                  <a:latin typeface="Poppins"/>
                  <a:cs typeface="Poppins"/>
                </a:rPr>
                <a:t>TensorFlow</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NLTK</a:t>
              </a:r>
            </a:p>
          </p:txBody>
        </p:sp>
      </p:grpSp>
      <p:sp>
        <p:nvSpPr>
          <p:cNvPr id="11" name="ZoneTexte 10">
            <a:extLst>
              <a:ext uri="{FF2B5EF4-FFF2-40B4-BE49-F238E27FC236}">
                <a16:creationId xmlns:a16="http://schemas.microsoft.com/office/drawing/2014/main" id="{3E09DD88-EE52-6F4A-CA53-BCEE69CDF7D3}"/>
              </a:ext>
            </a:extLst>
          </p:cNvPr>
          <p:cNvSpPr txBox="1"/>
          <p:nvPr/>
        </p:nvSpPr>
        <p:spPr>
          <a:xfrm>
            <a:off x="31500" y="2977998"/>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pic>
        <p:nvPicPr>
          <p:cNvPr id="12" name="Image 11">
            <a:extLst>
              <a:ext uri="{FF2B5EF4-FFF2-40B4-BE49-F238E27FC236}">
                <a16:creationId xmlns:a16="http://schemas.microsoft.com/office/drawing/2014/main" id="{7E6C9CFA-E6C3-B0BB-0FA2-189DAC00C12F}"/>
              </a:ext>
            </a:extLst>
          </p:cNvPr>
          <p:cNvPicPr>
            <a:picLocks noChangeAspect="1"/>
          </p:cNvPicPr>
          <p:nvPr/>
        </p:nvPicPr>
        <p:blipFill>
          <a:blip r:embed="rId9"/>
          <a:stretch>
            <a:fillRect/>
          </a:stretch>
        </p:blipFill>
        <p:spPr>
          <a:xfrm>
            <a:off x="8521097" y="1374826"/>
            <a:ext cx="956240" cy="641234"/>
          </a:xfrm>
          <a:prstGeom prst="rect">
            <a:avLst/>
          </a:prstGeom>
        </p:spPr>
      </p:pic>
      <p:pic>
        <p:nvPicPr>
          <p:cNvPr id="13" name="Picture 6" descr="OpenAI Component | Prismatic Docs">
            <a:extLst>
              <a:ext uri="{FF2B5EF4-FFF2-40B4-BE49-F238E27FC236}">
                <a16:creationId xmlns:a16="http://schemas.microsoft.com/office/drawing/2014/main" id="{537BB9B6-4DDE-DD97-B649-767AAFE69F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8245" y="1429472"/>
            <a:ext cx="505393" cy="50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446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4A8A88DF-CD45-AF1A-6C73-F9E54C239E0C}"/>
              </a:ext>
            </a:extLst>
          </p:cNvPr>
          <p:cNvGrpSpPr/>
          <p:nvPr/>
        </p:nvGrpSpPr>
        <p:grpSpPr>
          <a:xfrm>
            <a:off x="5392476" y="3789520"/>
            <a:ext cx="3771948" cy="2762896"/>
            <a:chOff x="5392476" y="3789520"/>
            <a:chExt cx="3771948" cy="2762896"/>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ZoneTexte 1">
              <a:extLst>
                <a:ext uri="{FF2B5EF4-FFF2-40B4-BE49-F238E27FC236}">
                  <a16:creationId xmlns:a16="http://schemas.microsoft.com/office/drawing/2014/main" id="{90619640-1B08-D4D6-2305-AFD4B83C7121}"/>
                </a:ext>
              </a:extLst>
            </p:cNvPr>
            <p:cNvSpPr txBox="1"/>
            <p:nvPr/>
          </p:nvSpPr>
          <p:spPr>
            <a:xfrm>
              <a:off x="5538592" y="3806725"/>
              <a:ext cx="1475441" cy="400110"/>
            </a:xfrm>
            <a:prstGeom prst="rect">
              <a:avLst/>
            </a:prstGeom>
            <a:noFill/>
          </p:spPr>
          <p:txBody>
            <a:bodyPr wrap="square" rtlCol="0">
              <a:spAutoFit/>
            </a:bodyPr>
            <a:lstStyle/>
            <a:p>
              <a:r>
                <a:rPr lang="fr-FR" sz="2000" kern="0" dirty="0">
                  <a:solidFill>
                    <a:schemeClr val="bg1"/>
                  </a:solidFill>
                  <a:latin typeface="Oswald SemiBold"/>
                </a:rPr>
                <a:t>python</a:t>
              </a:r>
            </a:p>
          </p:txBody>
        </p:sp>
        <p:sp>
          <p:nvSpPr>
            <p:cNvPr id="3" name="ZoneTexte 2">
              <a:extLst>
                <a:ext uri="{FF2B5EF4-FFF2-40B4-BE49-F238E27FC236}">
                  <a16:creationId xmlns:a16="http://schemas.microsoft.com/office/drawing/2014/main" id="{A64796EE-A0E9-799B-37A0-093028755798}"/>
                </a:ext>
              </a:extLst>
            </p:cNvPr>
            <p:cNvSpPr txBox="1"/>
            <p:nvPr/>
          </p:nvSpPr>
          <p:spPr>
            <a:xfrm>
              <a:off x="5805741" y="4407500"/>
              <a:ext cx="2555922"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err="1">
                  <a:solidFill>
                    <a:schemeClr val="bg1"/>
                  </a:solidFill>
                  <a:latin typeface="Poppins"/>
                  <a:cs typeface="Poppins"/>
                </a:rPr>
                <a:t>NumPy</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Pandas</a:t>
              </a:r>
            </a:p>
            <a:p>
              <a:pPr marL="171450" indent="-171450">
                <a:buFont typeface="Arial" panose="020B0604020202020204" pitchFamily="34" charset="0"/>
                <a:buChar char="•"/>
              </a:pPr>
              <a:r>
                <a:rPr lang="fr-FR" sz="1200" dirty="0" err="1">
                  <a:solidFill>
                    <a:schemeClr val="bg1"/>
                  </a:solidFill>
                  <a:latin typeface="Poppins"/>
                  <a:cs typeface="Poppins"/>
                </a:rPr>
                <a:t>Plotly</a:t>
              </a:r>
              <a:r>
                <a:rPr lang="fr-FR" sz="1200" dirty="0">
                  <a:solidFill>
                    <a:schemeClr val="bg1"/>
                  </a:solidFill>
                  <a:latin typeface="Poppins"/>
                  <a:cs typeface="Poppins"/>
                </a:rPr>
                <a:t> </a:t>
              </a:r>
            </a:p>
            <a:p>
              <a:pPr marL="171450" indent="-171450">
                <a:buFont typeface="Arial" panose="020B0604020202020204" pitchFamily="34" charset="0"/>
                <a:buChar char="•"/>
              </a:pPr>
              <a:r>
                <a:rPr lang="fr-FR" sz="1200" dirty="0" err="1">
                  <a:solidFill>
                    <a:schemeClr val="bg1"/>
                  </a:solidFill>
                  <a:latin typeface="Poppins"/>
                  <a:cs typeface="Poppins"/>
                </a:rPr>
                <a:t>scikit-learn</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err="1">
                  <a:solidFill>
                    <a:schemeClr val="bg1"/>
                  </a:solidFill>
                  <a:latin typeface="Poppins"/>
                  <a:cs typeface="Poppins"/>
                </a:rPr>
                <a:t>TensorFlow</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NLTK</a:t>
              </a:r>
            </a:p>
          </p:txBody>
        </p:sp>
      </p:grpSp>
      <p:grpSp>
        <p:nvGrpSpPr>
          <p:cNvPr id="26" name="Groupe 25">
            <a:extLst>
              <a:ext uri="{FF2B5EF4-FFF2-40B4-BE49-F238E27FC236}">
                <a16:creationId xmlns:a16="http://schemas.microsoft.com/office/drawing/2014/main" id="{444997B0-0F7A-BFBF-FD90-9B7B1F80B5AE}"/>
              </a:ext>
            </a:extLst>
          </p:cNvPr>
          <p:cNvGrpSpPr/>
          <p:nvPr/>
        </p:nvGrpSpPr>
        <p:grpSpPr>
          <a:xfrm>
            <a:off x="1212046" y="3941920"/>
            <a:ext cx="3771948" cy="2762896"/>
            <a:chOff x="5392476" y="3789520"/>
            <a:chExt cx="3771948" cy="2762896"/>
          </a:xfrm>
        </p:grpSpPr>
        <p:grpSp>
          <p:nvGrpSpPr>
            <p:cNvPr id="29" name="Groupe 28">
              <a:extLst>
                <a:ext uri="{FF2B5EF4-FFF2-40B4-BE49-F238E27FC236}">
                  <a16:creationId xmlns:a16="http://schemas.microsoft.com/office/drawing/2014/main" id="{A5B21AA3-E8A1-D32C-00A0-37BE7D106AF2}"/>
                </a:ext>
              </a:extLst>
            </p:cNvPr>
            <p:cNvGrpSpPr/>
            <p:nvPr/>
          </p:nvGrpSpPr>
          <p:grpSpPr>
            <a:xfrm>
              <a:off x="5392476" y="3789520"/>
              <a:ext cx="3771948" cy="2762896"/>
              <a:chOff x="5231850" y="3479545"/>
              <a:chExt cx="3771948" cy="2762896"/>
            </a:xfrm>
          </p:grpSpPr>
          <p:sp>
            <p:nvSpPr>
              <p:cNvPr id="34" name="Rectangle 33">
                <a:extLst>
                  <a:ext uri="{FF2B5EF4-FFF2-40B4-BE49-F238E27FC236}">
                    <a16:creationId xmlns:a16="http://schemas.microsoft.com/office/drawing/2014/main" id="{7A033110-2721-D006-651F-F77831ECE56D}"/>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52C710D5-778D-0CEC-3094-7388EA492168}"/>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 coins arrondis 35">
                <a:extLst>
                  <a:ext uri="{FF2B5EF4-FFF2-40B4-BE49-F238E27FC236}">
                    <a16:creationId xmlns:a16="http://schemas.microsoft.com/office/drawing/2014/main" id="{6FD83E20-CDD0-25F6-3561-357F47E19065}"/>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a:extLst>
                <a:ext uri="{FF2B5EF4-FFF2-40B4-BE49-F238E27FC236}">
                  <a16:creationId xmlns:a16="http://schemas.microsoft.com/office/drawing/2014/main" id="{A5DADD45-16E3-35EB-5B1B-CC16C21ACE3D}"/>
                </a:ext>
              </a:extLst>
            </p:cNvPr>
            <p:cNvSpPr txBox="1"/>
            <p:nvPr/>
          </p:nvSpPr>
          <p:spPr>
            <a:xfrm>
              <a:off x="5403782" y="3837503"/>
              <a:ext cx="1238649" cy="338554"/>
            </a:xfrm>
            <a:prstGeom prst="rect">
              <a:avLst/>
            </a:prstGeom>
            <a:noFill/>
          </p:spPr>
          <p:txBody>
            <a:bodyPr wrap="square" rtlCol="0">
              <a:spAutoFit/>
            </a:bodyPr>
            <a:lstStyle/>
            <a:p>
              <a:r>
                <a:rPr lang="fr-FR" sz="1600" kern="0" dirty="0">
                  <a:solidFill>
                    <a:schemeClr val="bg1"/>
                  </a:solidFill>
                  <a:latin typeface="Oswald SemiBold"/>
                </a:rPr>
                <a:t>ML</a:t>
              </a:r>
            </a:p>
          </p:txBody>
        </p:sp>
        <p:sp>
          <p:nvSpPr>
            <p:cNvPr id="33" name="ZoneTexte 32">
              <a:extLst>
                <a:ext uri="{FF2B5EF4-FFF2-40B4-BE49-F238E27FC236}">
                  <a16:creationId xmlns:a16="http://schemas.microsoft.com/office/drawing/2014/main" id="{B99FE801-497B-B074-F96D-A01C5E4646A4}"/>
                </a:ext>
              </a:extLst>
            </p:cNvPr>
            <p:cNvSpPr txBox="1"/>
            <p:nvPr/>
          </p:nvSpPr>
          <p:spPr>
            <a:xfrm>
              <a:off x="5859194" y="4407500"/>
              <a:ext cx="218752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Vecteurs de Mots</a:t>
              </a:r>
            </a:p>
            <a:p>
              <a:pPr marL="171450" indent="-171450">
                <a:buFont typeface="Arial" panose="020B0604020202020204" pitchFamily="34" charset="0"/>
                <a:buChar char="•"/>
              </a:pPr>
              <a:r>
                <a:rPr lang="fr-FR" sz="1200" dirty="0">
                  <a:solidFill>
                    <a:schemeClr val="bg1"/>
                  </a:solidFill>
                  <a:latin typeface="Poppins"/>
                  <a:cs typeface="Poppins"/>
                </a:rPr>
                <a:t>Réseaux Neuronaux Récurrents</a:t>
              </a:r>
            </a:p>
            <a:p>
              <a:pPr marL="171450" indent="-171450">
                <a:buFont typeface="Arial" panose="020B0604020202020204" pitchFamily="34" charset="0"/>
                <a:buChar char="•"/>
              </a:pPr>
              <a:r>
                <a:rPr lang="fr-FR" sz="1200" dirty="0">
                  <a:solidFill>
                    <a:schemeClr val="bg1"/>
                  </a:solidFill>
                  <a:latin typeface="Poppins"/>
                  <a:cs typeface="Poppins"/>
                </a:rPr>
                <a:t>Réseaux de Neurones Convolutifs</a:t>
              </a:r>
            </a:p>
            <a:p>
              <a:pPr marL="171450" indent="-171450">
                <a:buFont typeface="Arial" panose="020B0604020202020204" pitchFamily="34" charset="0"/>
                <a:buChar char="•"/>
              </a:pPr>
              <a:r>
                <a:rPr lang="fr-FR" sz="1200" dirty="0">
                  <a:solidFill>
                    <a:schemeClr val="bg1"/>
                  </a:solidFill>
                  <a:latin typeface="Poppins"/>
                  <a:cs typeface="Poppins"/>
                </a:rPr>
                <a:t>Modèles de Transformation</a:t>
              </a:r>
            </a:p>
            <a:p>
              <a:pPr marL="171450" indent="-171450">
                <a:buFont typeface="Arial" panose="020B0604020202020204" pitchFamily="34" charset="0"/>
                <a:buChar char="•"/>
              </a:pPr>
              <a:r>
                <a:rPr lang="fr-FR" sz="1200" dirty="0">
                  <a:solidFill>
                    <a:schemeClr val="bg1"/>
                  </a:solidFill>
                  <a:latin typeface="Poppins"/>
                  <a:cs typeface="Poppins"/>
                </a:rPr>
                <a:t>Reconnaissance des Entités Nommées</a:t>
              </a:r>
            </a:p>
          </p:txBody>
        </p:sp>
      </p:grpSp>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60" y="1504410"/>
            <a:ext cx="572102" cy="4085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797" y="1008347"/>
            <a:ext cx="1590260" cy="174275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7821" y="1451006"/>
            <a:ext cx="682837" cy="6828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6892" y="1238487"/>
            <a:ext cx="641235" cy="64123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5871" y="1323509"/>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079" y="1238487"/>
            <a:ext cx="1204384" cy="82889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74E707B-EA89-0A83-135A-3054F8F44FB7}"/>
              </a:ext>
            </a:extLst>
          </p:cNvPr>
          <p:cNvSpPr/>
          <p:nvPr/>
        </p:nvSpPr>
        <p:spPr>
          <a:xfrm>
            <a:off x="-46078" y="-42333"/>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grpSp>
        <p:nvGrpSpPr>
          <p:cNvPr id="4" name="Groupe 3">
            <a:extLst>
              <a:ext uri="{FF2B5EF4-FFF2-40B4-BE49-F238E27FC236}">
                <a16:creationId xmlns:a16="http://schemas.microsoft.com/office/drawing/2014/main" id="{E78375DB-B1AD-864C-0054-8A0FAA2FEC04}"/>
              </a:ext>
            </a:extLst>
          </p:cNvPr>
          <p:cNvGrpSpPr/>
          <p:nvPr/>
        </p:nvGrpSpPr>
        <p:grpSpPr>
          <a:xfrm>
            <a:off x="12208242" y="3789520"/>
            <a:ext cx="6031198" cy="2762896"/>
            <a:chOff x="5392476" y="3789520"/>
            <a:chExt cx="6031198" cy="2762896"/>
          </a:xfrm>
        </p:grpSpPr>
        <p:grpSp>
          <p:nvGrpSpPr>
            <p:cNvPr id="5" name="Groupe 4">
              <a:extLst>
                <a:ext uri="{FF2B5EF4-FFF2-40B4-BE49-F238E27FC236}">
                  <a16:creationId xmlns:a16="http://schemas.microsoft.com/office/drawing/2014/main" id="{B70AB85E-8FF4-331B-17FD-5B84995C534F}"/>
                </a:ext>
              </a:extLst>
            </p:cNvPr>
            <p:cNvGrpSpPr/>
            <p:nvPr/>
          </p:nvGrpSpPr>
          <p:grpSpPr>
            <a:xfrm>
              <a:off x="5392476" y="3789520"/>
              <a:ext cx="3771948" cy="2762896"/>
              <a:chOff x="5231850" y="3479545"/>
              <a:chExt cx="3771948" cy="2762896"/>
            </a:xfrm>
          </p:grpSpPr>
          <p:sp>
            <p:nvSpPr>
              <p:cNvPr id="9" name="Rectangle 8">
                <a:extLst>
                  <a:ext uri="{FF2B5EF4-FFF2-40B4-BE49-F238E27FC236}">
                    <a16:creationId xmlns:a16="http://schemas.microsoft.com/office/drawing/2014/main" id="{0AE9B988-3F23-6770-9069-FB045FE459F5}"/>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1F173186-741F-31E5-0033-01251BFC6F8E}"/>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43AE83CB-2D72-AE44-F7A9-D9E57BDBFCD2}"/>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ZoneTexte 5">
              <a:extLst>
                <a:ext uri="{FF2B5EF4-FFF2-40B4-BE49-F238E27FC236}">
                  <a16:creationId xmlns:a16="http://schemas.microsoft.com/office/drawing/2014/main" id="{292D6F49-5D3F-1754-1276-D551F02B11C0}"/>
                </a:ext>
              </a:extLst>
            </p:cNvPr>
            <p:cNvSpPr txBox="1"/>
            <p:nvPr/>
          </p:nvSpPr>
          <p:spPr>
            <a:xfrm>
              <a:off x="5571632" y="3850250"/>
              <a:ext cx="1048735" cy="400110"/>
            </a:xfrm>
            <a:prstGeom prst="rect">
              <a:avLst/>
            </a:prstGeom>
            <a:noFill/>
          </p:spPr>
          <p:txBody>
            <a:bodyPr wrap="square" rtlCol="0">
              <a:spAutoFit/>
            </a:bodyPr>
            <a:lstStyle/>
            <a:p>
              <a:r>
                <a:rPr lang="fr-FR" sz="2000" kern="0" dirty="0">
                  <a:solidFill>
                    <a:schemeClr val="bg1"/>
                  </a:solidFill>
                  <a:latin typeface="Oswald SemiBold"/>
                </a:rPr>
                <a:t>AWS</a:t>
              </a:r>
            </a:p>
          </p:txBody>
        </p:sp>
        <p:pic>
          <p:nvPicPr>
            <p:cNvPr id="7" name="Image 6">
              <a:extLst>
                <a:ext uri="{FF2B5EF4-FFF2-40B4-BE49-F238E27FC236}">
                  <a16:creationId xmlns:a16="http://schemas.microsoft.com/office/drawing/2014/main" id="{DAB86661-B301-581D-E634-F6AC26D01EE9}"/>
                </a:ext>
              </a:extLst>
            </p:cNvPr>
            <p:cNvPicPr>
              <a:picLocks noChangeAspect="1"/>
            </p:cNvPicPr>
            <p:nvPr/>
          </p:nvPicPr>
          <p:blipFill>
            <a:blip r:embed="rId9"/>
            <a:stretch>
              <a:fillRect/>
            </a:stretch>
          </p:blipFill>
          <p:spPr>
            <a:xfrm>
              <a:off x="9477528" y="4051017"/>
              <a:ext cx="1946146" cy="2114667"/>
            </a:xfrm>
            <a:prstGeom prst="pentagon">
              <a:avLst/>
            </a:prstGeom>
          </p:spPr>
        </p:pic>
        <p:sp>
          <p:nvSpPr>
            <p:cNvPr id="8" name="ZoneTexte 7">
              <a:extLst>
                <a:ext uri="{FF2B5EF4-FFF2-40B4-BE49-F238E27FC236}">
                  <a16:creationId xmlns:a16="http://schemas.microsoft.com/office/drawing/2014/main" id="{A0511011-4319-B9DE-3F61-C8F203236F0E}"/>
                </a:ext>
              </a:extLst>
            </p:cNvPr>
            <p:cNvSpPr txBox="1"/>
            <p:nvPr/>
          </p:nvSpPr>
          <p:spPr>
            <a:xfrm>
              <a:off x="5766144" y="4407500"/>
              <a:ext cx="2962859" cy="1846659"/>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Stockage de Données dans Amazon S3</a:t>
              </a:r>
            </a:p>
            <a:p>
              <a:pPr marL="171450" indent="-171450">
                <a:buFont typeface="Arial" panose="020B0604020202020204" pitchFamily="34" charset="0"/>
                <a:buChar char="•"/>
              </a:pPr>
              <a:r>
                <a:rPr lang="fr-FR" sz="1200" dirty="0">
                  <a:solidFill>
                    <a:schemeClr val="bg1"/>
                  </a:solidFill>
                  <a:latin typeface="Poppins"/>
                  <a:cs typeface="Poppins"/>
                </a:rPr>
                <a:t>Traitement de Données avec AWS Glue </a:t>
              </a:r>
            </a:p>
            <a:p>
              <a:pPr marL="171450" indent="-171450">
                <a:buFont typeface="Arial" panose="020B0604020202020204" pitchFamily="34" charset="0"/>
                <a:buChar char="•"/>
              </a:pPr>
              <a:r>
                <a:rPr lang="fr-FR" sz="1200" dirty="0">
                  <a:solidFill>
                    <a:schemeClr val="bg1"/>
                  </a:solidFill>
                  <a:latin typeface="Poppins"/>
                  <a:cs typeface="Poppins"/>
                </a:rPr>
                <a:t>Analyse de Données avec Amazon </a:t>
              </a:r>
              <a:r>
                <a:rPr lang="fr-FR" sz="1200" dirty="0" err="1">
                  <a:solidFill>
                    <a:schemeClr val="bg1"/>
                  </a:solidFill>
                  <a:latin typeface="Poppins"/>
                  <a:cs typeface="Poppins"/>
                </a:rPr>
                <a:t>Athena</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Visualisation avec Amazon </a:t>
              </a:r>
              <a:r>
                <a:rPr lang="fr-FR" sz="1200" dirty="0" err="1">
                  <a:solidFill>
                    <a:schemeClr val="bg1"/>
                  </a:solidFill>
                  <a:latin typeface="Poppins"/>
                  <a:cs typeface="Poppins"/>
                </a:rPr>
                <a:t>QuickSight</a:t>
              </a:r>
              <a:r>
                <a:rPr lang="fr-FR" sz="1200" dirty="0">
                  <a:solidFill>
                    <a:schemeClr val="bg1"/>
                  </a:solidFill>
                  <a:latin typeface="Poppins"/>
                  <a:cs typeface="Poppins"/>
                </a:rPr>
                <a:t> </a:t>
              </a:r>
            </a:p>
            <a:p>
              <a:endParaRPr lang="fr-FR" dirty="0"/>
            </a:p>
          </p:txBody>
        </p:sp>
      </p:grpSp>
      <p:sp>
        <p:nvSpPr>
          <p:cNvPr id="11" name="ZoneTexte 10">
            <a:extLst>
              <a:ext uri="{FF2B5EF4-FFF2-40B4-BE49-F238E27FC236}">
                <a16:creationId xmlns:a16="http://schemas.microsoft.com/office/drawing/2014/main" id="{56D68099-2695-545A-6672-7417B7F847B8}"/>
              </a:ext>
            </a:extLst>
          </p:cNvPr>
          <p:cNvSpPr txBox="1"/>
          <p:nvPr/>
        </p:nvSpPr>
        <p:spPr>
          <a:xfrm>
            <a:off x="31500" y="2977998"/>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pic>
        <p:nvPicPr>
          <p:cNvPr id="12" name="Image 11">
            <a:extLst>
              <a:ext uri="{FF2B5EF4-FFF2-40B4-BE49-F238E27FC236}">
                <a16:creationId xmlns:a16="http://schemas.microsoft.com/office/drawing/2014/main" id="{BB13EBE3-9295-AEB0-A27E-7DD56650620F}"/>
              </a:ext>
            </a:extLst>
          </p:cNvPr>
          <p:cNvPicPr>
            <a:picLocks noChangeAspect="1"/>
          </p:cNvPicPr>
          <p:nvPr/>
        </p:nvPicPr>
        <p:blipFill>
          <a:blip r:embed="rId10"/>
          <a:stretch>
            <a:fillRect/>
          </a:stretch>
        </p:blipFill>
        <p:spPr>
          <a:xfrm>
            <a:off x="7657563" y="1323509"/>
            <a:ext cx="1012592" cy="679022"/>
          </a:xfrm>
          <a:prstGeom prst="rect">
            <a:avLst/>
          </a:prstGeom>
        </p:spPr>
      </p:pic>
      <p:pic>
        <p:nvPicPr>
          <p:cNvPr id="13" name="Picture 6" descr="OpenAI Component | Prismatic Docs">
            <a:extLst>
              <a:ext uri="{FF2B5EF4-FFF2-40B4-BE49-F238E27FC236}">
                <a16:creationId xmlns:a16="http://schemas.microsoft.com/office/drawing/2014/main" id="{06E60069-1868-9DD5-1CC0-CD2B33DF9C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0613" y="1457108"/>
            <a:ext cx="505393" cy="50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945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OpenAI Component | Prismatic Docs">
            <a:extLst>
              <a:ext uri="{FF2B5EF4-FFF2-40B4-BE49-F238E27FC236}">
                <a16:creationId xmlns:a16="http://schemas.microsoft.com/office/drawing/2014/main" id="{8FBB9CBC-A752-E131-CBD4-029AF6E52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776" y="975355"/>
            <a:ext cx="1473201" cy="146665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e 37">
            <a:extLst>
              <a:ext uri="{FF2B5EF4-FFF2-40B4-BE49-F238E27FC236}">
                <a16:creationId xmlns:a16="http://schemas.microsoft.com/office/drawing/2014/main" id="{E1377384-1CA6-5827-B1A1-705E0803EBB1}"/>
              </a:ext>
            </a:extLst>
          </p:cNvPr>
          <p:cNvGrpSpPr/>
          <p:nvPr/>
        </p:nvGrpSpPr>
        <p:grpSpPr>
          <a:xfrm>
            <a:off x="5392476" y="3789520"/>
            <a:ext cx="3771948" cy="2762896"/>
            <a:chOff x="5392476" y="3789520"/>
            <a:chExt cx="3771948" cy="2762896"/>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 name="ZoneTexte 2">
              <a:extLst>
                <a:ext uri="{FF2B5EF4-FFF2-40B4-BE49-F238E27FC236}">
                  <a16:creationId xmlns:a16="http://schemas.microsoft.com/office/drawing/2014/main" id="{846514E0-9E7B-62C2-1884-2B8CABF8C2EA}"/>
                </a:ext>
              </a:extLst>
            </p:cNvPr>
            <p:cNvSpPr txBox="1"/>
            <p:nvPr/>
          </p:nvSpPr>
          <p:spPr>
            <a:xfrm>
              <a:off x="5571632" y="3850250"/>
              <a:ext cx="1591842" cy="400110"/>
            </a:xfrm>
            <a:prstGeom prst="rect">
              <a:avLst/>
            </a:prstGeom>
            <a:noFill/>
          </p:spPr>
          <p:txBody>
            <a:bodyPr wrap="square" rtlCol="0">
              <a:spAutoFit/>
            </a:bodyPr>
            <a:lstStyle/>
            <a:p>
              <a:r>
                <a:rPr lang="en-CA" sz="2000" kern="0" dirty="0">
                  <a:solidFill>
                    <a:schemeClr val="bg1"/>
                  </a:solidFill>
                  <a:latin typeface="Oswald SemiBold"/>
                </a:rPr>
                <a:t>O</a:t>
              </a:r>
              <a:r>
                <a:rPr lang="fr-FR" sz="2000" kern="0" dirty="0" err="1">
                  <a:solidFill>
                    <a:schemeClr val="bg1"/>
                  </a:solidFill>
                  <a:latin typeface="Oswald SemiBold"/>
                </a:rPr>
                <a:t>PENai</a:t>
              </a:r>
              <a:r>
                <a:rPr lang="fr-FR" sz="2000" kern="0" dirty="0">
                  <a:solidFill>
                    <a:schemeClr val="bg1"/>
                  </a:solidFill>
                  <a:latin typeface="Oswald SemiBold"/>
                </a:rPr>
                <a:t> API</a:t>
              </a:r>
            </a:p>
          </p:txBody>
        </p:sp>
        <p:sp>
          <p:nvSpPr>
            <p:cNvPr id="6" name="ZoneTexte 5">
              <a:extLst>
                <a:ext uri="{FF2B5EF4-FFF2-40B4-BE49-F238E27FC236}">
                  <a16:creationId xmlns:a16="http://schemas.microsoft.com/office/drawing/2014/main" id="{5417F313-8719-9A7C-AC66-9E7871B0A631}"/>
                </a:ext>
              </a:extLst>
            </p:cNvPr>
            <p:cNvSpPr txBox="1"/>
            <p:nvPr/>
          </p:nvSpPr>
          <p:spPr>
            <a:xfrm>
              <a:off x="5766144" y="4407500"/>
              <a:ext cx="2962859" cy="738664"/>
            </a:xfrm>
            <a:prstGeom prst="rect">
              <a:avLst/>
            </a:prstGeom>
            <a:noFill/>
          </p:spPr>
          <p:txBody>
            <a:bodyPr wrap="square" rtlCol="0">
              <a:spAutoFit/>
            </a:bodyPr>
            <a:lstStyle/>
            <a:p>
              <a:pPr marL="171450" indent="-171450">
                <a:buFontTx/>
                <a:buChar char="-"/>
              </a:pPr>
              <a:r>
                <a:rPr lang="fr-FR" sz="1200" dirty="0" err="1">
                  <a:solidFill>
                    <a:schemeClr val="bg1"/>
                  </a:solidFill>
                  <a:latin typeface="Poppins"/>
                  <a:cs typeface="Poppins"/>
                </a:rPr>
                <a:t>llm’s</a:t>
              </a:r>
              <a:endParaRPr lang="fr-FR" sz="1200" dirty="0">
                <a:solidFill>
                  <a:schemeClr val="bg1"/>
                </a:solidFill>
                <a:latin typeface="Poppins"/>
                <a:cs typeface="Poppins"/>
              </a:endParaRPr>
            </a:p>
            <a:p>
              <a:pPr marL="171450" indent="-171450">
                <a:buFontTx/>
                <a:buChar char="-"/>
              </a:pPr>
              <a:r>
                <a:rPr lang="fr-FR" sz="1200" dirty="0" err="1">
                  <a:solidFill>
                    <a:schemeClr val="bg1"/>
                  </a:solidFill>
                  <a:latin typeface="Poppins"/>
                  <a:cs typeface="Poppins"/>
                </a:rPr>
                <a:t>Gpt</a:t>
              </a:r>
              <a:r>
                <a:rPr lang="fr-FR" sz="1200" dirty="0">
                  <a:solidFill>
                    <a:schemeClr val="bg1"/>
                  </a:solidFill>
                  <a:latin typeface="Poppins"/>
                  <a:cs typeface="Poppins"/>
                </a:rPr>
                <a:t> api</a:t>
              </a:r>
            </a:p>
            <a:p>
              <a:endParaRPr lang="fr-FR" dirty="0"/>
            </a:p>
          </p:txBody>
        </p:sp>
      </p:grpSp>
      <p:grpSp>
        <p:nvGrpSpPr>
          <p:cNvPr id="46" name="Groupe 45">
            <a:extLst>
              <a:ext uri="{FF2B5EF4-FFF2-40B4-BE49-F238E27FC236}">
                <a16:creationId xmlns:a16="http://schemas.microsoft.com/office/drawing/2014/main" id="{CB0C635C-FE74-A24D-631D-0F4B72B25CDA}"/>
              </a:ext>
            </a:extLst>
          </p:cNvPr>
          <p:cNvGrpSpPr/>
          <p:nvPr/>
        </p:nvGrpSpPr>
        <p:grpSpPr>
          <a:xfrm>
            <a:off x="1190932" y="3941920"/>
            <a:ext cx="3771948" cy="2762896"/>
            <a:chOff x="5392476" y="3789520"/>
            <a:chExt cx="3771948" cy="2762896"/>
          </a:xfrm>
        </p:grpSpPr>
        <p:grpSp>
          <p:nvGrpSpPr>
            <p:cNvPr id="47" name="Groupe 46">
              <a:extLst>
                <a:ext uri="{FF2B5EF4-FFF2-40B4-BE49-F238E27FC236}">
                  <a16:creationId xmlns:a16="http://schemas.microsoft.com/office/drawing/2014/main" id="{42A17C2B-D06F-80B6-5311-32AE77167176}"/>
                </a:ext>
              </a:extLst>
            </p:cNvPr>
            <p:cNvGrpSpPr/>
            <p:nvPr/>
          </p:nvGrpSpPr>
          <p:grpSpPr>
            <a:xfrm>
              <a:off x="5392476" y="3789520"/>
              <a:ext cx="3771948" cy="2762896"/>
              <a:chOff x="5231850" y="3479545"/>
              <a:chExt cx="3771948" cy="2762896"/>
            </a:xfrm>
          </p:grpSpPr>
          <p:sp>
            <p:nvSpPr>
              <p:cNvPr id="50" name="Rectangle 49">
                <a:extLst>
                  <a:ext uri="{FF2B5EF4-FFF2-40B4-BE49-F238E27FC236}">
                    <a16:creationId xmlns:a16="http://schemas.microsoft.com/office/drawing/2014/main" id="{29DF68BF-C75E-1146-F398-E9B9E4DCED88}"/>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a:extLst>
                  <a:ext uri="{FF2B5EF4-FFF2-40B4-BE49-F238E27FC236}">
                    <a16:creationId xmlns:a16="http://schemas.microsoft.com/office/drawing/2014/main" id="{082FA6E2-E52C-EF99-643A-1E8C9ECCCD4E}"/>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 coins arrondis 51">
                <a:extLst>
                  <a:ext uri="{FF2B5EF4-FFF2-40B4-BE49-F238E27FC236}">
                    <a16:creationId xmlns:a16="http://schemas.microsoft.com/office/drawing/2014/main" id="{BBCBEF57-5802-C32C-E148-E221F1B456B4}"/>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8" name="ZoneTexte 47">
              <a:extLst>
                <a:ext uri="{FF2B5EF4-FFF2-40B4-BE49-F238E27FC236}">
                  <a16:creationId xmlns:a16="http://schemas.microsoft.com/office/drawing/2014/main" id="{3220946E-322F-75B0-7AB0-4BB6D553932E}"/>
                </a:ext>
              </a:extLst>
            </p:cNvPr>
            <p:cNvSpPr txBox="1"/>
            <p:nvPr/>
          </p:nvSpPr>
          <p:spPr>
            <a:xfrm>
              <a:off x="5538592" y="3806725"/>
              <a:ext cx="1475441" cy="400110"/>
            </a:xfrm>
            <a:prstGeom prst="rect">
              <a:avLst/>
            </a:prstGeom>
            <a:noFill/>
          </p:spPr>
          <p:txBody>
            <a:bodyPr wrap="square" rtlCol="0">
              <a:spAutoFit/>
            </a:bodyPr>
            <a:lstStyle/>
            <a:p>
              <a:r>
                <a:rPr lang="fr-FR" sz="2000" kern="0" dirty="0">
                  <a:solidFill>
                    <a:schemeClr val="bg1"/>
                  </a:solidFill>
                  <a:latin typeface="Oswald SemiBold"/>
                </a:rPr>
                <a:t>python</a:t>
              </a:r>
            </a:p>
          </p:txBody>
        </p:sp>
        <p:sp>
          <p:nvSpPr>
            <p:cNvPr id="49" name="ZoneTexte 48">
              <a:extLst>
                <a:ext uri="{FF2B5EF4-FFF2-40B4-BE49-F238E27FC236}">
                  <a16:creationId xmlns:a16="http://schemas.microsoft.com/office/drawing/2014/main" id="{03F9951B-96D8-CAE4-88DA-F6B2C9FC2E10}"/>
                </a:ext>
              </a:extLst>
            </p:cNvPr>
            <p:cNvSpPr txBox="1"/>
            <p:nvPr/>
          </p:nvSpPr>
          <p:spPr>
            <a:xfrm>
              <a:off x="5805741" y="4407500"/>
              <a:ext cx="2555922"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err="1">
                  <a:solidFill>
                    <a:schemeClr val="bg1"/>
                  </a:solidFill>
                  <a:latin typeface="Poppins"/>
                  <a:cs typeface="Poppins"/>
                </a:rPr>
                <a:t>NumPy</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Pandas</a:t>
              </a:r>
            </a:p>
            <a:p>
              <a:pPr marL="171450" indent="-171450">
                <a:buFont typeface="Arial" panose="020B0604020202020204" pitchFamily="34" charset="0"/>
                <a:buChar char="•"/>
              </a:pPr>
              <a:r>
                <a:rPr lang="fr-FR" sz="1200" dirty="0" err="1">
                  <a:solidFill>
                    <a:schemeClr val="bg1"/>
                  </a:solidFill>
                  <a:latin typeface="Poppins"/>
                  <a:cs typeface="Poppins"/>
                </a:rPr>
                <a:t>Plotly</a:t>
              </a:r>
              <a:r>
                <a:rPr lang="fr-FR" sz="1200" dirty="0">
                  <a:solidFill>
                    <a:schemeClr val="bg1"/>
                  </a:solidFill>
                  <a:latin typeface="Poppins"/>
                  <a:cs typeface="Poppins"/>
                </a:rPr>
                <a:t> </a:t>
              </a:r>
            </a:p>
            <a:p>
              <a:pPr marL="171450" indent="-171450">
                <a:buFont typeface="Arial" panose="020B0604020202020204" pitchFamily="34" charset="0"/>
                <a:buChar char="•"/>
              </a:pPr>
              <a:r>
                <a:rPr lang="fr-FR" sz="1200" dirty="0" err="1">
                  <a:solidFill>
                    <a:schemeClr val="bg1"/>
                  </a:solidFill>
                  <a:latin typeface="Poppins"/>
                  <a:cs typeface="Poppins"/>
                </a:rPr>
                <a:t>scikit-learn</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err="1">
                  <a:solidFill>
                    <a:schemeClr val="bg1"/>
                  </a:solidFill>
                  <a:latin typeface="Poppins"/>
                  <a:cs typeface="Poppins"/>
                </a:rPr>
                <a:t>TensorFlow</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NLTK</a:t>
              </a:r>
            </a:p>
          </p:txBody>
        </p:sp>
      </p:grpSp>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4360" y="1504410"/>
            <a:ext cx="572102" cy="4085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912" y="1382424"/>
            <a:ext cx="483128" cy="5294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7821" y="1451006"/>
            <a:ext cx="682837" cy="6828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6892" y="1238487"/>
            <a:ext cx="641235" cy="64123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871" y="1323509"/>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079" y="1238487"/>
            <a:ext cx="1204384" cy="82889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74E707B-EA89-0A83-135A-3054F8F44FB7}"/>
              </a:ext>
            </a:extLst>
          </p:cNvPr>
          <p:cNvSpPr/>
          <p:nvPr/>
        </p:nvSpPr>
        <p:spPr>
          <a:xfrm>
            <a:off x="-46078" y="-42333"/>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grpSp>
        <p:nvGrpSpPr>
          <p:cNvPr id="26" name="Groupe 25">
            <a:extLst>
              <a:ext uri="{FF2B5EF4-FFF2-40B4-BE49-F238E27FC236}">
                <a16:creationId xmlns:a16="http://schemas.microsoft.com/office/drawing/2014/main" id="{EFB5440B-B7D2-9486-90A6-AA66251D8259}"/>
              </a:ext>
            </a:extLst>
          </p:cNvPr>
          <p:cNvGrpSpPr/>
          <p:nvPr/>
        </p:nvGrpSpPr>
        <p:grpSpPr>
          <a:xfrm>
            <a:off x="12215280" y="3789520"/>
            <a:ext cx="3771948" cy="2965088"/>
            <a:chOff x="5392476" y="3789520"/>
            <a:chExt cx="3771948" cy="2965088"/>
          </a:xfrm>
        </p:grpSpPr>
        <p:grpSp>
          <p:nvGrpSpPr>
            <p:cNvPr id="29" name="Groupe 28">
              <a:extLst>
                <a:ext uri="{FF2B5EF4-FFF2-40B4-BE49-F238E27FC236}">
                  <a16:creationId xmlns:a16="http://schemas.microsoft.com/office/drawing/2014/main" id="{23938B4E-DEAF-34CF-EE0D-0AE473F1071E}"/>
                </a:ext>
              </a:extLst>
            </p:cNvPr>
            <p:cNvGrpSpPr/>
            <p:nvPr/>
          </p:nvGrpSpPr>
          <p:grpSpPr>
            <a:xfrm>
              <a:off x="5392476" y="3789520"/>
              <a:ext cx="3771948" cy="2965088"/>
              <a:chOff x="5392476" y="3789520"/>
              <a:chExt cx="3771948" cy="2965088"/>
            </a:xfrm>
          </p:grpSpPr>
          <p:grpSp>
            <p:nvGrpSpPr>
              <p:cNvPr id="33" name="Groupe 32">
                <a:extLst>
                  <a:ext uri="{FF2B5EF4-FFF2-40B4-BE49-F238E27FC236}">
                    <a16:creationId xmlns:a16="http://schemas.microsoft.com/office/drawing/2014/main" id="{CC7ECF82-35FA-DAF5-053F-9450AE6C0DFA}"/>
                  </a:ext>
                </a:extLst>
              </p:cNvPr>
              <p:cNvGrpSpPr/>
              <p:nvPr/>
            </p:nvGrpSpPr>
            <p:grpSpPr>
              <a:xfrm>
                <a:off x="5392476" y="3789520"/>
                <a:ext cx="3771948" cy="2762896"/>
                <a:chOff x="5231850" y="3479545"/>
                <a:chExt cx="3771948" cy="2762896"/>
              </a:xfrm>
            </p:grpSpPr>
            <p:sp>
              <p:nvSpPr>
                <p:cNvPr id="35" name="Rectangle 34">
                  <a:extLst>
                    <a:ext uri="{FF2B5EF4-FFF2-40B4-BE49-F238E27FC236}">
                      <a16:creationId xmlns:a16="http://schemas.microsoft.com/office/drawing/2014/main" id="{45528DE0-4990-E8F8-79FE-C2959BBBC8DC}"/>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DE60696A-D8B4-8245-0A46-1C1F765BA451}"/>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 coins arrondis 36">
                  <a:extLst>
                    <a:ext uri="{FF2B5EF4-FFF2-40B4-BE49-F238E27FC236}">
                      <a16:creationId xmlns:a16="http://schemas.microsoft.com/office/drawing/2014/main" id="{A9ED78FC-A05F-8A25-9127-D02D896A0220}"/>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4" name="ZoneTexte 33">
                <a:extLst>
                  <a:ext uri="{FF2B5EF4-FFF2-40B4-BE49-F238E27FC236}">
                    <a16:creationId xmlns:a16="http://schemas.microsoft.com/office/drawing/2014/main" id="{92511FFC-67D9-57DB-1EA3-CA47F7C5E3C4}"/>
                  </a:ext>
                </a:extLst>
              </p:cNvPr>
              <p:cNvSpPr txBox="1"/>
              <p:nvPr/>
            </p:nvSpPr>
            <p:spPr>
              <a:xfrm>
                <a:off x="5753686" y="4353951"/>
                <a:ext cx="3328968" cy="2400657"/>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Connaissance de Hadoop et </a:t>
                </a:r>
                <a:r>
                  <a:rPr lang="fr-FR" sz="1200" dirty="0" err="1">
                    <a:solidFill>
                      <a:schemeClr val="bg1"/>
                    </a:solidFill>
                    <a:latin typeface="Poppins"/>
                    <a:cs typeface="Poppins"/>
                  </a:rPr>
                  <a:t>Airflow</a:t>
                </a:r>
                <a:r>
                  <a:rPr lang="fr-FR" sz="1200" dirty="0">
                    <a:solidFill>
                      <a:schemeClr val="bg1"/>
                    </a:solidFill>
                    <a:latin typeface="Poppins"/>
                    <a:cs typeface="Poppins"/>
                  </a:rPr>
                  <a:t> : Familiarité avec la gestion de données et les flux de travail automatisés.</a:t>
                </a:r>
              </a:p>
              <a:p>
                <a:pPr marL="171450" indent="-171450">
                  <a:buFont typeface="Arial" panose="020B0604020202020204" pitchFamily="34" charset="0"/>
                  <a:buChar char="•"/>
                </a:pPr>
                <a:r>
                  <a:rPr lang="fr-FR" sz="1200" dirty="0">
                    <a:solidFill>
                      <a:schemeClr val="bg1"/>
                    </a:solidFill>
                    <a:latin typeface="Poppins"/>
                    <a:cs typeface="Poppins"/>
                  </a:rPr>
                  <a:t>Compétences de base en ETL : Expérience en extraction, transformation et chargement de données.</a:t>
                </a:r>
              </a:p>
              <a:p>
                <a:pPr marL="171450" indent="-171450">
                  <a:buFont typeface="Arial" panose="020B0604020202020204" pitchFamily="34" charset="0"/>
                  <a:buChar char="•"/>
                </a:pPr>
                <a:r>
                  <a:rPr lang="fr-FR" sz="1200" dirty="0">
                    <a:solidFill>
                      <a:schemeClr val="bg1"/>
                    </a:solidFill>
                    <a:latin typeface="Poppins"/>
                    <a:cs typeface="Poppins"/>
                  </a:rPr>
                  <a:t>Notions de Réduction de Dimension et Parallélisme : Compréhension des principes de l'optimisation des données.</a:t>
                </a:r>
              </a:p>
              <a:p>
                <a:endParaRPr lang="fr-FR" dirty="0"/>
              </a:p>
            </p:txBody>
          </p:sp>
        </p:grpSp>
        <p:sp>
          <p:nvSpPr>
            <p:cNvPr id="30" name="ZoneTexte 29">
              <a:extLst>
                <a:ext uri="{FF2B5EF4-FFF2-40B4-BE49-F238E27FC236}">
                  <a16:creationId xmlns:a16="http://schemas.microsoft.com/office/drawing/2014/main" id="{1D6388A1-0520-A498-4F8D-B9EA30F9F1DF}"/>
                </a:ext>
              </a:extLst>
            </p:cNvPr>
            <p:cNvSpPr txBox="1"/>
            <p:nvPr/>
          </p:nvSpPr>
          <p:spPr>
            <a:xfrm>
              <a:off x="5571632" y="3850250"/>
              <a:ext cx="1153122" cy="400110"/>
            </a:xfrm>
            <a:prstGeom prst="rect">
              <a:avLst/>
            </a:prstGeom>
            <a:noFill/>
          </p:spPr>
          <p:txBody>
            <a:bodyPr wrap="square" rtlCol="0">
              <a:spAutoFit/>
            </a:bodyPr>
            <a:lstStyle/>
            <a:p>
              <a:r>
                <a:rPr lang="fr-FR" sz="2000" kern="0" dirty="0">
                  <a:solidFill>
                    <a:schemeClr val="bg1"/>
                  </a:solidFill>
                  <a:latin typeface="Oswald SemiBold"/>
                </a:rPr>
                <a:t>BIG data </a:t>
              </a:r>
            </a:p>
          </p:txBody>
        </p:sp>
      </p:grpSp>
      <p:sp>
        <p:nvSpPr>
          <p:cNvPr id="2" name="ZoneTexte 1">
            <a:extLst>
              <a:ext uri="{FF2B5EF4-FFF2-40B4-BE49-F238E27FC236}">
                <a16:creationId xmlns:a16="http://schemas.microsoft.com/office/drawing/2014/main" id="{804BB9BC-DB51-AF4B-79CC-BC8AE80EDB25}"/>
              </a:ext>
            </a:extLst>
          </p:cNvPr>
          <p:cNvSpPr txBox="1"/>
          <p:nvPr/>
        </p:nvSpPr>
        <p:spPr>
          <a:xfrm>
            <a:off x="31500" y="2977998"/>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pic>
        <p:nvPicPr>
          <p:cNvPr id="4" name="Image 3">
            <a:extLst>
              <a:ext uri="{FF2B5EF4-FFF2-40B4-BE49-F238E27FC236}">
                <a16:creationId xmlns:a16="http://schemas.microsoft.com/office/drawing/2014/main" id="{1B305A8F-5C40-D25F-A669-10AC314E57F6}"/>
              </a:ext>
            </a:extLst>
          </p:cNvPr>
          <p:cNvPicPr>
            <a:picLocks noChangeAspect="1"/>
          </p:cNvPicPr>
          <p:nvPr/>
        </p:nvPicPr>
        <p:blipFill>
          <a:blip r:embed="rId10"/>
          <a:stretch>
            <a:fillRect/>
          </a:stretch>
        </p:blipFill>
        <p:spPr>
          <a:xfrm>
            <a:off x="7354500" y="1238488"/>
            <a:ext cx="1335200" cy="895356"/>
          </a:xfrm>
          <a:prstGeom prst="rect">
            <a:avLst/>
          </a:prstGeom>
        </p:spPr>
      </p:pic>
    </p:spTree>
    <p:extLst>
      <p:ext uri="{BB962C8B-B14F-4D97-AF65-F5344CB8AC3E}">
        <p14:creationId xmlns:p14="http://schemas.microsoft.com/office/powerpoint/2010/main" val="2655814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E6BA4BE1-4294-39B8-2B5E-E8F082B18EBB}"/>
              </a:ext>
            </a:extLst>
          </p:cNvPr>
          <p:cNvGrpSpPr/>
          <p:nvPr/>
        </p:nvGrpSpPr>
        <p:grpSpPr>
          <a:xfrm>
            <a:off x="5392476" y="3789520"/>
            <a:ext cx="3771948" cy="2875188"/>
            <a:chOff x="5392476" y="3789520"/>
            <a:chExt cx="3771948" cy="2875188"/>
          </a:xfrm>
        </p:grpSpPr>
        <p:grpSp>
          <p:nvGrpSpPr>
            <p:cNvPr id="5" name="Groupe 4">
              <a:extLst>
                <a:ext uri="{FF2B5EF4-FFF2-40B4-BE49-F238E27FC236}">
                  <a16:creationId xmlns:a16="http://schemas.microsoft.com/office/drawing/2014/main" id="{04C52D59-8AA0-82E4-0EE9-0F29D0A3AFAB}"/>
                </a:ext>
              </a:extLst>
            </p:cNvPr>
            <p:cNvGrpSpPr/>
            <p:nvPr/>
          </p:nvGrpSpPr>
          <p:grpSpPr>
            <a:xfrm>
              <a:off x="5392476" y="3789520"/>
              <a:ext cx="3771948" cy="2875188"/>
              <a:chOff x="5392476" y="3789520"/>
              <a:chExt cx="3771948" cy="2875188"/>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ZoneTexte 3">
                <a:extLst>
                  <a:ext uri="{FF2B5EF4-FFF2-40B4-BE49-F238E27FC236}">
                    <a16:creationId xmlns:a16="http://schemas.microsoft.com/office/drawing/2014/main" id="{44075D11-E8A4-D59C-2EB3-824EFA0171B1}"/>
                  </a:ext>
                </a:extLst>
              </p:cNvPr>
              <p:cNvSpPr txBox="1"/>
              <p:nvPr/>
            </p:nvSpPr>
            <p:spPr>
              <a:xfrm>
                <a:off x="5611315" y="4264051"/>
                <a:ext cx="3328968" cy="2400657"/>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Connaissance de Hadoop et </a:t>
                </a:r>
                <a:r>
                  <a:rPr lang="fr-FR" sz="1200" dirty="0" err="1">
                    <a:solidFill>
                      <a:schemeClr val="bg1"/>
                    </a:solidFill>
                    <a:latin typeface="Poppins"/>
                    <a:cs typeface="Poppins"/>
                  </a:rPr>
                  <a:t>Airflow</a:t>
                </a:r>
                <a:r>
                  <a:rPr lang="fr-FR" sz="1200" dirty="0">
                    <a:solidFill>
                      <a:schemeClr val="bg1"/>
                    </a:solidFill>
                    <a:latin typeface="Poppins"/>
                    <a:cs typeface="Poppins"/>
                  </a:rPr>
                  <a:t> : Familiarité avec la gestion de données et les flux de travail automatisés.</a:t>
                </a:r>
              </a:p>
              <a:p>
                <a:pPr marL="171450" indent="-171450">
                  <a:buFont typeface="Arial" panose="020B0604020202020204" pitchFamily="34" charset="0"/>
                  <a:buChar char="•"/>
                </a:pPr>
                <a:r>
                  <a:rPr lang="fr-FR" sz="1200" dirty="0">
                    <a:solidFill>
                      <a:schemeClr val="bg1"/>
                    </a:solidFill>
                    <a:latin typeface="Poppins"/>
                    <a:cs typeface="Poppins"/>
                  </a:rPr>
                  <a:t>Compétences de base en ETL : Expérience en extraction, transformation et chargement de données.</a:t>
                </a:r>
              </a:p>
              <a:p>
                <a:pPr marL="171450" indent="-171450">
                  <a:buFont typeface="Arial" panose="020B0604020202020204" pitchFamily="34" charset="0"/>
                  <a:buChar char="•"/>
                </a:pPr>
                <a:r>
                  <a:rPr lang="fr-FR" sz="1200" dirty="0">
                    <a:solidFill>
                      <a:schemeClr val="bg1"/>
                    </a:solidFill>
                    <a:latin typeface="Poppins"/>
                    <a:cs typeface="Poppins"/>
                  </a:rPr>
                  <a:t>Notions de Réduction de Dimension et Parallélisme : Compréhension des principes de l'optimisation des données.</a:t>
                </a:r>
              </a:p>
              <a:p>
                <a:endParaRPr lang="fr-FR" dirty="0"/>
              </a:p>
            </p:txBody>
          </p:sp>
        </p:grpSp>
        <p:sp>
          <p:nvSpPr>
            <p:cNvPr id="2" name="ZoneTexte 1">
              <a:extLst>
                <a:ext uri="{FF2B5EF4-FFF2-40B4-BE49-F238E27FC236}">
                  <a16:creationId xmlns:a16="http://schemas.microsoft.com/office/drawing/2014/main" id="{F42810F9-A1CF-2D91-DF01-6FD64AAF269E}"/>
                </a:ext>
              </a:extLst>
            </p:cNvPr>
            <p:cNvSpPr txBox="1"/>
            <p:nvPr/>
          </p:nvSpPr>
          <p:spPr>
            <a:xfrm>
              <a:off x="5571632" y="3850250"/>
              <a:ext cx="1271082" cy="400110"/>
            </a:xfrm>
            <a:prstGeom prst="rect">
              <a:avLst/>
            </a:prstGeom>
            <a:noFill/>
          </p:spPr>
          <p:txBody>
            <a:bodyPr wrap="square" rtlCol="0">
              <a:spAutoFit/>
            </a:bodyPr>
            <a:lstStyle/>
            <a:p>
              <a:r>
                <a:rPr lang="fr-FR" sz="2000" kern="0" dirty="0">
                  <a:solidFill>
                    <a:schemeClr val="bg1"/>
                  </a:solidFill>
                  <a:latin typeface="Oswald SemiBold"/>
                </a:rPr>
                <a:t>BIG data </a:t>
              </a:r>
            </a:p>
          </p:txBody>
        </p:sp>
      </p:grpSp>
      <p:grpSp>
        <p:nvGrpSpPr>
          <p:cNvPr id="7" name="Groupe 6">
            <a:extLst>
              <a:ext uri="{FF2B5EF4-FFF2-40B4-BE49-F238E27FC236}">
                <a16:creationId xmlns:a16="http://schemas.microsoft.com/office/drawing/2014/main" id="{9183389C-F458-B272-0417-C5F452357073}"/>
              </a:ext>
            </a:extLst>
          </p:cNvPr>
          <p:cNvGrpSpPr/>
          <p:nvPr/>
        </p:nvGrpSpPr>
        <p:grpSpPr>
          <a:xfrm>
            <a:off x="-966098" y="3789520"/>
            <a:ext cx="3771948" cy="2762896"/>
            <a:chOff x="5392476" y="3789520"/>
            <a:chExt cx="3771948" cy="2762896"/>
          </a:xfrm>
        </p:grpSpPr>
        <p:grpSp>
          <p:nvGrpSpPr>
            <p:cNvPr id="8" name="Groupe 7">
              <a:extLst>
                <a:ext uri="{FF2B5EF4-FFF2-40B4-BE49-F238E27FC236}">
                  <a16:creationId xmlns:a16="http://schemas.microsoft.com/office/drawing/2014/main" id="{6CE4AEA9-16A2-2F91-A94A-31FCF1CBCAA4}"/>
                </a:ext>
              </a:extLst>
            </p:cNvPr>
            <p:cNvGrpSpPr/>
            <p:nvPr/>
          </p:nvGrpSpPr>
          <p:grpSpPr>
            <a:xfrm>
              <a:off x="5392476" y="3789520"/>
              <a:ext cx="3771948" cy="2762896"/>
              <a:chOff x="5231850" y="3479545"/>
              <a:chExt cx="3771948" cy="2762896"/>
            </a:xfrm>
          </p:grpSpPr>
          <p:sp>
            <p:nvSpPr>
              <p:cNvPr id="25" name="Rectangle 24">
                <a:extLst>
                  <a:ext uri="{FF2B5EF4-FFF2-40B4-BE49-F238E27FC236}">
                    <a16:creationId xmlns:a16="http://schemas.microsoft.com/office/drawing/2014/main" id="{12418474-64BA-4100-FC3D-8C6FF6C39EC9}"/>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B8ADCE0F-2083-36AE-BCE6-E4BBD37DD0A9}"/>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E04FD152-CF44-7240-B5F2-E9A90A6B15A8}"/>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ZoneTexte 8">
              <a:extLst>
                <a:ext uri="{FF2B5EF4-FFF2-40B4-BE49-F238E27FC236}">
                  <a16:creationId xmlns:a16="http://schemas.microsoft.com/office/drawing/2014/main" id="{0AF1DCC7-2071-8C33-1F62-6DBDEBDCD79B}"/>
                </a:ext>
              </a:extLst>
            </p:cNvPr>
            <p:cNvSpPr txBox="1"/>
            <p:nvPr/>
          </p:nvSpPr>
          <p:spPr>
            <a:xfrm>
              <a:off x="5571632" y="3850250"/>
              <a:ext cx="1048735" cy="400110"/>
            </a:xfrm>
            <a:prstGeom prst="rect">
              <a:avLst/>
            </a:prstGeom>
            <a:noFill/>
          </p:spPr>
          <p:txBody>
            <a:bodyPr wrap="square" rtlCol="0">
              <a:spAutoFit/>
            </a:bodyPr>
            <a:lstStyle/>
            <a:p>
              <a:r>
                <a:rPr lang="fr-FR" sz="2000" kern="0" dirty="0">
                  <a:solidFill>
                    <a:schemeClr val="bg1"/>
                  </a:solidFill>
                  <a:latin typeface="Oswald SemiBold"/>
                </a:rPr>
                <a:t>AWS</a:t>
              </a:r>
            </a:p>
          </p:txBody>
        </p:sp>
        <p:sp>
          <p:nvSpPr>
            <p:cNvPr id="24" name="ZoneTexte 23">
              <a:extLst>
                <a:ext uri="{FF2B5EF4-FFF2-40B4-BE49-F238E27FC236}">
                  <a16:creationId xmlns:a16="http://schemas.microsoft.com/office/drawing/2014/main" id="{21101970-920D-536C-3BB2-85336DEF1918}"/>
                </a:ext>
              </a:extLst>
            </p:cNvPr>
            <p:cNvSpPr txBox="1"/>
            <p:nvPr/>
          </p:nvSpPr>
          <p:spPr>
            <a:xfrm>
              <a:off x="5766144" y="4407500"/>
              <a:ext cx="2962859" cy="1846659"/>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Stockage de Données dans Amazon S3</a:t>
              </a:r>
            </a:p>
            <a:p>
              <a:pPr marL="171450" indent="-171450">
                <a:buFont typeface="Arial" panose="020B0604020202020204" pitchFamily="34" charset="0"/>
                <a:buChar char="•"/>
              </a:pPr>
              <a:r>
                <a:rPr lang="fr-FR" sz="1200" dirty="0">
                  <a:solidFill>
                    <a:schemeClr val="bg1"/>
                  </a:solidFill>
                  <a:latin typeface="Poppins"/>
                  <a:cs typeface="Poppins"/>
                </a:rPr>
                <a:t>Traitement de Données avec AWS Glue </a:t>
              </a:r>
            </a:p>
            <a:p>
              <a:pPr marL="171450" indent="-171450">
                <a:buFont typeface="Arial" panose="020B0604020202020204" pitchFamily="34" charset="0"/>
                <a:buChar char="•"/>
              </a:pPr>
              <a:r>
                <a:rPr lang="fr-FR" sz="1200" dirty="0">
                  <a:solidFill>
                    <a:schemeClr val="bg1"/>
                  </a:solidFill>
                  <a:latin typeface="Poppins"/>
                  <a:cs typeface="Poppins"/>
                </a:rPr>
                <a:t>Analyse de Données avec Amazon </a:t>
              </a:r>
              <a:r>
                <a:rPr lang="fr-FR" sz="1200" dirty="0" err="1">
                  <a:solidFill>
                    <a:schemeClr val="bg1"/>
                  </a:solidFill>
                  <a:latin typeface="Poppins"/>
                  <a:cs typeface="Poppins"/>
                </a:rPr>
                <a:t>Athena</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Visualisation avec Amazon </a:t>
              </a:r>
              <a:r>
                <a:rPr lang="fr-FR" sz="1200" dirty="0" err="1">
                  <a:solidFill>
                    <a:schemeClr val="bg1"/>
                  </a:solidFill>
                  <a:latin typeface="Poppins"/>
                  <a:cs typeface="Poppins"/>
                </a:rPr>
                <a:t>QuickSight</a:t>
              </a:r>
              <a:r>
                <a:rPr lang="fr-FR" sz="1200" dirty="0">
                  <a:solidFill>
                    <a:schemeClr val="bg1"/>
                  </a:solidFill>
                  <a:latin typeface="Poppins"/>
                  <a:cs typeface="Poppins"/>
                </a:rPr>
                <a:t> </a:t>
              </a:r>
            </a:p>
            <a:p>
              <a:endParaRPr lang="fr-FR" dirty="0"/>
            </a:p>
          </p:txBody>
        </p:sp>
      </p:grpSp>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60" y="1504410"/>
            <a:ext cx="572102" cy="4085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9476C4F-BB22-C22A-DEF1-2A354C844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7726" y="1582456"/>
            <a:ext cx="496575" cy="2972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912" y="1382424"/>
            <a:ext cx="483128" cy="5294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7821" y="1451006"/>
            <a:ext cx="682837" cy="6828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6892" y="1238487"/>
            <a:ext cx="641235" cy="64123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871" y="1323509"/>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079" y="1238487"/>
            <a:ext cx="1204384" cy="82889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e 29">
            <a:extLst>
              <a:ext uri="{FF2B5EF4-FFF2-40B4-BE49-F238E27FC236}">
                <a16:creationId xmlns:a16="http://schemas.microsoft.com/office/drawing/2014/main" id="{8C54B323-7AA5-B23F-04DA-E9F22931AFA7}"/>
              </a:ext>
            </a:extLst>
          </p:cNvPr>
          <p:cNvGrpSpPr/>
          <p:nvPr/>
        </p:nvGrpSpPr>
        <p:grpSpPr>
          <a:xfrm>
            <a:off x="19428638" y="690"/>
            <a:ext cx="5248275" cy="6848800"/>
            <a:chOff x="6921943" y="-21171"/>
            <a:chExt cx="5336016" cy="6848800"/>
          </a:xfrm>
        </p:grpSpPr>
        <p:sp>
          <p:nvSpPr>
            <p:cNvPr id="33" name="Rectangle 32">
              <a:extLst>
                <a:ext uri="{FF2B5EF4-FFF2-40B4-BE49-F238E27FC236}">
                  <a16:creationId xmlns:a16="http://schemas.microsoft.com/office/drawing/2014/main" id="{E755A5ED-6240-8C13-2802-E112933341C0}"/>
                </a:ext>
              </a:extLst>
            </p:cNvPr>
            <p:cNvSpPr/>
            <p:nvPr/>
          </p:nvSpPr>
          <p:spPr>
            <a:xfrm>
              <a:off x="692194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E3621868-8AC4-4695-1325-536B0FD404D9}"/>
                </a:ext>
              </a:extLst>
            </p:cNvPr>
            <p:cNvSpPr txBox="1"/>
            <p:nvPr/>
          </p:nvSpPr>
          <p:spPr>
            <a:xfrm>
              <a:off x="7124950" y="2911530"/>
              <a:ext cx="5133009" cy="830997"/>
            </a:xfrm>
            <a:prstGeom prst="rect">
              <a:avLst/>
            </a:prstGeom>
            <a:noFill/>
          </p:spPr>
          <p:txBody>
            <a:bodyPr wrap="square" rtlCol="0">
              <a:spAutoFit/>
            </a:bodyPr>
            <a:lstStyle/>
            <a:p>
              <a:r>
                <a:rPr lang="fr-FR" sz="4800" kern="0" dirty="0">
                  <a:solidFill>
                    <a:schemeClr val="bg1"/>
                  </a:solidFill>
                  <a:latin typeface="Oswald SemiBold"/>
                </a:rPr>
                <a:t>Rythme Stage </a:t>
              </a:r>
            </a:p>
          </p:txBody>
        </p:sp>
      </p:grpSp>
      <p:sp>
        <p:nvSpPr>
          <p:cNvPr id="36" name="Google Shape;300;p31">
            <a:extLst>
              <a:ext uri="{FF2B5EF4-FFF2-40B4-BE49-F238E27FC236}">
                <a16:creationId xmlns:a16="http://schemas.microsoft.com/office/drawing/2014/main" id="{92B0E6C6-90D6-D717-6BD3-ECE6ABC62174}"/>
              </a:ext>
            </a:extLst>
          </p:cNvPr>
          <p:cNvSpPr txBox="1"/>
          <p:nvPr/>
        </p:nvSpPr>
        <p:spPr>
          <a:xfrm>
            <a:off x="12858784" y="4407500"/>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kern="0" dirty="0">
                <a:solidFill>
                  <a:srgbClr val="000000"/>
                </a:solidFill>
                <a:latin typeface="Oswald SemiBold"/>
                <a:ea typeface="Oswald SemiBold"/>
                <a:cs typeface="Oswald SemiBold"/>
                <a:sym typeface="Oswald SemiBold"/>
              </a:rPr>
              <a:t>6 mois</a:t>
            </a:r>
            <a:endParaRPr kern="0" dirty="0">
              <a:solidFill>
                <a:srgbClr val="000000"/>
              </a:solidFill>
              <a:latin typeface="Oswald SemiBold"/>
              <a:ea typeface="Oswald SemiBold"/>
              <a:cs typeface="Oswald SemiBold"/>
              <a:sym typeface="Oswald SemiBold"/>
            </a:endParaRPr>
          </a:p>
        </p:txBody>
      </p:sp>
      <p:sp>
        <p:nvSpPr>
          <p:cNvPr id="37" name="Google Shape;302;p31">
            <a:extLst>
              <a:ext uri="{FF2B5EF4-FFF2-40B4-BE49-F238E27FC236}">
                <a16:creationId xmlns:a16="http://schemas.microsoft.com/office/drawing/2014/main" id="{4F1EA595-8642-A181-CCE8-3DA06613380B}"/>
              </a:ext>
            </a:extLst>
          </p:cNvPr>
          <p:cNvSpPr txBox="1"/>
          <p:nvPr/>
        </p:nvSpPr>
        <p:spPr>
          <a:xfrm>
            <a:off x="12850044" y="2260759"/>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kern="0" dirty="0">
                <a:solidFill>
                  <a:srgbClr val="000000"/>
                </a:solidFill>
                <a:latin typeface="Oswald SemiBold"/>
                <a:ea typeface="Oswald SemiBold"/>
                <a:cs typeface="Oswald SemiBold"/>
                <a:sym typeface="Oswald SemiBold"/>
              </a:rPr>
              <a:t>FULL Time</a:t>
            </a:r>
            <a:endParaRPr kern="0" dirty="0">
              <a:solidFill>
                <a:srgbClr val="000000"/>
              </a:solidFill>
              <a:latin typeface="Oswald SemiBold"/>
              <a:ea typeface="Oswald SemiBold"/>
              <a:cs typeface="Oswald SemiBold"/>
              <a:sym typeface="Oswald SemiBold"/>
            </a:endParaRPr>
          </a:p>
        </p:txBody>
      </p:sp>
      <p:sp>
        <p:nvSpPr>
          <p:cNvPr id="38" name="Google Shape;304;p31">
            <a:extLst>
              <a:ext uri="{FF2B5EF4-FFF2-40B4-BE49-F238E27FC236}">
                <a16:creationId xmlns:a16="http://schemas.microsoft.com/office/drawing/2014/main" id="{1FEF9BD9-A101-179B-4099-FCC6FAFCF72A}"/>
              </a:ext>
            </a:extLst>
          </p:cNvPr>
          <p:cNvSpPr txBox="1"/>
          <p:nvPr/>
        </p:nvSpPr>
        <p:spPr>
          <a:xfrm>
            <a:off x="12922961" y="4789946"/>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endParaRPr sz="1200" kern="0" dirty="0">
              <a:solidFill>
                <a:srgbClr val="000000"/>
              </a:solidFill>
              <a:latin typeface="Poppins"/>
              <a:ea typeface="Poppins"/>
              <a:cs typeface="Poppins"/>
              <a:sym typeface="Poppins"/>
            </a:endParaRPr>
          </a:p>
        </p:txBody>
      </p:sp>
      <p:sp>
        <p:nvSpPr>
          <p:cNvPr id="39" name="Google Shape;305;p31">
            <a:extLst>
              <a:ext uri="{FF2B5EF4-FFF2-40B4-BE49-F238E27FC236}">
                <a16:creationId xmlns:a16="http://schemas.microsoft.com/office/drawing/2014/main" id="{892358DA-394F-4288-7A97-C018A6C56779}"/>
              </a:ext>
            </a:extLst>
          </p:cNvPr>
          <p:cNvSpPr txBox="1"/>
          <p:nvPr/>
        </p:nvSpPr>
        <p:spPr>
          <a:xfrm>
            <a:off x="12848959" y="2515996"/>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sz="1200" kern="0" dirty="0">
                <a:solidFill>
                  <a:srgbClr val="000000"/>
                </a:solidFill>
                <a:latin typeface="Poppins"/>
                <a:ea typeface="Poppins"/>
                <a:cs typeface="Poppins"/>
                <a:sym typeface="Poppins"/>
              </a:rPr>
              <a:t>D</a:t>
            </a:r>
            <a:r>
              <a:rPr lang="en" sz="1200" kern="0" dirty="0">
                <a:solidFill>
                  <a:srgbClr val="000000"/>
                </a:solidFill>
                <a:latin typeface="Poppins"/>
                <a:ea typeface="Poppins"/>
                <a:cs typeface="Poppins"/>
                <a:sym typeface="Poppins"/>
              </a:rPr>
              <a:t>ebut avril </a:t>
            </a:r>
            <a:endParaRPr sz="1200" kern="0" dirty="0">
              <a:solidFill>
                <a:srgbClr val="000000"/>
              </a:solidFill>
              <a:latin typeface="Poppins"/>
              <a:ea typeface="Poppins"/>
              <a:cs typeface="Poppins"/>
              <a:sym typeface="Poppins"/>
            </a:endParaRPr>
          </a:p>
        </p:txBody>
      </p:sp>
      <p:grpSp>
        <p:nvGrpSpPr>
          <p:cNvPr id="42" name="Google Shape;351;p31">
            <a:extLst>
              <a:ext uri="{FF2B5EF4-FFF2-40B4-BE49-F238E27FC236}">
                <a16:creationId xmlns:a16="http://schemas.microsoft.com/office/drawing/2014/main" id="{CF2ED73E-DEC7-B437-6CA4-F801B7435011}"/>
              </a:ext>
            </a:extLst>
          </p:cNvPr>
          <p:cNvGrpSpPr/>
          <p:nvPr/>
        </p:nvGrpSpPr>
        <p:grpSpPr>
          <a:xfrm>
            <a:off x="13443855" y="3633989"/>
            <a:ext cx="713335" cy="703034"/>
            <a:chOff x="5046550" y="2327025"/>
            <a:chExt cx="299325" cy="261525"/>
          </a:xfrm>
        </p:grpSpPr>
        <p:sp>
          <p:nvSpPr>
            <p:cNvPr id="51" name="Google Shape;352;p31">
              <a:extLst>
                <a:ext uri="{FF2B5EF4-FFF2-40B4-BE49-F238E27FC236}">
                  <a16:creationId xmlns:a16="http://schemas.microsoft.com/office/drawing/2014/main" id="{AE7E92D0-AE82-1755-2F77-93AE15B5E821}"/>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353;p31">
              <a:extLst>
                <a:ext uri="{FF2B5EF4-FFF2-40B4-BE49-F238E27FC236}">
                  <a16:creationId xmlns:a16="http://schemas.microsoft.com/office/drawing/2014/main" id="{B5AFE357-A636-1C15-616C-68C9CFE7F650}"/>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354;p31">
              <a:extLst>
                <a:ext uri="{FF2B5EF4-FFF2-40B4-BE49-F238E27FC236}">
                  <a16:creationId xmlns:a16="http://schemas.microsoft.com/office/drawing/2014/main" id="{AF0F21D0-9E7C-8C68-29D7-80A2BB89026D}"/>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3" name="Google Shape;355;p31">
            <a:extLst>
              <a:ext uri="{FF2B5EF4-FFF2-40B4-BE49-F238E27FC236}">
                <a16:creationId xmlns:a16="http://schemas.microsoft.com/office/drawing/2014/main" id="{7A185E71-9E66-FDA7-E629-9DEED188C280}"/>
              </a:ext>
            </a:extLst>
          </p:cNvPr>
          <p:cNvGrpSpPr/>
          <p:nvPr/>
        </p:nvGrpSpPr>
        <p:grpSpPr>
          <a:xfrm>
            <a:off x="13328243" y="1427469"/>
            <a:ext cx="818058" cy="884013"/>
            <a:chOff x="6524150" y="1938725"/>
            <a:chExt cx="297725" cy="276625"/>
          </a:xfrm>
        </p:grpSpPr>
        <p:sp>
          <p:nvSpPr>
            <p:cNvPr id="47" name="Google Shape;356;p31">
              <a:extLst>
                <a:ext uri="{FF2B5EF4-FFF2-40B4-BE49-F238E27FC236}">
                  <a16:creationId xmlns:a16="http://schemas.microsoft.com/office/drawing/2014/main" id="{4315209F-7697-F979-E1B3-68C737CEF9CC}"/>
                </a:ext>
              </a:extLst>
            </p:cNvPr>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357;p31">
              <a:extLst>
                <a:ext uri="{FF2B5EF4-FFF2-40B4-BE49-F238E27FC236}">
                  <a16:creationId xmlns:a16="http://schemas.microsoft.com/office/drawing/2014/main" id="{BD6C35A4-80EF-06F6-1C76-EF32FF5E462D}"/>
                </a:ext>
              </a:extLst>
            </p:cNvPr>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358;p31">
              <a:extLst>
                <a:ext uri="{FF2B5EF4-FFF2-40B4-BE49-F238E27FC236}">
                  <a16:creationId xmlns:a16="http://schemas.microsoft.com/office/drawing/2014/main" id="{658FADCA-E35C-8A06-34FB-5424AD2B1313}"/>
                </a:ext>
              </a:extLst>
            </p:cNvPr>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359;p31">
              <a:extLst>
                <a:ext uri="{FF2B5EF4-FFF2-40B4-BE49-F238E27FC236}">
                  <a16:creationId xmlns:a16="http://schemas.microsoft.com/office/drawing/2014/main" id="{45BDFC2B-F8CF-112C-A27E-A2F2560B595A}"/>
                </a:ext>
              </a:extLst>
            </p:cNvPr>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11" name="Image 10">
            <a:extLst>
              <a:ext uri="{FF2B5EF4-FFF2-40B4-BE49-F238E27FC236}">
                <a16:creationId xmlns:a16="http://schemas.microsoft.com/office/drawing/2014/main" id="{A0F2FA59-4BFF-18B9-F30A-D52309F0380B}"/>
              </a:ext>
            </a:extLst>
          </p:cNvPr>
          <p:cNvPicPr>
            <a:picLocks noChangeAspect="1"/>
          </p:cNvPicPr>
          <p:nvPr/>
        </p:nvPicPr>
        <p:blipFill>
          <a:blip r:embed="rId10"/>
          <a:stretch>
            <a:fillRect/>
          </a:stretch>
        </p:blipFill>
        <p:spPr>
          <a:xfrm>
            <a:off x="5201460" y="635282"/>
            <a:ext cx="4028549" cy="2701458"/>
          </a:xfrm>
          <a:prstGeom prst="rect">
            <a:avLst/>
          </a:prstGeom>
        </p:spPr>
      </p:pic>
      <p:pic>
        <p:nvPicPr>
          <p:cNvPr id="12" name="Picture 6" descr="OpenAI Component | Prismatic Docs">
            <a:extLst>
              <a:ext uri="{FF2B5EF4-FFF2-40B4-BE49-F238E27FC236}">
                <a16:creationId xmlns:a16="http://schemas.microsoft.com/office/drawing/2014/main" id="{69B5BAB2-DEB0-E173-7939-AB8AACAECE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9717" y="997762"/>
            <a:ext cx="1473201" cy="14666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74E707B-EA89-0A83-135A-3054F8F44FB7}"/>
              </a:ext>
            </a:extLst>
          </p:cNvPr>
          <p:cNvSpPr/>
          <p:nvPr/>
        </p:nvSpPr>
        <p:spPr>
          <a:xfrm>
            <a:off x="-9012" y="-21167"/>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 name="ZoneTexte 2">
            <a:extLst>
              <a:ext uri="{FF2B5EF4-FFF2-40B4-BE49-F238E27FC236}">
                <a16:creationId xmlns:a16="http://schemas.microsoft.com/office/drawing/2014/main" id="{8D24053C-8623-E94E-A550-5ACF6BA23410}"/>
              </a:ext>
            </a:extLst>
          </p:cNvPr>
          <p:cNvSpPr txBox="1"/>
          <p:nvPr/>
        </p:nvSpPr>
        <p:spPr>
          <a:xfrm>
            <a:off x="31500" y="2977998"/>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spTree>
    <p:extLst>
      <p:ext uri="{BB962C8B-B14F-4D97-AF65-F5344CB8AC3E}">
        <p14:creationId xmlns:p14="http://schemas.microsoft.com/office/powerpoint/2010/main" val="51153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E6BA4BE1-4294-39B8-2B5E-E8F082B18EBB}"/>
              </a:ext>
            </a:extLst>
          </p:cNvPr>
          <p:cNvGrpSpPr/>
          <p:nvPr/>
        </p:nvGrpSpPr>
        <p:grpSpPr>
          <a:xfrm>
            <a:off x="-4404667" y="3982812"/>
            <a:ext cx="3771948" cy="2875188"/>
            <a:chOff x="5392476" y="3789520"/>
            <a:chExt cx="3771948" cy="2875188"/>
          </a:xfrm>
        </p:grpSpPr>
        <p:grpSp>
          <p:nvGrpSpPr>
            <p:cNvPr id="5" name="Groupe 4">
              <a:extLst>
                <a:ext uri="{FF2B5EF4-FFF2-40B4-BE49-F238E27FC236}">
                  <a16:creationId xmlns:a16="http://schemas.microsoft.com/office/drawing/2014/main" id="{04C52D59-8AA0-82E4-0EE9-0F29D0A3AFAB}"/>
                </a:ext>
              </a:extLst>
            </p:cNvPr>
            <p:cNvGrpSpPr/>
            <p:nvPr/>
          </p:nvGrpSpPr>
          <p:grpSpPr>
            <a:xfrm>
              <a:off x="5392476" y="3789520"/>
              <a:ext cx="3771948" cy="2875188"/>
              <a:chOff x="5392476" y="3789520"/>
              <a:chExt cx="3771948" cy="2875188"/>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ZoneTexte 3">
                <a:extLst>
                  <a:ext uri="{FF2B5EF4-FFF2-40B4-BE49-F238E27FC236}">
                    <a16:creationId xmlns:a16="http://schemas.microsoft.com/office/drawing/2014/main" id="{44075D11-E8A4-D59C-2EB3-824EFA0171B1}"/>
                  </a:ext>
                </a:extLst>
              </p:cNvPr>
              <p:cNvSpPr txBox="1"/>
              <p:nvPr/>
            </p:nvSpPr>
            <p:spPr>
              <a:xfrm>
                <a:off x="5611315" y="4264051"/>
                <a:ext cx="3328968" cy="2400657"/>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Connaissance de Hadoop et </a:t>
                </a:r>
                <a:r>
                  <a:rPr lang="fr-FR" sz="1200" dirty="0" err="1">
                    <a:solidFill>
                      <a:schemeClr val="bg1"/>
                    </a:solidFill>
                    <a:latin typeface="Poppins"/>
                    <a:cs typeface="Poppins"/>
                  </a:rPr>
                  <a:t>Airflow</a:t>
                </a:r>
                <a:r>
                  <a:rPr lang="fr-FR" sz="1200" dirty="0">
                    <a:solidFill>
                      <a:schemeClr val="bg1"/>
                    </a:solidFill>
                    <a:latin typeface="Poppins"/>
                    <a:cs typeface="Poppins"/>
                  </a:rPr>
                  <a:t> : Familiarité avec la gestion de données et les flux de travail automatisés.</a:t>
                </a:r>
              </a:p>
              <a:p>
                <a:pPr marL="171450" indent="-171450">
                  <a:buFont typeface="Arial" panose="020B0604020202020204" pitchFamily="34" charset="0"/>
                  <a:buChar char="•"/>
                </a:pPr>
                <a:r>
                  <a:rPr lang="fr-FR" sz="1200" dirty="0">
                    <a:solidFill>
                      <a:schemeClr val="bg1"/>
                    </a:solidFill>
                    <a:latin typeface="Poppins"/>
                    <a:cs typeface="Poppins"/>
                  </a:rPr>
                  <a:t>Compétences de base en ETL : Expérience en extraction, transformation et chargement de données.</a:t>
                </a:r>
              </a:p>
              <a:p>
                <a:pPr marL="171450" indent="-171450">
                  <a:buFont typeface="Arial" panose="020B0604020202020204" pitchFamily="34" charset="0"/>
                  <a:buChar char="•"/>
                </a:pPr>
                <a:r>
                  <a:rPr lang="fr-FR" sz="1200" dirty="0">
                    <a:solidFill>
                      <a:schemeClr val="bg1"/>
                    </a:solidFill>
                    <a:latin typeface="Poppins"/>
                    <a:cs typeface="Poppins"/>
                  </a:rPr>
                  <a:t>Notions de Réduction de Dimension et Parallélisme : Compréhension des principes de l'optimisation des données.</a:t>
                </a:r>
              </a:p>
              <a:p>
                <a:endParaRPr lang="fr-FR" dirty="0"/>
              </a:p>
            </p:txBody>
          </p:sp>
        </p:grpSp>
        <p:sp>
          <p:nvSpPr>
            <p:cNvPr id="2" name="ZoneTexte 1">
              <a:extLst>
                <a:ext uri="{FF2B5EF4-FFF2-40B4-BE49-F238E27FC236}">
                  <a16:creationId xmlns:a16="http://schemas.microsoft.com/office/drawing/2014/main" id="{F42810F9-A1CF-2D91-DF01-6FD64AAF269E}"/>
                </a:ext>
              </a:extLst>
            </p:cNvPr>
            <p:cNvSpPr txBox="1"/>
            <p:nvPr/>
          </p:nvSpPr>
          <p:spPr>
            <a:xfrm>
              <a:off x="5571632" y="3850250"/>
              <a:ext cx="1271082" cy="400110"/>
            </a:xfrm>
            <a:prstGeom prst="rect">
              <a:avLst/>
            </a:prstGeom>
            <a:noFill/>
          </p:spPr>
          <p:txBody>
            <a:bodyPr wrap="square" rtlCol="0">
              <a:spAutoFit/>
            </a:bodyPr>
            <a:lstStyle/>
            <a:p>
              <a:r>
                <a:rPr lang="fr-FR" sz="2000" kern="0" dirty="0">
                  <a:solidFill>
                    <a:schemeClr val="bg1"/>
                  </a:solidFill>
                  <a:latin typeface="Oswald SemiBold"/>
                </a:rPr>
                <a:t>BIG data </a:t>
              </a:r>
            </a:p>
          </p:txBody>
        </p:sp>
      </p:grpSp>
      <p:grpSp>
        <p:nvGrpSpPr>
          <p:cNvPr id="7" name="Groupe 6">
            <a:extLst>
              <a:ext uri="{FF2B5EF4-FFF2-40B4-BE49-F238E27FC236}">
                <a16:creationId xmlns:a16="http://schemas.microsoft.com/office/drawing/2014/main" id="{9183389C-F458-B272-0417-C5F452357073}"/>
              </a:ext>
            </a:extLst>
          </p:cNvPr>
          <p:cNvGrpSpPr/>
          <p:nvPr/>
        </p:nvGrpSpPr>
        <p:grpSpPr>
          <a:xfrm>
            <a:off x="-10763241" y="3982812"/>
            <a:ext cx="3771948" cy="2762896"/>
            <a:chOff x="5392476" y="3789520"/>
            <a:chExt cx="3771948" cy="2762896"/>
          </a:xfrm>
        </p:grpSpPr>
        <p:grpSp>
          <p:nvGrpSpPr>
            <p:cNvPr id="8" name="Groupe 7">
              <a:extLst>
                <a:ext uri="{FF2B5EF4-FFF2-40B4-BE49-F238E27FC236}">
                  <a16:creationId xmlns:a16="http://schemas.microsoft.com/office/drawing/2014/main" id="{6CE4AEA9-16A2-2F91-A94A-31FCF1CBCAA4}"/>
                </a:ext>
              </a:extLst>
            </p:cNvPr>
            <p:cNvGrpSpPr/>
            <p:nvPr/>
          </p:nvGrpSpPr>
          <p:grpSpPr>
            <a:xfrm>
              <a:off x="5392476" y="3789520"/>
              <a:ext cx="3771948" cy="2762896"/>
              <a:chOff x="5231850" y="3479545"/>
              <a:chExt cx="3771948" cy="2762896"/>
            </a:xfrm>
          </p:grpSpPr>
          <p:sp>
            <p:nvSpPr>
              <p:cNvPr id="25" name="Rectangle 24">
                <a:extLst>
                  <a:ext uri="{FF2B5EF4-FFF2-40B4-BE49-F238E27FC236}">
                    <a16:creationId xmlns:a16="http://schemas.microsoft.com/office/drawing/2014/main" id="{12418474-64BA-4100-FC3D-8C6FF6C39EC9}"/>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B8ADCE0F-2083-36AE-BCE6-E4BBD37DD0A9}"/>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E04FD152-CF44-7240-B5F2-E9A90A6B15A8}"/>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ZoneTexte 8">
              <a:extLst>
                <a:ext uri="{FF2B5EF4-FFF2-40B4-BE49-F238E27FC236}">
                  <a16:creationId xmlns:a16="http://schemas.microsoft.com/office/drawing/2014/main" id="{0AF1DCC7-2071-8C33-1F62-6DBDEBDCD79B}"/>
                </a:ext>
              </a:extLst>
            </p:cNvPr>
            <p:cNvSpPr txBox="1"/>
            <p:nvPr/>
          </p:nvSpPr>
          <p:spPr>
            <a:xfrm>
              <a:off x="5571632" y="3850250"/>
              <a:ext cx="1048735" cy="400110"/>
            </a:xfrm>
            <a:prstGeom prst="rect">
              <a:avLst/>
            </a:prstGeom>
            <a:noFill/>
          </p:spPr>
          <p:txBody>
            <a:bodyPr wrap="square" rtlCol="0">
              <a:spAutoFit/>
            </a:bodyPr>
            <a:lstStyle/>
            <a:p>
              <a:r>
                <a:rPr lang="fr-FR" sz="2000" kern="0" dirty="0">
                  <a:solidFill>
                    <a:schemeClr val="bg1"/>
                  </a:solidFill>
                  <a:latin typeface="Oswald SemiBold"/>
                </a:rPr>
                <a:t>AWS</a:t>
              </a:r>
            </a:p>
          </p:txBody>
        </p:sp>
        <p:sp>
          <p:nvSpPr>
            <p:cNvPr id="24" name="ZoneTexte 23">
              <a:extLst>
                <a:ext uri="{FF2B5EF4-FFF2-40B4-BE49-F238E27FC236}">
                  <a16:creationId xmlns:a16="http://schemas.microsoft.com/office/drawing/2014/main" id="{21101970-920D-536C-3BB2-85336DEF1918}"/>
                </a:ext>
              </a:extLst>
            </p:cNvPr>
            <p:cNvSpPr txBox="1"/>
            <p:nvPr/>
          </p:nvSpPr>
          <p:spPr>
            <a:xfrm>
              <a:off x="5766144" y="4407500"/>
              <a:ext cx="2962859" cy="1846659"/>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Stockage de Données dans Amazon S3</a:t>
              </a:r>
            </a:p>
            <a:p>
              <a:pPr marL="171450" indent="-171450">
                <a:buFont typeface="Arial" panose="020B0604020202020204" pitchFamily="34" charset="0"/>
                <a:buChar char="•"/>
              </a:pPr>
              <a:r>
                <a:rPr lang="fr-FR" sz="1200" dirty="0">
                  <a:solidFill>
                    <a:schemeClr val="bg1"/>
                  </a:solidFill>
                  <a:latin typeface="Poppins"/>
                  <a:cs typeface="Poppins"/>
                </a:rPr>
                <a:t>Traitement de Données avec AWS Glue </a:t>
              </a:r>
            </a:p>
            <a:p>
              <a:pPr marL="171450" indent="-171450">
                <a:buFont typeface="Arial" panose="020B0604020202020204" pitchFamily="34" charset="0"/>
                <a:buChar char="•"/>
              </a:pPr>
              <a:r>
                <a:rPr lang="fr-FR" sz="1200" dirty="0">
                  <a:solidFill>
                    <a:schemeClr val="bg1"/>
                  </a:solidFill>
                  <a:latin typeface="Poppins"/>
                  <a:cs typeface="Poppins"/>
                </a:rPr>
                <a:t>Analyse de Données avec Amazon </a:t>
              </a:r>
              <a:r>
                <a:rPr lang="fr-FR" sz="1200" dirty="0" err="1">
                  <a:solidFill>
                    <a:schemeClr val="bg1"/>
                  </a:solidFill>
                  <a:latin typeface="Poppins"/>
                  <a:cs typeface="Poppins"/>
                </a:rPr>
                <a:t>Athena</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Visualisation avec Amazon </a:t>
              </a:r>
              <a:r>
                <a:rPr lang="fr-FR" sz="1200" dirty="0" err="1">
                  <a:solidFill>
                    <a:schemeClr val="bg1"/>
                  </a:solidFill>
                  <a:latin typeface="Poppins"/>
                  <a:cs typeface="Poppins"/>
                </a:rPr>
                <a:t>QuickSight</a:t>
              </a:r>
              <a:r>
                <a:rPr lang="fr-FR" sz="1200" dirty="0">
                  <a:solidFill>
                    <a:schemeClr val="bg1"/>
                  </a:solidFill>
                  <a:latin typeface="Poppins"/>
                  <a:cs typeface="Poppins"/>
                </a:rPr>
                <a:t> </a:t>
              </a:r>
            </a:p>
            <a:p>
              <a:endParaRPr lang="fr-FR" dirty="0"/>
            </a:p>
          </p:txBody>
        </p:sp>
      </p:grpSp>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2783" y="1697702"/>
            <a:ext cx="572102" cy="4085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9476C4F-BB22-C22A-DEF1-2A354C844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9417" y="1775748"/>
            <a:ext cx="496575" cy="2972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231" y="1575716"/>
            <a:ext cx="483128" cy="5294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9322" y="1644298"/>
            <a:ext cx="682837" cy="6828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0251" y="1431779"/>
            <a:ext cx="641235" cy="64123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1272" y="1516801"/>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2064" y="1431779"/>
            <a:ext cx="1204384" cy="82889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e 29">
            <a:extLst>
              <a:ext uri="{FF2B5EF4-FFF2-40B4-BE49-F238E27FC236}">
                <a16:creationId xmlns:a16="http://schemas.microsoft.com/office/drawing/2014/main" id="{8C54B323-7AA5-B23F-04DA-E9F22931AFA7}"/>
              </a:ext>
            </a:extLst>
          </p:cNvPr>
          <p:cNvGrpSpPr/>
          <p:nvPr/>
        </p:nvGrpSpPr>
        <p:grpSpPr>
          <a:xfrm>
            <a:off x="7138278" y="9200"/>
            <a:ext cx="5248275" cy="6848800"/>
            <a:chOff x="6921943" y="-21171"/>
            <a:chExt cx="5336016" cy="6848800"/>
          </a:xfrm>
        </p:grpSpPr>
        <p:sp>
          <p:nvSpPr>
            <p:cNvPr id="33" name="Rectangle 32">
              <a:extLst>
                <a:ext uri="{FF2B5EF4-FFF2-40B4-BE49-F238E27FC236}">
                  <a16:creationId xmlns:a16="http://schemas.microsoft.com/office/drawing/2014/main" id="{E755A5ED-6240-8C13-2802-E112933341C0}"/>
                </a:ext>
              </a:extLst>
            </p:cNvPr>
            <p:cNvSpPr/>
            <p:nvPr/>
          </p:nvSpPr>
          <p:spPr>
            <a:xfrm>
              <a:off x="692194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E3621868-8AC4-4695-1325-536B0FD404D9}"/>
                </a:ext>
              </a:extLst>
            </p:cNvPr>
            <p:cNvSpPr txBox="1"/>
            <p:nvPr/>
          </p:nvSpPr>
          <p:spPr>
            <a:xfrm>
              <a:off x="7124950" y="2911530"/>
              <a:ext cx="5133009" cy="830997"/>
            </a:xfrm>
            <a:prstGeom prst="rect">
              <a:avLst/>
            </a:prstGeom>
            <a:noFill/>
          </p:spPr>
          <p:txBody>
            <a:bodyPr wrap="square" rtlCol="0">
              <a:spAutoFit/>
            </a:bodyPr>
            <a:lstStyle/>
            <a:p>
              <a:r>
                <a:rPr lang="fr-FR" sz="4800" kern="0" dirty="0">
                  <a:solidFill>
                    <a:schemeClr val="bg1"/>
                  </a:solidFill>
                  <a:latin typeface="Oswald SemiBold"/>
                </a:rPr>
                <a:t>Rythme Stage </a:t>
              </a:r>
            </a:p>
          </p:txBody>
        </p:sp>
      </p:grpSp>
      <p:sp>
        <p:nvSpPr>
          <p:cNvPr id="36" name="Google Shape;300;p31">
            <a:extLst>
              <a:ext uri="{FF2B5EF4-FFF2-40B4-BE49-F238E27FC236}">
                <a16:creationId xmlns:a16="http://schemas.microsoft.com/office/drawing/2014/main" id="{92B0E6C6-90D6-D717-6BD3-ECE6ABC62174}"/>
              </a:ext>
            </a:extLst>
          </p:cNvPr>
          <p:cNvSpPr txBox="1"/>
          <p:nvPr/>
        </p:nvSpPr>
        <p:spPr>
          <a:xfrm>
            <a:off x="568424" y="4416010"/>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kern="0" dirty="0">
                <a:solidFill>
                  <a:srgbClr val="000000"/>
                </a:solidFill>
                <a:latin typeface="Oswald SemiBold"/>
                <a:ea typeface="Oswald SemiBold"/>
                <a:cs typeface="Oswald SemiBold"/>
                <a:sym typeface="Oswald SemiBold"/>
              </a:rPr>
              <a:t>6 mois</a:t>
            </a:r>
            <a:endParaRPr kern="0" dirty="0">
              <a:solidFill>
                <a:srgbClr val="000000"/>
              </a:solidFill>
              <a:latin typeface="Oswald SemiBold"/>
              <a:ea typeface="Oswald SemiBold"/>
              <a:cs typeface="Oswald SemiBold"/>
              <a:sym typeface="Oswald SemiBold"/>
            </a:endParaRPr>
          </a:p>
        </p:txBody>
      </p:sp>
      <p:sp>
        <p:nvSpPr>
          <p:cNvPr id="37" name="Google Shape;302;p31">
            <a:extLst>
              <a:ext uri="{FF2B5EF4-FFF2-40B4-BE49-F238E27FC236}">
                <a16:creationId xmlns:a16="http://schemas.microsoft.com/office/drawing/2014/main" id="{4F1EA595-8642-A181-CCE8-3DA06613380B}"/>
              </a:ext>
            </a:extLst>
          </p:cNvPr>
          <p:cNvSpPr txBox="1"/>
          <p:nvPr/>
        </p:nvSpPr>
        <p:spPr>
          <a:xfrm>
            <a:off x="559684" y="2269269"/>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kern="0" dirty="0">
                <a:solidFill>
                  <a:srgbClr val="000000"/>
                </a:solidFill>
                <a:latin typeface="Oswald SemiBold"/>
                <a:ea typeface="Oswald SemiBold"/>
                <a:cs typeface="Oswald SemiBold"/>
                <a:sym typeface="Oswald SemiBold"/>
              </a:rPr>
              <a:t>FULL Time</a:t>
            </a:r>
            <a:endParaRPr kern="0" dirty="0">
              <a:solidFill>
                <a:srgbClr val="000000"/>
              </a:solidFill>
              <a:latin typeface="Oswald SemiBold"/>
              <a:ea typeface="Oswald SemiBold"/>
              <a:cs typeface="Oswald SemiBold"/>
              <a:sym typeface="Oswald SemiBold"/>
            </a:endParaRPr>
          </a:p>
        </p:txBody>
      </p:sp>
      <p:sp>
        <p:nvSpPr>
          <p:cNvPr id="38" name="Google Shape;304;p31">
            <a:extLst>
              <a:ext uri="{FF2B5EF4-FFF2-40B4-BE49-F238E27FC236}">
                <a16:creationId xmlns:a16="http://schemas.microsoft.com/office/drawing/2014/main" id="{1FEF9BD9-A101-179B-4099-FCC6FAFCF72A}"/>
              </a:ext>
            </a:extLst>
          </p:cNvPr>
          <p:cNvSpPr txBox="1"/>
          <p:nvPr/>
        </p:nvSpPr>
        <p:spPr>
          <a:xfrm>
            <a:off x="632601" y="4798456"/>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endParaRPr sz="1200" kern="0" dirty="0">
              <a:solidFill>
                <a:srgbClr val="000000"/>
              </a:solidFill>
              <a:latin typeface="Poppins"/>
              <a:ea typeface="Poppins"/>
              <a:cs typeface="Poppins"/>
              <a:sym typeface="Poppins"/>
            </a:endParaRPr>
          </a:p>
        </p:txBody>
      </p:sp>
      <p:sp>
        <p:nvSpPr>
          <p:cNvPr id="39" name="Google Shape;305;p31">
            <a:extLst>
              <a:ext uri="{FF2B5EF4-FFF2-40B4-BE49-F238E27FC236}">
                <a16:creationId xmlns:a16="http://schemas.microsoft.com/office/drawing/2014/main" id="{892358DA-394F-4288-7A97-C018A6C56779}"/>
              </a:ext>
            </a:extLst>
          </p:cNvPr>
          <p:cNvSpPr txBox="1"/>
          <p:nvPr/>
        </p:nvSpPr>
        <p:spPr>
          <a:xfrm>
            <a:off x="558599" y="2524506"/>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sz="1200" kern="0" dirty="0">
                <a:solidFill>
                  <a:srgbClr val="000000"/>
                </a:solidFill>
                <a:latin typeface="Poppins"/>
                <a:ea typeface="Poppins"/>
                <a:cs typeface="Poppins"/>
                <a:sym typeface="Poppins"/>
              </a:rPr>
              <a:t>D</a:t>
            </a:r>
            <a:r>
              <a:rPr lang="en" sz="1200" kern="0" dirty="0">
                <a:solidFill>
                  <a:srgbClr val="000000"/>
                </a:solidFill>
                <a:latin typeface="Poppins"/>
                <a:ea typeface="Poppins"/>
                <a:cs typeface="Poppins"/>
                <a:sym typeface="Poppins"/>
              </a:rPr>
              <a:t>ebut avril </a:t>
            </a:r>
            <a:endParaRPr sz="1200" kern="0" dirty="0">
              <a:solidFill>
                <a:srgbClr val="000000"/>
              </a:solidFill>
              <a:latin typeface="Poppins"/>
              <a:ea typeface="Poppins"/>
              <a:cs typeface="Poppins"/>
              <a:sym typeface="Poppins"/>
            </a:endParaRPr>
          </a:p>
        </p:txBody>
      </p:sp>
      <p:grpSp>
        <p:nvGrpSpPr>
          <p:cNvPr id="42" name="Google Shape;351;p31">
            <a:extLst>
              <a:ext uri="{FF2B5EF4-FFF2-40B4-BE49-F238E27FC236}">
                <a16:creationId xmlns:a16="http://schemas.microsoft.com/office/drawing/2014/main" id="{CF2ED73E-DEC7-B437-6CA4-F801B7435011}"/>
              </a:ext>
            </a:extLst>
          </p:cNvPr>
          <p:cNvGrpSpPr/>
          <p:nvPr/>
        </p:nvGrpSpPr>
        <p:grpSpPr>
          <a:xfrm>
            <a:off x="1153495" y="3642499"/>
            <a:ext cx="713335" cy="703034"/>
            <a:chOff x="5046550" y="2327025"/>
            <a:chExt cx="299325" cy="261525"/>
          </a:xfrm>
        </p:grpSpPr>
        <p:sp>
          <p:nvSpPr>
            <p:cNvPr id="51" name="Google Shape;352;p31">
              <a:extLst>
                <a:ext uri="{FF2B5EF4-FFF2-40B4-BE49-F238E27FC236}">
                  <a16:creationId xmlns:a16="http://schemas.microsoft.com/office/drawing/2014/main" id="{AE7E92D0-AE82-1755-2F77-93AE15B5E821}"/>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353;p31">
              <a:extLst>
                <a:ext uri="{FF2B5EF4-FFF2-40B4-BE49-F238E27FC236}">
                  <a16:creationId xmlns:a16="http://schemas.microsoft.com/office/drawing/2014/main" id="{B5AFE357-A636-1C15-616C-68C9CFE7F650}"/>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354;p31">
              <a:extLst>
                <a:ext uri="{FF2B5EF4-FFF2-40B4-BE49-F238E27FC236}">
                  <a16:creationId xmlns:a16="http://schemas.microsoft.com/office/drawing/2014/main" id="{AF0F21D0-9E7C-8C68-29D7-80A2BB89026D}"/>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3" name="Google Shape;355;p31">
            <a:extLst>
              <a:ext uri="{FF2B5EF4-FFF2-40B4-BE49-F238E27FC236}">
                <a16:creationId xmlns:a16="http://schemas.microsoft.com/office/drawing/2014/main" id="{7A185E71-9E66-FDA7-E629-9DEED188C280}"/>
              </a:ext>
            </a:extLst>
          </p:cNvPr>
          <p:cNvGrpSpPr/>
          <p:nvPr/>
        </p:nvGrpSpPr>
        <p:grpSpPr>
          <a:xfrm>
            <a:off x="1037883" y="1435979"/>
            <a:ext cx="818058" cy="884013"/>
            <a:chOff x="6524150" y="1938725"/>
            <a:chExt cx="297725" cy="276625"/>
          </a:xfrm>
        </p:grpSpPr>
        <p:sp>
          <p:nvSpPr>
            <p:cNvPr id="47" name="Google Shape;356;p31">
              <a:extLst>
                <a:ext uri="{FF2B5EF4-FFF2-40B4-BE49-F238E27FC236}">
                  <a16:creationId xmlns:a16="http://schemas.microsoft.com/office/drawing/2014/main" id="{4315209F-7697-F979-E1B3-68C737CEF9CC}"/>
                </a:ext>
              </a:extLst>
            </p:cNvPr>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357;p31">
              <a:extLst>
                <a:ext uri="{FF2B5EF4-FFF2-40B4-BE49-F238E27FC236}">
                  <a16:creationId xmlns:a16="http://schemas.microsoft.com/office/drawing/2014/main" id="{BD6C35A4-80EF-06F6-1C76-EF32FF5E462D}"/>
                </a:ext>
              </a:extLst>
            </p:cNvPr>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358;p31">
              <a:extLst>
                <a:ext uri="{FF2B5EF4-FFF2-40B4-BE49-F238E27FC236}">
                  <a16:creationId xmlns:a16="http://schemas.microsoft.com/office/drawing/2014/main" id="{658FADCA-E35C-8A06-34FB-5424AD2B1313}"/>
                </a:ext>
              </a:extLst>
            </p:cNvPr>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359;p31">
              <a:extLst>
                <a:ext uri="{FF2B5EF4-FFF2-40B4-BE49-F238E27FC236}">
                  <a16:creationId xmlns:a16="http://schemas.microsoft.com/office/drawing/2014/main" id="{45BDFC2B-F8CF-112C-A27E-A2F2560B595A}"/>
                </a:ext>
              </a:extLst>
            </p:cNvPr>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11" name="Image 10">
            <a:extLst>
              <a:ext uri="{FF2B5EF4-FFF2-40B4-BE49-F238E27FC236}">
                <a16:creationId xmlns:a16="http://schemas.microsoft.com/office/drawing/2014/main" id="{A0F2FA59-4BFF-18B9-F30A-D52309F0380B}"/>
              </a:ext>
            </a:extLst>
          </p:cNvPr>
          <p:cNvPicPr>
            <a:picLocks noChangeAspect="1"/>
          </p:cNvPicPr>
          <p:nvPr/>
        </p:nvPicPr>
        <p:blipFill>
          <a:blip r:embed="rId10"/>
          <a:stretch>
            <a:fillRect/>
          </a:stretch>
        </p:blipFill>
        <p:spPr>
          <a:xfrm>
            <a:off x="-4595683" y="828574"/>
            <a:ext cx="4028549" cy="2701458"/>
          </a:xfrm>
          <a:prstGeom prst="rect">
            <a:avLst/>
          </a:prstGeom>
        </p:spPr>
      </p:pic>
      <p:pic>
        <p:nvPicPr>
          <p:cNvPr id="12" name="Picture 6" descr="OpenAI Component | Prismatic Docs">
            <a:extLst>
              <a:ext uri="{FF2B5EF4-FFF2-40B4-BE49-F238E27FC236}">
                <a16:creationId xmlns:a16="http://schemas.microsoft.com/office/drawing/2014/main" id="{69B5BAB2-DEB0-E173-7939-AB8AACAECE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07426" y="1191054"/>
            <a:ext cx="1473201" cy="14666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74E707B-EA89-0A83-135A-3054F8F44FB7}"/>
              </a:ext>
            </a:extLst>
          </p:cNvPr>
          <p:cNvSpPr/>
          <p:nvPr/>
        </p:nvSpPr>
        <p:spPr>
          <a:xfrm>
            <a:off x="-9806155" y="172125"/>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 name="ZoneTexte 2">
            <a:extLst>
              <a:ext uri="{FF2B5EF4-FFF2-40B4-BE49-F238E27FC236}">
                <a16:creationId xmlns:a16="http://schemas.microsoft.com/office/drawing/2014/main" id="{8D24053C-8623-E94E-A550-5ACF6BA23410}"/>
              </a:ext>
            </a:extLst>
          </p:cNvPr>
          <p:cNvSpPr txBox="1"/>
          <p:nvPr/>
        </p:nvSpPr>
        <p:spPr>
          <a:xfrm>
            <a:off x="-9765643" y="3171290"/>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grpSp>
        <p:nvGrpSpPr>
          <p:cNvPr id="10" name="Groupe 1">
            <a:extLst>
              <a:ext uri="{FF2B5EF4-FFF2-40B4-BE49-F238E27FC236}">
                <a16:creationId xmlns:a16="http://schemas.microsoft.com/office/drawing/2014/main" id="{8846C4FB-4ED3-1A0B-9923-094943918C69}"/>
              </a:ext>
            </a:extLst>
          </p:cNvPr>
          <p:cNvGrpSpPr/>
          <p:nvPr/>
        </p:nvGrpSpPr>
        <p:grpSpPr>
          <a:xfrm>
            <a:off x="7038976" y="6859456"/>
            <a:ext cx="5162211" cy="6900334"/>
            <a:chOff x="0" y="-9200"/>
            <a:chExt cx="5102291" cy="6858000"/>
          </a:xfrm>
        </p:grpSpPr>
        <p:sp>
          <p:nvSpPr>
            <p:cNvPr id="13" name="Rectangle 12">
              <a:extLst>
                <a:ext uri="{FF2B5EF4-FFF2-40B4-BE49-F238E27FC236}">
                  <a16:creationId xmlns:a16="http://schemas.microsoft.com/office/drawing/2014/main" id="{20B9F020-7E9E-D217-8AC9-C120541CAC3A}"/>
                </a:ext>
              </a:extLst>
            </p:cNvPr>
            <p:cNvSpPr/>
            <p:nvPr/>
          </p:nvSpPr>
          <p:spPr>
            <a:xfrm>
              <a:off x="0" y="-9200"/>
              <a:ext cx="5102291" cy="6858000"/>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14" name="ZoneTexte 6">
              <a:extLst>
                <a:ext uri="{FF2B5EF4-FFF2-40B4-BE49-F238E27FC236}">
                  <a16:creationId xmlns:a16="http://schemas.microsoft.com/office/drawing/2014/main" id="{4979339F-5960-4359-0BE0-BB31B6375209}"/>
                </a:ext>
              </a:extLst>
            </p:cNvPr>
            <p:cNvSpPr txBox="1"/>
            <p:nvPr/>
          </p:nvSpPr>
          <p:spPr>
            <a:xfrm>
              <a:off x="77114" y="1366345"/>
              <a:ext cx="5025177" cy="825899"/>
            </a:xfrm>
            <a:prstGeom prst="rect">
              <a:avLst/>
            </a:prstGeom>
            <a:noFill/>
          </p:spPr>
          <p:txBody>
            <a:bodyPr wrap="square" rtlCol="0">
              <a:spAutoFit/>
            </a:bodyPr>
            <a:lstStyle/>
            <a:p>
              <a:pPr>
                <a:buClr>
                  <a:srgbClr val="000000"/>
                </a:buClr>
                <a:buSzPts val="5200"/>
              </a:pPr>
              <a:endParaRPr lang="fr-FR" sz="4800" kern="0" dirty="0">
                <a:solidFill>
                  <a:schemeClr val="bg1"/>
                </a:solidFill>
                <a:latin typeface="Oswald SemiBold"/>
                <a:sym typeface="Oswald SemiBold"/>
              </a:endParaRPr>
            </a:p>
          </p:txBody>
        </p:sp>
      </p:grpSp>
      <p:sp>
        <p:nvSpPr>
          <p:cNvPr id="15" name="ZoneTexte 7">
            <a:extLst>
              <a:ext uri="{FF2B5EF4-FFF2-40B4-BE49-F238E27FC236}">
                <a16:creationId xmlns:a16="http://schemas.microsoft.com/office/drawing/2014/main" id="{4E9C3965-1819-A710-D0D2-F99FC3E2AC75}"/>
              </a:ext>
            </a:extLst>
          </p:cNvPr>
          <p:cNvSpPr txBox="1"/>
          <p:nvPr/>
        </p:nvSpPr>
        <p:spPr>
          <a:xfrm>
            <a:off x="7393389" y="8360996"/>
            <a:ext cx="3848174" cy="4524315"/>
          </a:xfrm>
          <a:prstGeom prst="rect">
            <a:avLst/>
          </a:prstGeom>
          <a:noFill/>
        </p:spPr>
        <p:txBody>
          <a:bodyPr wrap="square" rtlCol="0">
            <a:spAutoFit/>
          </a:bodyPr>
          <a:lstStyle/>
          <a:p>
            <a:r>
              <a:rPr lang="fr-FR" sz="7200" kern="0" dirty="0">
                <a:solidFill>
                  <a:schemeClr val="bg1"/>
                </a:solidFill>
                <a:latin typeface="Oswald SemiBold"/>
              </a:rPr>
              <a:t>Merci pour votre attention </a:t>
            </a:r>
          </a:p>
        </p:txBody>
      </p:sp>
      <p:sp>
        <p:nvSpPr>
          <p:cNvPr id="16" name="ZoneTexte 8">
            <a:extLst>
              <a:ext uri="{FF2B5EF4-FFF2-40B4-BE49-F238E27FC236}">
                <a16:creationId xmlns:a16="http://schemas.microsoft.com/office/drawing/2014/main" id="{1A84BFA6-016A-190F-B1B2-E2871C39C357}"/>
              </a:ext>
            </a:extLst>
          </p:cNvPr>
          <p:cNvSpPr txBox="1"/>
          <p:nvPr/>
        </p:nvSpPr>
        <p:spPr>
          <a:xfrm>
            <a:off x="338188" y="7230007"/>
            <a:ext cx="4401068" cy="1569660"/>
          </a:xfrm>
          <a:prstGeom prst="rect">
            <a:avLst/>
          </a:prstGeom>
          <a:noFill/>
        </p:spPr>
        <p:txBody>
          <a:bodyPr wrap="square" rtlCol="0">
            <a:spAutoFit/>
          </a:bodyPr>
          <a:lstStyle/>
          <a:p>
            <a:r>
              <a:rPr lang="fr-FR" sz="4800" kern="0" dirty="0">
                <a:solidFill>
                  <a:schemeClr val="bg1">
                    <a:lumMod val="65000"/>
                  </a:schemeClr>
                </a:solidFill>
                <a:latin typeface="Oswald SemiBold"/>
              </a:rPr>
              <a:t>Informations complémentaires </a:t>
            </a:r>
          </a:p>
        </p:txBody>
      </p:sp>
      <p:grpSp>
        <p:nvGrpSpPr>
          <p:cNvPr id="17" name="Groupe 9">
            <a:extLst>
              <a:ext uri="{FF2B5EF4-FFF2-40B4-BE49-F238E27FC236}">
                <a16:creationId xmlns:a16="http://schemas.microsoft.com/office/drawing/2014/main" id="{BCC2C6F0-B4A7-FAB8-AADC-66867B71BE0C}"/>
              </a:ext>
            </a:extLst>
          </p:cNvPr>
          <p:cNvGrpSpPr/>
          <p:nvPr/>
        </p:nvGrpSpPr>
        <p:grpSpPr>
          <a:xfrm>
            <a:off x="441853" y="9664419"/>
            <a:ext cx="5102977" cy="2504169"/>
            <a:chOff x="486241" y="2769604"/>
            <a:chExt cx="5102977" cy="2504169"/>
          </a:xfrm>
        </p:grpSpPr>
        <p:sp>
          <p:nvSpPr>
            <p:cNvPr id="18" name="Google Shape;216;p29">
              <a:extLst>
                <a:ext uri="{FF2B5EF4-FFF2-40B4-BE49-F238E27FC236}">
                  <a16:creationId xmlns:a16="http://schemas.microsoft.com/office/drawing/2014/main" id="{2FAF3619-80DE-5E6A-A032-E08244A30669}"/>
                </a:ext>
              </a:extLst>
            </p:cNvPr>
            <p:cNvSpPr txBox="1">
              <a:spLocks/>
            </p:cNvSpPr>
            <p:nvPr/>
          </p:nvSpPr>
          <p:spPr>
            <a:xfrm>
              <a:off x="1274169" y="4986973"/>
              <a:ext cx="3501515" cy="28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1pPr>
              <a:lvl2pPr marL="914400" marR="0" lvl="1"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2pPr>
              <a:lvl3pPr marL="1371600" marR="0" lvl="2"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3pPr>
              <a:lvl4pPr marL="1828800" marR="0" lvl="3"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4pPr>
              <a:lvl5pPr marL="2286000" marR="0" lvl="4"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5pPr>
              <a:lvl6pPr marL="2743200" marR="0" lvl="5"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6pPr>
              <a:lvl7pPr marL="3200400" marR="0" lvl="6"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7pPr>
              <a:lvl8pPr marL="3657600" marR="0" lvl="7"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8pPr>
              <a:lvl9pPr marL="4114800" marR="0" lvl="8" indent="-342900" algn="l" rtl="0">
                <a:lnSpc>
                  <a:spcPct val="100000"/>
                </a:lnSpc>
                <a:spcBef>
                  <a:spcPts val="1600"/>
                </a:spcBef>
                <a:spcAft>
                  <a:spcPts val="1600"/>
                </a:spcAft>
                <a:buClr>
                  <a:schemeClr val="dk2"/>
                </a:buClr>
                <a:buSzPts val="1800"/>
                <a:buFont typeface="Oswald"/>
                <a:buChar char="■"/>
                <a:defRPr sz="1800" b="0" i="0" u="none" strike="noStrike" cap="none">
                  <a:solidFill>
                    <a:schemeClr val="dk2"/>
                  </a:solidFill>
                  <a:latin typeface="Oswald"/>
                  <a:ea typeface="Oswald"/>
                  <a:cs typeface="Oswald"/>
                  <a:sym typeface="Oswald"/>
                </a:defRPr>
              </a:lvl9pPr>
            </a:lstStyle>
            <a:p>
              <a:pPr marL="0" indent="0">
                <a:buFont typeface="Oswald"/>
                <a:buNone/>
              </a:pPr>
              <a:r>
                <a:rPr lang="fr-FR" sz="1600" dirty="0">
                  <a:latin typeface="Poppins"/>
                  <a:ea typeface="+mn-ea"/>
                  <a:cs typeface="Poppins"/>
                  <a:sym typeface="Poppins"/>
                </a:rPr>
                <a:t>2 , impasse Etienne </a:t>
              </a:r>
              <a:r>
                <a:rPr lang="fr-FR" sz="1600" dirty="0" err="1">
                  <a:latin typeface="Poppins"/>
                  <a:ea typeface="+mn-ea"/>
                  <a:cs typeface="Poppins"/>
                  <a:sym typeface="Poppins"/>
                </a:rPr>
                <a:t>Fourmont</a:t>
              </a:r>
              <a:r>
                <a:rPr lang="fr-FR" sz="1600" dirty="0">
                  <a:latin typeface="Poppins"/>
                  <a:ea typeface="+mn-ea"/>
                  <a:cs typeface="Poppins"/>
                  <a:sym typeface="Poppins"/>
                </a:rPr>
                <a:t> – 95220 Herblay-sur-Seine</a:t>
              </a:r>
            </a:p>
          </p:txBody>
        </p:sp>
        <p:grpSp>
          <p:nvGrpSpPr>
            <p:cNvPr id="19" name="Google Shape;233;p29">
              <a:extLst>
                <a:ext uri="{FF2B5EF4-FFF2-40B4-BE49-F238E27FC236}">
                  <a16:creationId xmlns:a16="http://schemas.microsoft.com/office/drawing/2014/main" id="{0394DF6F-9B11-8EBC-8E42-0FD543465985}"/>
                </a:ext>
              </a:extLst>
            </p:cNvPr>
            <p:cNvGrpSpPr/>
            <p:nvPr/>
          </p:nvGrpSpPr>
          <p:grpSpPr>
            <a:xfrm>
              <a:off x="486241" y="4762080"/>
              <a:ext cx="452121" cy="511693"/>
              <a:chOff x="1516475" y="238075"/>
              <a:chExt cx="424650" cy="483175"/>
            </a:xfrm>
          </p:grpSpPr>
          <p:sp>
            <p:nvSpPr>
              <p:cNvPr id="44" name="Google Shape;234;p29">
                <a:extLst>
                  <a:ext uri="{FF2B5EF4-FFF2-40B4-BE49-F238E27FC236}">
                    <a16:creationId xmlns:a16="http://schemas.microsoft.com/office/drawing/2014/main" id="{2DF38C8D-6284-2B68-4D88-067D48E6D329}"/>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sp>
            <p:nvSpPr>
              <p:cNvPr id="45" name="Google Shape;235;p29">
                <a:extLst>
                  <a:ext uri="{FF2B5EF4-FFF2-40B4-BE49-F238E27FC236}">
                    <a16:creationId xmlns:a16="http://schemas.microsoft.com/office/drawing/2014/main" id="{18C13A2E-C6C6-76FD-7E6B-ED4CF7F00D2D}"/>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sp>
          <p:nvSpPr>
            <p:cNvPr id="20" name="Google Shape;199;p29">
              <a:extLst>
                <a:ext uri="{FF2B5EF4-FFF2-40B4-BE49-F238E27FC236}">
                  <a16:creationId xmlns:a16="http://schemas.microsoft.com/office/drawing/2014/main" id="{6114338F-BFAE-EDEC-DDD7-43D2CE77AAD9}"/>
                </a:ext>
              </a:extLst>
            </p:cNvPr>
            <p:cNvSpPr txBox="1">
              <a:spLocks/>
            </p:cNvSpPr>
            <p:nvPr/>
          </p:nvSpPr>
          <p:spPr>
            <a:xfrm>
              <a:off x="1332002" y="2900420"/>
              <a:ext cx="2218627" cy="21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1pPr>
              <a:lvl2pPr marL="914400" marR="0" lvl="1"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2pPr>
              <a:lvl3pPr marL="1371600" marR="0" lvl="2"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3pPr>
              <a:lvl4pPr marL="1828800" marR="0" lvl="3"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4pPr>
              <a:lvl5pPr marL="2286000" marR="0" lvl="4"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5pPr>
              <a:lvl6pPr marL="2743200" marR="0" lvl="5"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6pPr>
              <a:lvl7pPr marL="3200400" marR="0" lvl="6"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7pPr>
              <a:lvl8pPr marL="3657600" marR="0" lvl="7"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8pPr>
              <a:lvl9pPr marL="4114800" marR="0" lvl="8" indent="-342900" algn="l" rtl="0">
                <a:lnSpc>
                  <a:spcPct val="100000"/>
                </a:lnSpc>
                <a:spcBef>
                  <a:spcPts val="1600"/>
                </a:spcBef>
                <a:spcAft>
                  <a:spcPts val="1600"/>
                </a:spcAft>
                <a:buClr>
                  <a:schemeClr val="dk2"/>
                </a:buClr>
                <a:buSzPts val="1800"/>
                <a:buFont typeface="Oswald"/>
                <a:buChar char="■"/>
                <a:defRPr sz="1800" b="0" i="0" u="none" strike="noStrike" cap="none">
                  <a:solidFill>
                    <a:schemeClr val="dk2"/>
                  </a:solidFill>
                  <a:latin typeface="Oswald"/>
                  <a:ea typeface="Oswald"/>
                  <a:cs typeface="Oswald"/>
                  <a:sym typeface="Oswald"/>
                </a:defRPr>
              </a:lvl9pPr>
            </a:lstStyle>
            <a:p>
              <a:pPr marL="0" indent="0">
                <a:buFont typeface="Oswald"/>
                <a:buNone/>
              </a:pPr>
              <a:r>
                <a:rPr lang="en" sz="1600" dirty="0">
                  <a:latin typeface="Poppins"/>
                  <a:ea typeface="+mn-ea"/>
                  <a:cs typeface="Poppins"/>
                  <a:sym typeface="Poppins"/>
                </a:rPr>
                <a:t>+33 745584402</a:t>
              </a:r>
            </a:p>
          </p:txBody>
        </p:sp>
        <p:sp>
          <p:nvSpPr>
            <p:cNvPr id="21" name="Google Shape;200;p29">
              <a:extLst>
                <a:ext uri="{FF2B5EF4-FFF2-40B4-BE49-F238E27FC236}">
                  <a16:creationId xmlns:a16="http://schemas.microsoft.com/office/drawing/2014/main" id="{3C0A1FD1-EBE6-9EEA-5864-A3FCEA9518B6}"/>
                </a:ext>
              </a:extLst>
            </p:cNvPr>
            <p:cNvSpPr txBox="1">
              <a:spLocks/>
            </p:cNvSpPr>
            <p:nvPr/>
          </p:nvSpPr>
          <p:spPr>
            <a:xfrm>
              <a:off x="1332002" y="3951799"/>
              <a:ext cx="4257216" cy="21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1pPr>
              <a:lvl2pPr marL="914400" marR="0" lvl="1"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2pPr>
              <a:lvl3pPr marL="1371600" marR="0" lvl="2"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3pPr>
              <a:lvl4pPr marL="1828800" marR="0" lvl="3"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4pPr>
              <a:lvl5pPr marL="2286000" marR="0" lvl="4"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5pPr>
              <a:lvl6pPr marL="2743200" marR="0" lvl="5"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6pPr>
              <a:lvl7pPr marL="3200400" marR="0" lvl="6"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7pPr>
              <a:lvl8pPr marL="3657600" marR="0" lvl="7"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8pPr>
              <a:lvl9pPr marL="4114800" marR="0" lvl="8" indent="-342900" algn="l" rtl="0">
                <a:lnSpc>
                  <a:spcPct val="100000"/>
                </a:lnSpc>
                <a:spcBef>
                  <a:spcPts val="1600"/>
                </a:spcBef>
                <a:spcAft>
                  <a:spcPts val="1600"/>
                </a:spcAft>
                <a:buClr>
                  <a:schemeClr val="dk2"/>
                </a:buClr>
                <a:buSzPts val="1800"/>
                <a:buFont typeface="Oswald"/>
                <a:buChar char="■"/>
                <a:defRPr sz="1800" b="0" i="0" u="none" strike="noStrike" cap="none">
                  <a:solidFill>
                    <a:schemeClr val="dk2"/>
                  </a:solidFill>
                  <a:latin typeface="Oswald"/>
                  <a:ea typeface="Oswald"/>
                  <a:cs typeface="Oswald"/>
                  <a:sym typeface="Oswald"/>
                </a:defRPr>
              </a:lvl9pPr>
            </a:lstStyle>
            <a:p>
              <a:pPr marL="0" indent="0">
                <a:buFont typeface="Oswald"/>
                <a:buNone/>
              </a:pPr>
              <a:r>
                <a:rPr lang="fr-FR" sz="1600" dirty="0">
                  <a:latin typeface="Poppins"/>
                  <a:ea typeface="+mn-ea"/>
                  <a:cs typeface="Poppins"/>
                  <a:sym typeface="Poppins"/>
                </a:rPr>
                <a:t>mohamed.nabigh@etu.u-paris.fr</a:t>
              </a:r>
            </a:p>
          </p:txBody>
        </p:sp>
        <p:grpSp>
          <p:nvGrpSpPr>
            <p:cNvPr id="23" name="Google Shape;236;p29">
              <a:extLst>
                <a:ext uri="{FF2B5EF4-FFF2-40B4-BE49-F238E27FC236}">
                  <a16:creationId xmlns:a16="http://schemas.microsoft.com/office/drawing/2014/main" id="{086C064C-CA6A-B1B7-1C5F-AA69F8392144}"/>
                </a:ext>
              </a:extLst>
            </p:cNvPr>
            <p:cNvGrpSpPr/>
            <p:nvPr/>
          </p:nvGrpSpPr>
          <p:grpSpPr>
            <a:xfrm>
              <a:off x="512557" y="3765842"/>
              <a:ext cx="452121" cy="438170"/>
              <a:chOff x="6272100" y="832575"/>
              <a:chExt cx="424650" cy="483125"/>
            </a:xfrm>
          </p:grpSpPr>
          <p:sp>
            <p:nvSpPr>
              <p:cNvPr id="40" name="Google Shape;237;p29">
                <a:extLst>
                  <a:ext uri="{FF2B5EF4-FFF2-40B4-BE49-F238E27FC236}">
                    <a16:creationId xmlns:a16="http://schemas.microsoft.com/office/drawing/2014/main" id="{2B6AE78C-F40F-8F7A-7F28-3C8D76146285}"/>
                  </a:ext>
                </a:extLst>
              </p:cNvPr>
              <p:cNvSpPr/>
              <p:nvPr/>
            </p:nvSpPr>
            <p:spPr>
              <a:xfrm>
                <a:off x="6272100" y="832575"/>
                <a:ext cx="424650" cy="483125"/>
              </a:xfrm>
              <a:custGeom>
                <a:avLst/>
                <a:gdLst/>
                <a:ahLst/>
                <a:cxnLst/>
                <a:rect l="l" t="t" r="r" b="b"/>
                <a:pathLst>
                  <a:path w="16986" h="19325" extrusionOk="0">
                    <a:moveTo>
                      <a:pt x="2265" y="6537"/>
                    </a:moveTo>
                    <a:lnTo>
                      <a:pt x="2265" y="8334"/>
                    </a:lnTo>
                    <a:lnTo>
                      <a:pt x="1366" y="7437"/>
                    </a:lnTo>
                    <a:lnTo>
                      <a:pt x="2265" y="6537"/>
                    </a:lnTo>
                    <a:close/>
                    <a:moveTo>
                      <a:pt x="14721" y="6537"/>
                    </a:moveTo>
                    <a:lnTo>
                      <a:pt x="15617" y="7437"/>
                    </a:lnTo>
                    <a:lnTo>
                      <a:pt x="14721" y="8334"/>
                    </a:lnTo>
                    <a:lnTo>
                      <a:pt x="14721" y="6537"/>
                    </a:lnTo>
                    <a:close/>
                    <a:moveTo>
                      <a:pt x="13588" y="1132"/>
                    </a:moveTo>
                    <a:lnTo>
                      <a:pt x="13588" y="9466"/>
                    </a:lnTo>
                    <a:lnTo>
                      <a:pt x="10521" y="12531"/>
                    </a:lnTo>
                    <a:lnTo>
                      <a:pt x="6462" y="12531"/>
                    </a:lnTo>
                    <a:lnTo>
                      <a:pt x="3398" y="9466"/>
                    </a:lnTo>
                    <a:lnTo>
                      <a:pt x="3398" y="1132"/>
                    </a:lnTo>
                    <a:close/>
                    <a:moveTo>
                      <a:pt x="1133" y="8802"/>
                    </a:moveTo>
                    <a:lnTo>
                      <a:pt x="5427" y="13099"/>
                    </a:lnTo>
                    <a:lnTo>
                      <a:pt x="1133" y="17392"/>
                    </a:lnTo>
                    <a:lnTo>
                      <a:pt x="1133" y="8802"/>
                    </a:lnTo>
                    <a:close/>
                    <a:moveTo>
                      <a:pt x="15853" y="8802"/>
                    </a:moveTo>
                    <a:lnTo>
                      <a:pt x="15853" y="17392"/>
                    </a:lnTo>
                    <a:lnTo>
                      <a:pt x="11556" y="13099"/>
                    </a:lnTo>
                    <a:lnTo>
                      <a:pt x="15853" y="8802"/>
                    </a:lnTo>
                    <a:close/>
                    <a:moveTo>
                      <a:pt x="10521" y="13663"/>
                    </a:moveTo>
                    <a:lnTo>
                      <a:pt x="15050" y="18192"/>
                    </a:lnTo>
                    <a:lnTo>
                      <a:pt x="1933" y="18192"/>
                    </a:lnTo>
                    <a:lnTo>
                      <a:pt x="6462" y="13663"/>
                    </a:lnTo>
                    <a:close/>
                    <a:moveTo>
                      <a:pt x="2830" y="0"/>
                    </a:moveTo>
                    <a:cubicBezTo>
                      <a:pt x="2516" y="0"/>
                      <a:pt x="2265" y="254"/>
                      <a:pt x="2265" y="568"/>
                    </a:cubicBezTo>
                    <a:lnTo>
                      <a:pt x="2265" y="4937"/>
                    </a:lnTo>
                    <a:lnTo>
                      <a:pt x="164" y="7036"/>
                    </a:lnTo>
                    <a:lnTo>
                      <a:pt x="161" y="7042"/>
                    </a:lnTo>
                    <a:cubicBezTo>
                      <a:pt x="152" y="7051"/>
                      <a:pt x="143" y="7063"/>
                      <a:pt x="134" y="7072"/>
                    </a:cubicBezTo>
                    <a:lnTo>
                      <a:pt x="125" y="7084"/>
                    </a:lnTo>
                    <a:cubicBezTo>
                      <a:pt x="112" y="7096"/>
                      <a:pt x="103" y="7108"/>
                      <a:pt x="94" y="7120"/>
                    </a:cubicBezTo>
                    <a:cubicBezTo>
                      <a:pt x="91" y="7126"/>
                      <a:pt x="88" y="7129"/>
                      <a:pt x="85" y="7132"/>
                    </a:cubicBezTo>
                    <a:cubicBezTo>
                      <a:pt x="85" y="7138"/>
                      <a:pt x="73" y="7153"/>
                      <a:pt x="70" y="7162"/>
                    </a:cubicBezTo>
                    <a:cubicBezTo>
                      <a:pt x="64" y="7171"/>
                      <a:pt x="61" y="7174"/>
                      <a:pt x="58" y="7180"/>
                    </a:cubicBezTo>
                    <a:cubicBezTo>
                      <a:pt x="55" y="7186"/>
                      <a:pt x="52" y="7199"/>
                      <a:pt x="46" y="7208"/>
                    </a:cubicBezTo>
                    <a:cubicBezTo>
                      <a:pt x="43" y="7217"/>
                      <a:pt x="40" y="7220"/>
                      <a:pt x="40" y="7226"/>
                    </a:cubicBezTo>
                    <a:cubicBezTo>
                      <a:pt x="34" y="7241"/>
                      <a:pt x="28" y="7256"/>
                      <a:pt x="25" y="7271"/>
                    </a:cubicBezTo>
                    <a:cubicBezTo>
                      <a:pt x="25" y="7274"/>
                      <a:pt x="22" y="7280"/>
                      <a:pt x="19" y="7283"/>
                    </a:cubicBezTo>
                    <a:cubicBezTo>
                      <a:pt x="16" y="7295"/>
                      <a:pt x="13" y="7307"/>
                      <a:pt x="13" y="7319"/>
                    </a:cubicBezTo>
                    <a:cubicBezTo>
                      <a:pt x="13" y="7325"/>
                      <a:pt x="10" y="7331"/>
                      <a:pt x="10" y="7334"/>
                    </a:cubicBezTo>
                    <a:cubicBezTo>
                      <a:pt x="7" y="7340"/>
                      <a:pt x="4" y="7359"/>
                      <a:pt x="4" y="7371"/>
                    </a:cubicBezTo>
                    <a:lnTo>
                      <a:pt x="4" y="7386"/>
                    </a:lnTo>
                    <a:cubicBezTo>
                      <a:pt x="4" y="7401"/>
                      <a:pt x="1" y="7416"/>
                      <a:pt x="1" y="7434"/>
                    </a:cubicBezTo>
                    <a:lnTo>
                      <a:pt x="1" y="17625"/>
                    </a:lnTo>
                    <a:cubicBezTo>
                      <a:pt x="1" y="18063"/>
                      <a:pt x="170" y="18482"/>
                      <a:pt x="475" y="18799"/>
                    </a:cubicBezTo>
                    <a:cubicBezTo>
                      <a:pt x="481" y="18808"/>
                      <a:pt x="490" y="18817"/>
                      <a:pt x="499" y="18826"/>
                    </a:cubicBezTo>
                    <a:cubicBezTo>
                      <a:pt x="508" y="18833"/>
                      <a:pt x="517" y="18842"/>
                      <a:pt x="526" y="18851"/>
                    </a:cubicBezTo>
                    <a:cubicBezTo>
                      <a:pt x="840" y="19156"/>
                      <a:pt x="1260" y="19325"/>
                      <a:pt x="1698" y="19325"/>
                    </a:cubicBezTo>
                    <a:lnTo>
                      <a:pt x="15285" y="19325"/>
                    </a:lnTo>
                    <a:cubicBezTo>
                      <a:pt x="15723" y="19325"/>
                      <a:pt x="16143" y="19156"/>
                      <a:pt x="16460" y="18854"/>
                    </a:cubicBezTo>
                    <a:cubicBezTo>
                      <a:pt x="16469" y="18845"/>
                      <a:pt x="16478" y="18836"/>
                      <a:pt x="16487" y="18826"/>
                    </a:cubicBezTo>
                    <a:cubicBezTo>
                      <a:pt x="16496" y="18817"/>
                      <a:pt x="16502" y="18808"/>
                      <a:pt x="16511" y="18799"/>
                    </a:cubicBezTo>
                    <a:cubicBezTo>
                      <a:pt x="16816" y="18485"/>
                      <a:pt x="16985" y="18063"/>
                      <a:pt x="16985" y="17628"/>
                    </a:cubicBezTo>
                    <a:lnTo>
                      <a:pt x="16985" y="7437"/>
                    </a:lnTo>
                    <a:cubicBezTo>
                      <a:pt x="16985" y="7419"/>
                      <a:pt x="16985" y="7404"/>
                      <a:pt x="16982" y="7389"/>
                    </a:cubicBezTo>
                    <a:lnTo>
                      <a:pt x="16982" y="7371"/>
                    </a:lnTo>
                    <a:cubicBezTo>
                      <a:pt x="16982" y="7362"/>
                      <a:pt x="16979" y="7350"/>
                      <a:pt x="16976" y="7337"/>
                    </a:cubicBezTo>
                    <a:cubicBezTo>
                      <a:pt x="16973" y="7328"/>
                      <a:pt x="16973" y="7325"/>
                      <a:pt x="16973" y="7319"/>
                    </a:cubicBezTo>
                    <a:cubicBezTo>
                      <a:pt x="16973" y="7316"/>
                      <a:pt x="16967" y="7298"/>
                      <a:pt x="16964" y="7286"/>
                    </a:cubicBezTo>
                    <a:cubicBezTo>
                      <a:pt x="16964" y="7283"/>
                      <a:pt x="16964" y="7277"/>
                      <a:pt x="16961" y="7271"/>
                    </a:cubicBezTo>
                    <a:cubicBezTo>
                      <a:pt x="16958" y="7256"/>
                      <a:pt x="16952" y="7244"/>
                      <a:pt x="16946" y="7229"/>
                    </a:cubicBezTo>
                    <a:cubicBezTo>
                      <a:pt x="16943" y="7223"/>
                      <a:pt x="16940" y="7217"/>
                      <a:pt x="16940" y="7211"/>
                    </a:cubicBezTo>
                    <a:cubicBezTo>
                      <a:pt x="16937" y="7205"/>
                      <a:pt x="16931" y="7193"/>
                      <a:pt x="16925" y="7183"/>
                    </a:cubicBezTo>
                    <a:cubicBezTo>
                      <a:pt x="16922" y="7174"/>
                      <a:pt x="16919" y="7171"/>
                      <a:pt x="16916" y="7165"/>
                    </a:cubicBezTo>
                    <a:cubicBezTo>
                      <a:pt x="16913" y="7159"/>
                      <a:pt x="16904" y="7144"/>
                      <a:pt x="16898" y="7135"/>
                    </a:cubicBezTo>
                    <a:lnTo>
                      <a:pt x="16892" y="7123"/>
                    </a:lnTo>
                    <a:cubicBezTo>
                      <a:pt x="16882" y="7108"/>
                      <a:pt x="16873" y="7096"/>
                      <a:pt x="16861" y="7084"/>
                    </a:cubicBezTo>
                    <a:lnTo>
                      <a:pt x="16852" y="7075"/>
                    </a:lnTo>
                    <a:cubicBezTo>
                      <a:pt x="16843" y="7063"/>
                      <a:pt x="16834" y="7054"/>
                      <a:pt x="16825" y="7045"/>
                    </a:cubicBezTo>
                    <a:lnTo>
                      <a:pt x="16819" y="7039"/>
                    </a:lnTo>
                    <a:lnTo>
                      <a:pt x="14721" y="4937"/>
                    </a:lnTo>
                    <a:lnTo>
                      <a:pt x="14721" y="568"/>
                    </a:lnTo>
                    <a:cubicBezTo>
                      <a:pt x="14721" y="254"/>
                      <a:pt x="14467" y="0"/>
                      <a:pt x="14153"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sp>
            <p:nvSpPr>
              <p:cNvPr id="41" name="Google Shape;238;p29">
                <a:extLst>
                  <a:ext uri="{FF2B5EF4-FFF2-40B4-BE49-F238E27FC236}">
                    <a16:creationId xmlns:a16="http://schemas.microsoft.com/office/drawing/2014/main" id="{F1384281-CDF5-5E6D-BB9D-53E8E74FD6A1}"/>
                  </a:ext>
                </a:extLst>
              </p:cNvPr>
              <p:cNvSpPr/>
              <p:nvPr/>
            </p:nvSpPr>
            <p:spPr>
              <a:xfrm>
                <a:off x="6384200" y="889150"/>
                <a:ext cx="199300" cy="198200"/>
              </a:xfrm>
              <a:custGeom>
                <a:avLst/>
                <a:gdLst/>
                <a:ahLst/>
                <a:cxnLst/>
                <a:rect l="l" t="t" r="r" b="b"/>
                <a:pathLst>
                  <a:path w="7972" h="7928" extrusionOk="0">
                    <a:moveTo>
                      <a:pt x="4005" y="3398"/>
                    </a:moveTo>
                    <a:cubicBezTo>
                      <a:pt x="4274" y="3398"/>
                      <a:pt x="4534" y="3588"/>
                      <a:pt x="4569" y="3900"/>
                    </a:cubicBezTo>
                    <a:cubicBezTo>
                      <a:pt x="4560" y="3951"/>
                      <a:pt x="4560" y="4003"/>
                      <a:pt x="4566" y="4057"/>
                    </a:cubicBezTo>
                    <a:cubicBezTo>
                      <a:pt x="4521" y="4329"/>
                      <a:pt x="4285" y="4531"/>
                      <a:pt x="4007" y="4531"/>
                    </a:cubicBezTo>
                    <a:cubicBezTo>
                      <a:pt x="3518" y="4531"/>
                      <a:pt x="3259" y="3954"/>
                      <a:pt x="3585" y="3589"/>
                    </a:cubicBezTo>
                    <a:cubicBezTo>
                      <a:pt x="3702" y="3458"/>
                      <a:pt x="3855" y="3398"/>
                      <a:pt x="4005" y="3398"/>
                    </a:cubicBezTo>
                    <a:close/>
                    <a:moveTo>
                      <a:pt x="4005" y="1"/>
                    </a:moveTo>
                    <a:cubicBezTo>
                      <a:pt x="3351" y="1"/>
                      <a:pt x="2696" y="163"/>
                      <a:pt x="2102" y="488"/>
                    </a:cubicBezTo>
                    <a:cubicBezTo>
                      <a:pt x="876" y="1161"/>
                      <a:pt x="94" y="2432"/>
                      <a:pt x="46" y="3830"/>
                    </a:cubicBezTo>
                    <a:cubicBezTo>
                      <a:pt x="1" y="5231"/>
                      <a:pt x="695" y="6551"/>
                      <a:pt x="1876" y="7303"/>
                    </a:cubicBezTo>
                    <a:cubicBezTo>
                      <a:pt x="2510" y="7713"/>
                      <a:pt x="3247" y="7928"/>
                      <a:pt x="4001" y="7928"/>
                    </a:cubicBezTo>
                    <a:cubicBezTo>
                      <a:pt x="4629" y="7925"/>
                      <a:pt x="5248" y="7783"/>
                      <a:pt x="5816" y="7517"/>
                    </a:cubicBezTo>
                    <a:cubicBezTo>
                      <a:pt x="6106" y="7390"/>
                      <a:pt x="6233" y="7049"/>
                      <a:pt x="6100" y="6762"/>
                    </a:cubicBezTo>
                    <a:cubicBezTo>
                      <a:pt x="6006" y="6555"/>
                      <a:pt x="5802" y="6435"/>
                      <a:pt x="5589" y="6435"/>
                    </a:cubicBezTo>
                    <a:cubicBezTo>
                      <a:pt x="5506" y="6435"/>
                      <a:pt x="5422" y="6453"/>
                      <a:pt x="5342" y="6491"/>
                    </a:cubicBezTo>
                    <a:cubicBezTo>
                      <a:pt x="4902" y="6692"/>
                      <a:pt x="4449" y="6792"/>
                      <a:pt x="4007" y="6792"/>
                    </a:cubicBezTo>
                    <a:cubicBezTo>
                      <a:pt x="3468" y="6792"/>
                      <a:pt x="2947" y="6644"/>
                      <a:pt x="2486" y="6349"/>
                    </a:cubicBezTo>
                    <a:cubicBezTo>
                      <a:pt x="1643" y="5811"/>
                      <a:pt x="1145" y="4869"/>
                      <a:pt x="1178" y="3870"/>
                    </a:cubicBezTo>
                    <a:cubicBezTo>
                      <a:pt x="1211" y="2870"/>
                      <a:pt x="1770" y="1961"/>
                      <a:pt x="2649" y="1481"/>
                    </a:cubicBezTo>
                    <a:cubicBezTo>
                      <a:pt x="3073" y="1247"/>
                      <a:pt x="3541" y="1131"/>
                      <a:pt x="4009" y="1131"/>
                    </a:cubicBezTo>
                    <a:cubicBezTo>
                      <a:pt x="4508" y="1131"/>
                      <a:pt x="5007" y="1263"/>
                      <a:pt x="5451" y="1527"/>
                    </a:cubicBezTo>
                    <a:cubicBezTo>
                      <a:pt x="6311" y="2037"/>
                      <a:pt x="6840" y="2964"/>
                      <a:pt x="6840" y="3966"/>
                    </a:cubicBezTo>
                    <a:cubicBezTo>
                      <a:pt x="6846" y="4277"/>
                      <a:pt x="6598" y="4537"/>
                      <a:pt x="6284" y="4543"/>
                    </a:cubicBezTo>
                    <a:cubicBezTo>
                      <a:pt x="6280" y="4543"/>
                      <a:pt x="6277" y="4543"/>
                      <a:pt x="6273" y="4543"/>
                    </a:cubicBezTo>
                    <a:cubicBezTo>
                      <a:pt x="5967" y="4543"/>
                      <a:pt x="5713" y="4298"/>
                      <a:pt x="5707" y="3990"/>
                    </a:cubicBezTo>
                    <a:lnTo>
                      <a:pt x="5707" y="3972"/>
                    </a:lnTo>
                    <a:lnTo>
                      <a:pt x="5707" y="3966"/>
                    </a:lnTo>
                    <a:cubicBezTo>
                      <a:pt x="5707" y="3163"/>
                      <a:pt x="5146" y="2469"/>
                      <a:pt x="4361" y="2300"/>
                    </a:cubicBezTo>
                    <a:cubicBezTo>
                      <a:pt x="4241" y="2274"/>
                      <a:pt x="4121" y="2261"/>
                      <a:pt x="4003" y="2261"/>
                    </a:cubicBezTo>
                    <a:cubicBezTo>
                      <a:pt x="3345" y="2261"/>
                      <a:pt x="2731" y="2647"/>
                      <a:pt x="2452" y="3269"/>
                    </a:cubicBezTo>
                    <a:cubicBezTo>
                      <a:pt x="2126" y="4000"/>
                      <a:pt x="2353" y="4863"/>
                      <a:pt x="3002" y="5337"/>
                    </a:cubicBezTo>
                    <a:cubicBezTo>
                      <a:pt x="3302" y="5555"/>
                      <a:pt x="3654" y="5663"/>
                      <a:pt x="4005" y="5663"/>
                    </a:cubicBezTo>
                    <a:cubicBezTo>
                      <a:pt x="4413" y="5663"/>
                      <a:pt x="4818" y="5517"/>
                      <a:pt x="5140" y="5228"/>
                    </a:cubicBezTo>
                    <a:cubicBezTo>
                      <a:pt x="5457" y="5513"/>
                      <a:pt x="5863" y="5662"/>
                      <a:pt x="6274" y="5662"/>
                    </a:cubicBezTo>
                    <a:cubicBezTo>
                      <a:pt x="6507" y="5662"/>
                      <a:pt x="6742" y="5614"/>
                      <a:pt x="6963" y="5515"/>
                    </a:cubicBezTo>
                    <a:cubicBezTo>
                      <a:pt x="7576" y="5241"/>
                      <a:pt x="7969" y="4634"/>
                      <a:pt x="7972" y="3966"/>
                    </a:cubicBezTo>
                    <a:cubicBezTo>
                      <a:pt x="7972" y="2565"/>
                      <a:pt x="7232" y="1267"/>
                      <a:pt x="6027" y="554"/>
                    </a:cubicBezTo>
                    <a:cubicBezTo>
                      <a:pt x="5405" y="186"/>
                      <a:pt x="4705" y="1"/>
                      <a:pt x="4005"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sp>
          <p:nvSpPr>
            <p:cNvPr id="35" name="Google Shape;239;p29">
              <a:extLst>
                <a:ext uri="{FF2B5EF4-FFF2-40B4-BE49-F238E27FC236}">
                  <a16:creationId xmlns:a16="http://schemas.microsoft.com/office/drawing/2014/main" id="{1B3CDA76-A6F3-80E6-6389-0E74539BF98B}"/>
                </a:ext>
              </a:extLst>
            </p:cNvPr>
            <p:cNvSpPr/>
            <p:nvPr/>
          </p:nvSpPr>
          <p:spPr>
            <a:xfrm>
              <a:off x="525468" y="2769604"/>
              <a:ext cx="452121" cy="438170"/>
            </a:xfrm>
            <a:custGeom>
              <a:avLst/>
              <a:gdLst/>
              <a:ahLst/>
              <a:cxnLst/>
              <a:rect l="l" t="t" r="r" b="b"/>
              <a:pathLst>
                <a:path w="20089" h="19323" extrusionOk="0">
                  <a:moveTo>
                    <a:pt x="4477" y="1134"/>
                  </a:moveTo>
                  <a:cubicBezTo>
                    <a:pt x="4624" y="1134"/>
                    <a:pt x="4765" y="1194"/>
                    <a:pt x="4868" y="1300"/>
                  </a:cubicBezTo>
                  <a:lnTo>
                    <a:pt x="7268" y="3694"/>
                  </a:lnTo>
                  <a:cubicBezTo>
                    <a:pt x="7489" y="3915"/>
                    <a:pt x="7489" y="4271"/>
                    <a:pt x="7268" y="4494"/>
                  </a:cubicBezTo>
                  <a:lnTo>
                    <a:pt x="6870" y="4893"/>
                  </a:lnTo>
                  <a:lnTo>
                    <a:pt x="3669" y="1692"/>
                  </a:lnTo>
                  <a:lnTo>
                    <a:pt x="4068" y="1300"/>
                  </a:lnTo>
                  <a:cubicBezTo>
                    <a:pt x="4173" y="1191"/>
                    <a:pt x="4315" y="1134"/>
                    <a:pt x="4466" y="1134"/>
                  </a:cubicBezTo>
                  <a:cubicBezTo>
                    <a:pt x="4470" y="1134"/>
                    <a:pt x="4473" y="1134"/>
                    <a:pt x="4477" y="1134"/>
                  </a:cubicBezTo>
                  <a:close/>
                  <a:moveTo>
                    <a:pt x="15822" y="12484"/>
                  </a:moveTo>
                  <a:cubicBezTo>
                    <a:pt x="15973" y="12484"/>
                    <a:pt x="16118" y="12544"/>
                    <a:pt x="16224" y="12650"/>
                  </a:cubicBezTo>
                  <a:lnTo>
                    <a:pt x="18624" y="15053"/>
                  </a:lnTo>
                  <a:cubicBezTo>
                    <a:pt x="18845" y="15274"/>
                    <a:pt x="18845" y="15633"/>
                    <a:pt x="18624" y="15854"/>
                  </a:cubicBezTo>
                  <a:lnTo>
                    <a:pt x="18226" y="16255"/>
                  </a:lnTo>
                  <a:lnTo>
                    <a:pt x="15022" y="13051"/>
                  </a:lnTo>
                  <a:lnTo>
                    <a:pt x="15421" y="12650"/>
                  </a:lnTo>
                  <a:cubicBezTo>
                    <a:pt x="15526" y="12544"/>
                    <a:pt x="15671" y="12484"/>
                    <a:pt x="15822" y="12484"/>
                  </a:cubicBezTo>
                  <a:close/>
                  <a:moveTo>
                    <a:pt x="2881" y="2508"/>
                  </a:moveTo>
                  <a:lnTo>
                    <a:pt x="6073" y="5699"/>
                  </a:lnTo>
                  <a:cubicBezTo>
                    <a:pt x="5227" y="6656"/>
                    <a:pt x="5275" y="8103"/>
                    <a:pt x="6175" y="9005"/>
                  </a:cubicBezTo>
                  <a:lnTo>
                    <a:pt x="10910" y="13743"/>
                  </a:lnTo>
                  <a:cubicBezTo>
                    <a:pt x="11379" y="14214"/>
                    <a:pt x="11998" y="14451"/>
                    <a:pt x="12618" y="14451"/>
                  </a:cubicBezTo>
                  <a:cubicBezTo>
                    <a:pt x="13188" y="14451"/>
                    <a:pt x="13758" y="14252"/>
                    <a:pt x="14216" y="13849"/>
                  </a:cubicBezTo>
                  <a:lnTo>
                    <a:pt x="17408" y="17040"/>
                  </a:lnTo>
                  <a:cubicBezTo>
                    <a:pt x="16480" y="17810"/>
                    <a:pt x="15350" y="18190"/>
                    <a:pt x="14222" y="18190"/>
                  </a:cubicBezTo>
                  <a:cubicBezTo>
                    <a:pt x="12939" y="18190"/>
                    <a:pt x="11660" y="17697"/>
                    <a:pt x="10689" y="16726"/>
                  </a:cubicBezTo>
                  <a:lnTo>
                    <a:pt x="10692" y="16726"/>
                  </a:lnTo>
                  <a:lnTo>
                    <a:pt x="3192" y="9226"/>
                  </a:lnTo>
                  <a:cubicBezTo>
                    <a:pt x="1371" y="7402"/>
                    <a:pt x="1235" y="4491"/>
                    <a:pt x="2881" y="2508"/>
                  </a:cubicBezTo>
                  <a:close/>
                  <a:moveTo>
                    <a:pt x="4468" y="1"/>
                  </a:moveTo>
                  <a:cubicBezTo>
                    <a:pt x="4034" y="1"/>
                    <a:pt x="3600" y="166"/>
                    <a:pt x="3267" y="497"/>
                  </a:cubicBezTo>
                  <a:lnTo>
                    <a:pt x="2473" y="1285"/>
                  </a:lnTo>
                  <a:lnTo>
                    <a:pt x="2464" y="1294"/>
                  </a:lnTo>
                  <a:lnTo>
                    <a:pt x="2458" y="1300"/>
                  </a:lnTo>
                  <a:lnTo>
                    <a:pt x="2392" y="1366"/>
                  </a:lnTo>
                  <a:cubicBezTo>
                    <a:pt x="0" y="3758"/>
                    <a:pt x="0" y="7635"/>
                    <a:pt x="2392" y="10026"/>
                  </a:cubicBezTo>
                  <a:lnTo>
                    <a:pt x="9889" y="17529"/>
                  </a:lnTo>
                  <a:cubicBezTo>
                    <a:pt x="11086" y="18725"/>
                    <a:pt x="12654" y="19323"/>
                    <a:pt x="14222" y="19323"/>
                  </a:cubicBezTo>
                  <a:cubicBezTo>
                    <a:pt x="15789" y="19323"/>
                    <a:pt x="17356" y="18725"/>
                    <a:pt x="18552" y="17529"/>
                  </a:cubicBezTo>
                  <a:lnTo>
                    <a:pt x="18624" y="17457"/>
                  </a:lnTo>
                  <a:lnTo>
                    <a:pt x="19425" y="16657"/>
                  </a:lnTo>
                  <a:cubicBezTo>
                    <a:pt x="20089" y="15992"/>
                    <a:pt x="20089" y="14917"/>
                    <a:pt x="19425" y="14253"/>
                  </a:cubicBezTo>
                  <a:lnTo>
                    <a:pt x="17024" y="11850"/>
                  </a:lnTo>
                  <a:cubicBezTo>
                    <a:pt x="16692" y="11518"/>
                    <a:pt x="16257" y="11352"/>
                    <a:pt x="15822" y="11352"/>
                  </a:cubicBezTo>
                  <a:cubicBezTo>
                    <a:pt x="15388" y="11352"/>
                    <a:pt x="14953" y="11518"/>
                    <a:pt x="14621" y="11850"/>
                  </a:cubicBezTo>
                  <a:lnTo>
                    <a:pt x="13820" y="12650"/>
                  </a:lnTo>
                  <a:lnTo>
                    <a:pt x="13531" y="12943"/>
                  </a:lnTo>
                  <a:cubicBezTo>
                    <a:pt x="13278" y="13193"/>
                    <a:pt x="12949" y="13319"/>
                    <a:pt x="12620" y="13319"/>
                  </a:cubicBezTo>
                  <a:cubicBezTo>
                    <a:pt x="12291" y="13319"/>
                    <a:pt x="11962" y="13193"/>
                    <a:pt x="11710" y="12943"/>
                  </a:cubicBezTo>
                  <a:lnTo>
                    <a:pt x="6978" y="8205"/>
                  </a:lnTo>
                  <a:cubicBezTo>
                    <a:pt x="6474" y="7704"/>
                    <a:pt x="6474" y="6889"/>
                    <a:pt x="6978" y="6385"/>
                  </a:cubicBezTo>
                  <a:lnTo>
                    <a:pt x="7268" y="6095"/>
                  </a:lnTo>
                  <a:lnTo>
                    <a:pt x="8068" y="5294"/>
                  </a:lnTo>
                  <a:cubicBezTo>
                    <a:pt x="8733" y="4630"/>
                    <a:pt x="8733" y="3555"/>
                    <a:pt x="8068" y="2891"/>
                  </a:cubicBezTo>
                  <a:lnTo>
                    <a:pt x="5668" y="497"/>
                  </a:lnTo>
                  <a:cubicBezTo>
                    <a:pt x="5336" y="166"/>
                    <a:pt x="4902" y="1"/>
                    <a:pt x="446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spTree>
    <p:extLst>
      <p:ext uri="{BB962C8B-B14F-4D97-AF65-F5344CB8AC3E}">
        <p14:creationId xmlns:p14="http://schemas.microsoft.com/office/powerpoint/2010/main" val="389739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29">
            <a:extLst>
              <a:ext uri="{FF2B5EF4-FFF2-40B4-BE49-F238E27FC236}">
                <a16:creationId xmlns:a16="http://schemas.microsoft.com/office/drawing/2014/main" id="{EDEE03B2-1491-16D7-C10C-EB285E995172}"/>
              </a:ext>
            </a:extLst>
          </p:cNvPr>
          <p:cNvGrpSpPr/>
          <p:nvPr/>
        </p:nvGrpSpPr>
        <p:grpSpPr>
          <a:xfrm>
            <a:off x="12798591" y="1477556"/>
            <a:ext cx="6613167" cy="4089124"/>
            <a:chOff x="335678" y="1477556"/>
            <a:chExt cx="6613167" cy="4089124"/>
          </a:xfrm>
        </p:grpSpPr>
        <p:sp>
          <p:nvSpPr>
            <p:cNvPr id="3" name="Google Shape;132;p20">
              <a:extLst>
                <a:ext uri="{FF2B5EF4-FFF2-40B4-BE49-F238E27FC236}">
                  <a16:creationId xmlns:a16="http://schemas.microsoft.com/office/drawing/2014/main" id="{147D4FB5-D1F5-8E78-FE58-031E4AC4066C}"/>
                </a:ext>
              </a:extLst>
            </p:cNvPr>
            <p:cNvSpPr txBox="1">
              <a:spLocks/>
            </p:cNvSpPr>
            <p:nvPr/>
          </p:nvSpPr>
          <p:spPr>
            <a:xfrm>
              <a:off x="335678" y="1477556"/>
              <a:ext cx="1896467" cy="609404"/>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2023-2024</a:t>
              </a:r>
            </a:p>
          </p:txBody>
        </p:sp>
        <p:sp>
          <p:nvSpPr>
            <p:cNvPr id="7" name="Google Shape;154;p20">
              <a:extLst>
                <a:ext uri="{FF2B5EF4-FFF2-40B4-BE49-F238E27FC236}">
                  <a16:creationId xmlns:a16="http://schemas.microsoft.com/office/drawing/2014/main" id="{9D3A5C7B-7174-E009-B49E-125FEFDD930A}"/>
                </a:ext>
              </a:extLst>
            </p:cNvPr>
            <p:cNvSpPr txBox="1">
              <a:spLocks/>
            </p:cNvSpPr>
            <p:nvPr/>
          </p:nvSpPr>
          <p:spPr>
            <a:xfrm>
              <a:off x="2272088" y="1553495"/>
              <a:ext cx="2590327" cy="240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lang="fr-FR" sz="1800" b="1" kern="0" dirty="0">
                  <a:solidFill>
                    <a:srgbClr val="0000FF"/>
                  </a:solidFill>
                </a:rPr>
                <a:t>Université Paris Cité</a:t>
              </a:r>
              <a:endParaRPr lang="en-US" sz="1800" b="1" kern="0" dirty="0">
                <a:solidFill>
                  <a:srgbClr val="0000FF"/>
                </a:solidFill>
              </a:endParaRPr>
            </a:p>
          </p:txBody>
        </p:sp>
        <p:sp>
          <p:nvSpPr>
            <p:cNvPr id="8" name="Google Shape;155;p20">
              <a:extLst>
                <a:ext uri="{FF2B5EF4-FFF2-40B4-BE49-F238E27FC236}">
                  <a16:creationId xmlns:a16="http://schemas.microsoft.com/office/drawing/2014/main" id="{5C374FDA-ACE7-1693-623F-93CF6ACC24B7}"/>
                </a:ext>
              </a:extLst>
            </p:cNvPr>
            <p:cNvSpPr txBox="1">
              <a:spLocks/>
            </p:cNvSpPr>
            <p:nvPr/>
          </p:nvSpPr>
          <p:spPr>
            <a:xfrm>
              <a:off x="2272088" y="1893412"/>
              <a:ext cx="4485391" cy="31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lang="fr-FR"/>
              </a:defPPr>
              <a:lvl1pPr marR="0" lvl="0" indent="0" fontAlgn="auto">
                <a:lnSpc>
                  <a:spcPct val="100000"/>
                </a:lnSpc>
                <a:spcBef>
                  <a:spcPts val="0"/>
                </a:spcBef>
                <a:spcAft>
                  <a:spcPts val="1200"/>
                </a:spcAft>
                <a:buClr>
                  <a:srgbClr val="063565"/>
                </a:buClr>
                <a:buSzPts val="1400"/>
                <a:buFont typeface="Exo 2"/>
                <a:buNone/>
                <a:tabLst/>
                <a:defRPr kumimoji="0" b="0" i="0" u="none" strike="noStrike" kern="0" cap="none" spc="0" normalizeH="0" baseline="0">
                  <a:ln>
                    <a:noFill/>
                  </a:ln>
                  <a:solidFill>
                    <a:srgbClr val="063565"/>
                  </a:solidFill>
                  <a:effectLst/>
                  <a:uLnTx/>
                  <a:uFillTx/>
                  <a:latin typeface="Exo 2"/>
                  <a:ea typeface="Exo 2"/>
                  <a:cs typeface="Exo 2"/>
                </a:defRPr>
              </a:lvl1pPr>
              <a:lvl2pPr marL="914400" marR="0" lvl="1"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2pPr>
              <a:lvl3pPr marL="1371600" marR="0" lvl="2"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3pPr>
              <a:lvl4pPr marL="1828800" marR="0" lvl="3"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4pPr>
              <a:lvl5pPr marL="2286000" marR="0" lvl="4"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5pPr>
              <a:lvl6pPr marL="2743200" marR="0" lvl="5"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6pPr>
              <a:lvl7pPr marL="3200400" marR="0" lvl="6"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7pPr>
              <a:lvl8pPr marL="3657600" marR="0" lvl="7"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8pPr>
              <a:lvl9pPr marL="4114800" marR="0" lvl="8"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9pPr>
            </a:lstStyle>
            <a:p>
              <a:r>
                <a:rPr lang="fr-MA" dirty="0">
                  <a:solidFill>
                    <a:srgbClr val="0000FF"/>
                  </a:solidFill>
                  <a:sym typeface="Exo 2"/>
                </a:rPr>
                <a:t>M2-</a:t>
              </a:r>
              <a:r>
                <a:rPr lang="fr-FR" dirty="0">
                  <a:solidFill>
                    <a:srgbClr val="0000FF"/>
                  </a:solidFill>
                  <a:sym typeface="Exo 2"/>
                </a:rPr>
                <a:t>Machine Learning for Data Science</a:t>
              </a:r>
              <a:endParaRPr lang="en-US" dirty="0">
                <a:solidFill>
                  <a:srgbClr val="0000FF"/>
                </a:solidFill>
                <a:sym typeface="Exo 2"/>
              </a:endParaRPr>
            </a:p>
          </p:txBody>
        </p:sp>
        <p:sp>
          <p:nvSpPr>
            <p:cNvPr id="9" name="Google Shape;157;p20">
              <a:extLst>
                <a:ext uri="{FF2B5EF4-FFF2-40B4-BE49-F238E27FC236}">
                  <a16:creationId xmlns:a16="http://schemas.microsoft.com/office/drawing/2014/main" id="{AFC90657-8D8C-9F0C-4027-2F40B1A89111}"/>
                </a:ext>
              </a:extLst>
            </p:cNvPr>
            <p:cNvSpPr txBox="1">
              <a:spLocks/>
            </p:cNvSpPr>
            <p:nvPr/>
          </p:nvSpPr>
          <p:spPr>
            <a:xfrm>
              <a:off x="335678" y="3030421"/>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2020-2023</a:t>
              </a:r>
            </a:p>
          </p:txBody>
        </p:sp>
        <p:sp>
          <p:nvSpPr>
            <p:cNvPr id="10" name="Google Shape;158;p20">
              <a:extLst>
                <a:ext uri="{FF2B5EF4-FFF2-40B4-BE49-F238E27FC236}">
                  <a16:creationId xmlns:a16="http://schemas.microsoft.com/office/drawing/2014/main" id="{BBAAB0A5-4C63-CB9C-66F7-E00325730E2B}"/>
                </a:ext>
              </a:extLst>
            </p:cNvPr>
            <p:cNvSpPr txBox="1">
              <a:spLocks/>
            </p:cNvSpPr>
            <p:nvPr/>
          </p:nvSpPr>
          <p:spPr>
            <a:xfrm>
              <a:off x="2272088" y="3169672"/>
              <a:ext cx="4476342"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lang="fr-FR" sz="1800" b="1" kern="0" dirty="0">
                  <a:solidFill>
                    <a:srgbClr val="0000FF"/>
                  </a:solidFill>
                </a:rPr>
                <a:t>Institut National de Statistique et de l’Économie Appliquée </a:t>
              </a:r>
              <a:endParaRPr lang="en-US" sz="1800" b="1" kern="0" dirty="0">
                <a:solidFill>
                  <a:srgbClr val="0000FF"/>
                </a:solidFill>
              </a:endParaRPr>
            </a:p>
          </p:txBody>
        </p:sp>
        <p:sp>
          <p:nvSpPr>
            <p:cNvPr id="11" name="Google Shape;161;p20">
              <a:extLst>
                <a:ext uri="{FF2B5EF4-FFF2-40B4-BE49-F238E27FC236}">
                  <a16:creationId xmlns:a16="http://schemas.microsoft.com/office/drawing/2014/main" id="{69B3A2A6-BED4-A11F-22B2-0BE13194F2B5}"/>
                </a:ext>
              </a:extLst>
            </p:cNvPr>
            <p:cNvSpPr txBox="1">
              <a:spLocks/>
            </p:cNvSpPr>
            <p:nvPr/>
          </p:nvSpPr>
          <p:spPr>
            <a:xfrm>
              <a:off x="335678" y="4920902"/>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2018-2020</a:t>
              </a:r>
            </a:p>
          </p:txBody>
        </p:sp>
        <p:sp>
          <p:nvSpPr>
            <p:cNvPr id="12" name="Google Shape;155;p20">
              <a:extLst>
                <a:ext uri="{FF2B5EF4-FFF2-40B4-BE49-F238E27FC236}">
                  <a16:creationId xmlns:a16="http://schemas.microsoft.com/office/drawing/2014/main" id="{4629CC09-9F04-F5E2-B770-79DC012F1CFC}"/>
                </a:ext>
              </a:extLst>
            </p:cNvPr>
            <p:cNvSpPr txBox="1">
              <a:spLocks/>
            </p:cNvSpPr>
            <p:nvPr/>
          </p:nvSpPr>
          <p:spPr>
            <a:xfrm>
              <a:off x="2272088" y="3581922"/>
              <a:ext cx="4485391"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Cycle ingénieur d'état –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13" name="Google Shape;158;p20">
              <a:extLst>
                <a:ext uri="{FF2B5EF4-FFF2-40B4-BE49-F238E27FC236}">
                  <a16:creationId xmlns:a16="http://schemas.microsoft.com/office/drawing/2014/main" id="{79E87C6D-BF2B-F11B-40B3-AA136B4701BA}"/>
                </a:ext>
              </a:extLst>
            </p:cNvPr>
            <p:cNvSpPr txBox="1">
              <a:spLocks/>
            </p:cNvSpPr>
            <p:nvPr/>
          </p:nvSpPr>
          <p:spPr>
            <a:xfrm>
              <a:off x="2255441" y="5100483"/>
              <a:ext cx="4693404" cy="466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Classes préparatoires aux grandes écoles</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grpSp>
      <p:sp>
        <p:nvSpPr>
          <p:cNvPr id="14" name="ZoneTexte 13">
            <a:extLst>
              <a:ext uri="{FF2B5EF4-FFF2-40B4-BE49-F238E27FC236}">
                <a16:creationId xmlns:a16="http://schemas.microsoft.com/office/drawing/2014/main" id="{204C3882-24E2-78DB-CAD6-DA94585FC2A2}"/>
              </a:ext>
            </a:extLst>
          </p:cNvPr>
          <p:cNvSpPr txBox="1"/>
          <p:nvPr/>
        </p:nvSpPr>
        <p:spPr>
          <a:xfrm>
            <a:off x="4868142" y="1627017"/>
            <a:ext cx="4796538" cy="1815882"/>
          </a:xfrm>
          <a:prstGeom prst="rect">
            <a:avLst/>
          </a:prstGeom>
          <a:noFill/>
        </p:spPr>
        <p:txBody>
          <a:bodyPr wrap="square" rtlCol="0">
            <a:spAutoFit/>
          </a:bodyPr>
          <a:lstStyle/>
          <a:p>
            <a:endParaRPr lang="fr-FR" sz="1600" dirty="0">
              <a:solidFill>
                <a:schemeClr val="dk2"/>
              </a:solidFill>
              <a:latin typeface="Poppins"/>
              <a:cs typeface="Poppins"/>
              <a:sym typeface="Poppins"/>
            </a:endParaRPr>
          </a:p>
          <a:p>
            <a:r>
              <a:rPr lang="fr-FR" sz="1600" dirty="0">
                <a:solidFill>
                  <a:schemeClr val="dk2"/>
                </a:solidFill>
                <a:latin typeface="Poppins"/>
                <a:cs typeface="Poppins"/>
              </a:rPr>
              <a:t>Je m'appelle Nabigh </a:t>
            </a:r>
            <a:r>
              <a:rPr lang="fr-FR" sz="1600" dirty="0" err="1">
                <a:solidFill>
                  <a:schemeClr val="dk2"/>
                </a:solidFill>
                <a:latin typeface="Poppins"/>
                <a:cs typeface="Poppins"/>
              </a:rPr>
              <a:t>mohamed</a:t>
            </a:r>
            <a:r>
              <a:rPr lang="fr-FR" sz="1600" dirty="0">
                <a:solidFill>
                  <a:schemeClr val="dk2"/>
                </a:solidFill>
                <a:latin typeface="Poppins"/>
                <a:cs typeface="Poppins"/>
              </a:rPr>
              <a:t>, actuellement étudiant à l'Université Paris cité.  Je suis actuellement à la recherche d’une stage pour renforcer mon profil et explorer d'autres aspects et applications de la science des données. </a:t>
            </a:r>
            <a:endParaRPr lang="fr-FR" sz="1600" dirty="0">
              <a:solidFill>
                <a:schemeClr val="dk2"/>
              </a:solidFill>
              <a:latin typeface="Poppins"/>
              <a:cs typeface="Poppins"/>
              <a:sym typeface="Poppins"/>
            </a:endParaRPr>
          </a:p>
        </p:txBody>
      </p:sp>
      <p:sp>
        <p:nvSpPr>
          <p:cNvPr id="227" name="Rectangle 226">
            <a:extLst>
              <a:ext uri="{FF2B5EF4-FFF2-40B4-BE49-F238E27FC236}">
                <a16:creationId xmlns:a16="http://schemas.microsoft.com/office/drawing/2014/main" id="{2F66DE5B-6361-7171-DBBB-FCEF59B4990F}"/>
              </a:ext>
            </a:extLst>
          </p:cNvPr>
          <p:cNvSpPr/>
          <p:nvPr/>
        </p:nvSpPr>
        <p:spPr>
          <a:xfrm>
            <a:off x="-3628313" y="-10624"/>
            <a:ext cx="2886497" cy="6862381"/>
          </a:xfrm>
          <a:prstGeom prst="rect">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9" name="Google Shape;152;p27">
            <a:extLst>
              <a:ext uri="{FF2B5EF4-FFF2-40B4-BE49-F238E27FC236}">
                <a16:creationId xmlns:a16="http://schemas.microsoft.com/office/drawing/2014/main" id="{2031A0CD-D961-222F-1435-BC3743A10DEB}"/>
              </a:ext>
            </a:extLst>
          </p:cNvPr>
          <p:cNvGrpSpPr/>
          <p:nvPr/>
        </p:nvGrpSpPr>
        <p:grpSpPr>
          <a:xfrm>
            <a:off x="5957738" y="300590"/>
            <a:ext cx="255506" cy="214595"/>
            <a:chOff x="-63252250" y="1930850"/>
            <a:chExt cx="319000" cy="319025"/>
          </a:xfrm>
        </p:grpSpPr>
        <p:sp>
          <p:nvSpPr>
            <p:cNvPr id="230" name="Google Shape;153;p27">
              <a:extLst>
                <a:ext uri="{FF2B5EF4-FFF2-40B4-BE49-F238E27FC236}">
                  <a16:creationId xmlns:a16="http://schemas.microsoft.com/office/drawing/2014/main" id="{D4FFFEC1-13BB-48D4-7A5E-578504F4196C}"/>
                </a:ext>
              </a:extLst>
            </p:cNvPr>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1" name="Google Shape;154;p27">
              <a:extLst>
                <a:ext uri="{FF2B5EF4-FFF2-40B4-BE49-F238E27FC236}">
                  <a16:creationId xmlns:a16="http://schemas.microsoft.com/office/drawing/2014/main" id="{16A57710-39AC-8812-D092-3DC0EABFAA18}"/>
                </a:ext>
              </a:extLst>
            </p:cNvPr>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grpSp>
      <p:cxnSp>
        <p:nvCxnSpPr>
          <p:cNvPr id="242" name="Google Shape;145;p27">
            <a:extLst>
              <a:ext uri="{FF2B5EF4-FFF2-40B4-BE49-F238E27FC236}">
                <a16:creationId xmlns:a16="http://schemas.microsoft.com/office/drawing/2014/main" id="{4CEB740D-5AEF-6693-EF98-2864EA8750F7}"/>
              </a:ext>
            </a:extLst>
          </p:cNvPr>
          <p:cNvCxnSpPr>
            <a:cxnSpLocks/>
          </p:cNvCxnSpPr>
          <p:nvPr/>
        </p:nvCxnSpPr>
        <p:spPr>
          <a:xfrm flipH="1" flipV="1">
            <a:off x="4019074" y="-42342"/>
            <a:ext cx="26900" cy="6891142"/>
          </a:xfrm>
          <a:prstGeom prst="straightConnector1">
            <a:avLst/>
          </a:prstGeom>
          <a:noFill/>
          <a:ln w="76200" cap="flat" cmpd="sng">
            <a:solidFill>
              <a:srgbClr val="0000FF"/>
            </a:solidFill>
            <a:prstDash val="solid"/>
            <a:round/>
            <a:headEnd type="none" w="med" len="med"/>
            <a:tailEnd type="none" w="med" len="med"/>
          </a:ln>
        </p:spPr>
      </p:cxnSp>
      <p:cxnSp>
        <p:nvCxnSpPr>
          <p:cNvPr id="243" name="Google Shape;146;p27">
            <a:extLst>
              <a:ext uri="{FF2B5EF4-FFF2-40B4-BE49-F238E27FC236}">
                <a16:creationId xmlns:a16="http://schemas.microsoft.com/office/drawing/2014/main" id="{71494013-8396-61FD-780E-AFA1BDA4270F}"/>
              </a:ext>
            </a:extLst>
          </p:cNvPr>
          <p:cNvCxnSpPr>
            <a:cxnSpLocks/>
          </p:cNvCxnSpPr>
          <p:nvPr/>
        </p:nvCxnSpPr>
        <p:spPr>
          <a:xfrm flipH="1" flipV="1">
            <a:off x="28923" y="-19824"/>
            <a:ext cx="21312" cy="6868624"/>
          </a:xfrm>
          <a:prstGeom prst="straightConnector1">
            <a:avLst/>
          </a:prstGeom>
          <a:noFill/>
          <a:ln w="76200" cap="flat" cmpd="sng">
            <a:solidFill>
              <a:srgbClr val="0000FF"/>
            </a:solidFill>
            <a:prstDash val="solid"/>
            <a:round/>
            <a:headEnd type="none" w="med" len="med"/>
            <a:tailEnd type="none" w="med" len="med"/>
          </a:ln>
        </p:spPr>
      </p:cxnSp>
      <p:cxnSp>
        <p:nvCxnSpPr>
          <p:cNvPr id="244" name="Google Shape;147;p27">
            <a:extLst>
              <a:ext uri="{FF2B5EF4-FFF2-40B4-BE49-F238E27FC236}">
                <a16:creationId xmlns:a16="http://schemas.microsoft.com/office/drawing/2014/main" id="{60C3DCA9-C96D-68ED-1288-3648A842FDB6}"/>
              </a:ext>
            </a:extLst>
          </p:cNvPr>
          <p:cNvCxnSpPr>
            <a:cxnSpLocks/>
          </p:cNvCxnSpPr>
          <p:nvPr/>
        </p:nvCxnSpPr>
        <p:spPr>
          <a:xfrm flipH="1">
            <a:off x="-741816" y="454400"/>
            <a:ext cx="4760890" cy="0"/>
          </a:xfrm>
          <a:prstGeom prst="straightConnector1">
            <a:avLst/>
          </a:prstGeom>
          <a:noFill/>
          <a:ln w="76200" cap="flat" cmpd="sng">
            <a:solidFill>
              <a:srgbClr val="0000FF"/>
            </a:solidFill>
            <a:prstDash val="solid"/>
            <a:round/>
            <a:headEnd type="none" w="med" len="med"/>
            <a:tailEnd type="none" w="med" len="med"/>
          </a:ln>
        </p:spPr>
      </p:cxnSp>
      <p:cxnSp>
        <p:nvCxnSpPr>
          <p:cNvPr id="246" name="Google Shape;151;p27">
            <a:extLst>
              <a:ext uri="{FF2B5EF4-FFF2-40B4-BE49-F238E27FC236}">
                <a16:creationId xmlns:a16="http://schemas.microsoft.com/office/drawing/2014/main" id="{C834FD3A-54D8-A13C-5079-0CADDA155B30}"/>
              </a:ext>
            </a:extLst>
          </p:cNvPr>
          <p:cNvCxnSpPr>
            <a:cxnSpLocks/>
          </p:cNvCxnSpPr>
          <p:nvPr/>
        </p:nvCxnSpPr>
        <p:spPr>
          <a:xfrm flipH="1">
            <a:off x="-697280" y="6848800"/>
            <a:ext cx="4743254" cy="0"/>
          </a:xfrm>
          <a:prstGeom prst="straightConnector1">
            <a:avLst/>
          </a:prstGeom>
          <a:noFill/>
          <a:ln w="76200" cap="flat" cmpd="sng">
            <a:solidFill>
              <a:srgbClr val="0000FF"/>
            </a:solidFill>
            <a:prstDash val="solid"/>
            <a:round/>
            <a:headEnd type="none" w="med" len="med"/>
            <a:tailEnd type="none" w="med" len="med"/>
          </a:ln>
        </p:spPr>
      </p:cxnSp>
      <p:sp>
        <p:nvSpPr>
          <p:cNvPr id="248" name="Google Shape;149;p27">
            <a:extLst>
              <a:ext uri="{FF2B5EF4-FFF2-40B4-BE49-F238E27FC236}">
                <a16:creationId xmlns:a16="http://schemas.microsoft.com/office/drawing/2014/main" id="{08DD31F4-CA47-B7E2-4D64-84F1D466A998}"/>
              </a:ext>
            </a:extLst>
          </p:cNvPr>
          <p:cNvSpPr/>
          <p:nvPr/>
        </p:nvSpPr>
        <p:spPr>
          <a:xfrm rot="16200000">
            <a:off x="-2419418" y="3248915"/>
            <a:ext cx="4201300" cy="434229"/>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baseline="0" noProof="0" dirty="0">
                <a:ln w="19050" cap="flat" cmpd="sng">
                  <a:solidFill>
                    <a:srgbClr val="000000"/>
                  </a:solidFill>
                  <a:prstDash val="solid"/>
                  <a:round/>
                  <a:headEnd type="none" w="sm" len="sm"/>
                  <a:tailEnd type="none" w="sm" len="sm"/>
                </a:ln>
                <a:solidFill>
                  <a:srgbClr val="FFFFFF"/>
                </a:solidFill>
                <a:effectLst/>
                <a:uLnTx/>
                <a:uFillTx/>
                <a:latin typeface="Oswald;600"/>
                <a:ea typeface="+mn-ea"/>
                <a:cs typeface="Arial"/>
                <a:sym typeface="Arial"/>
              </a:rPr>
              <a:t>STATISTICIAN</a:t>
            </a:r>
          </a:p>
        </p:txBody>
      </p:sp>
      <p:cxnSp>
        <p:nvCxnSpPr>
          <p:cNvPr id="250" name="Google Shape;146;p27">
            <a:extLst>
              <a:ext uri="{FF2B5EF4-FFF2-40B4-BE49-F238E27FC236}">
                <a16:creationId xmlns:a16="http://schemas.microsoft.com/office/drawing/2014/main" id="{0555604F-2913-31B9-39D9-72618AD08383}"/>
              </a:ext>
            </a:extLst>
          </p:cNvPr>
          <p:cNvCxnSpPr>
            <a:cxnSpLocks/>
          </p:cNvCxnSpPr>
          <p:nvPr/>
        </p:nvCxnSpPr>
        <p:spPr>
          <a:xfrm flipV="1">
            <a:off x="-654160" y="-10624"/>
            <a:ext cx="0" cy="6910965"/>
          </a:xfrm>
          <a:prstGeom prst="straightConnector1">
            <a:avLst/>
          </a:prstGeom>
          <a:noFill/>
          <a:ln w="76200" cap="flat" cmpd="sng">
            <a:solidFill>
              <a:srgbClr val="0000FF"/>
            </a:solidFill>
            <a:prstDash val="solid"/>
            <a:round/>
            <a:headEnd type="none" w="med" len="med"/>
            <a:tailEnd type="none" w="med" len="med"/>
          </a:ln>
        </p:spPr>
      </p:cxnSp>
      <p:grpSp>
        <p:nvGrpSpPr>
          <p:cNvPr id="252" name="Groupe 251">
            <a:extLst>
              <a:ext uri="{FF2B5EF4-FFF2-40B4-BE49-F238E27FC236}">
                <a16:creationId xmlns:a16="http://schemas.microsoft.com/office/drawing/2014/main" id="{442448B0-AB51-3F56-F8E5-37AB63B7A953}"/>
              </a:ext>
            </a:extLst>
          </p:cNvPr>
          <p:cNvGrpSpPr/>
          <p:nvPr/>
        </p:nvGrpSpPr>
        <p:grpSpPr>
          <a:xfrm>
            <a:off x="19411758" y="-42342"/>
            <a:ext cx="5243155" cy="6848800"/>
            <a:chOff x="6921943" y="-21171"/>
            <a:chExt cx="5243155" cy="6848800"/>
          </a:xfrm>
        </p:grpSpPr>
        <p:sp>
          <p:nvSpPr>
            <p:cNvPr id="253" name="Rectangle 252">
              <a:extLst>
                <a:ext uri="{FF2B5EF4-FFF2-40B4-BE49-F238E27FC236}">
                  <a16:creationId xmlns:a16="http://schemas.microsoft.com/office/drawing/2014/main" id="{5525FCFF-675A-9C88-9512-8A9CC73F2FC1}"/>
                </a:ext>
              </a:extLst>
            </p:cNvPr>
            <p:cNvSpPr/>
            <p:nvPr/>
          </p:nvSpPr>
          <p:spPr>
            <a:xfrm>
              <a:off x="692194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4" name="ZoneTexte 253">
              <a:extLst>
                <a:ext uri="{FF2B5EF4-FFF2-40B4-BE49-F238E27FC236}">
                  <a16:creationId xmlns:a16="http://schemas.microsoft.com/office/drawing/2014/main" id="{AAB97414-8490-562C-5F8F-ACA76A709F70}"/>
                </a:ext>
              </a:extLst>
            </p:cNvPr>
            <p:cNvSpPr txBox="1"/>
            <p:nvPr/>
          </p:nvSpPr>
          <p:spPr>
            <a:xfrm>
              <a:off x="7032089" y="2246244"/>
              <a:ext cx="5133009" cy="1569660"/>
            </a:xfrm>
            <a:prstGeom prst="rect">
              <a:avLst/>
            </a:prstGeom>
            <a:noFill/>
          </p:spPr>
          <p:txBody>
            <a:bodyPr wrap="square" rtlCol="0">
              <a:spAutoFit/>
            </a:bodyPr>
            <a:lstStyle/>
            <a:p>
              <a:r>
                <a:rPr lang="fr-FR" sz="9600" dirty="0">
                  <a:solidFill>
                    <a:schemeClr val="bg1"/>
                  </a:solidFill>
                </a:rPr>
                <a:t>Education</a:t>
              </a:r>
              <a:r>
                <a:rPr lang="fr-FR" dirty="0"/>
                <a:t> </a:t>
              </a:r>
            </a:p>
          </p:txBody>
        </p:sp>
      </p:grpSp>
      <p:sp>
        <p:nvSpPr>
          <p:cNvPr id="4" name="Google Shape;140;p27">
            <a:extLst>
              <a:ext uri="{FF2B5EF4-FFF2-40B4-BE49-F238E27FC236}">
                <a16:creationId xmlns:a16="http://schemas.microsoft.com/office/drawing/2014/main" id="{D3D53BA0-FD28-F272-F531-48FE8AEB961A}"/>
              </a:ext>
            </a:extLst>
          </p:cNvPr>
          <p:cNvSpPr txBox="1">
            <a:spLocks/>
          </p:cNvSpPr>
          <p:nvPr/>
        </p:nvSpPr>
        <p:spPr>
          <a:xfrm>
            <a:off x="273483" y="1294030"/>
            <a:ext cx="3743031" cy="2974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5200"/>
              <a:buFont typeface="Oswald SemiBold"/>
              <a:buNone/>
              <a:defRPr sz="6000" b="0" i="0" u="none" strike="noStrike" cap="none">
                <a:solidFill>
                  <a:srgbClr val="212529"/>
                </a:solidFill>
                <a:latin typeface="Oswald SemiBold"/>
                <a:ea typeface="Oswald SemiBold"/>
                <a:cs typeface="Oswald SemiBold"/>
                <a:sym typeface="Oswald SemiBold"/>
              </a:defRPr>
            </a:lvl1pPr>
            <a:lvl2pPr marR="0" lvl="1"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2pPr>
            <a:lvl3pPr marR="0" lvl="2"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3pPr>
            <a:lvl4pPr marR="0" lvl="3"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4pPr>
            <a:lvl5pPr marR="0" lvl="4"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5pPr>
            <a:lvl6pPr marR="0" lvl="5"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6pPr>
            <a:lvl7pPr marR="0" lvl="6"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7pPr>
            <a:lvl8pPr marR="0" lvl="7"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8pPr>
            <a:lvl9pPr marR="0" lvl="8"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5200"/>
              <a:buFont typeface="Oswald SemiBold"/>
              <a:buNone/>
              <a:tabLst/>
              <a:defRPr/>
            </a:pPr>
            <a:r>
              <a:rPr kumimoji="0" lang="en-CA" sz="6600" b="0" i="0" u="none" strike="noStrike" kern="0" cap="none" spc="0" normalizeH="0" baseline="0" noProof="0" dirty="0">
                <a:ln>
                  <a:noFill/>
                </a:ln>
                <a:solidFill>
                  <a:srgbClr val="212529"/>
                </a:solidFill>
                <a:effectLst/>
                <a:uLnTx/>
                <a:uFillTx/>
                <a:latin typeface="Oswald SemiBold"/>
                <a:sym typeface="Oswald SemiBold"/>
              </a:rPr>
              <a:t>NABIGH </a:t>
            </a:r>
          </a:p>
          <a:p>
            <a:pPr marL="0" marR="0" lvl="0" indent="0" algn="l" defTabSz="914400" rtl="0" eaLnBrk="1" fontAlgn="auto" latinLnBrk="0" hangingPunct="1">
              <a:lnSpc>
                <a:spcPct val="100000"/>
              </a:lnSpc>
              <a:spcBef>
                <a:spcPts val="0"/>
              </a:spcBef>
              <a:spcAft>
                <a:spcPts val="0"/>
              </a:spcAft>
              <a:buClr>
                <a:srgbClr val="000000"/>
              </a:buClr>
              <a:buSzPts val="5200"/>
              <a:buFont typeface="Oswald SemiBold"/>
              <a:buNone/>
              <a:tabLst/>
              <a:defRPr/>
            </a:pPr>
            <a:r>
              <a:rPr lang="en-CA" sz="6600" kern="0" dirty="0"/>
              <a:t>MOHAMED </a:t>
            </a:r>
            <a:endParaRPr kumimoji="0" lang="fr-FR" sz="6600" b="0" i="0" u="none" strike="noStrike" kern="0" cap="none" spc="0" normalizeH="0" baseline="0" noProof="0" dirty="0">
              <a:ln>
                <a:noFill/>
              </a:ln>
              <a:solidFill>
                <a:srgbClr val="212529"/>
              </a:solidFill>
              <a:effectLst/>
              <a:uLnTx/>
              <a:uFillTx/>
              <a:latin typeface="Oswald SemiBold"/>
              <a:sym typeface="Oswald SemiBold"/>
            </a:endParaRPr>
          </a:p>
        </p:txBody>
      </p:sp>
      <p:sp>
        <p:nvSpPr>
          <p:cNvPr id="5" name="Google Shape;148;p27">
            <a:extLst>
              <a:ext uri="{FF2B5EF4-FFF2-40B4-BE49-F238E27FC236}">
                <a16:creationId xmlns:a16="http://schemas.microsoft.com/office/drawing/2014/main" id="{B4E8802A-DD8C-05EE-2E46-5ABBDF44470D}"/>
              </a:ext>
            </a:extLst>
          </p:cNvPr>
          <p:cNvSpPr txBox="1"/>
          <p:nvPr/>
        </p:nvSpPr>
        <p:spPr>
          <a:xfrm>
            <a:off x="151351" y="4806158"/>
            <a:ext cx="3651600" cy="603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dirty="0">
                <a:ln>
                  <a:noFill/>
                </a:ln>
                <a:solidFill>
                  <a:srgbClr val="000000"/>
                </a:solidFill>
                <a:effectLst/>
                <a:uLnTx/>
                <a:uFillTx/>
                <a:latin typeface="Oswald SemiBold"/>
                <a:ea typeface="Oswald SemiBold"/>
                <a:cs typeface="Oswald SemiBold"/>
                <a:sym typeface="Oswald SemiBold"/>
              </a:rPr>
              <a:t>DATA SCIENTIST</a:t>
            </a:r>
            <a:endParaRPr kumimoji="0" sz="3000" b="0" i="0" u="none" strike="noStrike" kern="0" cap="none" spc="0" normalizeH="0" baseline="0" noProof="0" dirty="0">
              <a:ln>
                <a:noFill/>
              </a:ln>
              <a:solidFill>
                <a:srgbClr val="000000"/>
              </a:solidFill>
              <a:effectLst/>
              <a:uLnTx/>
              <a:uFillTx/>
              <a:latin typeface="Oswald SemiBold"/>
              <a:ea typeface="Oswald SemiBold"/>
              <a:cs typeface="Oswald SemiBold"/>
              <a:sym typeface="Oswald SemiBold"/>
            </a:endParaRPr>
          </a:p>
        </p:txBody>
      </p:sp>
      <p:cxnSp>
        <p:nvCxnSpPr>
          <p:cNvPr id="6" name="Google Shape;147;p27">
            <a:extLst>
              <a:ext uri="{FF2B5EF4-FFF2-40B4-BE49-F238E27FC236}">
                <a16:creationId xmlns:a16="http://schemas.microsoft.com/office/drawing/2014/main" id="{65C420DC-E18A-B83E-D3B6-C010213B1EE6}"/>
              </a:ext>
            </a:extLst>
          </p:cNvPr>
          <p:cNvCxnSpPr>
            <a:cxnSpLocks/>
          </p:cNvCxnSpPr>
          <p:nvPr/>
        </p:nvCxnSpPr>
        <p:spPr>
          <a:xfrm flipH="1">
            <a:off x="471110" y="4092950"/>
            <a:ext cx="3012081" cy="0"/>
          </a:xfrm>
          <a:prstGeom prst="straightConnector1">
            <a:avLst/>
          </a:prstGeom>
          <a:noFill/>
          <a:ln w="76200" cap="flat" cmpd="sng">
            <a:solidFill>
              <a:srgbClr val="0000FF"/>
            </a:solidFill>
            <a:prstDash val="solid"/>
            <a:round/>
            <a:headEnd type="none" w="med" len="med"/>
            <a:tailEnd type="none" w="med" len="med"/>
          </a:ln>
        </p:spPr>
      </p:cxnSp>
    </p:spTree>
    <p:extLst>
      <p:ext uri="{BB962C8B-B14F-4D97-AF65-F5344CB8AC3E}">
        <p14:creationId xmlns:p14="http://schemas.microsoft.com/office/powerpoint/2010/main" val="3384902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e 26">
            <a:extLst>
              <a:ext uri="{FF2B5EF4-FFF2-40B4-BE49-F238E27FC236}">
                <a16:creationId xmlns:a16="http://schemas.microsoft.com/office/drawing/2014/main" id="{489C0AD6-D6CE-F928-D92A-EB79332BA347}"/>
              </a:ext>
            </a:extLst>
          </p:cNvPr>
          <p:cNvGrpSpPr/>
          <p:nvPr/>
        </p:nvGrpSpPr>
        <p:grpSpPr>
          <a:xfrm>
            <a:off x="7038976" y="-47179"/>
            <a:ext cx="5162211" cy="6900334"/>
            <a:chOff x="0" y="-9200"/>
            <a:chExt cx="5102291" cy="6858000"/>
          </a:xfrm>
        </p:grpSpPr>
        <p:sp>
          <p:nvSpPr>
            <p:cNvPr id="28" name="Rectangle 27">
              <a:extLst>
                <a:ext uri="{FF2B5EF4-FFF2-40B4-BE49-F238E27FC236}">
                  <a16:creationId xmlns:a16="http://schemas.microsoft.com/office/drawing/2014/main" id="{26247DA7-BFFA-05C5-129E-0C71E9CC6FDC}"/>
                </a:ext>
              </a:extLst>
            </p:cNvPr>
            <p:cNvSpPr/>
            <p:nvPr/>
          </p:nvSpPr>
          <p:spPr>
            <a:xfrm>
              <a:off x="0" y="-9200"/>
              <a:ext cx="5102291" cy="6858000"/>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B02F232D-8DD1-F064-CF78-0D811B4CD819}"/>
                </a:ext>
              </a:extLst>
            </p:cNvPr>
            <p:cNvSpPr txBox="1"/>
            <p:nvPr/>
          </p:nvSpPr>
          <p:spPr>
            <a:xfrm>
              <a:off x="77114" y="1366345"/>
              <a:ext cx="5025177" cy="825899"/>
            </a:xfrm>
            <a:prstGeom prst="rect">
              <a:avLst/>
            </a:prstGeom>
            <a:noFill/>
          </p:spPr>
          <p:txBody>
            <a:bodyPr wrap="square" rtlCol="0">
              <a:spAutoFit/>
            </a:bodyPr>
            <a:lstStyle/>
            <a:p>
              <a:pPr>
                <a:buClr>
                  <a:srgbClr val="000000"/>
                </a:buClr>
                <a:buSzPts val="5200"/>
              </a:pPr>
              <a:endParaRPr lang="fr-FR" sz="4800" kern="0" dirty="0">
                <a:solidFill>
                  <a:schemeClr val="bg1"/>
                </a:solidFill>
                <a:latin typeface="Oswald SemiBold"/>
                <a:sym typeface="Oswald SemiBold"/>
              </a:endParaRPr>
            </a:p>
          </p:txBody>
        </p:sp>
      </p:grpSp>
      <p:sp>
        <p:nvSpPr>
          <p:cNvPr id="30" name="ZoneTexte 29">
            <a:extLst>
              <a:ext uri="{FF2B5EF4-FFF2-40B4-BE49-F238E27FC236}">
                <a16:creationId xmlns:a16="http://schemas.microsoft.com/office/drawing/2014/main" id="{644688C6-2E70-3817-946C-D799165D275E}"/>
              </a:ext>
            </a:extLst>
          </p:cNvPr>
          <p:cNvSpPr txBox="1"/>
          <p:nvPr/>
        </p:nvSpPr>
        <p:spPr>
          <a:xfrm>
            <a:off x="7393389" y="1454361"/>
            <a:ext cx="3848174" cy="4524315"/>
          </a:xfrm>
          <a:prstGeom prst="rect">
            <a:avLst/>
          </a:prstGeom>
          <a:noFill/>
        </p:spPr>
        <p:txBody>
          <a:bodyPr wrap="square" rtlCol="0">
            <a:spAutoFit/>
          </a:bodyPr>
          <a:lstStyle/>
          <a:p>
            <a:r>
              <a:rPr lang="fr-FR" sz="7200" kern="0" dirty="0">
                <a:solidFill>
                  <a:schemeClr val="bg1"/>
                </a:solidFill>
                <a:latin typeface="Oswald SemiBold"/>
              </a:rPr>
              <a:t>Merci pour votre attention </a:t>
            </a:r>
          </a:p>
        </p:txBody>
      </p:sp>
      <p:grpSp>
        <p:nvGrpSpPr>
          <p:cNvPr id="56" name="Groupe 55">
            <a:extLst>
              <a:ext uri="{FF2B5EF4-FFF2-40B4-BE49-F238E27FC236}">
                <a16:creationId xmlns:a16="http://schemas.microsoft.com/office/drawing/2014/main" id="{40314D4A-BE22-9374-697B-84DF7BEE916C}"/>
              </a:ext>
            </a:extLst>
          </p:cNvPr>
          <p:cNvGrpSpPr/>
          <p:nvPr/>
        </p:nvGrpSpPr>
        <p:grpSpPr>
          <a:xfrm>
            <a:off x="441853" y="2757784"/>
            <a:ext cx="5102977" cy="2504169"/>
            <a:chOff x="486241" y="2769604"/>
            <a:chExt cx="5102977" cy="2504169"/>
          </a:xfrm>
        </p:grpSpPr>
        <p:sp>
          <p:nvSpPr>
            <p:cNvPr id="38" name="Google Shape;216;p29">
              <a:extLst>
                <a:ext uri="{FF2B5EF4-FFF2-40B4-BE49-F238E27FC236}">
                  <a16:creationId xmlns:a16="http://schemas.microsoft.com/office/drawing/2014/main" id="{6ABC9B68-7F1D-8A9C-4FCB-11B182ADE1A9}"/>
                </a:ext>
              </a:extLst>
            </p:cNvPr>
            <p:cNvSpPr txBox="1">
              <a:spLocks/>
            </p:cNvSpPr>
            <p:nvPr/>
          </p:nvSpPr>
          <p:spPr>
            <a:xfrm>
              <a:off x="1274169" y="4986973"/>
              <a:ext cx="3501515" cy="28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1pPr>
              <a:lvl2pPr marL="914400" marR="0" lvl="1"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2pPr>
              <a:lvl3pPr marL="1371600" marR="0" lvl="2"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3pPr>
              <a:lvl4pPr marL="1828800" marR="0" lvl="3"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4pPr>
              <a:lvl5pPr marL="2286000" marR="0" lvl="4"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5pPr>
              <a:lvl6pPr marL="2743200" marR="0" lvl="5"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6pPr>
              <a:lvl7pPr marL="3200400" marR="0" lvl="6"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7pPr>
              <a:lvl8pPr marL="3657600" marR="0" lvl="7"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8pPr>
              <a:lvl9pPr marL="4114800" marR="0" lvl="8" indent="-342900" algn="l" rtl="0">
                <a:lnSpc>
                  <a:spcPct val="100000"/>
                </a:lnSpc>
                <a:spcBef>
                  <a:spcPts val="1600"/>
                </a:spcBef>
                <a:spcAft>
                  <a:spcPts val="1600"/>
                </a:spcAft>
                <a:buClr>
                  <a:schemeClr val="dk2"/>
                </a:buClr>
                <a:buSzPts val="1800"/>
                <a:buFont typeface="Oswald"/>
                <a:buChar char="■"/>
                <a:defRPr sz="1800" b="0" i="0" u="none" strike="noStrike" cap="none">
                  <a:solidFill>
                    <a:schemeClr val="dk2"/>
                  </a:solidFill>
                  <a:latin typeface="Oswald"/>
                  <a:ea typeface="Oswald"/>
                  <a:cs typeface="Oswald"/>
                  <a:sym typeface="Oswald"/>
                </a:defRPr>
              </a:lvl9pPr>
            </a:lstStyle>
            <a:p>
              <a:pPr marL="0" indent="0">
                <a:buFont typeface="Oswald"/>
                <a:buNone/>
              </a:pPr>
              <a:r>
                <a:rPr lang="fr-FR" sz="1600" dirty="0">
                  <a:latin typeface="Poppins"/>
                  <a:ea typeface="+mn-ea"/>
                  <a:cs typeface="Poppins"/>
                  <a:sym typeface="Poppins"/>
                </a:rPr>
                <a:t>2 , impasse Etienne </a:t>
              </a:r>
              <a:r>
                <a:rPr lang="fr-FR" sz="1600" dirty="0" err="1">
                  <a:latin typeface="Poppins"/>
                  <a:ea typeface="+mn-ea"/>
                  <a:cs typeface="Poppins"/>
                  <a:sym typeface="Poppins"/>
                </a:rPr>
                <a:t>Fourmont</a:t>
              </a:r>
              <a:r>
                <a:rPr lang="fr-FR" sz="1600" dirty="0">
                  <a:latin typeface="Poppins"/>
                  <a:ea typeface="+mn-ea"/>
                  <a:cs typeface="Poppins"/>
                  <a:sym typeface="Poppins"/>
                </a:rPr>
                <a:t> – 95220 Herblay-sur-Seine</a:t>
              </a:r>
            </a:p>
          </p:txBody>
        </p:sp>
        <p:grpSp>
          <p:nvGrpSpPr>
            <p:cNvPr id="39" name="Google Shape;233;p29">
              <a:extLst>
                <a:ext uri="{FF2B5EF4-FFF2-40B4-BE49-F238E27FC236}">
                  <a16:creationId xmlns:a16="http://schemas.microsoft.com/office/drawing/2014/main" id="{995F699E-CCA8-6D41-8133-84CAB76880EA}"/>
                </a:ext>
              </a:extLst>
            </p:cNvPr>
            <p:cNvGrpSpPr/>
            <p:nvPr/>
          </p:nvGrpSpPr>
          <p:grpSpPr>
            <a:xfrm>
              <a:off x="486241" y="4762080"/>
              <a:ext cx="452121" cy="511693"/>
              <a:chOff x="1516475" y="238075"/>
              <a:chExt cx="424650" cy="483175"/>
            </a:xfrm>
          </p:grpSpPr>
          <p:sp>
            <p:nvSpPr>
              <p:cNvPr id="40" name="Google Shape;234;p29">
                <a:extLst>
                  <a:ext uri="{FF2B5EF4-FFF2-40B4-BE49-F238E27FC236}">
                    <a16:creationId xmlns:a16="http://schemas.microsoft.com/office/drawing/2014/main" id="{DF8C3587-12A8-5753-82AE-73D9FB7468D2}"/>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sp>
            <p:nvSpPr>
              <p:cNvPr id="41" name="Google Shape;235;p29">
                <a:extLst>
                  <a:ext uri="{FF2B5EF4-FFF2-40B4-BE49-F238E27FC236}">
                    <a16:creationId xmlns:a16="http://schemas.microsoft.com/office/drawing/2014/main" id="{5840308B-A4E3-2AF9-4D11-C6C19AE1850A}"/>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sp>
          <p:nvSpPr>
            <p:cNvPr id="48" name="Google Shape;199;p29">
              <a:extLst>
                <a:ext uri="{FF2B5EF4-FFF2-40B4-BE49-F238E27FC236}">
                  <a16:creationId xmlns:a16="http://schemas.microsoft.com/office/drawing/2014/main" id="{57E9AD76-A910-6346-6948-8F3E033551E1}"/>
                </a:ext>
              </a:extLst>
            </p:cNvPr>
            <p:cNvSpPr txBox="1">
              <a:spLocks/>
            </p:cNvSpPr>
            <p:nvPr/>
          </p:nvSpPr>
          <p:spPr>
            <a:xfrm>
              <a:off x="1332002" y="2900420"/>
              <a:ext cx="2218627" cy="21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1pPr>
              <a:lvl2pPr marL="914400" marR="0" lvl="1"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2pPr>
              <a:lvl3pPr marL="1371600" marR="0" lvl="2"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3pPr>
              <a:lvl4pPr marL="1828800" marR="0" lvl="3"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4pPr>
              <a:lvl5pPr marL="2286000" marR="0" lvl="4"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5pPr>
              <a:lvl6pPr marL="2743200" marR="0" lvl="5"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6pPr>
              <a:lvl7pPr marL="3200400" marR="0" lvl="6"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7pPr>
              <a:lvl8pPr marL="3657600" marR="0" lvl="7"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8pPr>
              <a:lvl9pPr marL="4114800" marR="0" lvl="8" indent="-342900" algn="l" rtl="0">
                <a:lnSpc>
                  <a:spcPct val="100000"/>
                </a:lnSpc>
                <a:spcBef>
                  <a:spcPts val="1600"/>
                </a:spcBef>
                <a:spcAft>
                  <a:spcPts val="1600"/>
                </a:spcAft>
                <a:buClr>
                  <a:schemeClr val="dk2"/>
                </a:buClr>
                <a:buSzPts val="1800"/>
                <a:buFont typeface="Oswald"/>
                <a:buChar char="■"/>
                <a:defRPr sz="1800" b="0" i="0" u="none" strike="noStrike" cap="none">
                  <a:solidFill>
                    <a:schemeClr val="dk2"/>
                  </a:solidFill>
                  <a:latin typeface="Oswald"/>
                  <a:ea typeface="Oswald"/>
                  <a:cs typeface="Oswald"/>
                  <a:sym typeface="Oswald"/>
                </a:defRPr>
              </a:lvl9pPr>
            </a:lstStyle>
            <a:p>
              <a:pPr marL="0" indent="0">
                <a:buFont typeface="Oswald"/>
                <a:buNone/>
              </a:pPr>
              <a:r>
                <a:rPr lang="en" sz="1600" dirty="0">
                  <a:latin typeface="Poppins"/>
                  <a:ea typeface="+mn-ea"/>
                  <a:cs typeface="Poppins"/>
                  <a:sym typeface="Poppins"/>
                </a:rPr>
                <a:t>+33 745584402</a:t>
              </a:r>
            </a:p>
          </p:txBody>
        </p:sp>
        <p:sp>
          <p:nvSpPr>
            <p:cNvPr id="49" name="Google Shape;200;p29">
              <a:extLst>
                <a:ext uri="{FF2B5EF4-FFF2-40B4-BE49-F238E27FC236}">
                  <a16:creationId xmlns:a16="http://schemas.microsoft.com/office/drawing/2014/main" id="{A263AD0C-A181-969D-C40E-26AD232A8F8D}"/>
                </a:ext>
              </a:extLst>
            </p:cNvPr>
            <p:cNvSpPr txBox="1">
              <a:spLocks/>
            </p:cNvSpPr>
            <p:nvPr/>
          </p:nvSpPr>
          <p:spPr>
            <a:xfrm>
              <a:off x="1332002" y="3951799"/>
              <a:ext cx="4257216" cy="21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1pPr>
              <a:lvl2pPr marL="914400" marR="0" lvl="1"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2pPr>
              <a:lvl3pPr marL="1371600" marR="0" lvl="2"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3pPr>
              <a:lvl4pPr marL="1828800" marR="0" lvl="3"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4pPr>
              <a:lvl5pPr marL="2286000" marR="0" lvl="4"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5pPr>
              <a:lvl6pPr marL="2743200" marR="0" lvl="5"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6pPr>
              <a:lvl7pPr marL="3200400" marR="0" lvl="6"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7pPr>
              <a:lvl8pPr marL="3657600" marR="0" lvl="7"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8pPr>
              <a:lvl9pPr marL="4114800" marR="0" lvl="8" indent="-342900" algn="l" rtl="0">
                <a:lnSpc>
                  <a:spcPct val="100000"/>
                </a:lnSpc>
                <a:spcBef>
                  <a:spcPts val="1600"/>
                </a:spcBef>
                <a:spcAft>
                  <a:spcPts val="1600"/>
                </a:spcAft>
                <a:buClr>
                  <a:schemeClr val="dk2"/>
                </a:buClr>
                <a:buSzPts val="1800"/>
                <a:buFont typeface="Oswald"/>
                <a:buChar char="■"/>
                <a:defRPr sz="1800" b="0" i="0" u="none" strike="noStrike" cap="none">
                  <a:solidFill>
                    <a:schemeClr val="dk2"/>
                  </a:solidFill>
                  <a:latin typeface="Oswald"/>
                  <a:ea typeface="Oswald"/>
                  <a:cs typeface="Oswald"/>
                  <a:sym typeface="Oswald"/>
                </a:defRPr>
              </a:lvl9pPr>
            </a:lstStyle>
            <a:p>
              <a:pPr marL="0" indent="0">
                <a:buFont typeface="Oswald"/>
                <a:buNone/>
              </a:pPr>
              <a:r>
                <a:rPr lang="fr-FR" sz="1600" dirty="0">
                  <a:latin typeface="Poppins"/>
                  <a:ea typeface="+mn-ea"/>
                  <a:cs typeface="Poppins"/>
                  <a:sym typeface="Poppins"/>
                </a:rPr>
                <a:t>mohamed.nabigh@etu.u-paris.fr</a:t>
              </a:r>
            </a:p>
          </p:txBody>
        </p:sp>
        <p:grpSp>
          <p:nvGrpSpPr>
            <p:cNvPr id="50" name="Google Shape;236;p29">
              <a:extLst>
                <a:ext uri="{FF2B5EF4-FFF2-40B4-BE49-F238E27FC236}">
                  <a16:creationId xmlns:a16="http://schemas.microsoft.com/office/drawing/2014/main" id="{738B7D7C-FEE6-93A9-B835-437A5B3521C2}"/>
                </a:ext>
              </a:extLst>
            </p:cNvPr>
            <p:cNvGrpSpPr/>
            <p:nvPr/>
          </p:nvGrpSpPr>
          <p:grpSpPr>
            <a:xfrm>
              <a:off x="512557" y="3765842"/>
              <a:ext cx="452121" cy="438170"/>
              <a:chOff x="6272100" y="832575"/>
              <a:chExt cx="424650" cy="483125"/>
            </a:xfrm>
          </p:grpSpPr>
          <p:sp>
            <p:nvSpPr>
              <p:cNvPr id="51" name="Google Shape;237;p29">
                <a:extLst>
                  <a:ext uri="{FF2B5EF4-FFF2-40B4-BE49-F238E27FC236}">
                    <a16:creationId xmlns:a16="http://schemas.microsoft.com/office/drawing/2014/main" id="{A43875EF-AECE-2F32-6FFF-D4DCE35DF47D}"/>
                  </a:ext>
                </a:extLst>
              </p:cNvPr>
              <p:cNvSpPr/>
              <p:nvPr/>
            </p:nvSpPr>
            <p:spPr>
              <a:xfrm>
                <a:off x="6272100" y="832575"/>
                <a:ext cx="424650" cy="483125"/>
              </a:xfrm>
              <a:custGeom>
                <a:avLst/>
                <a:gdLst/>
                <a:ahLst/>
                <a:cxnLst/>
                <a:rect l="l" t="t" r="r" b="b"/>
                <a:pathLst>
                  <a:path w="16986" h="19325" extrusionOk="0">
                    <a:moveTo>
                      <a:pt x="2265" y="6537"/>
                    </a:moveTo>
                    <a:lnTo>
                      <a:pt x="2265" y="8334"/>
                    </a:lnTo>
                    <a:lnTo>
                      <a:pt x="1366" y="7437"/>
                    </a:lnTo>
                    <a:lnTo>
                      <a:pt x="2265" y="6537"/>
                    </a:lnTo>
                    <a:close/>
                    <a:moveTo>
                      <a:pt x="14721" y="6537"/>
                    </a:moveTo>
                    <a:lnTo>
                      <a:pt x="15617" y="7437"/>
                    </a:lnTo>
                    <a:lnTo>
                      <a:pt x="14721" y="8334"/>
                    </a:lnTo>
                    <a:lnTo>
                      <a:pt x="14721" y="6537"/>
                    </a:lnTo>
                    <a:close/>
                    <a:moveTo>
                      <a:pt x="13588" y="1132"/>
                    </a:moveTo>
                    <a:lnTo>
                      <a:pt x="13588" y="9466"/>
                    </a:lnTo>
                    <a:lnTo>
                      <a:pt x="10521" y="12531"/>
                    </a:lnTo>
                    <a:lnTo>
                      <a:pt x="6462" y="12531"/>
                    </a:lnTo>
                    <a:lnTo>
                      <a:pt x="3398" y="9466"/>
                    </a:lnTo>
                    <a:lnTo>
                      <a:pt x="3398" y="1132"/>
                    </a:lnTo>
                    <a:close/>
                    <a:moveTo>
                      <a:pt x="1133" y="8802"/>
                    </a:moveTo>
                    <a:lnTo>
                      <a:pt x="5427" y="13099"/>
                    </a:lnTo>
                    <a:lnTo>
                      <a:pt x="1133" y="17392"/>
                    </a:lnTo>
                    <a:lnTo>
                      <a:pt x="1133" y="8802"/>
                    </a:lnTo>
                    <a:close/>
                    <a:moveTo>
                      <a:pt x="15853" y="8802"/>
                    </a:moveTo>
                    <a:lnTo>
                      <a:pt x="15853" y="17392"/>
                    </a:lnTo>
                    <a:lnTo>
                      <a:pt x="11556" y="13099"/>
                    </a:lnTo>
                    <a:lnTo>
                      <a:pt x="15853" y="8802"/>
                    </a:lnTo>
                    <a:close/>
                    <a:moveTo>
                      <a:pt x="10521" y="13663"/>
                    </a:moveTo>
                    <a:lnTo>
                      <a:pt x="15050" y="18192"/>
                    </a:lnTo>
                    <a:lnTo>
                      <a:pt x="1933" y="18192"/>
                    </a:lnTo>
                    <a:lnTo>
                      <a:pt x="6462" y="13663"/>
                    </a:lnTo>
                    <a:close/>
                    <a:moveTo>
                      <a:pt x="2830" y="0"/>
                    </a:moveTo>
                    <a:cubicBezTo>
                      <a:pt x="2516" y="0"/>
                      <a:pt x="2265" y="254"/>
                      <a:pt x="2265" y="568"/>
                    </a:cubicBezTo>
                    <a:lnTo>
                      <a:pt x="2265" y="4937"/>
                    </a:lnTo>
                    <a:lnTo>
                      <a:pt x="164" y="7036"/>
                    </a:lnTo>
                    <a:lnTo>
                      <a:pt x="161" y="7042"/>
                    </a:lnTo>
                    <a:cubicBezTo>
                      <a:pt x="152" y="7051"/>
                      <a:pt x="143" y="7063"/>
                      <a:pt x="134" y="7072"/>
                    </a:cubicBezTo>
                    <a:lnTo>
                      <a:pt x="125" y="7084"/>
                    </a:lnTo>
                    <a:cubicBezTo>
                      <a:pt x="112" y="7096"/>
                      <a:pt x="103" y="7108"/>
                      <a:pt x="94" y="7120"/>
                    </a:cubicBezTo>
                    <a:cubicBezTo>
                      <a:pt x="91" y="7126"/>
                      <a:pt x="88" y="7129"/>
                      <a:pt x="85" y="7132"/>
                    </a:cubicBezTo>
                    <a:cubicBezTo>
                      <a:pt x="85" y="7138"/>
                      <a:pt x="73" y="7153"/>
                      <a:pt x="70" y="7162"/>
                    </a:cubicBezTo>
                    <a:cubicBezTo>
                      <a:pt x="64" y="7171"/>
                      <a:pt x="61" y="7174"/>
                      <a:pt x="58" y="7180"/>
                    </a:cubicBezTo>
                    <a:cubicBezTo>
                      <a:pt x="55" y="7186"/>
                      <a:pt x="52" y="7199"/>
                      <a:pt x="46" y="7208"/>
                    </a:cubicBezTo>
                    <a:cubicBezTo>
                      <a:pt x="43" y="7217"/>
                      <a:pt x="40" y="7220"/>
                      <a:pt x="40" y="7226"/>
                    </a:cubicBezTo>
                    <a:cubicBezTo>
                      <a:pt x="34" y="7241"/>
                      <a:pt x="28" y="7256"/>
                      <a:pt x="25" y="7271"/>
                    </a:cubicBezTo>
                    <a:cubicBezTo>
                      <a:pt x="25" y="7274"/>
                      <a:pt x="22" y="7280"/>
                      <a:pt x="19" y="7283"/>
                    </a:cubicBezTo>
                    <a:cubicBezTo>
                      <a:pt x="16" y="7295"/>
                      <a:pt x="13" y="7307"/>
                      <a:pt x="13" y="7319"/>
                    </a:cubicBezTo>
                    <a:cubicBezTo>
                      <a:pt x="13" y="7325"/>
                      <a:pt x="10" y="7331"/>
                      <a:pt x="10" y="7334"/>
                    </a:cubicBezTo>
                    <a:cubicBezTo>
                      <a:pt x="7" y="7340"/>
                      <a:pt x="4" y="7359"/>
                      <a:pt x="4" y="7371"/>
                    </a:cubicBezTo>
                    <a:lnTo>
                      <a:pt x="4" y="7386"/>
                    </a:lnTo>
                    <a:cubicBezTo>
                      <a:pt x="4" y="7401"/>
                      <a:pt x="1" y="7416"/>
                      <a:pt x="1" y="7434"/>
                    </a:cubicBezTo>
                    <a:lnTo>
                      <a:pt x="1" y="17625"/>
                    </a:lnTo>
                    <a:cubicBezTo>
                      <a:pt x="1" y="18063"/>
                      <a:pt x="170" y="18482"/>
                      <a:pt x="475" y="18799"/>
                    </a:cubicBezTo>
                    <a:cubicBezTo>
                      <a:pt x="481" y="18808"/>
                      <a:pt x="490" y="18817"/>
                      <a:pt x="499" y="18826"/>
                    </a:cubicBezTo>
                    <a:cubicBezTo>
                      <a:pt x="508" y="18833"/>
                      <a:pt x="517" y="18842"/>
                      <a:pt x="526" y="18851"/>
                    </a:cubicBezTo>
                    <a:cubicBezTo>
                      <a:pt x="840" y="19156"/>
                      <a:pt x="1260" y="19325"/>
                      <a:pt x="1698" y="19325"/>
                    </a:cubicBezTo>
                    <a:lnTo>
                      <a:pt x="15285" y="19325"/>
                    </a:lnTo>
                    <a:cubicBezTo>
                      <a:pt x="15723" y="19325"/>
                      <a:pt x="16143" y="19156"/>
                      <a:pt x="16460" y="18854"/>
                    </a:cubicBezTo>
                    <a:cubicBezTo>
                      <a:pt x="16469" y="18845"/>
                      <a:pt x="16478" y="18836"/>
                      <a:pt x="16487" y="18826"/>
                    </a:cubicBezTo>
                    <a:cubicBezTo>
                      <a:pt x="16496" y="18817"/>
                      <a:pt x="16502" y="18808"/>
                      <a:pt x="16511" y="18799"/>
                    </a:cubicBezTo>
                    <a:cubicBezTo>
                      <a:pt x="16816" y="18485"/>
                      <a:pt x="16985" y="18063"/>
                      <a:pt x="16985" y="17628"/>
                    </a:cubicBezTo>
                    <a:lnTo>
                      <a:pt x="16985" y="7437"/>
                    </a:lnTo>
                    <a:cubicBezTo>
                      <a:pt x="16985" y="7419"/>
                      <a:pt x="16985" y="7404"/>
                      <a:pt x="16982" y="7389"/>
                    </a:cubicBezTo>
                    <a:lnTo>
                      <a:pt x="16982" y="7371"/>
                    </a:lnTo>
                    <a:cubicBezTo>
                      <a:pt x="16982" y="7362"/>
                      <a:pt x="16979" y="7350"/>
                      <a:pt x="16976" y="7337"/>
                    </a:cubicBezTo>
                    <a:cubicBezTo>
                      <a:pt x="16973" y="7328"/>
                      <a:pt x="16973" y="7325"/>
                      <a:pt x="16973" y="7319"/>
                    </a:cubicBezTo>
                    <a:cubicBezTo>
                      <a:pt x="16973" y="7316"/>
                      <a:pt x="16967" y="7298"/>
                      <a:pt x="16964" y="7286"/>
                    </a:cubicBezTo>
                    <a:cubicBezTo>
                      <a:pt x="16964" y="7283"/>
                      <a:pt x="16964" y="7277"/>
                      <a:pt x="16961" y="7271"/>
                    </a:cubicBezTo>
                    <a:cubicBezTo>
                      <a:pt x="16958" y="7256"/>
                      <a:pt x="16952" y="7244"/>
                      <a:pt x="16946" y="7229"/>
                    </a:cubicBezTo>
                    <a:cubicBezTo>
                      <a:pt x="16943" y="7223"/>
                      <a:pt x="16940" y="7217"/>
                      <a:pt x="16940" y="7211"/>
                    </a:cubicBezTo>
                    <a:cubicBezTo>
                      <a:pt x="16937" y="7205"/>
                      <a:pt x="16931" y="7193"/>
                      <a:pt x="16925" y="7183"/>
                    </a:cubicBezTo>
                    <a:cubicBezTo>
                      <a:pt x="16922" y="7174"/>
                      <a:pt x="16919" y="7171"/>
                      <a:pt x="16916" y="7165"/>
                    </a:cubicBezTo>
                    <a:cubicBezTo>
                      <a:pt x="16913" y="7159"/>
                      <a:pt x="16904" y="7144"/>
                      <a:pt x="16898" y="7135"/>
                    </a:cubicBezTo>
                    <a:lnTo>
                      <a:pt x="16892" y="7123"/>
                    </a:lnTo>
                    <a:cubicBezTo>
                      <a:pt x="16882" y="7108"/>
                      <a:pt x="16873" y="7096"/>
                      <a:pt x="16861" y="7084"/>
                    </a:cubicBezTo>
                    <a:lnTo>
                      <a:pt x="16852" y="7075"/>
                    </a:lnTo>
                    <a:cubicBezTo>
                      <a:pt x="16843" y="7063"/>
                      <a:pt x="16834" y="7054"/>
                      <a:pt x="16825" y="7045"/>
                    </a:cubicBezTo>
                    <a:lnTo>
                      <a:pt x="16819" y="7039"/>
                    </a:lnTo>
                    <a:lnTo>
                      <a:pt x="14721" y="4937"/>
                    </a:lnTo>
                    <a:lnTo>
                      <a:pt x="14721" y="568"/>
                    </a:lnTo>
                    <a:cubicBezTo>
                      <a:pt x="14721" y="254"/>
                      <a:pt x="14467" y="0"/>
                      <a:pt x="14153"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sp>
            <p:nvSpPr>
              <p:cNvPr id="52" name="Google Shape;238;p29">
                <a:extLst>
                  <a:ext uri="{FF2B5EF4-FFF2-40B4-BE49-F238E27FC236}">
                    <a16:creationId xmlns:a16="http://schemas.microsoft.com/office/drawing/2014/main" id="{73279D52-D71C-19B8-5880-E9F4656DE4BD}"/>
                  </a:ext>
                </a:extLst>
              </p:cNvPr>
              <p:cNvSpPr/>
              <p:nvPr/>
            </p:nvSpPr>
            <p:spPr>
              <a:xfrm>
                <a:off x="6384200" y="889150"/>
                <a:ext cx="199300" cy="198200"/>
              </a:xfrm>
              <a:custGeom>
                <a:avLst/>
                <a:gdLst/>
                <a:ahLst/>
                <a:cxnLst/>
                <a:rect l="l" t="t" r="r" b="b"/>
                <a:pathLst>
                  <a:path w="7972" h="7928" extrusionOk="0">
                    <a:moveTo>
                      <a:pt x="4005" y="3398"/>
                    </a:moveTo>
                    <a:cubicBezTo>
                      <a:pt x="4274" y="3398"/>
                      <a:pt x="4534" y="3588"/>
                      <a:pt x="4569" y="3900"/>
                    </a:cubicBezTo>
                    <a:cubicBezTo>
                      <a:pt x="4560" y="3951"/>
                      <a:pt x="4560" y="4003"/>
                      <a:pt x="4566" y="4057"/>
                    </a:cubicBezTo>
                    <a:cubicBezTo>
                      <a:pt x="4521" y="4329"/>
                      <a:pt x="4285" y="4531"/>
                      <a:pt x="4007" y="4531"/>
                    </a:cubicBezTo>
                    <a:cubicBezTo>
                      <a:pt x="3518" y="4531"/>
                      <a:pt x="3259" y="3954"/>
                      <a:pt x="3585" y="3589"/>
                    </a:cubicBezTo>
                    <a:cubicBezTo>
                      <a:pt x="3702" y="3458"/>
                      <a:pt x="3855" y="3398"/>
                      <a:pt x="4005" y="3398"/>
                    </a:cubicBezTo>
                    <a:close/>
                    <a:moveTo>
                      <a:pt x="4005" y="1"/>
                    </a:moveTo>
                    <a:cubicBezTo>
                      <a:pt x="3351" y="1"/>
                      <a:pt x="2696" y="163"/>
                      <a:pt x="2102" y="488"/>
                    </a:cubicBezTo>
                    <a:cubicBezTo>
                      <a:pt x="876" y="1161"/>
                      <a:pt x="94" y="2432"/>
                      <a:pt x="46" y="3830"/>
                    </a:cubicBezTo>
                    <a:cubicBezTo>
                      <a:pt x="1" y="5231"/>
                      <a:pt x="695" y="6551"/>
                      <a:pt x="1876" y="7303"/>
                    </a:cubicBezTo>
                    <a:cubicBezTo>
                      <a:pt x="2510" y="7713"/>
                      <a:pt x="3247" y="7928"/>
                      <a:pt x="4001" y="7928"/>
                    </a:cubicBezTo>
                    <a:cubicBezTo>
                      <a:pt x="4629" y="7925"/>
                      <a:pt x="5248" y="7783"/>
                      <a:pt x="5816" y="7517"/>
                    </a:cubicBezTo>
                    <a:cubicBezTo>
                      <a:pt x="6106" y="7390"/>
                      <a:pt x="6233" y="7049"/>
                      <a:pt x="6100" y="6762"/>
                    </a:cubicBezTo>
                    <a:cubicBezTo>
                      <a:pt x="6006" y="6555"/>
                      <a:pt x="5802" y="6435"/>
                      <a:pt x="5589" y="6435"/>
                    </a:cubicBezTo>
                    <a:cubicBezTo>
                      <a:pt x="5506" y="6435"/>
                      <a:pt x="5422" y="6453"/>
                      <a:pt x="5342" y="6491"/>
                    </a:cubicBezTo>
                    <a:cubicBezTo>
                      <a:pt x="4902" y="6692"/>
                      <a:pt x="4449" y="6792"/>
                      <a:pt x="4007" y="6792"/>
                    </a:cubicBezTo>
                    <a:cubicBezTo>
                      <a:pt x="3468" y="6792"/>
                      <a:pt x="2947" y="6644"/>
                      <a:pt x="2486" y="6349"/>
                    </a:cubicBezTo>
                    <a:cubicBezTo>
                      <a:pt x="1643" y="5811"/>
                      <a:pt x="1145" y="4869"/>
                      <a:pt x="1178" y="3870"/>
                    </a:cubicBezTo>
                    <a:cubicBezTo>
                      <a:pt x="1211" y="2870"/>
                      <a:pt x="1770" y="1961"/>
                      <a:pt x="2649" y="1481"/>
                    </a:cubicBezTo>
                    <a:cubicBezTo>
                      <a:pt x="3073" y="1247"/>
                      <a:pt x="3541" y="1131"/>
                      <a:pt x="4009" y="1131"/>
                    </a:cubicBezTo>
                    <a:cubicBezTo>
                      <a:pt x="4508" y="1131"/>
                      <a:pt x="5007" y="1263"/>
                      <a:pt x="5451" y="1527"/>
                    </a:cubicBezTo>
                    <a:cubicBezTo>
                      <a:pt x="6311" y="2037"/>
                      <a:pt x="6840" y="2964"/>
                      <a:pt x="6840" y="3966"/>
                    </a:cubicBezTo>
                    <a:cubicBezTo>
                      <a:pt x="6846" y="4277"/>
                      <a:pt x="6598" y="4537"/>
                      <a:pt x="6284" y="4543"/>
                    </a:cubicBezTo>
                    <a:cubicBezTo>
                      <a:pt x="6280" y="4543"/>
                      <a:pt x="6277" y="4543"/>
                      <a:pt x="6273" y="4543"/>
                    </a:cubicBezTo>
                    <a:cubicBezTo>
                      <a:pt x="5967" y="4543"/>
                      <a:pt x="5713" y="4298"/>
                      <a:pt x="5707" y="3990"/>
                    </a:cubicBezTo>
                    <a:lnTo>
                      <a:pt x="5707" y="3972"/>
                    </a:lnTo>
                    <a:lnTo>
                      <a:pt x="5707" y="3966"/>
                    </a:lnTo>
                    <a:cubicBezTo>
                      <a:pt x="5707" y="3163"/>
                      <a:pt x="5146" y="2469"/>
                      <a:pt x="4361" y="2300"/>
                    </a:cubicBezTo>
                    <a:cubicBezTo>
                      <a:pt x="4241" y="2274"/>
                      <a:pt x="4121" y="2261"/>
                      <a:pt x="4003" y="2261"/>
                    </a:cubicBezTo>
                    <a:cubicBezTo>
                      <a:pt x="3345" y="2261"/>
                      <a:pt x="2731" y="2647"/>
                      <a:pt x="2452" y="3269"/>
                    </a:cubicBezTo>
                    <a:cubicBezTo>
                      <a:pt x="2126" y="4000"/>
                      <a:pt x="2353" y="4863"/>
                      <a:pt x="3002" y="5337"/>
                    </a:cubicBezTo>
                    <a:cubicBezTo>
                      <a:pt x="3302" y="5555"/>
                      <a:pt x="3654" y="5663"/>
                      <a:pt x="4005" y="5663"/>
                    </a:cubicBezTo>
                    <a:cubicBezTo>
                      <a:pt x="4413" y="5663"/>
                      <a:pt x="4818" y="5517"/>
                      <a:pt x="5140" y="5228"/>
                    </a:cubicBezTo>
                    <a:cubicBezTo>
                      <a:pt x="5457" y="5513"/>
                      <a:pt x="5863" y="5662"/>
                      <a:pt x="6274" y="5662"/>
                    </a:cubicBezTo>
                    <a:cubicBezTo>
                      <a:pt x="6507" y="5662"/>
                      <a:pt x="6742" y="5614"/>
                      <a:pt x="6963" y="5515"/>
                    </a:cubicBezTo>
                    <a:cubicBezTo>
                      <a:pt x="7576" y="5241"/>
                      <a:pt x="7969" y="4634"/>
                      <a:pt x="7972" y="3966"/>
                    </a:cubicBezTo>
                    <a:cubicBezTo>
                      <a:pt x="7972" y="2565"/>
                      <a:pt x="7232" y="1267"/>
                      <a:pt x="6027" y="554"/>
                    </a:cubicBezTo>
                    <a:cubicBezTo>
                      <a:pt x="5405" y="186"/>
                      <a:pt x="4705" y="1"/>
                      <a:pt x="4005"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sp>
          <p:nvSpPr>
            <p:cNvPr id="53" name="Google Shape;239;p29">
              <a:extLst>
                <a:ext uri="{FF2B5EF4-FFF2-40B4-BE49-F238E27FC236}">
                  <a16:creationId xmlns:a16="http://schemas.microsoft.com/office/drawing/2014/main" id="{EA903AF6-906F-EFA9-B322-24B0F0C93AC8}"/>
                </a:ext>
              </a:extLst>
            </p:cNvPr>
            <p:cNvSpPr/>
            <p:nvPr/>
          </p:nvSpPr>
          <p:spPr>
            <a:xfrm>
              <a:off x="525468" y="2769604"/>
              <a:ext cx="452121" cy="438170"/>
            </a:xfrm>
            <a:custGeom>
              <a:avLst/>
              <a:gdLst/>
              <a:ahLst/>
              <a:cxnLst/>
              <a:rect l="l" t="t" r="r" b="b"/>
              <a:pathLst>
                <a:path w="20089" h="19323" extrusionOk="0">
                  <a:moveTo>
                    <a:pt x="4477" y="1134"/>
                  </a:moveTo>
                  <a:cubicBezTo>
                    <a:pt x="4624" y="1134"/>
                    <a:pt x="4765" y="1194"/>
                    <a:pt x="4868" y="1300"/>
                  </a:cubicBezTo>
                  <a:lnTo>
                    <a:pt x="7268" y="3694"/>
                  </a:lnTo>
                  <a:cubicBezTo>
                    <a:pt x="7489" y="3915"/>
                    <a:pt x="7489" y="4271"/>
                    <a:pt x="7268" y="4494"/>
                  </a:cubicBezTo>
                  <a:lnTo>
                    <a:pt x="6870" y="4893"/>
                  </a:lnTo>
                  <a:lnTo>
                    <a:pt x="3669" y="1692"/>
                  </a:lnTo>
                  <a:lnTo>
                    <a:pt x="4068" y="1300"/>
                  </a:lnTo>
                  <a:cubicBezTo>
                    <a:pt x="4173" y="1191"/>
                    <a:pt x="4315" y="1134"/>
                    <a:pt x="4466" y="1134"/>
                  </a:cubicBezTo>
                  <a:cubicBezTo>
                    <a:pt x="4470" y="1134"/>
                    <a:pt x="4473" y="1134"/>
                    <a:pt x="4477" y="1134"/>
                  </a:cubicBezTo>
                  <a:close/>
                  <a:moveTo>
                    <a:pt x="15822" y="12484"/>
                  </a:moveTo>
                  <a:cubicBezTo>
                    <a:pt x="15973" y="12484"/>
                    <a:pt x="16118" y="12544"/>
                    <a:pt x="16224" y="12650"/>
                  </a:cubicBezTo>
                  <a:lnTo>
                    <a:pt x="18624" y="15053"/>
                  </a:lnTo>
                  <a:cubicBezTo>
                    <a:pt x="18845" y="15274"/>
                    <a:pt x="18845" y="15633"/>
                    <a:pt x="18624" y="15854"/>
                  </a:cubicBezTo>
                  <a:lnTo>
                    <a:pt x="18226" y="16255"/>
                  </a:lnTo>
                  <a:lnTo>
                    <a:pt x="15022" y="13051"/>
                  </a:lnTo>
                  <a:lnTo>
                    <a:pt x="15421" y="12650"/>
                  </a:lnTo>
                  <a:cubicBezTo>
                    <a:pt x="15526" y="12544"/>
                    <a:pt x="15671" y="12484"/>
                    <a:pt x="15822" y="12484"/>
                  </a:cubicBezTo>
                  <a:close/>
                  <a:moveTo>
                    <a:pt x="2881" y="2508"/>
                  </a:moveTo>
                  <a:lnTo>
                    <a:pt x="6073" y="5699"/>
                  </a:lnTo>
                  <a:cubicBezTo>
                    <a:pt x="5227" y="6656"/>
                    <a:pt x="5275" y="8103"/>
                    <a:pt x="6175" y="9005"/>
                  </a:cubicBezTo>
                  <a:lnTo>
                    <a:pt x="10910" y="13743"/>
                  </a:lnTo>
                  <a:cubicBezTo>
                    <a:pt x="11379" y="14214"/>
                    <a:pt x="11998" y="14451"/>
                    <a:pt x="12618" y="14451"/>
                  </a:cubicBezTo>
                  <a:cubicBezTo>
                    <a:pt x="13188" y="14451"/>
                    <a:pt x="13758" y="14252"/>
                    <a:pt x="14216" y="13849"/>
                  </a:cubicBezTo>
                  <a:lnTo>
                    <a:pt x="17408" y="17040"/>
                  </a:lnTo>
                  <a:cubicBezTo>
                    <a:pt x="16480" y="17810"/>
                    <a:pt x="15350" y="18190"/>
                    <a:pt x="14222" y="18190"/>
                  </a:cubicBezTo>
                  <a:cubicBezTo>
                    <a:pt x="12939" y="18190"/>
                    <a:pt x="11660" y="17697"/>
                    <a:pt x="10689" y="16726"/>
                  </a:cubicBezTo>
                  <a:lnTo>
                    <a:pt x="10692" y="16726"/>
                  </a:lnTo>
                  <a:lnTo>
                    <a:pt x="3192" y="9226"/>
                  </a:lnTo>
                  <a:cubicBezTo>
                    <a:pt x="1371" y="7402"/>
                    <a:pt x="1235" y="4491"/>
                    <a:pt x="2881" y="2508"/>
                  </a:cubicBezTo>
                  <a:close/>
                  <a:moveTo>
                    <a:pt x="4468" y="1"/>
                  </a:moveTo>
                  <a:cubicBezTo>
                    <a:pt x="4034" y="1"/>
                    <a:pt x="3600" y="166"/>
                    <a:pt x="3267" y="497"/>
                  </a:cubicBezTo>
                  <a:lnTo>
                    <a:pt x="2473" y="1285"/>
                  </a:lnTo>
                  <a:lnTo>
                    <a:pt x="2464" y="1294"/>
                  </a:lnTo>
                  <a:lnTo>
                    <a:pt x="2458" y="1300"/>
                  </a:lnTo>
                  <a:lnTo>
                    <a:pt x="2392" y="1366"/>
                  </a:lnTo>
                  <a:cubicBezTo>
                    <a:pt x="0" y="3758"/>
                    <a:pt x="0" y="7635"/>
                    <a:pt x="2392" y="10026"/>
                  </a:cubicBezTo>
                  <a:lnTo>
                    <a:pt x="9889" y="17529"/>
                  </a:lnTo>
                  <a:cubicBezTo>
                    <a:pt x="11086" y="18725"/>
                    <a:pt x="12654" y="19323"/>
                    <a:pt x="14222" y="19323"/>
                  </a:cubicBezTo>
                  <a:cubicBezTo>
                    <a:pt x="15789" y="19323"/>
                    <a:pt x="17356" y="18725"/>
                    <a:pt x="18552" y="17529"/>
                  </a:cubicBezTo>
                  <a:lnTo>
                    <a:pt x="18624" y="17457"/>
                  </a:lnTo>
                  <a:lnTo>
                    <a:pt x="19425" y="16657"/>
                  </a:lnTo>
                  <a:cubicBezTo>
                    <a:pt x="20089" y="15992"/>
                    <a:pt x="20089" y="14917"/>
                    <a:pt x="19425" y="14253"/>
                  </a:cubicBezTo>
                  <a:lnTo>
                    <a:pt x="17024" y="11850"/>
                  </a:lnTo>
                  <a:cubicBezTo>
                    <a:pt x="16692" y="11518"/>
                    <a:pt x="16257" y="11352"/>
                    <a:pt x="15822" y="11352"/>
                  </a:cubicBezTo>
                  <a:cubicBezTo>
                    <a:pt x="15388" y="11352"/>
                    <a:pt x="14953" y="11518"/>
                    <a:pt x="14621" y="11850"/>
                  </a:cubicBezTo>
                  <a:lnTo>
                    <a:pt x="13820" y="12650"/>
                  </a:lnTo>
                  <a:lnTo>
                    <a:pt x="13531" y="12943"/>
                  </a:lnTo>
                  <a:cubicBezTo>
                    <a:pt x="13278" y="13193"/>
                    <a:pt x="12949" y="13319"/>
                    <a:pt x="12620" y="13319"/>
                  </a:cubicBezTo>
                  <a:cubicBezTo>
                    <a:pt x="12291" y="13319"/>
                    <a:pt x="11962" y="13193"/>
                    <a:pt x="11710" y="12943"/>
                  </a:cubicBezTo>
                  <a:lnTo>
                    <a:pt x="6978" y="8205"/>
                  </a:lnTo>
                  <a:cubicBezTo>
                    <a:pt x="6474" y="7704"/>
                    <a:pt x="6474" y="6889"/>
                    <a:pt x="6978" y="6385"/>
                  </a:cubicBezTo>
                  <a:lnTo>
                    <a:pt x="7268" y="6095"/>
                  </a:lnTo>
                  <a:lnTo>
                    <a:pt x="8068" y="5294"/>
                  </a:lnTo>
                  <a:cubicBezTo>
                    <a:pt x="8733" y="4630"/>
                    <a:pt x="8733" y="3555"/>
                    <a:pt x="8068" y="2891"/>
                  </a:cubicBezTo>
                  <a:lnTo>
                    <a:pt x="5668" y="497"/>
                  </a:lnTo>
                  <a:cubicBezTo>
                    <a:pt x="5336" y="166"/>
                    <a:pt x="4902" y="1"/>
                    <a:pt x="446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grpSp>
        <p:nvGrpSpPr>
          <p:cNvPr id="2" name="Groupe 29">
            <a:extLst>
              <a:ext uri="{FF2B5EF4-FFF2-40B4-BE49-F238E27FC236}">
                <a16:creationId xmlns:a16="http://schemas.microsoft.com/office/drawing/2014/main" id="{451D0399-A79B-E8E9-E5C3-B6197792F2B5}"/>
              </a:ext>
            </a:extLst>
          </p:cNvPr>
          <p:cNvGrpSpPr/>
          <p:nvPr/>
        </p:nvGrpSpPr>
        <p:grpSpPr>
          <a:xfrm>
            <a:off x="7038976" y="-6848800"/>
            <a:ext cx="5248275" cy="6848800"/>
            <a:chOff x="6921943" y="-21171"/>
            <a:chExt cx="5336016" cy="6848800"/>
          </a:xfrm>
        </p:grpSpPr>
        <p:sp>
          <p:nvSpPr>
            <p:cNvPr id="3" name="Rectangle 2">
              <a:extLst>
                <a:ext uri="{FF2B5EF4-FFF2-40B4-BE49-F238E27FC236}">
                  <a16:creationId xmlns:a16="http://schemas.microsoft.com/office/drawing/2014/main" id="{ACBFC1D8-8B76-E3BA-A6A0-A4F885C95EDD}"/>
                </a:ext>
              </a:extLst>
            </p:cNvPr>
            <p:cNvSpPr/>
            <p:nvPr/>
          </p:nvSpPr>
          <p:spPr>
            <a:xfrm>
              <a:off x="692194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3">
              <a:extLst>
                <a:ext uri="{FF2B5EF4-FFF2-40B4-BE49-F238E27FC236}">
                  <a16:creationId xmlns:a16="http://schemas.microsoft.com/office/drawing/2014/main" id="{035F111A-21DE-F6B5-729E-434663B5F2E1}"/>
                </a:ext>
              </a:extLst>
            </p:cNvPr>
            <p:cNvSpPr txBox="1"/>
            <p:nvPr/>
          </p:nvSpPr>
          <p:spPr>
            <a:xfrm>
              <a:off x="7124950" y="2911530"/>
              <a:ext cx="5133009" cy="830997"/>
            </a:xfrm>
            <a:prstGeom prst="rect">
              <a:avLst/>
            </a:prstGeom>
            <a:noFill/>
          </p:spPr>
          <p:txBody>
            <a:bodyPr wrap="square" rtlCol="0">
              <a:spAutoFit/>
            </a:bodyPr>
            <a:lstStyle/>
            <a:p>
              <a:r>
                <a:rPr lang="fr-FR" sz="4800" kern="0" dirty="0">
                  <a:solidFill>
                    <a:schemeClr val="bg1"/>
                  </a:solidFill>
                  <a:latin typeface="Oswald SemiBold"/>
                </a:rPr>
                <a:t>Rythme Stage </a:t>
              </a:r>
            </a:p>
          </p:txBody>
        </p:sp>
      </p:grpSp>
      <p:sp>
        <p:nvSpPr>
          <p:cNvPr id="31" name="Google Shape;300;p31">
            <a:extLst>
              <a:ext uri="{FF2B5EF4-FFF2-40B4-BE49-F238E27FC236}">
                <a16:creationId xmlns:a16="http://schemas.microsoft.com/office/drawing/2014/main" id="{5D72834A-B696-C202-4468-D3C217BA869E}"/>
              </a:ext>
            </a:extLst>
          </p:cNvPr>
          <p:cNvSpPr txBox="1"/>
          <p:nvPr/>
        </p:nvSpPr>
        <p:spPr>
          <a:xfrm>
            <a:off x="469122" y="-2441990"/>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kern="0" dirty="0">
                <a:solidFill>
                  <a:srgbClr val="000000"/>
                </a:solidFill>
                <a:latin typeface="Oswald SemiBold"/>
                <a:ea typeface="Oswald SemiBold"/>
                <a:cs typeface="Oswald SemiBold"/>
                <a:sym typeface="Oswald SemiBold"/>
              </a:rPr>
              <a:t>6 mois</a:t>
            </a:r>
            <a:endParaRPr kern="0" dirty="0">
              <a:solidFill>
                <a:srgbClr val="000000"/>
              </a:solidFill>
              <a:latin typeface="Oswald SemiBold"/>
              <a:ea typeface="Oswald SemiBold"/>
              <a:cs typeface="Oswald SemiBold"/>
              <a:sym typeface="Oswald SemiBold"/>
            </a:endParaRPr>
          </a:p>
        </p:txBody>
      </p:sp>
      <p:sp>
        <p:nvSpPr>
          <p:cNvPr id="32" name="Google Shape;302;p31">
            <a:extLst>
              <a:ext uri="{FF2B5EF4-FFF2-40B4-BE49-F238E27FC236}">
                <a16:creationId xmlns:a16="http://schemas.microsoft.com/office/drawing/2014/main" id="{1BC0FEBC-AFB5-4961-F2FE-AE301F9279FE}"/>
              </a:ext>
            </a:extLst>
          </p:cNvPr>
          <p:cNvSpPr txBox="1"/>
          <p:nvPr/>
        </p:nvSpPr>
        <p:spPr>
          <a:xfrm>
            <a:off x="460382" y="-4588731"/>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kern="0" dirty="0">
                <a:solidFill>
                  <a:srgbClr val="000000"/>
                </a:solidFill>
                <a:latin typeface="Oswald SemiBold"/>
                <a:ea typeface="Oswald SemiBold"/>
                <a:cs typeface="Oswald SemiBold"/>
                <a:sym typeface="Oswald SemiBold"/>
              </a:rPr>
              <a:t>FULL Time</a:t>
            </a:r>
            <a:endParaRPr kern="0" dirty="0">
              <a:solidFill>
                <a:srgbClr val="000000"/>
              </a:solidFill>
              <a:latin typeface="Oswald SemiBold"/>
              <a:ea typeface="Oswald SemiBold"/>
              <a:cs typeface="Oswald SemiBold"/>
              <a:sym typeface="Oswald SemiBold"/>
            </a:endParaRPr>
          </a:p>
        </p:txBody>
      </p:sp>
      <p:sp>
        <p:nvSpPr>
          <p:cNvPr id="34" name="Google Shape;304;p31">
            <a:extLst>
              <a:ext uri="{FF2B5EF4-FFF2-40B4-BE49-F238E27FC236}">
                <a16:creationId xmlns:a16="http://schemas.microsoft.com/office/drawing/2014/main" id="{1FD2BF18-FDE6-96BB-3EEB-45A8C0AF6292}"/>
              </a:ext>
            </a:extLst>
          </p:cNvPr>
          <p:cNvSpPr txBox="1"/>
          <p:nvPr/>
        </p:nvSpPr>
        <p:spPr>
          <a:xfrm>
            <a:off x="533299" y="-2059544"/>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endParaRPr sz="1200" kern="0" dirty="0">
              <a:solidFill>
                <a:srgbClr val="000000"/>
              </a:solidFill>
              <a:latin typeface="Poppins"/>
              <a:ea typeface="Poppins"/>
              <a:cs typeface="Poppins"/>
              <a:sym typeface="Poppins"/>
            </a:endParaRPr>
          </a:p>
        </p:txBody>
      </p:sp>
      <p:sp>
        <p:nvSpPr>
          <p:cNvPr id="35" name="Google Shape;305;p31">
            <a:extLst>
              <a:ext uri="{FF2B5EF4-FFF2-40B4-BE49-F238E27FC236}">
                <a16:creationId xmlns:a16="http://schemas.microsoft.com/office/drawing/2014/main" id="{B29691CF-EA8F-DE5D-5C32-D7D5C1B8D370}"/>
              </a:ext>
            </a:extLst>
          </p:cNvPr>
          <p:cNvSpPr txBox="1"/>
          <p:nvPr/>
        </p:nvSpPr>
        <p:spPr>
          <a:xfrm>
            <a:off x="459297" y="-4333494"/>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sz="1200" kern="0" dirty="0">
                <a:solidFill>
                  <a:srgbClr val="000000"/>
                </a:solidFill>
                <a:latin typeface="Poppins"/>
                <a:ea typeface="Poppins"/>
                <a:cs typeface="Poppins"/>
                <a:sym typeface="Poppins"/>
              </a:rPr>
              <a:t>D</a:t>
            </a:r>
            <a:r>
              <a:rPr lang="en" sz="1200" kern="0" dirty="0">
                <a:solidFill>
                  <a:srgbClr val="000000"/>
                </a:solidFill>
                <a:latin typeface="Poppins"/>
                <a:ea typeface="Poppins"/>
                <a:cs typeface="Poppins"/>
                <a:sym typeface="Poppins"/>
              </a:rPr>
              <a:t>ebut avril </a:t>
            </a:r>
            <a:endParaRPr sz="1200" kern="0" dirty="0">
              <a:solidFill>
                <a:srgbClr val="000000"/>
              </a:solidFill>
              <a:latin typeface="Poppins"/>
              <a:ea typeface="Poppins"/>
              <a:cs typeface="Poppins"/>
              <a:sym typeface="Poppins"/>
            </a:endParaRPr>
          </a:p>
        </p:txBody>
      </p:sp>
      <p:grpSp>
        <p:nvGrpSpPr>
          <p:cNvPr id="36" name="Google Shape;351;p31">
            <a:extLst>
              <a:ext uri="{FF2B5EF4-FFF2-40B4-BE49-F238E27FC236}">
                <a16:creationId xmlns:a16="http://schemas.microsoft.com/office/drawing/2014/main" id="{CCCB56E4-9858-32DC-0947-629B5A3047C1}"/>
              </a:ext>
            </a:extLst>
          </p:cNvPr>
          <p:cNvGrpSpPr/>
          <p:nvPr/>
        </p:nvGrpSpPr>
        <p:grpSpPr>
          <a:xfrm>
            <a:off x="1054193" y="-3215501"/>
            <a:ext cx="713335" cy="703034"/>
            <a:chOff x="5046550" y="2327025"/>
            <a:chExt cx="299325" cy="261525"/>
          </a:xfrm>
        </p:grpSpPr>
        <p:sp>
          <p:nvSpPr>
            <p:cNvPr id="37" name="Google Shape;352;p31">
              <a:extLst>
                <a:ext uri="{FF2B5EF4-FFF2-40B4-BE49-F238E27FC236}">
                  <a16:creationId xmlns:a16="http://schemas.microsoft.com/office/drawing/2014/main" id="{F1465C6D-30B1-1094-7BD4-AD60F4F6DB29}"/>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353;p31">
              <a:extLst>
                <a:ext uri="{FF2B5EF4-FFF2-40B4-BE49-F238E27FC236}">
                  <a16:creationId xmlns:a16="http://schemas.microsoft.com/office/drawing/2014/main" id="{14223855-667A-99C5-4CF4-3E4F89C13E06}"/>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354;p31">
              <a:extLst>
                <a:ext uri="{FF2B5EF4-FFF2-40B4-BE49-F238E27FC236}">
                  <a16:creationId xmlns:a16="http://schemas.microsoft.com/office/drawing/2014/main" id="{26414878-14EF-E197-12E8-E5EBE9E267CB}"/>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4" name="Google Shape;355;p31">
            <a:extLst>
              <a:ext uri="{FF2B5EF4-FFF2-40B4-BE49-F238E27FC236}">
                <a16:creationId xmlns:a16="http://schemas.microsoft.com/office/drawing/2014/main" id="{74AD55E9-77AC-E5F9-35B6-7A8DDBBCC9E5}"/>
              </a:ext>
            </a:extLst>
          </p:cNvPr>
          <p:cNvGrpSpPr/>
          <p:nvPr/>
        </p:nvGrpSpPr>
        <p:grpSpPr>
          <a:xfrm>
            <a:off x="938581" y="-5422021"/>
            <a:ext cx="818058" cy="884013"/>
            <a:chOff x="6524150" y="1938725"/>
            <a:chExt cx="297725" cy="276625"/>
          </a:xfrm>
        </p:grpSpPr>
        <p:sp>
          <p:nvSpPr>
            <p:cNvPr id="45" name="Google Shape;356;p31">
              <a:extLst>
                <a:ext uri="{FF2B5EF4-FFF2-40B4-BE49-F238E27FC236}">
                  <a16:creationId xmlns:a16="http://schemas.microsoft.com/office/drawing/2014/main" id="{E60A82A1-EF63-A72B-DB80-594B8D9DCC10}"/>
                </a:ext>
              </a:extLst>
            </p:cNvPr>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357;p31">
              <a:extLst>
                <a:ext uri="{FF2B5EF4-FFF2-40B4-BE49-F238E27FC236}">
                  <a16:creationId xmlns:a16="http://schemas.microsoft.com/office/drawing/2014/main" id="{7CB2D2EA-2755-E54B-390A-3E591A0411A4}"/>
                </a:ext>
              </a:extLst>
            </p:cNvPr>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358;p31">
              <a:extLst>
                <a:ext uri="{FF2B5EF4-FFF2-40B4-BE49-F238E27FC236}">
                  <a16:creationId xmlns:a16="http://schemas.microsoft.com/office/drawing/2014/main" id="{F4C471F9-9DA5-B28B-A45D-73202FA895EF}"/>
                </a:ext>
              </a:extLst>
            </p:cNvPr>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359;p31">
              <a:extLst>
                <a:ext uri="{FF2B5EF4-FFF2-40B4-BE49-F238E27FC236}">
                  <a16:creationId xmlns:a16="http://schemas.microsoft.com/office/drawing/2014/main" id="{0A573D76-94D9-A3AC-2EFF-8D50174E6BC0}"/>
                </a:ext>
              </a:extLst>
            </p:cNvPr>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62752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20C3-7CE1-DB8F-CCFA-72FA70499139}"/>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8E77E3D5-B606-FC2D-7AB3-4374C3B85F1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21947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E6BA4BE1-4294-39B8-2B5E-E8F082B18EBB}"/>
              </a:ext>
            </a:extLst>
          </p:cNvPr>
          <p:cNvGrpSpPr/>
          <p:nvPr/>
        </p:nvGrpSpPr>
        <p:grpSpPr>
          <a:xfrm>
            <a:off x="5392476" y="3789520"/>
            <a:ext cx="3771948" cy="2875188"/>
            <a:chOff x="5392476" y="3789520"/>
            <a:chExt cx="3771948" cy="2875188"/>
          </a:xfrm>
        </p:grpSpPr>
        <p:grpSp>
          <p:nvGrpSpPr>
            <p:cNvPr id="5" name="Groupe 4">
              <a:extLst>
                <a:ext uri="{FF2B5EF4-FFF2-40B4-BE49-F238E27FC236}">
                  <a16:creationId xmlns:a16="http://schemas.microsoft.com/office/drawing/2014/main" id="{04C52D59-8AA0-82E4-0EE9-0F29D0A3AFAB}"/>
                </a:ext>
              </a:extLst>
            </p:cNvPr>
            <p:cNvGrpSpPr/>
            <p:nvPr/>
          </p:nvGrpSpPr>
          <p:grpSpPr>
            <a:xfrm>
              <a:off x="5392476" y="3789520"/>
              <a:ext cx="3771948" cy="2875188"/>
              <a:chOff x="5392476" y="3789520"/>
              <a:chExt cx="3771948" cy="2875188"/>
            </a:xfrm>
          </p:grpSpPr>
          <p:grpSp>
            <p:nvGrpSpPr>
              <p:cNvPr id="32" name="Groupe 31">
                <a:extLst>
                  <a:ext uri="{FF2B5EF4-FFF2-40B4-BE49-F238E27FC236}">
                    <a16:creationId xmlns:a16="http://schemas.microsoft.com/office/drawing/2014/main" id="{97996F78-8402-B040-C303-C9E54C3E20CA}"/>
                  </a:ext>
                </a:extLst>
              </p:cNvPr>
              <p:cNvGrpSpPr/>
              <p:nvPr/>
            </p:nvGrpSpPr>
            <p:grpSpPr>
              <a:xfrm>
                <a:off x="5392476" y="3789520"/>
                <a:ext cx="3771948" cy="2762896"/>
                <a:chOff x="5231850" y="3479545"/>
                <a:chExt cx="3771948" cy="2762896"/>
              </a:xfrm>
            </p:grpSpPr>
            <p:sp>
              <p:nvSpPr>
                <p:cNvPr id="28" name="Rectangle 27">
                  <a:extLst>
                    <a:ext uri="{FF2B5EF4-FFF2-40B4-BE49-F238E27FC236}">
                      <a16:creationId xmlns:a16="http://schemas.microsoft.com/office/drawing/2014/main" id="{DB3DC7E3-5CC0-449D-FF83-065131F8E75B}"/>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4AFD3A2-EC26-8133-02CC-5777B00A80C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E56B7FE4-6811-1C08-96EF-6D7AB23CCFE9}"/>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ZoneTexte 3">
                <a:extLst>
                  <a:ext uri="{FF2B5EF4-FFF2-40B4-BE49-F238E27FC236}">
                    <a16:creationId xmlns:a16="http://schemas.microsoft.com/office/drawing/2014/main" id="{44075D11-E8A4-D59C-2EB3-824EFA0171B1}"/>
                  </a:ext>
                </a:extLst>
              </p:cNvPr>
              <p:cNvSpPr txBox="1"/>
              <p:nvPr/>
            </p:nvSpPr>
            <p:spPr>
              <a:xfrm>
                <a:off x="5611315" y="4264051"/>
                <a:ext cx="3328968" cy="2400657"/>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Connaissance de Hadoop et </a:t>
                </a:r>
                <a:r>
                  <a:rPr lang="fr-FR" sz="1200" dirty="0" err="1">
                    <a:solidFill>
                      <a:schemeClr val="bg1"/>
                    </a:solidFill>
                    <a:latin typeface="Poppins"/>
                    <a:cs typeface="Poppins"/>
                  </a:rPr>
                  <a:t>Airflow</a:t>
                </a:r>
                <a:r>
                  <a:rPr lang="fr-FR" sz="1200" dirty="0">
                    <a:solidFill>
                      <a:schemeClr val="bg1"/>
                    </a:solidFill>
                    <a:latin typeface="Poppins"/>
                    <a:cs typeface="Poppins"/>
                  </a:rPr>
                  <a:t> : Familiarité avec la gestion de données et les flux de travail automatisés.</a:t>
                </a:r>
              </a:p>
              <a:p>
                <a:pPr marL="171450" indent="-171450">
                  <a:buFont typeface="Arial" panose="020B0604020202020204" pitchFamily="34" charset="0"/>
                  <a:buChar char="•"/>
                </a:pPr>
                <a:r>
                  <a:rPr lang="fr-FR" sz="1200" dirty="0">
                    <a:solidFill>
                      <a:schemeClr val="bg1"/>
                    </a:solidFill>
                    <a:latin typeface="Poppins"/>
                    <a:cs typeface="Poppins"/>
                  </a:rPr>
                  <a:t>Compétences de base en ETL : Expérience en extraction, transformation et chargement de données.</a:t>
                </a:r>
              </a:p>
              <a:p>
                <a:pPr marL="171450" indent="-171450">
                  <a:buFont typeface="Arial" panose="020B0604020202020204" pitchFamily="34" charset="0"/>
                  <a:buChar char="•"/>
                </a:pPr>
                <a:r>
                  <a:rPr lang="fr-FR" sz="1200" dirty="0">
                    <a:solidFill>
                      <a:schemeClr val="bg1"/>
                    </a:solidFill>
                    <a:latin typeface="Poppins"/>
                    <a:cs typeface="Poppins"/>
                  </a:rPr>
                  <a:t>Notions de Réduction de Dimension et Parallélisme : Compréhension des principes de l'optimisation des données.</a:t>
                </a:r>
              </a:p>
              <a:p>
                <a:endParaRPr lang="fr-FR" dirty="0"/>
              </a:p>
            </p:txBody>
          </p:sp>
        </p:grpSp>
        <p:sp>
          <p:nvSpPr>
            <p:cNvPr id="2" name="ZoneTexte 1">
              <a:extLst>
                <a:ext uri="{FF2B5EF4-FFF2-40B4-BE49-F238E27FC236}">
                  <a16:creationId xmlns:a16="http://schemas.microsoft.com/office/drawing/2014/main" id="{F42810F9-A1CF-2D91-DF01-6FD64AAF269E}"/>
                </a:ext>
              </a:extLst>
            </p:cNvPr>
            <p:cNvSpPr txBox="1"/>
            <p:nvPr/>
          </p:nvSpPr>
          <p:spPr>
            <a:xfrm>
              <a:off x="5571632" y="3850250"/>
              <a:ext cx="1271082" cy="400110"/>
            </a:xfrm>
            <a:prstGeom prst="rect">
              <a:avLst/>
            </a:prstGeom>
            <a:noFill/>
          </p:spPr>
          <p:txBody>
            <a:bodyPr wrap="square" rtlCol="0">
              <a:spAutoFit/>
            </a:bodyPr>
            <a:lstStyle/>
            <a:p>
              <a:r>
                <a:rPr lang="fr-FR" sz="2000" kern="0" dirty="0">
                  <a:solidFill>
                    <a:schemeClr val="bg1"/>
                  </a:solidFill>
                  <a:latin typeface="Oswald SemiBold"/>
                </a:rPr>
                <a:t>BIG data </a:t>
              </a:r>
            </a:p>
          </p:txBody>
        </p:sp>
      </p:grpSp>
      <p:grpSp>
        <p:nvGrpSpPr>
          <p:cNvPr id="7" name="Groupe 6">
            <a:extLst>
              <a:ext uri="{FF2B5EF4-FFF2-40B4-BE49-F238E27FC236}">
                <a16:creationId xmlns:a16="http://schemas.microsoft.com/office/drawing/2014/main" id="{9183389C-F458-B272-0417-C5F452357073}"/>
              </a:ext>
            </a:extLst>
          </p:cNvPr>
          <p:cNvGrpSpPr/>
          <p:nvPr/>
        </p:nvGrpSpPr>
        <p:grpSpPr>
          <a:xfrm>
            <a:off x="-966098" y="3789520"/>
            <a:ext cx="3771948" cy="2762896"/>
            <a:chOff x="5392476" y="3789520"/>
            <a:chExt cx="3771948" cy="2762896"/>
          </a:xfrm>
        </p:grpSpPr>
        <p:grpSp>
          <p:nvGrpSpPr>
            <p:cNvPr id="8" name="Groupe 7">
              <a:extLst>
                <a:ext uri="{FF2B5EF4-FFF2-40B4-BE49-F238E27FC236}">
                  <a16:creationId xmlns:a16="http://schemas.microsoft.com/office/drawing/2014/main" id="{6CE4AEA9-16A2-2F91-A94A-31FCF1CBCAA4}"/>
                </a:ext>
              </a:extLst>
            </p:cNvPr>
            <p:cNvGrpSpPr/>
            <p:nvPr/>
          </p:nvGrpSpPr>
          <p:grpSpPr>
            <a:xfrm>
              <a:off x="5392476" y="3789520"/>
              <a:ext cx="3771948" cy="2762896"/>
              <a:chOff x="5231850" y="3479545"/>
              <a:chExt cx="3771948" cy="2762896"/>
            </a:xfrm>
          </p:grpSpPr>
          <p:sp>
            <p:nvSpPr>
              <p:cNvPr id="25" name="Rectangle 24">
                <a:extLst>
                  <a:ext uri="{FF2B5EF4-FFF2-40B4-BE49-F238E27FC236}">
                    <a16:creationId xmlns:a16="http://schemas.microsoft.com/office/drawing/2014/main" id="{12418474-64BA-4100-FC3D-8C6FF6C39EC9}"/>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B8ADCE0F-2083-36AE-BCE6-E4BBD37DD0A9}"/>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E04FD152-CF44-7240-B5F2-E9A90A6B15A8}"/>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ZoneTexte 8">
              <a:extLst>
                <a:ext uri="{FF2B5EF4-FFF2-40B4-BE49-F238E27FC236}">
                  <a16:creationId xmlns:a16="http://schemas.microsoft.com/office/drawing/2014/main" id="{0AF1DCC7-2071-8C33-1F62-6DBDEBDCD79B}"/>
                </a:ext>
              </a:extLst>
            </p:cNvPr>
            <p:cNvSpPr txBox="1"/>
            <p:nvPr/>
          </p:nvSpPr>
          <p:spPr>
            <a:xfrm>
              <a:off x="5571632" y="3850250"/>
              <a:ext cx="1048735" cy="400110"/>
            </a:xfrm>
            <a:prstGeom prst="rect">
              <a:avLst/>
            </a:prstGeom>
            <a:noFill/>
          </p:spPr>
          <p:txBody>
            <a:bodyPr wrap="square" rtlCol="0">
              <a:spAutoFit/>
            </a:bodyPr>
            <a:lstStyle/>
            <a:p>
              <a:r>
                <a:rPr lang="fr-FR" sz="2000" kern="0" dirty="0">
                  <a:solidFill>
                    <a:schemeClr val="bg1"/>
                  </a:solidFill>
                  <a:latin typeface="Oswald SemiBold"/>
                </a:rPr>
                <a:t>AWS</a:t>
              </a:r>
            </a:p>
          </p:txBody>
        </p:sp>
        <p:sp>
          <p:nvSpPr>
            <p:cNvPr id="24" name="ZoneTexte 23">
              <a:extLst>
                <a:ext uri="{FF2B5EF4-FFF2-40B4-BE49-F238E27FC236}">
                  <a16:creationId xmlns:a16="http://schemas.microsoft.com/office/drawing/2014/main" id="{21101970-920D-536C-3BB2-85336DEF1918}"/>
                </a:ext>
              </a:extLst>
            </p:cNvPr>
            <p:cNvSpPr txBox="1"/>
            <p:nvPr/>
          </p:nvSpPr>
          <p:spPr>
            <a:xfrm>
              <a:off x="5766144" y="4407500"/>
              <a:ext cx="2962859" cy="1846659"/>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Stockage de Données dans Amazon S3</a:t>
              </a:r>
            </a:p>
            <a:p>
              <a:pPr marL="171450" indent="-171450">
                <a:buFont typeface="Arial" panose="020B0604020202020204" pitchFamily="34" charset="0"/>
                <a:buChar char="•"/>
              </a:pPr>
              <a:r>
                <a:rPr lang="fr-FR" sz="1200" dirty="0">
                  <a:solidFill>
                    <a:schemeClr val="bg1"/>
                  </a:solidFill>
                  <a:latin typeface="Poppins"/>
                  <a:cs typeface="Poppins"/>
                </a:rPr>
                <a:t>Traitement de Données avec AWS Glue </a:t>
              </a:r>
            </a:p>
            <a:p>
              <a:pPr marL="171450" indent="-171450">
                <a:buFont typeface="Arial" panose="020B0604020202020204" pitchFamily="34" charset="0"/>
                <a:buChar char="•"/>
              </a:pPr>
              <a:r>
                <a:rPr lang="fr-FR" sz="1200" dirty="0">
                  <a:solidFill>
                    <a:schemeClr val="bg1"/>
                  </a:solidFill>
                  <a:latin typeface="Poppins"/>
                  <a:cs typeface="Poppins"/>
                </a:rPr>
                <a:t>Analyse de Données avec Amazon </a:t>
              </a:r>
              <a:r>
                <a:rPr lang="fr-FR" sz="1200" dirty="0" err="1">
                  <a:solidFill>
                    <a:schemeClr val="bg1"/>
                  </a:solidFill>
                  <a:latin typeface="Poppins"/>
                  <a:cs typeface="Poppins"/>
                </a:rPr>
                <a:t>Athena</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Visualisation avec Amazon </a:t>
              </a:r>
              <a:r>
                <a:rPr lang="fr-FR" sz="1200" dirty="0" err="1">
                  <a:solidFill>
                    <a:schemeClr val="bg1"/>
                  </a:solidFill>
                  <a:latin typeface="Poppins"/>
                  <a:cs typeface="Poppins"/>
                </a:rPr>
                <a:t>QuickSight</a:t>
              </a:r>
              <a:r>
                <a:rPr lang="fr-FR" sz="1200" dirty="0">
                  <a:solidFill>
                    <a:schemeClr val="bg1"/>
                  </a:solidFill>
                  <a:latin typeface="Poppins"/>
                  <a:cs typeface="Poppins"/>
                </a:rPr>
                <a:t> </a:t>
              </a:r>
            </a:p>
            <a:p>
              <a:endParaRPr lang="fr-FR" dirty="0"/>
            </a:p>
          </p:txBody>
        </p:sp>
      </p:grpSp>
      <p:pic>
        <p:nvPicPr>
          <p:cNvPr id="2068" name="Picture 20" descr="Machine Learning – Europlanet Society">
            <a:extLst>
              <a:ext uri="{FF2B5EF4-FFF2-40B4-BE49-F238E27FC236}">
                <a16:creationId xmlns:a16="http://schemas.microsoft.com/office/drawing/2014/main" id="{013063EE-F29F-DA8C-6017-05C5DA089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60" y="1504410"/>
            <a:ext cx="572102" cy="4085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9476C4F-BB22-C22A-DEF1-2A354C844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7726" y="1582456"/>
            <a:ext cx="496575" cy="2972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44514F-340A-9A32-66F6-405E2D219F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912" y="1382424"/>
            <a:ext cx="483128" cy="5294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Data visualization - Free marketing icons">
            <a:extLst>
              <a:ext uri="{FF2B5EF4-FFF2-40B4-BE49-F238E27FC236}">
                <a16:creationId xmlns:a16="http://schemas.microsoft.com/office/drawing/2014/main" id="{8893DAE6-121B-30DF-6109-F5C1DCA8CA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7821" y="1451006"/>
            <a:ext cx="682837" cy="6828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crum: Adaptive Software Development | by Hanif Arkan Audah | Medium">
            <a:extLst>
              <a:ext uri="{FF2B5EF4-FFF2-40B4-BE49-F238E27FC236}">
                <a16:creationId xmlns:a16="http://schemas.microsoft.com/office/drawing/2014/main" id="{F6D0C696-EBD3-9F3D-BC1C-A0EF9851CB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6892" y="1238487"/>
            <a:ext cx="641235" cy="64123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arrier, language, language barrier, miscommunication, misunderstanding,  misunderstood icon - Download on Iconfinder">
            <a:extLst>
              <a:ext uri="{FF2B5EF4-FFF2-40B4-BE49-F238E27FC236}">
                <a16:creationId xmlns:a16="http://schemas.microsoft.com/office/drawing/2014/main" id="{D124BCC0-7A73-C2AD-3764-0EDA28CDC0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871" y="1323509"/>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S-Delivery: Cabinet de consulting IT - [CS] Delivery">
            <a:extLst>
              <a:ext uri="{FF2B5EF4-FFF2-40B4-BE49-F238E27FC236}">
                <a16:creationId xmlns:a16="http://schemas.microsoft.com/office/drawing/2014/main" id="{D7E96A45-F887-B688-3E8D-A189B0E63F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079" y="1238487"/>
            <a:ext cx="1204384" cy="82889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e 29">
            <a:extLst>
              <a:ext uri="{FF2B5EF4-FFF2-40B4-BE49-F238E27FC236}">
                <a16:creationId xmlns:a16="http://schemas.microsoft.com/office/drawing/2014/main" id="{8C54B323-7AA5-B23F-04DA-E9F22931AFA7}"/>
              </a:ext>
            </a:extLst>
          </p:cNvPr>
          <p:cNvGrpSpPr/>
          <p:nvPr/>
        </p:nvGrpSpPr>
        <p:grpSpPr>
          <a:xfrm>
            <a:off x="19428638" y="690"/>
            <a:ext cx="5248275" cy="6848800"/>
            <a:chOff x="6921943" y="-21171"/>
            <a:chExt cx="5336016" cy="6848800"/>
          </a:xfrm>
        </p:grpSpPr>
        <p:sp>
          <p:nvSpPr>
            <p:cNvPr id="33" name="Rectangle 32">
              <a:extLst>
                <a:ext uri="{FF2B5EF4-FFF2-40B4-BE49-F238E27FC236}">
                  <a16:creationId xmlns:a16="http://schemas.microsoft.com/office/drawing/2014/main" id="{E755A5ED-6240-8C13-2802-E112933341C0}"/>
                </a:ext>
              </a:extLst>
            </p:cNvPr>
            <p:cNvSpPr/>
            <p:nvPr/>
          </p:nvSpPr>
          <p:spPr>
            <a:xfrm>
              <a:off x="692194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E3621868-8AC4-4695-1325-536B0FD404D9}"/>
                </a:ext>
              </a:extLst>
            </p:cNvPr>
            <p:cNvSpPr txBox="1"/>
            <p:nvPr/>
          </p:nvSpPr>
          <p:spPr>
            <a:xfrm>
              <a:off x="7124950" y="2911530"/>
              <a:ext cx="5133009" cy="830997"/>
            </a:xfrm>
            <a:prstGeom prst="rect">
              <a:avLst/>
            </a:prstGeom>
            <a:noFill/>
          </p:spPr>
          <p:txBody>
            <a:bodyPr wrap="square" rtlCol="0">
              <a:spAutoFit/>
            </a:bodyPr>
            <a:lstStyle/>
            <a:p>
              <a:r>
                <a:rPr lang="fr-FR" sz="4800" kern="0" dirty="0">
                  <a:solidFill>
                    <a:schemeClr val="bg1"/>
                  </a:solidFill>
                  <a:latin typeface="Oswald SemiBold"/>
                </a:rPr>
                <a:t>Rythme alternance </a:t>
              </a:r>
            </a:p>
          </p:txBody>
        </p:sp>
      </p:grpSp>
      <p:grpSp>
        <p:nvGrpSpPr>
          <p:cNvPr id="35" name="Groupe 34">
            <a:extLst>
              <a:ext uri="{FF2B5EF4-FFF2-40B4-BE49-F238E27FC236}">
                <a16:creationId xmlns:a16="http://schemas.microsoft.com/office/drawing/2014/main" id="{6F01337D-23EB-4111-3B2A-3AEB66B7BBFA}"/>
              </a:ext>
            </a:extLst>
          </p:cNvPr>
          <p:cNvGrpSpPr/>
          <p:nvPr/>
        </p:nvGrpSpPr>
        <p:grpSpPr>
          <a:xfrm>
            <a:off x="12613213" y="1641959"/>
            <a:ext cx="6222398" cy="3624064"/>
            <a:chOff x="104542" y="1816657"/>
            <a:chExt cx="6222398" cy="3624064"/>
          </a:xfrm>
        </p:grpSpPr>
        <p:sp>
          <p:nvSpPr>
            <p:cNvPr id="36" name="Google Shape;300;p31">
              <a:extLst>
                <a:ext uri="{FF2B5EF4-FFF2-40B4-BE49-F238E27FC236}">
                  <a16:creationId xmlns:a16="http://schemas.microsoft.com/office/drawing/2014/main" id="{92B0E6C6-90D6-D717-6BD3-ECE6ABC62174}"/>
                </a:ext>
              </a:extLst>
            </p:cNvPr>
            <p:cNvSpPr txBox="1"/>
            <p:nvPr/>
          </p:nvSpPr>
          <p:spPr>
            <a:xfrm>
              <a:off x="104542" y="2771147"/>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kern="0" dirty="0">
                  <a:solidFill>
                    <a:srgbClr val="000000"/>
                  </a:solidFill>
                  <a:latin typeface="Oswald SemiBold"/>
                  <a:ea typeface="Oswald SemiBold"/>
                  <a:cs typeface="Oswald SemiBold"/>
                  <a:sym typeface="Oswald SemiBold"/>
                </a:rPr>
                <a:t>2 jours par semaine</a:t>
              </a:r>
              <a:endParaRPr kern="0" dirty="0">
                <a:solidFill>
                  <a:srgbClr val="000000"/>
                </a:solidFill>
                <a:latin typeface="Oswald SemiBold"/>
                <a:ea typeface="Oswald SemiBold"/>
                <a:cs typeface="Oswald SemiBold"/>
                <a:sym typeface="Oswald SemiBold"/>
              </a:endParaRPr>
            </a:p>
          </p:txBody>
        </p:sp>
        <p:sp>
          <p:nvSpPr>
            <p:cNvPr id="37" name="Google Shape;302;p31">
              <a:extLst>
                <a:ext uri="{FF2B5EF4-FFF2-40B4-BE49-F238E27FC236}">
                  <a16:creationId xmlns:a16="http://schemas.microsoft.com/office/drawing/2014/main" id="{4F1EA595-8642-A181-CCE8-3DA06613380B}"/>
                </a:ext>
              </a:extLst>
            </p:cNvPr>
            <p:cNvSpPr txBox="1"/>
            <p:nvPr/>
          </p:nvSpPr>
          <p:spPr>
            <a:xfrm>
              <a:off x="4433031" y="2649947"/>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kern="0" dirty="0">
                  <a:solidFill>
                    <a:srgbClr val="000000"/>
                  </a:solidFill>
                  <a:latin typeface="Oswald SemiBold"/>
                  <a:ea typeface="Oswald SemiBold"/>
                  <a:cs typeface="Oswald SemiBold"/>
                  <a:sym typeface="Oswald SemiBold"/>
                </a:rPr>
                <a:t>FULL Time</a:t>
              </a:r>
              <a:endParaRPr kern="0" dirty="0">
                <a:solidFill>
                  <a:srgbClr val="000000"/>
                </a:solidFill>
                <a:latin typeface="Oswald SemiBold"/>
                <a:ea typeface="Oswald SemiBold"/>
                <a:cs typeface="Oswald SemiBold"/>
                <a:sym typeface="Oswald SemiBold"/>
              </a:endParaRPr>
            </a:p>
          </p:txBody>
        </p:sp>
        <p:sp>
          <p:nvSpPr>
            <p:cNvPr id="38" name="Google Shape;304;p31">
              <a:extLst>
                <a:ext uri="{FF2B5EF4-FFF2-40B4-BE49-F238E27FC236}">
                  <a16:creationId xmlns:a16="http://schemas.microsoft.com/office/drawing/2014/main" id="{1FEF9BD9-A101-179B-4099-FCC6FAFCF72A}"/>
                </a:ext>
              </a:extLst>
            </p:cNvPr>
            <p:cNvSpPr txBox="1"/>
            <p:nvPr/>
          </p:nvSpPr>
          <p:spPr>
            <a:xfrm>
              <a:off x="168719" y="3153593"/>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sz="1200" kern="0" dirty="0">
                  <a:solidFill>
                    <a:srgbClr val="000000"/>
                  </a:solidFill>
                  <a:latin typeface="Poppins"/>
                  <a:ea typeface="Poppins"/>
                  <a:cs typeface="Poppins"/>
                  <a:sym typeface="Poppins"/>
                </a:rPr>
                <a:t>Début octobre </a:t>
              </a:r>
              <a:endParaRPr sz="1200" kern="0" dirty="0">
                <a:solidFill>
                  <a:srgbClr val="000000"/>
                </a:solidFill>
                <a:latin typeface="Poppins"/>
                <a:ea typeface="Poppins"/>
                <a:cs typeface="Poppins"/>
                <a:sym typeface="Poppins"/>
              </a:endParaRPr>
            </a:p>
          </p:txBody>
        </p:sp>
        <p:sp>
          <p:nvSpPr>
            <p:cNvPr id="39" name="Google Shape;305;p31">
              <a:extLst>
                <a:ext uri="{FF2B5EF4-FFF2-40B4-BE49-F238E27FC236}">
                  <a16:creationId xmlns:a16="http://schemas.microsoft.com/office/drawing/2014/main" id="{892358DA-394F-4288-7A97-C018A6C56779}"/>
                </a:ext>
              </a:extLst>
            </p:cNvPr>
            <p:cNvSpPr txBox="1"/>
            <p:nvPr/>
          </p:nvSpPr>
          <p:spPr>
            <a:xfrm>
              <a:off x="4431946" y="2905184"/>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sz="1200" kern="0" dirty="0">
                  <a:solidFill>
                    <a:srgbClr val="000000"/>
                  </a:solidFill>
                  <a:latin typeface="Poppins"/>
                  <a:ea typeface="Poppins"/>
                  <a:cs typeface="Poppins"/>
                  <a:sym typeface="Poppins"/>
                </a:rPr>
                <a:t>D</a:t>
              </a:r>
              <a:r>
                <a:rPr lang="en" sz="1200" kern="0" dirty="0">
                  <a:solidFill>
                    <a:srgbClr val="000000"/>
                  </a:solidFill>
                  <a:latin typeface="Poppins"/>
                  <a:ea typeface="Poppins"/>
                  <a:cs typeface="Poppins"/>
                  <a:sym typeface="Poppins"/>
                </a:rPr>
                <a:t>ebut mars </a:t>
              </a:r>
              <a:endParaRPr sz="1200" kern="0" dirty="0">
                <a:solidFill>
                  <a:srgbClr val="000000"/>
                </a:solidFill>
                <a:latin typeface="Poppins"/>
                <a:ea typeface="Poppins"/>
                <a:cs typeface="Poppins"/>
                <a:sym typeface="Poppins"/>
              </a:endParaRPr>
            </a:p>
          </p:txBody>
        </p:sp>
        <p:sp>
          <p:nvSpPr>
            <p:cNvPr id="40" name="Google Shape;306;p31">
              <a:extLst>
                <a:ext uri="{FF2B5EF4-FFF2-40B4-BE49-F238E27FC236}">
                  <a16:creationId xmlns:a16="http://schemas.microsoft.com/office/drawing/2014/main" id="{D82BF224-7299-1EBF-182A-C0DB6F72EE66}"/>
                </a:ext>
              </a:extLst>
            </p:cNvPr>
            <p:cNvSpPr txBox="1"/>
            <p:nvPr/>
          </p:nvSpPr>
          <p:spPr>
            <a:xfrm>
              <a:off x="2159845" y="4420632"/>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sz="1200" kern="0" dirty="0">
                  <a:solidFill>
                    <a:srgbClr val="000000"/>
                  </a:solidFill>
                  <a:latin typeface="Poppins"/>
                  <a:ea typeface="Poppins"/>
                  <a:cs typeface="Poppins"/>
                  <a:sym typeface="Poppins"/>
                </a:rPr>
                <a:t>D</a:t>
              </a:r>
              <a:r>
                <a:rPr lang="en" sz="1200" kern="0" dirty="0">
                  <a:solidFill>
                    <a:srgbClr val="000000"/>
                  </a:solidFill>
                  <a:latin typeface="Poppins"/>
                  <a:ea typeface="Poppins"/>
                  <a:cs typeface="Poppins"/>
                  <a:sym typeface="Poppins"/>
                </a:rPr>
                <a:t>ebut février </a:t>
              </a:r>
              <a:endParaRPr sz="1200" kern="0" dirty="0">
                <a:solidFill>
                  <a:srgbClr val="000000"/>
                </a:solidFill>
                <a:latin typeface="Poppins"/>
                <a:ea typeface="Poppins"/>
                <a:cs typeface="Poppins"/>
                <a:sym typeface="Poppins"/>
              </a:endParaRPr>
            </a:p>
          </p:txBody>
        </p:sp>
        <p:sp>
          <p:nvSpPr>
            <p:cNvPr id="41" name="Google Shape;345;p31">
              <a:extLst>
                <a:ext uri="{FF2B5EF4-FFF2-40B4-BE49-F238E27FC236}">
                  <a16:creationId xmlns:a16="http://schemas.microsoft.com/office/drawing/2014/main" id="{41F86A78-0F45-D96F-1BD7-B7E9234FD5C0}"/>
                </a:ext>
              </a:extLst>
            </p:cNvPr>
            <p:cNvSpPr/>
            <p:nvPr/>
          </p:nvSpPr>
          <p:spPr>
            <a:xfrm>
              <a:off x="2748339" y="3301922"/>
              <a:ext cx="702488" cy="794135"/>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2" name="Google Shape;351;p31">
              <a:extLst>
                <a:ext uri="{FF2B5EF4-FFF2-40B4-BE49-F238E27FC236}">
                  <a16:creationId xmlns:a16="http://schemas.microsoft.com/office/drawing/2014/main" id="{CF2ED73E-DEC7-B437-6CA4-F801B7435011}"/>
                </a:ext>
              </a:extLst>
            </p:cNvPr>
            <p:cNvGrpSpPr/>
            <p:nvPr/>
          </p:nvGrpSpPr>
          <p:grpSpPr>
            <a:xfrm>
              <a:off x="689613" y="1997636"/>
              <a:ext cx="713335" cy="703034"/>
              <a:chOff x="5046550" y="2327025"/>
              <a:chExt cx="299325" cy="261525"/>
            </a:xfrm>
          </p:grpSpPr>
          <p:sp>
            <p:nvSpPr>
              <p:cNvPr id="51" name="Google Shape;352;p31">
                <a:extLst>
                  <a:ext uri="{FF2B5EF4-FFF2-40B4-BE49-F238E27FC236}">
                    <a16:creationId xmlns:a16="http://schemas.microsoft.com/office/drawing/2014/main" id="{AE7E92D0-AE82-1755-2F77-93AE15B5E821}"/>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353;p31">
                <a:extLst>
                  <a:ext uri="{FF2B5EF4-FFF2-40B4-BE49-F238E27FC236}">
                    <a16:creationId xmlns:a16="http://schemas.microsoft.com/office/drawing/2014/main" id="{B5AFE357-A636-1C15-616C-68C9CFE7F650}"/>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354;p31">
                <a:extLst>
                  <a:ext uri="{FF2B5EF4-FFF2-40B4-BE49-F238E27FC236}">
                    <a16:creationId xmlns:a16="http://schemas.microsoft.com/office/drawing/2014/main" id="{AF0F21D0-9E7C-8C68-29D7-80A2BB89026D}"/>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3" name="Google Shape;355;p31">
              <a:extLst>
                <a:ext uri="{FF2B5EF4-FFF2-40B4-BE49-F238E27FC236}">
                  <a16:creationId xmlns:a16="http://schemas.microsoft.com/office/drawing/2014/main" id="{7A185E71-9E66-FDA7-E629-9DEED188C280}"/>
                </a:ext>
              </a:extLst>
            </p:cNvPr>
            <p:cNvGrpSpPr/>
            <p:nvPr/>
          </p:nvGrpSpPr>
          <p:grpSpPr>
            <a:xfrm>
              <a:off x="4911230" y="1816657"/>
              <a:ext cx="818058" cy="884013"/>
              <a:chOff x="6524150" y="1938725"/>
              <a:chExt cx="297725" cy="276625"/>
            </a:xfrm>
          </p:grpSpPr>
          <p:sp>
            <p:nvSpPr>
              <p:cNvPr id="47" name="Google Shape;356;p31">
                <a:extLst>
                  <a:ext uri="{FF2B5EF4-FFF2-40B4-BE49-F238E27FC236}">
                    <a16:creationId xmlns:a16="http://schemas.microsoft.com/office/drawing/2014/main" id="{4315209F-7697-F979-E1B3-68C737CEF9CC}"/>
                  </a:ext>
                </a:extLst>
              </p:cNvPr>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357;p31">
                <a:extLst>
                  <a:ext uri="{FF2B5EF4-FFF2-40B4-BE49-F238E27FC236}">
                    <a16:creationId xmlns:a16="http://schemas.microsoft.com/office/drawing/2014/main" id="{BD6C35A4-80EF-06F6-1C76-EF32FF5E462D}"/>
                  </a:ext>
                </a:extLst>
              </p:cNvPr>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358;p31">
                <a:extLst>
                  <a:ext uri="{FF2B5EF4-FFF2-40B4-BE49-F238E27FC236}">
                    <a16:creationId xmlns:a16="http://schemas.microsoft.com/office/drawing/2014/main" id="{658FADCA-E35C-8A06-34FB-5424AD2B1313}"/>
                  </a:ext>
                </a:extLst>
              </p:cNvPr>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359;p31">
                <a:extLst>
                  <a:ext uri="{FF2B5EF4-FFF2-40B4-BE49-F238E27FC236}">
                    <a16:creationId xmlns:a16="http://schemas.microsoft.com/office/drawing/2014/main" id="{45BDFC2B-F8CF-112C-A27E-A2F2560B595A}"/>
                  </a:ext>
                </a:extLst>
              </p:cNvPr>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cxnSp>
          <p:nvCxnSpPr>
            <p:cNvPr id="44" name="Google Shape;368;p31">
              <a:extLst>
                <a:ext uri="{FF2B5EF4-FFF2-40B4-BE49-F238E27FC236}">
                  <a16:creationId xmlns:a16="http://schemas.microsoft.com/office/drawing/2014/main" id="{FDE5B259-3304-3CDA-A201-0EB0B3B7CADF}"/>
                </a:ext>
              </a:extLst>
            </p:cNvPr>
            <p:cNvCxnSpPr>
              <a:cxnSpLocks/>
            </p:cNvCxnSpPr>
            <p:nvPr/>
          </p:nvCxnSpPr>
          <p:spPr>
            <a:xfrm>
              <a:off x="1454380" y="2649947"/>
              <a:ext cx="1216496" cy="1007293"/>
            </a:xfrm>
            <a:prstGeom prst="straightConnector1">
              <a:avLst/>
            </a:prstGeom>
            <a:noFill/>
            <a:ln w="31750" cap="flat" cmpd="sng">
              <a:solidFill>
                <a:srgbClr val="000000"/>
              </a:solidFill>
              <a:prstDash val="solid"/>
              <a:round/>
              <a:headEnd type="none" w="med" len="med"/>
              <a:tailEnd type="none" w="med" len="med"/>
            </a:ln>
          </p:spPr>
        </p:cxnSp>
        <p:sp>
          <p:nvSpPr>
            <p:cNvPr id="45" name="Google Shape;300;p31">
              <a:extLst>
                <a:ext uri="{FF2B5EF4-FFF2-40B4-BE49-F238E27FC236}">
                  <a16:creationId xmlns:a16="http://schemas.microsoft.com/office/drawing/2014/main" id="{1C4E248A-6912-121E-9482-26CF85FF55E7}"/>
                </a:ext>
              </a:extLst>
            </p:cNvPr>
            <p:cNvSpPr txBox="1"/>
            <p:nvPr/>
          </p:nvSpPr>
          <p:spPr>
            <a:xfrm>
              <a:off x="2159845" y="4091706"/>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kern="0" dirty="0">
                  <a:solidFill>
                    <a:srgbClr val="000000"/>
                  </a:solidFill>
                  <a:latin typeface="Oswald SemiBold"/>
                  <a:ea typeface="Oswald SemiBold"/>
                  <a:cs typeface="Oswald SemiBold"/>
                  <a:sym typeface="Oswald SemiBold"/>
                </a:rPr>
                <a:t>3 jours par semaine</a:t>
              </a:r>
              <a:endParaRPr kern="0" dirty="0">
                <a:solidFill>
                  <a:srgbClr val="000000"/>
                </a:solidFill>
                <a:latin typeface="Oswald SemiBold"/>
                <a:ea typeface="Oswald SemiBold"/>
                <a:cs typeface="Oswald SemiBold"/>
                <a:sym typeface="Oswald SemiBold"/>
              </a:endParaRPr>
            </a:p>
          </p:txBody>
        </p:sp>
        <p:cxnSp>
          <p:nvCxnSpPr>
            <p:cNvPr id="46" name="Google Shape;368;p31">
              <a:extLst>
                <a:ext uri="{FF2B5EF4-FFF2-40B4-BE49-F238E27FC236}">
                  <a16:creationId xmlns:a16="http://schemas.microsoft.com/office/drawing/2014/main" id="{278E5BB0-3AB4-3A0E-B3DF-580ED73A9621}"/>
                </a:ext>
              </a:extLst>
            </p:cNvPr>
            <p:cNvCxnSpPr>
              <a:cxnSpLocks/>
            </p:cNvCxnSpPr>
            <p:nvPr/>
          </p:nvCxnSpPr>
          <p:spPr>
            <a:xfrm flipH="1">
              <a:off x="3595737" y="2649947"/>
              <a:ext cx="1110519" cy="967138"/>
            </a:xfrm>
            <a:prstGeom prst="straightConnector1">
              <a:avLst/>
            </a:prstGeom>
            <a:noFill/>
            <a:ln w="31750" cap="flat" cmpd="sng">
              <a:solidFill>
                <a:srgbClr val="000000"/>
              </a:solidFill>
              <a:prstDash val="solid"/>
              <a:round/>
              <a:headEnd type="none" w="med" len="med"/>
              <a:tailEnd type="none" w="med" len="med"/>
            </a:ln>
          </p:spPr>
        </p:cxnSp>
      </p:grpSp>
      <p:pic>
        <p:nvPicPr>
          <p:cNvPr id="11" name="Image 10">
            <a:extLst>
              <a:ext uri="{FF2B5EF4-FFF2-40B4-BE49-F238E27FC236}">
                <a16:creationId xmlns:a16="http://schemas.microsoft.com/office/drawing/2014/main" id="{A0F2FA59-4BFF-18B9-F30A-D52309F0380B}"/>
              </a:ext>
            </a:extLst>
          </p:cNvPr>
          <p:cNvPicPr>
            <a:picLocks noChangeAspect="1"/>
          </p:cNvPicPr>
          <p:nvPr/>
        </p:nvPicPr>
        <p:blipFill>
          <a:blip r:embed="rId10"/>
          <a:stretch>
            <a:fillRect/>
          </a:stretch>
        </p:blipFill>
        <p:spPr>
          <a:xfrm>
            <a:off x="5201460" y="635282"/>
            <a:ext cx="4028549" cy="2701458"/>
          </a:xfrm>
          <a:prstGeom prst="rect">
            <a:avLst/>
          </a:prstGeom>
        </p:spPr>
      </p:pic>
      <p:pic>
        <p:nvPicPr>
          <p:cNvPr id="12" name="Picture 6" descr="OpenAI Component | Prismatic Docs">
            <a:extLst>
              <a:ext uri="{FF2B5EF4-FFF2-40B4-BE49-F238E27FC236}">
                <a16:creationId xmlns:a16="http://schemas.microsoft.com/office/drawing/2014/main" id="{69B5BAB2-DEB0-E173-7939-AB8AACAECE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9717" y="997762"/>
            <a:ext cx="1473201" cy="14666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74E707B-EA89-0A83-135A-3054F8F44FB7}"/>
              </a:ext>
            </a:extLst>
          </p:cNvPr>
          <p:cNvSpPr/>
          <p:nvPr/>
        </p:nvSpPr>
        <p:spPr>
          <a:xfrm>
            <a:off x="-9012" y="-21167"/>
            <a:ext cx="5133009" cy="6900334"/>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 name="ZoneTexte 2">
            <a:extLst>
              <a:ext uri="{FF2B5EF4-FFF2-40B4-BE49-F238E27FC236}">
                <a16:creationId xmlns:a16="http://schemas.microsoft.com/office/drawing/2014/main" id="{8D24053C-8623-E94E-A550-5ACF6BA23410}"/>
              </a:ext>
            </a:extLst>
          </p:cNvPr>
          <p:cNvSpPr txBox="1"/>
          <p:nvPr/>
        </p:nvSpPr>
        <p:spPr>
          <a:xfrm>
            <a:off x="31500" y="2977998"/>
            <a:ext cx="5055431" cy="830997"/>
          </a:xfrm>
          <a:prstGeom prst="rect">
            <a:avLst/>
          </a:prstGeom>
          <a:no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 </a:t>
            </a:r>
            <a:endParaRPr lang="fr-FR" sz="4800" kern="0" dirty="0">
              <a:solidFill>
                <a:schemeClr val="bg1"/>
              </a:solidFill>
              <a:latin typeface="Oswald SemiBold"/>
              <a:sym typeface="Oswald SemiBold"/>
            </a:endParaRPr>
          </a:p>
        </p:txBody>
      </p:sp>
    </p:spTree>
    <p:extLst>
      <p:ext uri="{BB962C8B-B14F-4D97-AF65-F5344CB8AC3E}">
        <p14:creationId xmlns:p14="http://schemas.microsoft.com/office/powerpoint/2010/main" val="1166648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502FCD26-C48E-02A5-0D80-7A8AE47483AC}"/>
              </a:ext>
            </a:extLst>
          </p:cNvPr>
          <p:cNvGrpSpPr/>
          <p:nvPr/>
        </p:nvGrpSpPr>
        <p:grpSpPr>
          <a:xfrm>
            <a:off x="7038976" y="690"/>
            <a:ext cx="5248275" cy="6848800"/>
            <a:chOff x="6921943" y="-21171"/>
            <a:chExt cx="5336016" cy="6848800"/>
          </a:xfrm>
        </p:grpSpPr>
        <p:sp>
          <p:nvSpPr>
            <p:cNvPr id="5" name="Rectangle 4">
              <a:extLst>
                <a:ext uri="{FF2B5EF4-FFF2-40B4-BE49-F238E27FC236}">
                  <a16:creationId xmlns:a16="http://schemas.microsoft.com/office/drawing/2014/main" id="{C68115EE-2426-B042-A7C6-C8A33814A2CB}"/>
                </a:ext>
              </a:extLst>
            </p:cNvPr>
            <p:cNvSpPr/>
            <p:nvPr/>
          </p:nvSpPr>
          <p:spPr>
            <a:xfrm>
              <a:off x="692194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9D0169F4-C28F-1A60-7F7D-4FF5DB52855A}"/>
                </a:ext>
              </a:extLst>
            </p:cNvPr>
            <p:cNvSpPr txBox="1"/>
            <p:nvPr/>
          </p:nvSpPr>
          <p:spPr>
            <a:xfrm>
              <a:off x="7124950" y="2911530"/>
              <a:ext cx="5133009" cy="830997"/>
            </a:xfrm>
            <a:prstGeom prst="rect">
              <a:avLst/>
            </a:prstGeom>
            <a:noFill/>
          </p:spPr>
          <p:txBody>
            <a:bodyPr wrap="square" rtlCol="0">
              <a:spAutoFit/>
            </a:bodyPr>
            <a:lstStyle/>
            <a:p>
              <a:r>
                <a:rPr lang="fr-FR" sz="4800" kern="0" dirty="0">
                  <a:solidFill>
                    <a:schemeClr val="bg1"/>
                  </a:solidFill>
                  <a:latin typeface="Oswald SemiBold"/>
                </a:rPr>
                <a:t>Rythme alternance </a:t>
              </a:r>
            </a:p>
          </p:txBody>
        </p:sp>
      </p:grpSp>
      <p:grpSp>
        <p:nvGrpSpPr>
          <p:cNvPr id="57" name="Groupe 56">
            <a:extLst>
              <a:ext uri="{FF2B5EF4-FFF2-40B4-BE49-F238E27FC236}">
                <a16:creationId xmlns:a16="http://schemas.microsoft.com/office/drawing/2014/main" id="{D35081AE-F6CA-3C30-F8EF-C955C9188015}"/>
              </a:ext>
            </a:extLst>
          </p:cNvPr>
          <p:cNvGrpSpPr/>
          <p:nvPr/>
        </p:nvGrpSpPr>
        <p:grpSpPr>
          <a:xfrm>
            <a:off x="223551" y="1641959"/>
            <a:ext cx="6222398" cy="3624064"/>
            <a:chOff x="104542" y="1816657"/>
            <a:chExt cx="6222398" cy="3624064"/>
          </a:xfrm>
        </p:grpSpPr>
        <p:sp>
          <p:nvSpPr>
            <p:cNvPr id="25" name="Google Shape;300;p31">
              <a:extLst>
                <a:ext uri="{FF2B5EF4-FFF2-40B4-BE49-F238E27FC236}">
                  <a16:creationId xmlns:a16="http://schemas.microsoft.com/office/drawing/2014/main" id="{A3558823-3921-F680-26E0-9AF52CB6D40B}"/>
                </a:ext>
              </a:extLst>
            </p:cNvPr>
            <p:cNvSpPr txBox="1"/>
            <p:nvPr/>
          </p:nvSpPr>
          <p:spPr>
            <a:xfrm>
              <a:off x="104542" y="2771147"/>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kern="0" dirty="0">
                  <a:solidFill>
                    <a:srgbClr val="000000"/>
                  </a:solidFill>
                  <a:latin typeface="Oswald SemiBold"/>
                  <a:ea typeface="Oswald SemiBold"/>
                  <a:cs typeface="Oswald SemiBold"/>
                  <a:sym typeface="Oswald SemiBold"/>
                </a:rPr>
                <a:t>2 jours par semaine</a:t>
              </a:r>
              <a:endParaRPr kern="0" dirty="0">
                <a:solidFill>
                  <a:srgbClr val="000000"/>
                </a:solidFill>
                <a:latin typeface="Oswald SemiBold"/>
                <a:ea typeface="Oswald SemiBold"/>
                <a:cs typeface="Oswald SemiBold"/>
                <a:sym typeface="Oswald SemiBold"/>
              </a:endParaRPr>
            </a:p>
          </p:txBody>
        </p:sp>
        <p:sp>
          <p:nvSpPr>
            <p:cNvPr id="27" name="Google Shape;302;p31">
              <a:extLst>
                <a:ext uri="{FF2B5EF4-FFF2-40B4-BE49-F238E27FC236}">
                  <a16:creationId xmlns:a16="http://schemas.microsoft.com/office/drawing/2014/main" id="{99C83A5F-CD2C-FAE7-7488-8DB2382AD96D}"/>
                </a:ext>
              </a:extLst>
            </p:cNvPr>
            <p:cNvSpPr txBox="1"/>
            <p:nvPr/>
          </p:nvSpPr>
          <p:spPr>
            <a:xfrm>
              <a:off x="4433031" y="2649947"/>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kern="0" dirty="0">
                  <a:solidFill>
                    <a:srgbClr val="000000"/>
                  </a:solidFill>
                  <a:latin typeface="Oswald SemiBold"/>
                  <a:ea typeface="Oswald SemiBold"/>
                  <a:cs typeface="Oswald SemiBold"/>
                  <a:sym typeface="Oswald SemiBold"/>
                </a:rPr>
                <a:t>FULL Time</a:t>
              </a:r>
              <a:endParaRPr kern="0" dirty="0">
                <a:solidFill>
                  <a:srgbClr val="000000"/>
                </a:solidFill>
                <a:latin typeface="Oswald SemiBold"/>
                <a:ea typeface="Oswald SemiBold"/>
                <a:cs typeface="Oswald SemiBold"/>
                <a:sym typeface="Oswald SemiBold"/>
              </a:endParaRPr>
            </a:p>
          </p:txBody>
        </p:sp>
        <p:sp>
          <p:nvSpPr>
            <p:cNvPr id="28" name="Google Shape;304;p31">
              <a:extLst>
                <a:ext uri="{FF2B5EF4-FFF2-40B4-BE49-F238E27FC236}">
                  <a16:creationId xmlns:a16="http://schemas.microsoft.com/office/drawing/2014/main" id="{F754E572-D6E1-89E7-274F-B63AD689BC4A}"/>
                </a:ext>
              </a:extLst>
            </p:cNvPr>
            <p:cNvSpPr txBox="1"/>
            <p:nvPr/>
          </p:nvSpPr>
          <p:spPr>
            <a:xfrm>
              <a:off x="168719" y="3153593"/>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sz="1600" dirty="0">
                  <a:solidFill>
                    <a:schemeClr val="dk2"/>
                  </a:solidFill>
                  <a:latin typeface="Poppins"/>
                  <a:cs typeface="Poppins"/>
                  <a:sym typeface="Poppins"/>
                </a:rPr>
                <a:t>Début octobre </a:t>
              </a:r>
              <a:endParaRPr sz="1600" dirty="0">
                <a:solidFill>
                  <a:schemeClr val="dk2"/>
                </a:solidFill>
                <a:latin typeface="Poppins"/>
                <a:cs typeface="Poppins"/>
                <a:sym typeface="Poppins"/>
              </a:endParaRPr>
            </a:p>
          </p:txBody>
        </p:sp>
        <p:sp>
          <p:nvSpPr>
            <p:cNvPr id="29" name="Google Shape;305;p31">
              <a:extLst>
                <a:ext uri="{FF2B5EF4-FFF2-40B4-BE49-F238E27FC236}">
                  <a16:creationId xmlns:a16="http://schemas.microsoft.com/office/drawing/2014/main" id="{3FF28816-2F2F-58CC-3809-E062B1FBA199}"/>
                </a:ext>
              </a:extLst>
            </p:cNvPr>
            <p:cNvSpPr txBox="1"/>
            <p:nvPr/>
          </p:nvSpPr>
          <p:spPr>
            <a:xfrm>
              <a:off x="4431946" y="2905184"/>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sz="1600" dirty="0">
                  <a:solidFill>
                    <a:schemeClr val="dk2"/>
                  </a:solidFill>
                  <a:latin typeface="Poppins"/>
                  <a:cs typeface="Poppins"/>
                  <a:sym typeface="Poppins"/>
                </a:rPr>
                <a:t>D</a:t>
              </a:r>
              <a:r>
                <a:rPr lang="en" sz="1600" dirty="0">
                  <a:solidFill>
                    <a:schemeClr val="dk2"/>
                  </a:solidFill>
                  <a:latin typeface="Poppins"/>
                  <a:cs typeface="Poppins"/>
                  <a:sym typeface="Poppins"/>
                </a:rPr>
                <a:t>ebut mars </a:t>
              </a:r>
              <a:endParaRPr sz="1600" dirty="0">
                <a:solidFill>
                  <a:schemeClr val="dk2"/>
                </a:solidFill>
                <a:latin typeface="Poppins"/>
                <a:cs typeface="Poppins"/>
                <a:sym typeface="Poppins"/>
              </a:endParaRPr>
            </a:p>
          </p:txBody>
        </p:sp>
        <p:sp>
          <p:nvSpPr>
            <p:cNvPr id="30" name="Google Shape;306;p31">
              <a:extLst>
                <a:ext uri="{FF2B5EF4-FFF2-40B4-BE49-F238E27FC236}">
                  <a16:creationId xmlns:a16="http://schemas.microsoft.com/office/drawing/2014/main" id="{24DED919-C9BD-0BE8-83FC-9646AD1FD7FD}"/>
                </a:ext>
              </a:extLst>
            </p:cNvPr>
            <p:cNvSpPr txBox="1"/>
            <p:nvPr/>
          </p:nvSpPr>
          <p:spPr>
            <a:xfrm>
              <a:off x="2159845" y="4420632"/>
              <a:ext cx="1893909" cy="1020089"/>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sz="1600" dirty="0">
                  <a:solidFill>
                    <a:schemeClr val="dk2"/>
                  </a:solidFill>
                  <a:latin typeface="Poppins"/>
                  <a:cs typeface="Poppins"/>
                  <a:sym typeface="Poppins"/>
                </a:rPr>
                <a:t>D</a:t>
              </a:r>
              <a:r>
                <a:rPr lang="en" sz="1600" dirty="0">
                  <a:solidFill>
                    <a:schemeClr val="dk2"/>
                  </a:solidFill>
                  <a:latin typeface="Poppins"/>
                  <a:cs typeface="Poppins"/>
                  <a:sym typeface="Poppins"/>
                </a:rPr>
                <a:t>ebut février </a:t>
              </a:r>
              <a:endParaRPr sz="1600" dirty="0">
                <a:solidFill>
                  <a:schemeClr val="dk2"/>
                </a:solidFill>
                <a:latin typeface="Poppins"/>
                <a:cs typeface="Poppins"/>
                <a:sym typeface="Poppins"/>
              </a:endParaRPr>
            </a:p>
          </p:txBody>
        </p:sp>
        <p:sp>
          <p:nvSpPr>
            <p:cNvPr id="31" name="Google Shape;345;p31">
              <a:extLst>
                <a:ext uri="{FF2B5EF4-FFF2-40B4-BE49-F238E27FC236}">
                  <a16:creationId xmlns:a16="http://schemas.microsoft.com/office/drawing/2014/main" id="{4EA29118-52EE-43F1-67B5-3C7F0F18C5FE}"/>
                </a:ext>
              </a:extLst>
            </p:cNvPr>
            <p:cNvSpPr/>
            <p:nvPr/>
          </p:nvSpPr>
          <p:spPr>
            <a:xfrm>
              <a:off x="2748339" y="3301922"/>
              <a:ext cx="702488" cy="794135"/>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2" name="Google Shape;351;p31">
              <a:extLst>
                <a:ext uri="{FF2B5EF4-FFF2-40B4-BE49-F238E27FC236}">
                  <a16:creationId xmlns:a16="http://schemas.microsoft.com/office/drawing/2014/main" id="{A238B465-235F-24DD-E46C-0CADA172CB6C}"/>
                </a:ext>
              </a:extLst>
            </p:cNvPr>
            <p:cNvGrpSpPr/>
            <p:nvPr/>
          </p:nvGrpSpPr>
          <p:grpSpPr>
            <a:xfrm>
              <a:off x="689613" y="1997636"/>
              <a:ext cx="713335" cy="703034"/>
              <a:chOff x="5046550" y="2327025"/>
              <a:chExt cx="299325" cy="261525"/>
            </a:xfrm>
          </p:grpSpPr>
          <p:sp>
            <p:nvSpPr>
              <p:cNvPr id="33" name="Google Shape;352;p31">
                <a:extLst>
                  <a:ext uri="{FF2B5EF4-FFF2-40B4-BE49-F238E27FC236}">
                    <a16:creationId xmlns:a16="http://schemas.microsoft.com/office/drawing/2014/main" id="{A670FFBF-3537-BFA1-106E-C3C523FF92CA}"/>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53;p31">
                <a:extLst>
                  <a:ext uri="{FF2B5EF4-FFF2-40B4-BE49-F238E27FC236}">
                    <a16:creationId xmlns:a16="http://schemas.microsoft.com/office/drawing/2014/main" id="{4A7BCE66-80A3-64F8-73E3-AFF5179EDBB3}"/>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4;p31">
                <a:extLst>
                  <a:ext uri="{FF2B5EF4-FFF2-40B4-BE49-F238E27FC236}">
                    <a16:creationId xmlns:a16="http://schemas.microsoft.com/office/drawing/2014/main" id="{09BA6802-4FE0-91D4-127F-B5EF16195084}"/>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6" name="Google Shape;355;p31">
              <a:extLst>
                <a:ext uri="{FF2B5EF4-FFF2-40B4-BE49-F238E27FC236}">
                  <a16:creationId xmlns:a16="http://schemas.microsoft.com/office/drawing/2014/main" id="{EB4752DE-D2A1-01EC-280A-25A6263C519E}"/>
                </a:ext>
              </a:extLst>
            </p:cNvPr>
            <p:cNvGrpSpPr/>
            <p:nvPr/>
          </p:nvGrpSpPr>
          <p:grpSpPr>
            <a:xfrm>
              <a:off x="4911230" y="1816657"/>
              <a:ext cx="818058" cy="884013"/>
              <a:chOff x="6524150" y="1938725"/>
              <a:chExt cx="297725" cy="276625"/>
            </a:xfrm>
          </p:grpSpPr>
          <p:sp>
            <p:nvSpPr>
              <p:cNvPr id="37" name="Google Shape;356;p31">
                <a:extLst>
                  <a:ext uri="{FF2B5EF4-FFF2-40B4-BE49-F238E27FC236}">
                    <a16:creationId xmlns:a16="http://schemas.microsoft.com/office/drawing/2014/main" id="{D5A3E946-FA81-35C5-D94A-C64F3920F0BF}"/>
                  </a:ext>
                </a:extLst>
              </p:cNvPr>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57;p31">
                <a:extLst>
                  <a:ext uri="{FF2B5EF4-FFF2-40B4-BE49-F238E27FC236}">
                    <a16:creationId xmlns:a16="http://schemas.microsoft.com/office/drawing/2014/main" id="{981DF6A0-2469-FDAC-15D7-6838F9E948FA}"/>
                  </a:ext>
                </a:extLst>
              </p:cNvPr>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58;p31">
                <a:extLst>
                  <a:ext uri="{FF2B5EF4-FFF2-40B4-BE49-F238E27FC236}">
                    <a16:creationId xmlns:a16="http://schemas.microsoft.com/office/drawing/2014/main" id="{FD504E3B-049D-6279-D0B2-0C392C118A64}"/>
                  </a:ext>
                </a:extLst>
              </p:cNvPr>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359;p31">
                <a:extLst>
                  <a:ext uri="{FF2B5EF4-FFF2-40B4-BE49-F238E27FC236}">
                    <a16:creationId xmlns:a16="http://schemas.microsoft.com/office/drawing/2014/main" id="{AF8077D0-5ACC-7B03-6AEA-236D67F81888}"/>
                  </a:ext>
                </a:extLst>
              </p:cNvPr>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cxnSp>
          <p:nvCxnSpPr>
            <p:cNvPr id="41" name="Google Shape;368;p31">
              <a:extLst>
                <a:ext uri="{FF2B5EF4-FFF2-40B4-BE49-F238E27FC236}">
                  <a16:creationId xmlns:a16="http://schemas.microsoft.com/office/drawing/2014/main" id="{F42D4968-EDC5-6D91-4D8A-0C27CA519F99}"/>
                </a:ext>
              </a:extLst>
            </p:cNvPr>
            <p:cNvCxnSpPr>
              <a:cxnSpLocks/>
            </p:cNvCxnSpPr>
            <p:nvPr/>
          </p:nvCxnSpPr>
          <p:spPr>
            <a:xfrm>
              <a:off x="1454380" y="2649947"/>
              <a:ext cx="1216496" cy="1007293"/>
            </a:xfrm>
            <a:prstGeom prst="straightConnector1">
              <a:avLst/>
            </a:prstGeom>
            <a:noFill/>
            <a:ln w="31750" cap="flat" cmpd="sng">
              <a:solidFill>
                <a:srgbClr val="000000"/>
              </a:solidFill>
              <a:prstDash val="solid"/>
              <a:round/>
              <a:headEnd type="none" w="med" len="med"/>
              <a:tailEnd type="none" w="med" len="med"/>
            </a:ln>
          </p:spPr>
        </p:cxnSp>
        <p:sp>
          <p:nvSpPr>
            <p:cNvPr id="50" name="Google Shape;300;p31">
              <a:extLst>
                <a:ext uri="{FF2B5EF4-FFF2-40B4-BE49-F238E27FC236}">
                  <a16:creationId xmlns:a16="http://schemas.microsoft.com/office/drawing/2014/main" id="{8C19B9F3-E35A-049D-5038-69018ADA3059}"/>
                </a:ext>
              </a:extLst>
            </p:cNvPr>
            <p:cNvSpPr txBox="1"/>
            <p:nvPr/>
          </p:nvSpPr>
          <p:spPr>
            <a:xfrm>
              <a:off x="2159845" y="4091706"/>
              <a:ext cx="1893909" cy="657853"/>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fr-FR" kern="0" dirty="0">
                  <a:solidFill>
                    <a:srgbClr val="000000"/>
                  </a:solidFill>
                  <a:latin typeface="Oswald SemiBold"/>
                  <a:ea typeface="Oswald SemiBold"/>
                  <a:cs typeface="Oswald SemiBold"/>
                  <a:sym typeface="Oswald SemiBold"/>
                </a:rPr>
                <a:t>3 jours par semaine</a:t>
              </a:r>
              <a:endParaRPr kern="0" dirty="0">
                <a:solidFill>
                  <a:srgbClr val="000000"/>
                </a:solidFill>
                <a:latin typeface="Oswald SemiBold"/>
                <a:ea typeface="Oswald SemiBold"/>
                <a:cs typeface="Oswald SemiBold"/>
                <a:sym typeface="Oswald SemiBold"/>
              </a:endParaRPr>
            </a:p>
          </p:txBody>
        </p:sp>
        <p:cxnSp>
          <p:nvCxnSpPr>
            <p:cNvPr id="54" name="Google Shape;368;p31">
              <a:extLst>
                <a:ext uri="{FF2B5EF4-FFF2-40B4-BE49-F238E27FC236}">
                  <a16:creationId xmlns:a16="http://schemas.microsoft.com/office/drawing/2014/main" id="{4BF504D0-E255-58D1-925A-0BFC1CECC731}"/>
                </a:ext>
              </a:extLst>
            </p:cNvPr>
            <p:cNvCxnSpPr>
              <a:cxnSpLocks/>
            </p:cNvCxnSpPr>
            <p:nvPr/>
          </p:nvCxnSpPr>
          <p:spPr>
            <a:xfrm flipH="1">
              <a:off x="3595737" y="2649947"/>
              <a:ext cx="1110519" cy="967138"/>
            </a:xfrm>
            <a:prstGeom prst="straightConnector1">
              <a:avLst/>
            </a:prstGeom>
            <a:noFill/>
            <a:ln w="31750" cap="flat" cmpd="sng">
              <a:solidFill>
                <a:srgbClr val="000000"/>
              </a:solidFill>
              <a:prstDash val="solid"/>
              <a:round/>
              <a:headEnd type="none" w="med" len="med"/>
              <a:tailEnd type="none" w="med" len="med"/>
            </a:ln>
          </p:spPr>
        </p:cxnSp>
      </p:grpSp>
      <p:grpSp>
        <p:nvGrpSpPr>
          <p:cNvPr id="58" name="Groupe 57">
            <a:extLst>
              <a:ext uri="{FF2B5EF4-FFF2-40B4-BE49-F238E27FC236}">
                <a16:creationId xmlns:a16="http://schemas.microsoft.com/office/drawing/2014/main" id="{2C80350B-6C50-8B95-AE69-2CDC45216F14}"/>
              </a:ext>
            </a:extLst>
          </p:cNvPr>
          <p:cNvGrpSpPr/>
          <p:nvPr/>
        </p:nvGrpSpPr>
        <p:grpSpPr>
          <a:xfrm>
            <a:off x="-3786641" y="3831853"/>
            <a:ext cx="3771948" cy="2780422"/>
            <a:chOff x="5392476" y="3789520"/>
            <a:chExt cx="3771948" cy="2780422"/>
          </a:xfrm>
        </p:grpSpPr>
        <p:grpSp>
          <p:nvGrpSpPr>
            <p:cNvPr id="59" name="Groupe 58">
              <a:extLst>
                <a:ext uri="{FF2B5EF4-FFF2-40B4-BE49-F238E27FC236}">
                  <a16:creationId xmlns:a16="http://schemas.microsoft.com/office/drawing/2014/main" id="{0E88A9F4-EA0B-A092-0335-C595BF222202}"/>
                </a:ext>
              </a:extLst>
            </p:cNvPr>
            <p:cNvGrpSpPr/>
            <p:nvPr/>
          </p:nvGrpSpPr>
          <p:grpSpPr>
            <a:xfrm>
              <a:off x="5392476" y="3789520"/>
              <a:ext cx="3771948" cy="2780422"/>
              <a:chOff x="5392476" y="3789520"/>
              <a:chExt cx="3771948" cy="2780422"/>
            </a:xfrm>
          </p:grpSpPr>
          <p:grpSp>
            <p:nvGrpSpPr>
              <p:cNvPr id="61" name="Groupe 60">
                <a:extLst>
                  <a:ext uri="{FF2B5EF4-FFF2-40B4-BE49-F238E27FC236}">
                    <a16:creationId xmlns:a16="http://schemas.microsoft.com/office/drawing/2014/main" id="{5DD78538-7540-F609-7589-079B121D1542}"/>
                  </a:ext>
                </a:extLst>
              </p:cNvPr>
              <p:cNvGrpSpPr/>
              <p:nvPr/>
            </p:nvGrpSpPr>
            <p:grpSpPr>
              <a:xfrm>
                <a:off x="5392476" y="3789520"/>
                <a:ext cx="3771948" cy="2762896"/>
                <a:chOff x="5231850" y="3479545"/>
                <a:chExt cx="3771948" cy="2762896"/>
              </a:xfrm>
            </p:grpSpPr>
            <p:sp>
              <p:nvSpPr>
                <p:cNvPr id="63" name="Rectangle 62">
                  <a:extLst>
                    <a:ext uri="{FF2B5EF4-FFF2-40B4-BE49-F238E27FC236}">
                      <a16:creationId xmlns:a16="http://schemas.microsoft.com/office/drawing/2014/main" id="{3F0B1F52-A5AF-074C-452C-9494C962287D}"/>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63">
                  <a:extLst>
                    <a:ext uri="{FF2B5EF4-FFF2-40B4-BE49-F238E27FC236}">
                      <a16:creationId xmlns:a16="http://schemas.microsoft.com/office/drawing/2014/main" id="{771F5437-AB63-6B73-43AE-A3AFBD40AA1D}"/>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 coins arrondis 64">
                  <a:extLst>
                    <a:ext uri="{FF2B5EF4-FFF2-40B4-BE49-F238E27FC236}">
                      <a16:creationId xmlns:a16="http://schemas.microsoft.com/office/drawing/2014/main" id="{A39EEBA4-07CC-EC22-3FF2-4586A078DA17}"/>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2" name="ZoneTexte 61">
                <a:extLst>
                  <a:ext uri="{FF2B5EF4-FFF2-40B4-BE49-F238E27FC236}">
                    <a16:creationId xmlns:a16="http://schemas.microsoft.com/office/drawing/2014/main" id="{9CC3038F-C03F-F735-D28C-F259E9D895F5}"/>
                  </a:ext>
                </a:extLst>
              </p:cNvPr>
              <p:cNvSpPr txBox="1"/>
              <p:nvPr/>
            </p:nvSpPr>
            <p:spPr>
              <a:xfrm>
                <a:off x="5753686" y="4353951"/>
                <a:ext cx="3017520" cy="2215991"/>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Évaluation des Besoins </a:t>
                </a:r>
              </a:p>
              <a:p>
                <a:pPr marL="171450" indent="-171450">
                  <a:buFont typeface="Arial" panose="020B0604020202020204" pitchFamily="34" charset="0"/>
                  <a:buChar char="•"/>
                </a:pPr>
                <a:r>
                  <a:rPr lang="fr-FR" sz="1200" dirty="0">
                    <a:solidFill>
                      <a:schemeClr val="bg1"/>
                    </a:solidFill>
                    <a:latin typeface="Poppins"/>
                    <a:cs typeface="Poppins"/>
                  </a:rPr>
                  <a:t>Création de Tableaux de Bord :</a:t>
                </a:r>
              </a:p>
              <a:p>
                <a:pPr marL="171450" indent="-171450">
                  <a:buFont typeface="Arial" panose="020B0604020202020204" pitchFamily="34" charset="0"/>
                  <a:buChar char="•"/>
                </a:pPr>
                <a:r>
                  <a:rPr lang="fr-FR" sz="1200" dirty="0">
                    <a:solidFill>
                      <a:schemeClr val="bg1"/>
                    </a:solidFill>
                    <a:latin typeface="Poppins"/>
                    <a:cs typeface="Poppins"/>
                  </a:rPr>
                  <a:t>Partage de Modèles </a:t>
                </a:r>
              </a:p>
              <a:p>
                <a:pPr marL="171450" indent="-171450">
                  <a:buFont typeface="Arial" panose="020B0604020202020204" pitchFamily="34" charset="0"/>
                  <a:buChar char="•"/>
                </a:pPr>
                <a:r>
                  <a:rPr lang="fr-FR" sz="1200" dirty="0">
                    <a:solidFill>
                      <a:schemeClr val="bg1"/>
                    </a:solidFill>
                    <a:latin typeface="Poppins"/>
                    <a:cs typeface="Poppins"/>
                  </a:rPr>
                  <a:t>Identification des Sources de Données </a:t>
                </a:r>
              </a:p>
              <a:p>
                <a:pPr marL="171450" indent="-171450">
                  <a:buFont typeface="Arial" panose="020B0604020202020204" pitchFamily="34" charset="0"/>
                  <a:buChar char="•"/>
                </a:pPr>
                <a:r>
                  <a:rPr lang="fr-FR" sz="1200" dirty="0">
                    <a:solidFill>
                      <a:schemeClr val="bg1"/>
                    </a:solidFill>
                    <a:latin typeface="Poppins"/>
                    <a:cs typeface="Poppins"/>
                  </a:rPr>
                  <a:t>Fiche de Spécifications </a:t>
                </a:r>
              </a:p>
              <a:p>
                <a:pPr marL="171450" indent="-171450">
                  <a:buFont typeface="Arial" panose="020B0604020202020204" pitchFamily="34" charset="0"/>
                  <a:buChar char="•"/>
                </a:pPr>
                <a:r>
                  <a:rPr lang="fr-FR" sz="1200" dirty="0">
                    <a:solidFill>
                      <a:schemeClr val="bg1"/>
                    </a:solidFill>
                    <a:latin typeface="Poppins"/>
                    <a:cs typeface="Poppins"/>
                  </a:rPr>
                  <a:t>Approbation des Directeurs :</a:t>
                </a:r>
              </a:p>
              <a:p>
                <a:pPr marL="171450" indent="-171450">
                  <a:buFont typeface="Arial" panose="020B0604020202020204" pitchFamily="34" charset="0"/>
                  <a:buChar char="•"/>
                </a:pPr>
                <a:r>
                  <a:rPr lang="fr-FR" sz="1200" dirty="0">
                    <a:solidFill>
                      <a:schemeClr val="bg1"/>
                    </a:solidFill>
                    <a:latin typeface="Poppins"/>
                    <a:cs typeface="Poppins"/>
                  </a:rPr>
                  <a:t>Implication du Service Informatique </a:t>
                </a:r>
              </a:p>
              <a:p>
                <a:pPr marL="171450" indent="-171450">
                  <a:buFont typeface="Arial" panose="020B0604020202020204" pitchFamily="34" charset="0"/>
                  <a:buChar char="•"/>
                </a:pPr>
                <a:r>
                  <a:rPr lang="fr-FR" sz="1200" dirty="0">
                    <a:solidFill>
                      <a:schemeClr val="bg1"/>
                    </a:solidFill>
                    <a:latin typeface="Poppins"/>
                    <a:cs typeface="Poppins"/>
                  </a:rPr>
                  <a:t>Permissions de Sécurité </a:t>
                </a:r>
              </a:p>
              <a:p>
                <a:endParaRPr lang="fr-FR" dirty="0"/>
              </a:p>
            </p:txBody>
          </p:sp>
        </p:grpSp>
        <p:sp>
          <p:nvSpPr>
            <p:cNvPr id="60" name="ZoneTexte 59">
              <a:extLst>
                <a:ext uri="{FF2B5EF4-FFF2-40B4-BE49-F238E27FC236}">
                  <a16:creationId xmlns:a16="http://schemas.microsoft.com/office/drawing/2014/main" id="{3639A9B5-6188-5482-A9AC-3BA879F97A0E}"/>
                </a:ext>
              </a:extLst>
            </p:cNvPr>
            <p:cNvSpPr txBox="1"/>
            <p:nvPr/>
          </p:nvSpPr>
          <p:spPr>
            <a:xfrm>
              <a:off x="5571632" y="3850250"/>
              <a:ext cx="1048735" cy="400110"/>
            </a:xfrm>
            <a:prstGeom prst="rect">
              <a:avLst/>
            </a:prstGeom>
            <a:noFill/>
          </p:spPr>
          <p:txBody>
            <a:bodyPr wrap="square" rtlCol="0">
              <a:spAutoFit/>
            </a:bodyPr>
            <a:lstStyle/>
            <a:p>
              <a:r>
                <a:rPr lang="fr-FR" sz="2000" kern="0" dirty="0">
                  <a:solidFill>
                    <a:schemeClr val="bg1"/>
                  </a:solidFill>
                  <a:latin typeface="Oswald SemiBold"/>
                </a:rPr>
                <a:t>Tableau </a:t>
              </a:r>
            </a:p>
          </p:txBody>
        </p:sp>
      </p:grpSp>
      <p:grpSp>
        <p:nvGrpSpPr>
          <p:cNvPr id="66" name="Groupe 65">
            <a:extLst>
              <a:ext uri="{FF2B5EF4-FFF2-40B4-BE49-F238E27FC236}">
                <a16:creationId xmlns:a16="http://schemas.microsoft.com/office/drawing/2014/main" id="{B3FADD1B-FF87-487E-E019-31395A8AA7D9}"/>
              </a:ext>
            </a:extLst>
          </p:cNvPr>
          <p:cNvGrpSpPr/>
          <p:nvPr/>
        </p:nvGrpSpPr>
        <p:grpSpPr>
          <a:xfrm>
            <a:off x="-10145215" y="3831853"/>
            <a:ext cx="6031198" cy="2762896"/>
            <a:chOff x="5392476" y="3789520"/>
            <a:chExt cx="6031198" cy="2762896"/>
          </a:xfrm>
        </p:grpSpPr>
        <p:grpSp>
          <p:nvGrpSpPr>
            <p:cNvPr id="67" name="Groupe 66">
              <a:extLst>
                <a:ext uri="{FF2B5EF4-FFF2-40B4-BE49-F238E27FC236}">
                  <a16:creationId xmlns:a16="http://schemas.microsoft.com/office/drawing/2014/main" id="{3B0F8921-4D51-7C16-26C4-C0BD9D959F4B}"/>
                </a:ext>
              </a:extLst>
            </p:cNvPr>
            <p:cNvGrpSpPr/>
            <p:nvPr/>
          </p:nvGrpSpPr>
          <p:grpSpPr>
            <a:xfrm>
              <a:off x="5392476" y="3789520"/>
              <a:ext cx="3771948" cy="2762896"/>
              <a:chOff x="5231850" y="3479545"/>
              <a:chExt cx="3771948" cy="2762896"/>
            </a:xfrm>
          </p:grpSpPr>
          <p:sp>
            <p:nvSpPr>
              <p:cNvPr id="71" name="Rectangle 70">
                <a:extLst>
                  <a:ext uri="{FF2B5EF4-FFF2-40B4-BE49-F238E27FC236}">
                    <a16:creationId xmlns:a16="http://schemas.microsoft.com/office/drawing/2014/main" id="{FE9E398D-ED24-1F55-9C38-96EEA7A0FB71}"/>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426DEBFD-03DF-375F-A0EA-B518879B00A7}"/>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 coins arrondis 72">
                <a:extLst>
                  <a:ext uri="{FF2B5EF4-FFF2-40B4-BE49-F238E27FC236}">
                    <a16:creationId xmlns:a16="http://schemas.microsoft.com/office/drawing/2014/main" id="{2C9EB253-9880-63E9-1898-CF8B098383E0}"/>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8" name="ZoneTexte 67">
              <a:extLst>
                <a:ext uri="{FF2B5EF4-FFF2-40B4-BE49-F238E27FC236}">
                  <a16:creationId xmlns:a16="http://schemas.microsoft.com/office/drawing/2014/main" id="{D9BD9AAA-0C26-B73A-B103-D7FF8D9B989C}"/>
                </a:ext>
              </a:extLst>
            </p:cNvPr>
            <p:cNvSpPr txBox="1"/>
            <p:nvPr/>
          </p:nvSpPr>
          <p:spPr>
            <a:xfrm>
              <a:off x="5571632" y="3850250"/>
              <a:ext cx="1048735" cy="400110"/>
            </a:xfrm>
            <a:prstGeom prst="rect">
              <a:avLst/>
            </a:prstGeom>
            <a:noFill/>
          </p:spPr>
          <p:txBody>
            <a:bodyPr wrap="square" rtlCol="0">
              <a:spAutoFit/>
            </a:bodyPr>
            <a:lstStyle/>
            <a:p>
              <a:r>
                <a:rPr lang="fr-FR" sz="2000" kern="0" dirty="0">
                  <a:solidFill>
                    <a:schemeClr val="bg1"/>
                  </a:solidFill>
                  <a:latin typeface="Oswald SemiBold"/>
                </a:rPr>
                <a:t>AWS</a:t>
              </a:r>
            </a:p>
          </p:txBody>
        </p:sp>
        <p:pic>
          <p:nvPicPr>
            <p:cNvPr id="69" name="Image 68">
              <a:extLst>
                <a:ext uri="{FF2B5EF4-FFF2-40B4-BE49-F238E27FC236}">
                  <a16:creationId xmlns:a16="http://schemas.microsoft.com/office/drawing/2014/main" id="{2995EF09-9F3E-922F-1B9A-8A97E53A00F2}"/>
                </a:ext>
              </a:extLst>
            </p:cNvPr>
            <p:cNvPicPr>
              <a:picLocks noChangeAspect="1"/>
            </p:cNvPicPr>
            <p:nvPr/>
          </p:nvPicPr>
          <p:blipFill>
            <a:blip r:embed="rId2"/>
            <a:stretch>
              <a:fillRect/>
            </a:stretch>
          </p:blipFill>
          <p:spPr>
            <a:xfrm>
              <a:off x="9477528" y="4051017"/>
              <a:ext cx="1946146" cy="2114667"/>
            </a:xfrm>
            <a:prstGeom prst="pentagon">
              <a:avLst/>
            </a:prstGeom>
          </p:spPr>
        </p:pic>
        <p:sp>
          <p:nvSpPr>
            <p:cNvPr id="70" name="ZoneTexte 69">
              <a:extLst>
                <a:ext uri="{FF2B5EF4-FFF2-40B4-BE49-F238E27FC236}">
                  <a16:creationId xmlns:a16="http://schemas.microsoft.com/office/drawing/2014/main" id="{AA4C74DA-4F92-712E-420C-0456A36BEA5E}"/>
                </a:ext>
              </a:extLst>
            </p:cNvPr>
            <p:cNvSpPr txBox="1"/>
            <p:nvPr/>
          </p:nvSpPr>
          <p:spPr>
            <a:xfrm>
              <a:off x="5766144" y="4407500"/>
              <a:ext cx="2962859" cy="1846659"/>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chemeClr val="bg1"/>
                  </a:solidFill>
                  <a:latin typeface="Poppins"/>
                  <a:cs typeface="Poppins"/>
                </a:rPr>
                <a:t>Stockage de Données dans Amazon S3</a:t>
              </a:r>
            </a:p>
            <a:p>
              <a:pPr marL="171450" indent="-171450">
                <a:buFont typeface="Arial" panose="020B0604020202020204" pitchFamily="34" charset="0"/>
                <a:buChar char="•"/>
              </a:pPr>
              <a:r>
                <a:rPr lang="fr-FR" sz="1200" dirty="0">
                  <a:solidFill>
                    <a:schemeClr val="bg1"/>
                  </a:solidFill>
                  <a:latin typeface="Poppins"/>
                  <a:cs typeface="Poppins"/>
                </a:rPr>
                <a:t>Traitement de Données avec AWS Glue </a:t>
              </a:r>
            </a:p>
            <a:p>
              <a:pPr marL="171450" indent="-171450">
                <a:buFont typeface="Arial" panose="020B0604020202020204" pitchFamily="34" charset="0"/>
                <a:buChar char="•"/>
              </a:pPr>
              <a:r>
                <a:rPr lang="fr-FR" sz="1200" dirty="0">
                  <a:solidFill>
                    <a:schemeClr val="bg1"/>
                  </a:solidFill>
                  <a:latin typeface="Poppins"/>
                  <a:cs typeface="Poppins"/>
                </a:rPr>
                <a:t>Analyse de Données avec Amazon </a:t>
              </a:r>
              <a:r>
                <a:rPr lang="fr-FR" sz="1200" dirty="0" err="1">
                  <a:solidFill>
                    <a:schemeClr val="bg1"/>
                  </a:solidFill>
                  <a:latin typeface="Poppins"/>
                  <a:cs typeface="Poppins"/>
                </a:rPr>
                <a:t>Athena</a:t>
              </a:r>
              <a:endParaRPr lang="fr-FR" sz="1200" dirty="0">
                <a:solidFill>
                  <a:schemeClr val="bg1"/>
                </a:solidFill>
                <a:latin typeface="Poppins"/>
                <a:cs typeface="Poppins"/>
              </a:endParaRPr>
            </a:p>
            <a:p>
              <a:pPr marL="171450" indent="-171450">
                <a:buFont typeface="Arial" panose="020B0604020202020204" pitchFamily="34" charset="0"/>
                <a:buChar char="•"/>
              </a:pPr>
              <a:r>
                <a:rPr lang="fr-FR" sz="1200" dirty="0">
                  <a:solidFill>
                    <a:schemeClr val="bg1"/>
                  </a:solidFill>
                  <a:latin typeface="Poppins"/>
                  <a:cs typeface="Poppins"/>
                </a:rPr>
                <a:t>Visualisation avec Amazon </a:t>
              </a:r>
              <a:r>
                <a:rPr lang="fr-FR" sz="1200" dirty="0" err="1">
                  <a:solidFill>
                    <a:schemeClr val="bg1"/>
                  </a:solidFill>
                  <a:latin typeface="Poppins"/>
                  <a:cs typeface="Poppins"/>
                </a:rPr>
                <a:t>QuickSight</a:t>
              </a:r>
              <a:r>
                <a:rPr lang="fr-FR" sz="1200" dirty="0">
                  <a:solidFill>
                    <a:schemeClr val="bg1"/>
                  </a:solidFill>
                  <a:latin typeface="Poppins"/>
                  <a:cs typeface="Poppins"/>
                </a:rPr>
                <a:t> </a:t>
              </a:r>
            </a:p>
            <a:p>
              <a:endParaRPr lang="fr-FR" dirty="0"/>
            </a:p>
          </p:txBody>
        </p:sp>
      </p:grpSp>
      <p:pic>
        <p:nvPicPr>
          <p:cNvPr id="74" name="Picture 20" descr="Machine Learning – Europlanet Society">
            <a:extLst>
              <a:ext uri="{FF2B5EF4-FFF2-40B4-BE49-F238E27FC236}">
                <a16:creationId xmlns:a16="http://schemas.microsoft.com/office/drawing/2014/main" id="{F40A3324-77D3-8D58-BB69-191A010A5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757" y="1546743"/>
            <a:ext cx="572102" cy="40854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a:extLst>
              <a:ext uri="{FF2B5EF4-FFF2-40B4-BE49-F238E27FC236}">
                <a16:creationId xmlns:a16="http://schemas.microsoft.com/office/drawing/2014/main" id="{4B9419AC-50DD-FC8C-FE5A-DE7395AEB9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1391" y="1624789"/>
            <a:ext cx="496575" cy="2972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Logo complet de Tableau PNG transparents - StickPNG">
            <a:extLst>
              <a:ext uri="{FF2B5EF4-FFF2-40B4-BE49-F238E27FC236}">
                <a16:creationId xmlns:a16="http://schemas.microsoft.com/office/drawing/2014/main" id="{2459E273-202C-B90C-F610-DDAF2FCF73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675" t="-57249" r="-16162" b="-75082"/>
          <a:stretch/>
        </p:blipFill>
        <p:spPr bwMode="auto">
          <a:xfrm>
            <a:off x="-4196483" y="830142"/>
            <a:ext cx="2165332" cy="2009230"/>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77" name="Picture 6">
            <a:extLst>
              <a:ext uri="{FF2B5EF4-FFF2-40B4-BE49-F238E27FC236}">
                <a16:creationId xmlns:a16="http://schemas.microsoft.com/office/drawing/2014/main" id="{EE68BB46-E810-8FF7-D1B4-16580C6B35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8205" y="1424757"/>
            <a:ext cx="483128" cy="52945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2" descr="Data visualization - Free marketing icons">
            <a:extLst>
              <a:ext uri="{FF2B5EF4-FFF2-40B4-BE49-F238E27FC236}">
                <a16:creationId xmlns:a16="http://schemas.microsoft.com/office/drawing/2014/main" id="{4B9E1D42-54CC-6124-2533-E6C9C0950D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1296" y="1493339"/>
            <a:ext cx="682837" cy="68283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8" descr="Scrum: Adaptive Software Development | by Hanif Arkan Audah | Medium">
            <a:extLst>
              <a:ext uri="{FF2B5EF4-FFF2-40B4-BE49-F238E27FC236}">
                <a16:creationId xmlns:a16="http://schemas.microsoft.com/office/drawing/2014/main" id="{93066D3C-2BA0-E52B-5A92-C4AC614C95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2225" y="1280820"/>
            <a:ext cx="641235" cy="6412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4" descr="Barrier, language, language barrier, miscommunication, misunderstanding,  misunderstood icon - Download on Iconfinder">
            <a:extLst>
              <a:ext uri="{FF2B5EF4-FFF2-40B4-BE49-F238E27FC236}">
                <a16:creationId xmlns:a16="http://schemas.microsoft.com/office/drawing/2014/main" id="{58D28375-A645-AF20-216B-98EFA80513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3246" y="1365842"/>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4" descr="CS-Delivery: Cabinet de consulting IT - [CS] Delivery">
            <a:extLst>
              <a:ext uri="{FF2B5EF4-FFF2-40B4-BE49-F238E27FC236}">
                <a16:creationId xmlns:a16="http://schemas.microsoft.com/office/drawing/2014/main" id="{64826B45-B33F-92B2-C0FB-A2FC859BD2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4038" y="1280820"/>
            <a:ext cx="1204384" cy="828890"/>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Groupe 81">
            <a:extLst>
              <a:ext uri="{FF2B5EF4-FFF2-40B4-BE49-F238E27FC236}">
                <a16:creationId xmlns:a16="http://schemas.microsoft.com/office/drawing/2014/main" id="{417715F8-2A6F-C5E3-80B2-D43DC3DC2CBD}"/>
              </a:ext>
            </a:extLst>
          </p:cNvPr>
          <p:cNvGrpSpPr/>
          <p:nvPr/>
        </p:nvGrpSpPr>
        <p:grpSpPr>
          <a:xfrm>
            <a:off x="-9225195" y="0"/>
            <a:ext cx="5133009" cy="6900334"/>
            <a:chOff x="0" y="-9200"/>
            <a:chExt cx="5102291" cy="6858000"/>
          </a:xfrm>
        </p:grpSpPr>
        <p:sp>
          <p:nvSpPr>
            <p:cNvPr id="83" name="Rectangle 82">
              <a:extLst>
                <a:ext uri="{FF2B5EF4-FFF2-40B4-BE49-F238E27FC236}">
                  <a16:creationId xmlns:a16="http://schemas.microsoft.com/office/drawing/2014/main" id="{24B798BA-6395-87B8-B9BE-ED2EE5D91CE9}"/>
                </a:ext>
              </a:extLst>
            </p:cNvPr>
            <p:cNvSpPr/>
            <p:nvPr/>
          </p:nvSpPr>
          <p:spPr>
            <a:xfrm>
              <a:off x="0" y="-9200"/>
              <a:ext cx="5102291" cy="6858000"/>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84" name="ZoneTexte 83">
              <a:extLst>
                <a:ext uri="{FF2B5EF4-FFF2-40B4-BE49-F238E27FC236}">
                  <a16:creationId xmlns:a16="http://schemas.microsoft.com/office/drawing/2014/main" id="{55510A7C-0E26-D96F-0960-DF9B585EB210}"/>
                </a:ext>
              </a:extLst>
            </p:cNvPr>
            <p:cNvSpPr txBox="1"/>
            <p:nvPr/>
          </p:nvSpPr>
          <p:spPr>
            <a:xfrm>
              <a:off x="77114" y="1366345"/>
              <a:ext cx="5025177" cy="3046988"/>
            </a:xfrm>
            <a:prstGeom prst="rect">
              <a:avLst/>
            </a:prstGeom>
            <a:noFill/>
          </p:spPr>
          <p:txBody>
            <a:bodyPr wrap="square" rtlCol="0">
              <a:spAutoFit/>
            </a:bodyPr>
            <a:lstStyle/>
            <a:p>
              <a:pPr>
                <a:buClr>
                  <a:srgbClr val="000000"/>
                </a:buClr>
                <a:buSzPts val="5200"/>
              </a:pPr>
              <a:r>
                <a:rPr lang="fr-FR" sz="4800" kern="0" dirty="0">
                  <a:solidFill>
                    <a:schemeClr val="bg1"/>
                  </a:solidFill>
                  <a:latin typeface="Oswald SemiBold"/>
                  <a:sym typeface="Oswald SemiBold"/>
                </a:rPr>
                <a:t>Expérience professionnelle en tant que data consultant </a:t>
              </a:r>
            </a:p>
          </p:txBody>
        </p:sp>
      </p:grpSp>
      <p:grpSp>
        <p:nvGrpSpPr>
          <p:cNvPr id="2" name="Groupe 1">
            <a:extLst>
              <a:ext uri="{FF2B5EF4-FFF2-40B4-BE49-F238E27FC236}">
                <a16:creationId xmlns:a16="http://schemas.microsoft.com/office/drawing/2014/main" id="{D74A0F45-19C9-46D6-03F2-D913FB02B3E1}"/>
              </a:ext>
            </a:extLst>
          </p:cNvPr>
          <p:cNvGrpSpPr/>
          <p:nvPr/>
        </p:nvGrpSpPr>
        <p:grpSpPr>
          <a:xfrm>
            <a:off x="7038976" y="6859456"/>
            <a:ext cx="5162211" cy="6900334"/>
            <a:chOff x="0" y="-9200"/>
            <a:chExt cx="5102291" cy="6858000"/>
          </a:xfrm>
        </p:grpSpPr>
        <p:sp>
          <p:nvSpPr>
            <p:cNvPr id="3" name="Rectangle 2">
              <a:extLst>
                <a:ext uri="{FF2B5EF4-FFF2-40B4-BE49-F238E27FC236}">
                  <a16:creationId xmlns:a16="http://schemas.microsoft.com/office/drawing/2014/main" id="{FA2352EE-BD3D-7C8D-1C70-7F8006BCD833}"/>
                </a:ext>
              </a:extLst>
            </p:cNvPr>
            <p:cNvSpPr/>
            <p:nvPr/>
          </p:nvSpPr>
          <p:spPr>
            <a:xfrm>
              <a:off x="0" y="-9200"/>
              <a:ext cx="5102291" cy="6858000"/>
            </a:xfrm>
            <a:prstGeom prst="rect">
              <a:avLst/>
            </a:prstGeom>
            <a:solidFill>
              <a:srgbClr val="0000FF"/>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7" name="ZoneTexte 6">
              <a:extLst>
                <a:ext uri="{FF2B5EF4-FFF2-40B4-BE49-F238E27FC236}">
                  <a16:creationId xmlns:a16="http://schemas.microsoft.com/office/drawing/2014/main" id="{35E66110-CA1E-0CCC-893F-20265D503587}"/>
                </a:ext>
              </a:extLst>
            </p:cNvPr>
            <p:cNvSpPr txBox="1"/>
            <p:nvPr/>
          </p:nvSpPr>
          <p:spPr>
            <a:xfrm>
              <a:off x="77114" y="1366345"/>
              <a:ext cx="5025177" cy="825899"/>
            </a:xfrm>
            <a:prstGeom prst="rect">
              <a:avLst/>
            </a:prstGeom>
            <a:noFill/>
          </p:spPr>
          <p:txBody>
            <a:bodyPr wrap="square" rtlCol="0">
              <a:spAutoFit/>
            </a:bodyPr>
            <a:lstStyle/>
            <a:p>
              <a:pPr>
                <a:buClr>
                  <a:srgbClr val="000000"/>
                </a:buClr>
                <a:buSzPts val="5200"/>
              </a:pPr>
              <a:endParaRPr lang="fr-FR" sz="4800" kern="0" dirty="0">
                <a:solidFill>
                  <a:schemeClr val="bg1"/>
                </a:solidFill>
                <a:latin typeface="Oswald SemiBold"/>
                <a:sym typeface="Oswald SemiBold"/>
              </a:endParaRPr>
            </a:p>
          </p:txBody>
        </p:sp>
      </p:grpSp>
      <p:sp>
        <p:nvSpPr>
          <p:cNvPr id="8" name="ZoneTexte 7">
            <a:extLst>
              <a:ext uri="{FF2B5EF4-FFF2-40B4-BE49-F238E27FC236}">
                <a16:creationId xmlns:a16="http://schemas.microsoft.com/office/drawing/2014/main" id="{B5BE840D-2395-A592-5B17-EF61E6C02C12}"/>
              </a:ext>
            </a:extLst>
          </p:cNvPr>
          <p:cNvSpPr txBox="1"/>
          <p:nvPr/>
        </p:nvSpPr>
        <p:spPr>
          <a:xfrm>
            <a:off x="7393389" y="8360996"/>
            <a:ext cx="3848174" cy="4524315"/>
          </a:xfrm>
          <a:prstGeom prst="rect">
            <a:avLst/>
          </a:prstGeom>
          <a:noFill/>
        </p:spPr>
        <p:txBody>
          <a:bodyPr wrap="square" rtlCol="0">
            <a:spAutoFit/>
          </a:bodyPr>
          <a:lstStyle/>
          <a:p>
            <a:r>
              <a:rPr lang="fr-FR" sz="7200" kern="0" dirty="0">
                <a:solidFill>
                  <a:schemeClr val="bg1"/>
                </a:solidFill>
                <a:latin typeface="Oswald SemiBold"/>
              </a:rPr>
              <a:t>Merci pour votre attention </a:t>
            </a:r>
          </a:p>
        </p:txBody>
      </p:sp>
      <p:sp>
        <p:nvSpPr>
          <p:cNvPr id="9" name="ZoneTexte 8">
            <a:extLst>
              <a:ext uri="{FF2B5EF4-FFF2-40B4-BE49-F238E27FC236}">
                <a16:creationId xmlns:a16="http://schemas.microsoft.com/office/drawing/2014/main" id="{775A3B56-3880-40D6-7E4D-C29445F3ED24}"/>
              </a:ext>
            </a:extLst>
          </p:cNvPr>
          <p:cNvSpPr txBox="1"/>
          <p:nvPr/>
        </p:nvSpPr>
        <p:spPr>
          <a:xfrm>
            <a:off x="338188" y="7230007"/>
            <a:ext cx="4401068" cy="1569660"/>
          </a:xfrm>
          <a:prstGeom prst="rect">
            <a:avLst/>
          </a:prstGeom>
          <a:noFill/>
        </p:spPr>
        <p:txBody>
          <a:bodyPr wrap="square" rtlCol="0">
            <a:spAutoFit/>
          </a:bodyPr>
          <a:lstStyle/>
          <a:p>
            <a:r>
              <a:rPr lang="fr-FR" sz="4800" kern="0" dirty="0">
                <a:solidFill>
                  <a:schemeClr val="bg1">
                    <a:lumMod val="65000"/>
                  </a:schemeClr>
                </a:solidFill>
                <a:latin typeface="Oswald SemiBold"/>
              </a:rPr>
              <a:t>Informations complémentaires </a:t>
            </a:r>
          </a:p>
        </p:txBody>
      </p:sp>
      <p:grpSp>
        <p:nvGrpSpPr>
          <p:cNvPr id="10" name="Groupe 9">
            <a:extLst>
              <a:ext uri="{FF2B5EF4-FFF2-40B4-BE49-F238E27FC236}">
                <a16:creationId xmlns:a16="http://schemas.microsoft.com/office/drawing/2014/main" id="{26EEDDB9-3514-C75D-EE25-B2B29CFF10B7}"/>
              </a:ext>
            </a:extLst>
          </p:cNvPr>
          <p:cNvGrpSpPr/>
          <p:nvPr/>
        </p:nvGrpSpPr>
        <p:grpSpPr>
          <a:xfrm>
            <a:off x="441853" y="9664419"/>
            <a:ext cx="5102977" cy="2504169"/>
            <a:chOff x="486241" y="2769604"/>
            <a:chExt cx="5102977" cy="2504169"/>
          </a:xfrm>
        </p:grpSpPr>
        <p:sp>
          <p:nvSpPr>
            <p:cNvPr id="11" name="Google Shape;216;p29">
              <a:extLst>
                <a:ext uri="{FF2B5EF4-FFF2-40B4-BE49-F238E27FC236}">
                  <a16:creationId xmlns:a16="http://schemas.microsoft.com/office/drawing/2014/main" id="{3B6D2344-E7AE-4042-2789-563391104FCF}"/>
                </a:ext>
              </a:extLst>
            </p:cNvPr>
            <p:cNvSpPr txBox="1">
              <a:spLocks/>
            </p:cNvSpPr>
            <p:nvPr/>
          </p:nvSpPr>
          <p:spPr>
            <a:xfrm>
              <a:off x="1274169" y="4986973"/>
              <a:ext cx="3501515" cy="28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1pPr>
              <a:lvl2pPr marL="914400" marR="0" lvl="1"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2pPr>
              <a:lvl3pPr marL="1371600" marR="0" lvl="2"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3pPr>
              <a:lvl4pPr marL="1828800" marR="0" lvl="3"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4pPr>
              <a:lvl5pPr marL="2286000" marR="0" lvl="4"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5pPr>
              <a:lvl6pPr marL="2743200" marR="0" lvl="5"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6pPr>
              <a:lvl7pPr marL="3200400" marR="0" lvl="6"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7pPr>
              <a:lvl8pPr marL="3657600" marR="0" lvl="7"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8pPr>
              <a:lvl9pPr marL="4114800" marR="0" lvl="8" indent="-342900" algn="l" rtl="0">
                <a:lnSpc>
                  <a:spcPct val="100000"/>
                </a:lnSpc>
                <a:spcBef>
                  <a:spcPts val="1600"/>
                </a:spcBef>
                <a:spcAft>
                  <a:spcPts val="1600"/>
                </a:spcAft>
                <a:buClr>
                  <a:schemeClr val="dk2"/>
                </a:buClr>
                <a:buSzPts val="1800"/>
                <a:buFont typeface="Oswald"/>
                <a:buChar char="■"/>
                <a:defRPr sz="1800" b="0" i="0" u="none" strike="noStrike" cap="none">
                  <a:solidFill>
                    <a:schemeClr val="dk2"/>
                  </a:solidFill>
                  <a:latin typeface="Oswald"/>
                  <a:ea typeface="Oswald"/>
                  <a:cs typeface="Oswald"/>
                  <a:sym typeface="Oswald"/>
                </a:defRPr>
              </a:lvl9pPr>
            </a:lstStyle>
            <a:p>
              <a:pPr marL="0" indent="0">
                <a:buFont typeface="Oswald"/>
                <a:buNone/>
              </a:pPr>
              <a:r>
                <a:rPr lang="fr-FR" sz="1600" dirty="0">
                  <a:latin typeface="Poppins"/>
                  <a:ea typeface="+mn-ea"/>
                  <a:cs typeface="Poppins"/>
                  <a:sym typeface="Poppins"/>
                </a:rPr>
                <a:t>2 , impasse Etienne </a:t>
              </a:r>
              <a:r>
                <a:rPr lang="fr-FR" sz="1600" dirty="0" err="1">
                  <a:latin typeface="Poppins"/>
                  <a:ea typeface="+mn-ea"/>
                  <a:cs typeface="Poppins"/>
                  <a:sym typeface="Poppins"/>
                </a:rPr>
                <a:t>Fourmont</a:t>
              </a:r>
              <a:r>
                <a:rPr lang="fr-FR" sz="1600" dirty="0">
                  <a:latin typeface="Poppins"/>
                  <a:ea typeface="+mn-ea"/>
                  <a:cs typeface="Poppins"/>
                  <a:sym typeface="Poppins"/>
                </a:rPr>
                <a:t> – 95220 Herblay-sur-Seine</a:t>
              </a:r>
            </a:p>
          </p:txBody>
        </p:sp>
        <p:grpSp>
          <p:nvGrpSpPr>
            <p:cNvPr id="12" name="Google Shape;233;p29">
              <a:extLst>
                <a:ext uri="{FF2B5EF4-FFF2-40B4-BE49-F238E27FC236}">
                  <a16:creationId xmlns:a16="http://schemas.microsoft.com/office/drawing/2014/main" id="{5927C390-C8F1-157B-5771-0E3AF09FE71D}"/>
                </a:ext>
              </a:extLst>
            </p:cNvPr>
            <p:cNvGrpSpPr/>
            <p:nvPr/>
          </p:nvGrpSpPr>
          <p:grpSpPr>
            <a:xfrm>
              <a:off x="486241" y="4762080"/>
              <a:ext cx="452121" cy="511693"/>
              <a:chOff x="1516475" y="238075"/>
              <a:chExt cx="424650" cy="483175"/>
            </a:xfrm>
          </p:grpSpPr>
          <p:sp>
            <p:nvSpPr>
              <p:cNvPr id="19" name="Google Shape;234;p29">
                <a:extLst>
                  <a:ext uri="{FF2B5EF4-FFF2-40B4-BE49-F238E27FC236}">
                    <a16:creationId xmlns:a16="http://schemas.microsoft.com/office/drawing/2014/main" id="{34E80526-4B33-7A86-D58F-C79EA35AC64A}"/>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sp>
            <p:nvSpPr>
              <p:cNvPr id="20" name="Google Shape;235;p29">
                <a:extLst>
                  <a:ext uri="{FF2B5EF4-FFF2-40B4-BE49-F238E27FC236}">
                    <a16:creationId xmlns:a16="http://schemas.microsoft.com/office/drawing/2014/main" id="{C6FF74B2-2748-D948-EFD9-5EFCEE558E1C}"/>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sp>
          <p:nvSpPr>
            <p:cNvPr id="13" name="Google Shape;199;p29">
              <a:extLst>
                <a:ext uri="{FF2B5EF4-FFF2-40B4-BE49-F238E27FC236}">
                  <a16:creationId xmlns:a16="http://schemas.microsoft.com/office/drawing/2014/main" id="{23404DBA-D8EA-01AB-F17A-41E88D336C04}"/>
                </a:ext>
              </a:extLst>
            </p:cNvPr>
            <p:cNvSpPr txBox="1">
              <a:spLocks/>
            </p:cNvSpPr>
            <p:nvPr/>
          </p:nvSpPr>
          <p:spPr>
            <a:xfrm>
              <a:off x="1332002" y="2900420"/>
              <a:ext cx="2218627" cy="21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1pPr>
              <a:lvl2pPr marL="914400" marR="0" lvl="1"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2pPr>
              <a:lvl3pPr marL="1371600" marR="0" lvl="2"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3pPr>
              <a:lvl4pPr marL="1828800" marR="0" lvl="3"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4pPr>
              <a:lvl5pPr marL="2286000" marR="0" lvl="4"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5pPr>
              <a:lvl6pPr marL="2743200" marR="0" lvl="5"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6pPr>
              <a:lvl7pPr marL="3200400" marR="0" lvl="6"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7pPr>
              <a:lvl8pPr marL="3657600" marR="0" lvl="7"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8pPr>
              <a:lvl9pPr marL="4114800" marR="0" lvl="8" indent="-342900" algn="l" rtl="0">
                <a:lnSpc>
                  <a:spcPct val="100000"/>
                </a:lnSpc>
                <a:spcBef>
                  <a:spcPts val="1600"/>
                </a:spcBef>
                <a:spcAft>
                  <a:spcPts val="1600"/>
                </a:spcAft>
                <a:buClr>
                  <a:schemeClr val="dk2"/>
                </a:buClr>
                <a:buSzPts val="1800"/>
                <a:buFont typeface="Oswald"/>
                <a:buChar char="■"/>
                <a:defRPr sz="1800" b="0" i="0" u="none" strike="noStrike" cap="none">
                  <a:solidFill>
                    <a:schemeClr val="dk2"/>
                  </a:solidFill>
                  <a:latin typeface="Oswald"/>
                  <a:ea typeface="Oswald"/>
                  <a:cs typeface="Oswald"/>
                  <a:sym typeface="Oswald"/>
                </a:defRPr>
              </a:lvl9pPr>
            </a:lstStyle>
            <a:p>
              <a:pPr marL="0" indent="0">
                <a:buFont typeface="Oswald"/>
                <a:buNone/>
              </a:pPr>
              <a:r>
                <a:rPr lang="en" sz="1600" dirty="0">
                  <a:latin typeface="Poppins"/>
                  <a:ea typeface="+mn-ea"/>
                  <a:cs typeface="Poppins"/>
                  <a:sym typeface="Poppins"/>
                </a:rPr>
                <a:t>+33 745584402</a:t>
              </a:r>
            </a:p>
          </p:txBody>
        </p:sp>
        <p:sp>
          <p:nvSpPr>
            <p:cNvPr id="14" name="Google Shape;200;p29">
              <a:extLst>
                <a:ext uri="{FF2B5EF4-FFF2-40B4-BE49-F238E27FC236}">
                  <a16:creationId xmlns:a16="http://schemas.microsoft.com/office/drawing/2014/main" id="{BFBABE72-C554-C90F-3D3D-003DD0328C72}"/>
                </a:ext>
              </a:extLst>
            </p:cNvPr>
            <p:cNvSpPr txBox="1">
              <a:spLocks/>
            </p:cNvSpPr>
            <p:nvPr/>
          </p:nvSpPr>
          <p:spPr>
            <a:xfrm>
              <a:off x="1332002" y="3951799"/>
              <a:ext cx="4257216" cy="21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1pPr>
              <a:lvl2pPr marL="914400" marR="0" lvl="1"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2pPr>
              <a:lvl3pPr marL="1371600" marR="0" lvl="2"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3pPr>
              <a:lvl4pPr marL="1828800" marR="0" lvl="3"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4pPr>
              <a:lvl5pPr marL="2286000" marR="0" lvl="4"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5pPr>
              <a:lvl6pPr marL="2743200" marR="0" lvl="5"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6pPr>
              <a:lvl7pPr marL="3200400" marR="0" lvl="6"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7pPr>
              <a:lvl8pPr marL="3657600" marR="0" lvl="7" indent="-342900" algn="l" rtl="0">
                <a:lnSpc>
                  <a:spcPct val="100000"/>
                </a:lnSpc>
                <a:spcBef>
                  <a:spcPts val="1600"/>
                </a:spcBef>
                <a:spcAft>
                  <a:spcPts val="0"/>
                </a:spcAft>
                <a:buClr>
                  <a:schemeClr val="dk2"/>
                </a:buClr>
                <a:buSzPts val="1800"/>
                <a:buFont typeface="Oswald"/>
                <a:buChar char="○"/>
                <a:defRPr sz="1800" b="0" i="0" u="none" strike="noStrike" cap="none">
                  <a:solidFill>
                    <a:schemeClr val="dk2"/>
                  </a:solidFill>
                  <a:latin typeface="Oswald"/>
                  <a:ea typeface="Oswald"/>
                  <a:cs typeface="Oswald"/>
                  <a:sym typeface="Oswald"/>
                </a:defRPr>
              </a:lvl8pPr>
              <a:lvl9pPr marL="4114800" marR="0" lvl="8" indent="-342900" algn="l" rtl="0">
                <a:lnSpc>
                  <a:spcPct val="100000"/>
                </a:lnSpc>
                <a:spcBef>
                  <a:spcPts val="1600"/>
                </a:spcBef>
                <a:spcAft>
                  <a:spcPts val="1600"/>
                </a:spcAft>
                <a:buClr>
                  <a:schemeClr val="dk2"/>
                </a:buClr>
                <a:buSzPts val="1800"/>
                <a:buFont typeface="Oswald"/>
                <a:buChar char="■"/>
                <a:defRPr sz="1800" b="0" i="0" u="none" strike="noStrike" cap="none">
                  <a:solidFill>
                    <a:schemeClr val="dk2"/>
                  </a:solidFill>
                  <a:latin typeface="Oswald"/>
                  <a:ea typeface="Oswald"/>
                  <a:cs typeface="Oswald"/>
                  <a:sym typeface="Oswald"/>
                </a:defRPr>
              </a:lvl9pPr>
            </a:lstStyle>
            <a:p>
              <a:pPr marL="0" indent="0">
                <a:buFont typeface="Oswald"/>
                <a:buNone/>
              </a:pPr>
              <a:r>
                <a:rPr lang="fr-FR" sz="1600" dirty="0">
                  <a:latin typeface="Poppins"/>
                  <a:ea typeface="+mn-ea"/>
                  <a:cs typeface="Poppins"/>
                  <a:sym typeface="Poppins"/>
                </a:rPr>
                <a:t>mohamed.nabigh@etu.u-paris.fr</a:t>
              </a:r>
            </a:p>
          </p:txBody>
        </p:sp>
        <p:grpSp>
          <p:nvGrpSpPr>
            <p:cNvPr id="15" name="Google Shape;236;p29">
              <a:extLst>
                <a:ext uri="{FF2B5EF4-FFF2-40B4-BE49-F238E27FC236}">
                  <a16:creationId xmlns:a16="http://schemas.microsoft.com/office/drawing/2014/main" id="{9559BB02-1AD8-0D60-0CD1-B5A915037E51}"/>
                </a:ext>
              </a:extLst>
            </p:cNvPr>
            <p:cNvGrpSpPr/>
            <p:nvPr/>
          </p:nvGrpSpPr>
          <p:grpSpPr>
            <a:xfrm>
              <a:off x="512557" y="3765842"/>
              <a:ext cx="452121" cy="438170"/>
              <a:chOff x="6272100" y="832575"/>
              <a:chExt cx="424650" cy="483125"/>
            </a:xfrm>
          </p:grpSpPr>
          <p:sp>
            <p:nvSpPr>
              <p:cNvPr id="17" name="Google Shape;237;p29">
                <a:extLst>
                  <a:ext uri="{FF2B5EF4-FFF2-40B4-BE49-F238E27FC236}">
                    <a16:creationId xmlns:a16="http://schemas.microsoft.com/office/drawing/2014/main" id="{39B31187-BAE7-404F-6DC2-249D20C173D0}"/>
                  </a:ext>
                </a:extLst>
              </p:cNvPr>
              <p:cNvSpPr/>
              <p:nvPr/>
            </p:nvSpPr>
            <p:spPr>
              <a:xfrm>
                <a:off x="6272100" y="832575"/>
                <a:ext cx="424650" cy="483125"/>
              </a:xfrm>
              <a:custGeom>
                <a:avLst/>
                <a:gdLst/>
                <a:ahLst/>
                <a:cxnLst/>
                <a:rect l="l" t="t" r="r" b="b"/>
                <a:pathLst>
                  <a:path w="16986" h="19325" extrusionOk="0">
                    <a:moveTo>
                      <a:pt x="2265" y="6537"/>
                    </a:moveTo>
                    <a:lnTo>
                      <a:pt x="2265" y="8334"/>
                    </a:lnTo>
                    <a:lnTo>
                      <a:pt x="1366" y="7437"/>
                    </a:lnTo>
                    <a:lnTo>
                      <a:pt x="2265" y="6537"/>
                    </a:lnTo>
                    <a:close/>
                    <a:moveTo>
                      <a:pt x="14721" y="6537"/>
                    </a:moveTo>
                    <a:lnTo>
                      <a:pt x="15617" y="7437"/>
                    </a:lnTo>
                    <a:lnTo>
                      <a:pt x="14721" y="8334"/>
                    </a:lnTo>
                    <a:lnTo>
                      <a:pt x="14721" y="6537"/>
                    </a:lnTo>
                    <a:close/>
                    <a:moveTo>
                      <a:pt x="13588" y="1132"/>
                    </a:moveTo>
                    <a:lnTo>
                      <a:pt x="13588" y="9466"/>
                    </a:lnTo>
                    <a:lnTo>
                      <a:pt x="10521" y="12531"/>
                    </a:lnTo>
                    <a:lnTo>
                      <a:pt x="6462" y="12531"/>
                    </a:lnTo>
                    <a:lnTo>
                      <a:pt x="3398" y="9466"/>
                    </a:lnTo>
                    <a:lnTo>
                      <a:pt x="3398" y="1132"/>
                    </a:lnTo>
                    <a:close/>
                    <a:moveTo>
                      <a:pt x="1133" y="8802"/>
                    </a:moveTo>
                    <a:lnTo>
                      <a:pt x="5427" y="13099"/>
                    </a:lnTo>
                    <a:lnTo>
                      <a:pt x="1133" y="17392"/>
                    </a:lnTo>
                    <a:lnTo>
                      <a:pt x="1133" y="8802"/>
                    </a:lnTo>
                    <a:close/>
                    <a:moveTo>
                      <a:pt x="15853" y="8802"/>
                    </a:moveTo>
                    <a:lnTo>
                      <a:pt x="15853" y="17392"/>
                    </a:lnTo>
                    <a:lnTo>
                      <a:pt x="11556" y="13099"/>
                    </a:lnTo>
                    <a:lnTo>
                      <a:pt x="15853" y="8802"/>
                    </a:lnTo>
                    <a:close/>
                    <a:moveTo>
                      <a:pt x="10521" y="13663"/>
                    </a:moveTo>
                    <a:lnTo>
                      <a:pt x="15050" y="18192"/>
                    </a:lnTo>
                    <a:lnTo>
                      <a:pt x="1933" y="18192"/>
                    </a:lnTo>
                    <a:lnTo>
                      <a:pt x="6462" y="13663"/>
                    </a:lnTo>
                    <a:close/>
                    <a:moveTo>
                      <a:pt x="2830" y="0"/>
                    </a:moveTo>
                    <a:cubicBezTo>
                      <a:pt x="2516" y="0"/>
                      <a:pt x="2265" y="254"/>
                      <a:pt x="2265" y="568"/>
                    </a:cubicBezTo>
                    <a:lnTo>
                      <a:pt x="2265" y="4937"/>
                    </a:lnTo>
                    <a:lnTo>
                      <a:pt x="164" y="7036"/>
                    </a:lnTo>
                    <a:lnTo>
                      <a:pt x="161" y="7042"/>
                    </a:lnTo>
                    <a:cubicBezTo>
                      <a:pt x="152" y="7051"/>
                      <a:pt x="143" y="7063"/>
                      <a:pt x="134" y="7072"/>
                    </a:cubicBezTo>
                    <a:lnTo>
                      <a:pt x="125" y="7084"/>
                    </a:lnTo>
                    <a:cubicBezTo>
                      <a:pt x="112" y="7096"/>
                      <a:pt x="103" y="7108"/>
                      <a:pt x="94" y="7120"/>
                    </a:cubicBezTo>
                    <a:cubicBezTo>
                      <a:pt x="91" y="7126"/>
                      <a:pt x="88" y="7129"/>
                      <a:pt x="85" y="7132"/>
                    </a:cubicBezTo>
                    <a:cubicBezTo>
                      <a:pt x="85" y="7138"/>
                      <a:pt x="73" y="7153"/>
                      <a:pt x="70" y="7162"/>
                    </a:cubicBezTo>
                    <a:cubicBezTo>
                      <a:pt x="64" y="7171"/>
                      <a:pt x="61" y="7174"/>
                      <a:pt x="58" y="7180"/>
                    </a:cubicBezTo>
                    <a:cubicBezTo>
                      <a:pt x="55" y="7186"/>
                      <a:pt x="52" y="7199"/>
                      <a:pt x="46" y="7208"/>
                    </a:cubicBezTo>
                    <a:cubicBezTo>
                      <a:pt x="43" y="7217"/>
                      <a:pt x="40" y="7220"/>
                      <a:pt x="40" y="7226"/>
                    </a:cubicBezTo>
                    <a:cubicBezTo>
                      <a:pt x="34" y="7241"/>
                      <a:pt x="28" y="7256"/>
                      <a:pt x="25" y="7271"/>
                    </a:cubicBezTo>
                    <a:cubicBezTo>
                      <a:pt x="25" y="7274"/>
                      <a:pt x="22" y="7280"/>
                      <a:pt x="19" y="7283"/>
                    </a:cubicBezTo>
                    <a:cubicBezTo>
                      <a:pt x="16" y="7295"/>
                      <a:pt x="13" y="7307"/>
                      <a:pt x="13" y="7319"/>
                    </a:cubicBezTo>
                    <a:cubicBezTo>
                      <a:pt x="13" y="7325"/>
                      <a:pt x="10" y="7331"/>
                      <a:pt x="10" y="7334"/>
                    </a:cubicBezTo>
                    <a:cubicBezTo>
                      <a:pt x="7" y="7340"/>
                      <a:pt x="4" y="7359"/>
                      <a:pt x="4" y="7371"/>
                    </a:cubicBezTo>
                    <a:lnTo>
                      <a:pt x="4" y="7386"/>
                    </a:lnTo>
                    <a:cubicBezTo>
                      <a:pt x="4" y="7401"/>
                      <a:pt x="1" y="7416"/>
                      <a:pt x="1" y="7434"/>
                    </a:cubicBezTo>
                    <a:lnTo>
                      <a:pt x="1" y="17625"/>
                    </a:lnTo>
                    <a:cubicBezTo>
                      <a:pt x="1" y="18063"/>
                      <a:pt x="170" y="18482"/>
                      <a:pt x="475" y="18799"/>
                    </a:cubicBezTo>
                    <a:cubicBezTo>
                      <a:pt x="481" y="18808"/>
                      <a:pt x="490" y="18817"/>
                      <a:pt x="499" y="18826"/>
                    </a:cubicBezTo>
                    <a:cubicBezTo>
                      <a:pt x="508" y="18833"/>
                      <a:pt x="517" y="18842"/>
                      <a:pt x="526" y="18851"/>
                    </a:cubicBezTo>
                    <a:cubicBezTo>
                      <a:pt x="840" y="19156"/>
                      <a:pt x="1260" y="19325"/>
                      <a:pt x="1698" y="19325"/>
                    </a:cubicBezTo>
                    <a:lnTo>
                      <a:pt x="15285" y="19325"/>
                    </a:lnTo>
                    <a:cubicBezTo>
                      <a:pt x="15723" y="19325"/>
                      <a:pt x="16143" y="19156"/>
                      <a:pt x="16460" y="18854"/>
                    </a:cubicBezTo>
                    <a:cubicBezTo>
                      <a:pt x="16469" y="18845"/>
                      <a:pt x="16478" y="18836"/>
                      <a:pt x="16487" y="18826"/>
                    </a:cubicBezTo>
                    <a:cubicBezTo>
                      <a:pt x="16496" y="18817"/>
                      <a:pt x="16502" y="18808"/>
                      <a:pt x="16511" y="18799"/>
                    </a:cubicBezTo>
                    <a:cubicBezTo>
                      <a:pt x="16816" y="18485"/>
                      <a:pt x="16985" y="18063"/>
                      <a:pt x="16985" y="17628"/>
                    </a:cubicBezTo>
                    <a:lnTo>
                      <a:pt x="16985" y="7437"/>
                    </a:lnTo>
                    <a:cubicBezTo>
                      <a:pt x="16985" y="7419"/>
                      <a:pt x="16985" y="7404"/>
                      <a:pt x="16982" y="7389"/>
                    </a:cubicBezTo>
                    <a:lnTo>
                      <a:pt x="16982" y="7371"/>
                    </a:lnTo>
                    <a:cubicBezTo>
                      <a:pt x="16982" y="7362"/>
                      <a:pt x="16979" y="7350"/>
                      <a:pt x="16976" y="7337"/>
                    </a:cubicBezTo>
                    <a:cubicBezTo>
                      <a:pt x="16973" y="7328"/>
                      <a:pt x="16973" y="7325"/>
                      <a:pt x="16973" y="7319"/>
                    </a:cubicBezTo>
                    <a:cubicBezTo>
                      <a:pt x="16973" y="7316"/>
                      <a:pt x="16967" y="7298"/>
                      <a:pt x="16964" y="7286"/>
                    </a:cubicBezTo>
                    <a:cubicBezTo>
                      <a:pt x="16964" y="7283"/>
                      <a:pt x="16964" y="7277"/>
                      <a:pt x="16961" y="7271"/>
                    </a:cubicBezTo>
                    <a:cubicBezTo>
                      <a:pt x="16958" y="7256"/>
                      <a:pt x="16952" y="7244"/>
                      <a:pt x="16946" y="7229"/>
                    </a:cubicBezTo>
                    <a:cubicBezTo>
                      <a:pt x="16943" y="7223"/>
                      <a:pt x="16940" y="7217"/>
                      <a:pt x="16940" y="7211"/>
                    </a:cubicBezTo>
                    <a:cubicBezTo>
                      <a:pt x="16937" y="7205"/>
                      <a:pt x="16931" y="7193"/>
                      <a:pt x="16925" y="7183"/>
                    </a:cubicBezTo>
                    <a:cubicBezTo>
                      <a:pt x="16922" y="7174"/>
                      <a:pt x="16919" y="7171"/>
                      <a:pt x="16916" y="7165"/>
                    </a:cubicBezTo>
                    <a:cubicBezTo>
                      <a:pt x="16913" y="7159"/>
                      <a:pt x="16904" y="7144"/>
                      <a:pt x="16898" y="7135"/>
                    </a:cubicBezTo>
                    <a:lnTo>
                      <a:pt x="16892" y="7123"/>
                    </a:lnTo>
                    <a:cubicBezTo>
                      <a:pt x="16882" y="7108"/>
                      <a:pt x="16873" y="7096"/>
                      <a:pt x="16861" y="7084"/>
                    </a:cubicBezTo>
                    <a:lnTo>
                      <a:pt x="16852" y="7075"/>
                    </a:lnTo>
                    <a:cubicBezTo>
                      <a:pt x="16843" y="7063"/>
                      <a:pt x="16834" y="7054"/>
                      <a:pt x="16825" y="7045"/>
                    </a:cubicBezTo>
                    <a:lnTo>
                      <a:pt x="16819" y="7039"/>
                    </a:lnTo>
                    <a:lnTo>
                      <a:pt x="14721" y="4937"/>
                    </a:lnTo>
                    <a:lnTo>
                      <a:pt x="14721" y="568"/>
                    </a:lnTo>
                    <a:cubicBezTo>
                      <a:pt x="14721" y="254"/>
                      <a:pt x="14467" y="0"/>
                      <a:pt x="14153" y="0"/>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sp>
            <p:nvSpPr>
              <p:cNvPr id="18" name="Google Shape;238;p29">
                <a:extLst>
                  <a:ext uri="{FF2B5EF4-FFF2-40B4-BE49-F238E27FC236}">
                    <a16:creationId xmlns:a16="http://schemas.microsoft.com/office/drawing/2014/main" id="{C80ADC68-89BB-DA8A-1210-6DCAA5B75BA7}"/>
                  </a:ext>
                </a:extLst>
              </p:cNvPr>
              <p:cNvSpPr/>
              <p:nvPr/>
            </p:nvSpPr>
            <p:spPr>
              <a:xfrm>
                <a:off x="6384200" y="889150"/>
                <a:ext cx="199300" cy="198200"/>
              </a:xfrm>
              <a:custGeom>
                <a:avLst/>
                <a:gdLst/>
                <a:ahLst/>
                <a:cxnLst/>
                <a:rect l="l" t="t" r="r" b="b"/>
                <a:pathLst>
                  <a:path w="7972" h="7928" extrusionOk="0">
                    <a:moveTo>
                      <a:pt x="4005" y="3398"/>
                    </a:moveTo>
                    <a:cubicBezTo>
                      <a:pt x="4274" y="3398"/>
                      <a:pt x="4534" y="3588"/>
                      <a:pt x="4569" y="3900"/>
                    </a:cubicBezTo>
                    <a:cubicBezTo>
                      <a:pt x="4560" y="3951"/>
                      <a:pt x="4560" y="4003"/>
                      <a:pt x="4566" y="4057"/>
                    </a:cubicBezTo>
                    <a:cubicBezTo>
                      <a:pt x="4521" y="4329"/>
                      <a:pt x="4285" y="4531"/>
                      <a:pt x="4007" y="4531"/>
                    </a:cubicBezTo>
                    <a:cubicBezTo>
                      <a:pt x="3518" y="4531"/>
                      <a:pt x="3259" y="3954"/>
                      <a:pt x="3585" y="3589"/>
                    </a:cubicBezTo>
                    <a:cubicBezTo>
                      <a:pt x="3702" y="3458"/>
                      <a:pt x="3855" y="3398"/>
                      <a:pt x="4005" y="3398"/>
                    </a:cubicBezTo>
                    <a:close/>
                    <a:moveTo>
                      <a:pt x="4005" y="1"/>
                    </a:moveTo>
                    <a:cubicBezTo>
                      <a:pt x="3351" y="1"/>
                      <a:pt x="2696" y="163"/>
                      <a:pt x="2102" y="488"/>
                    </a:cubicBezTo>
                    <a:cubicBezTo>
                      <a:pt x="876" y="1161"/>
                      <a:pt x="94" y="2432"/>
                      <a:pt x="46" y="3830"/>
                    </a:cubicBezTo>
                    <a:cubicBezTo>
                      <a:pt x="1" y="5231"/>
                      <a:pt x="695" y="6551"/>
                      <a:pt x="1876" y="7303"/>
                    </a:cubicBezTo>
                    <a:cubicBezTo>
                      <a:pt x="2510" y="7713"/>
                      <a:pt x="3247" y="7928"/>
                      <a:pt x="4001" y="7928"/>
                    </a:cubicBezTo>
                    <a:cubicBezTo>
                      <a:pt x="4629" y="7925"/>
                      <a:pt x="5248" y="7783"/>
                      <a:pt x="5816" y="7517"/>
                    </a:cubicBezTo>
                    <a:cubicBezTo>
                      <a:pt x="6106" y="7390"/>
                      <a:pt x="6233" y="7049"/>
                      <a:pt x="6100" y="6762"/>
                    </a:cubicBezTo>
                    <a:cubicBezTo>
                      <a:pt x="6006" y="6555"/>
                      <a:pt x="5802" y="6435"/>
                      <a:pt x="5589" y="6435"/>
                    </a:cubicBezTo>
                    <a:cubicBezTo>
                      <a:pt x="5506" y="6435"/>
                      <a:pt x="5422" y="6453"/>
                      <a:pt x="5342" y="6491"/>
                    </a:cubicBezTo>
                    <a:cubicBezTo>
                      <a:pt x="4902" y="6692"/>
                      <a:pt x="4449" y="6792"/>
                      <a:pt x="4007" y="6792"/>
                    </a:cubicBezTo>
                    <a:cubicBezTo>
                      <a:pt x="3468" y="6792"/>
                      <a:pt x="2947" y="6644"/>
                      <a:pt x="2486" y="6349"/>
                    </a:cubicBezTo>
                    <a:cubicBezTo>
                      <a:pt x="1643" y="5811"/>
                      <a:pt x="1145" y="4869"/>
                      <a:pt x="1178" y="3870"/>
                    </a:cubicBezTo>
                    <a:cubicBezTo>
                      <a:pt x="1211" y="2870"/>
                      <a:pt x="1770" y="1961"/>
                      <a:pt x="2649" y="1481"/>
                    </a:cubicBezTo>
                    <a:cubicBezTo>
                      <a:pt x="3073" y="1247"/>
                      <a:pt x="3541" y="1131"/>
                      <a:pt x="4009" y="1131"/>
                    </a:cubicBezTo>
                    <a:cubicBezTo>
                      <a:pt x="4508" y="1131"/>
                      <a:pt x="5007" y="1263"/>
                      <a:pt x="5451" y="1527"/>
                    </a:cubicBezTo>
                    <a:cubicBezTo>
                      <a:pt x="6311" y="2037"/>
                      <a:pt x="6840" y="2964"/>
                      <a:pt x="6840" y="3966"/>
                    </a:cubicBezTo>
                    <a:cubicBezTo>
                      <a:pt x="6846" y="4277"/>
                      <a:pt x="6598" y="4537"/>
                      <a:pt x="6284" y="4543"/>
                    </a:cubicBezTo>
                    <a:cubicBezTo>
                      <a:pt x="6280" y="4543"/>
                      <a:pt x="6277" y="4543"/>
                      <a:pt x="6273" y="4543"/>
                    </a:cubicBezTo>
                    <a:cubicBezTo>
                      <a:pt x="5967" y="4543"/>
                      <a:pt x="5713" y="4298"/>
                      <a:pt x="5707" y="3990"/>
                    </a:cubicBezTo>
                    <a:lnTo>
                      <a:pt x="5707" y="3972"/>
                    </a:lnTo>
                    <a:lnTo>
                      <a:pt x="5707" y="3966"/>
                    </a:lnTo>
                    <a:cubicBezTo>
                      <a:pt x="5707" y="3163"/>
                      <a:pt x="5146" y="2469"/>
                      <a:pt x="4361" y="2300"/>
                    </a:cubicBezTo>
                    <a:cubicBezTo>
                      <a:pt x="4241" y="2274"/>
                      <a:pt x="4121" y="2261"/>
                      <a:pt x="4003" y="2261"/>
                    </a:cubicBezTo>
                    <a:cubicBezTo>
                      <a:pt x="3345" y="2261"/>
                      <a:pt x="2731" y="2647"/>
                      <a:pt x="2452" y="3269"/>
                    </a:cubicBezTo>
                    <a:cubicBezTo>
                      <a:pt x="2126" y="4000"/>
                      <a:pt x="2353" y="4863"/>
                      <a:pt x="3002" y="5337"/>
                    </a:cubicBezTo>
                    <a:cubicBezTo>
                      <a:pt x="3302" y="5555"/>
                      <a:pt x="3654" y="5663"/>
                      <a:pt x="4005" y="5663"/>
                    </a:cubicBezTo>
                    <a:cubicBezTo>
                      <a:pt x="4413" y="5663"/>
                      <a:pt x="4818" y="5517"/>
                      <a:pt x="5140" y="5228"/>
                    </a:cubicBezTo>
                    <a:cubicBezTo>
                      <a:pt x="5457" y="5513"/>
                      <a:pt x="5863" y="5662"/>
                      <a:pt x="6274" y="5662"/>
                    </a:cubicBezTo>
                    <a:cubicBezTo>
                      <a:pt x="6507" y="5662"/>
                      <a:pt x="6742" y="5614"/>
                      <a:pt x="6963" y="5515"/>
                    </a:cubicBezTo>
                    <a:cubicBezTo>
                      <a:pt x="7576" y="5241"/>
                      <a:pt x="7969" y="4634"/>
                      <a:pt x="7972" y="3966"/>
                    </a:cubicBezTo>
                    <a:cubicBezTo>
                      <a:pt x="7972" y="2565"/>
                      <a:pt x="7232" y="1267"/>
                      <a:pt x="6027" y="554"/>
                    </a:cubicBezTo>
                    <a:cubicBezTo>
                      <a:pt x="5405" y="186"/>
                      <a:pt x="4705" y="1"/>
                      <a:pt x="4005"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sp>
          <p:nvSpPr>
            <p:cNvPr id="16" name="Google Shape;239;p29">
              <a:extLst>
                <a:ext uri="{FF2B5EF4-FFF2-40B4-BE49-F238E27FC236}">
                  <a16:creationId xmlns:a16="http://schemas.microsoft.com/office/drawing/2014/main" id="{F50BC377-C24B-DB4A-0600-462783110A69}"/>
                </a:ext>
              </a:extLst>
            </p:cNvPr>
            <p:cNvSpPr/>
            <p:nvPr/>
          </p:nvSpPr>
          <p:spPr>
            <a:xfrm>
              <a:off x="525468" y="2769604"/>
              <a:ext cx="452121" cy="438170"/>
            </a:xfrm>
            <a:custGeom>
              <a:avLst/>
              <a:gdLst/>
              <a:ahLst/>
              <a:cxnLst/>
              <a:rect l="l" t="t" r="r" b="b"/>
              <a:pathLst>
                <a:path w="20089" h="19323" extrusionOk="0">
                  <a:moveTo>
                    <a:pt x="4477" y="1134"/>
                  </a:moveTo>
                  <a:cubicBezTo>
                    <a:pt x="4624" y="1134"/>
                    <a:pt x="4765" y="1194"/>
                    <a:pt x="4868" y="1300"/>
                  </a:cubicBezTo>
                  <a:lnTo>
                    <a:pt x="7268" y="3694"/>
                  </a:lnTo>
                  <a:cubicBezTo>
                    <a:pt x="7489" y="3915"/>
                    <a:pt x="7489" y="4271"/>
                    <a:pt x="7268" y="4494"/>
                  </a:cubicBezTo>
                  <a:lnTo>
                    <a:pt x="6870" y="4893"/>
                  </a:lnTo>
                  <a:lnTo>
                    <a:pt x="3669" y="1692"/>
                  </a:lnTo>
                  <a:lnTo>
                    <a:pt x="4068" y="1300"/>
                  </a:lnTo>
                  <a:cubicBezTo>
                    <a:pt x="4173" y="1191"/>
                    <a:pt x="4315" y="1134"/>
                    <a:pt x="4466" y="1134"/>
                  </a:cubicBezTo>
                  <a:cubicBezTo>
                    <a:pt x="4470" y="1134"/>
                    <a:pt x="4473" y="1134"/>
                    <a:pt x="4477" y="1134"/>
                  </a:cubicBezTo>
                  <a:close/>
                  <a:moveTo>
                    <a:pt x="15822" y="12484"/>
                  </a:moveTo>
                  <a:cubicBezTo>
                    <a:pt x="15973" y="12484"/>
                    <a:pt x="16118" y="12544"/>
                    <a:pt x="16224" y="12650"/>
                  </a:cubicBezTo>
                  <a:lnTo>
                    <a:pt x="18624" y="15053"/>
                  </a:lnTo>
                  <a:cubicBezTo>
                    <a:pt x="18845" y="15274"/>
                    <a:pt x="18845" y="15633"/>
                    <a:pt x="18624" y="15854"/>
                  </a:cubicBezTo>
                  <a:lnTo>
                    <a:pt x="18226" y="16255"/>
                  </a:lnTo>
                  <a:lnTo>
                    <a:pt x="15022" y="13051"/>
                  </a:lnTo>
                  <a:lnTo>
                    <a:pt x="15421" y="12650"/>
                  </a:lnTo>
                  <a:cubicBezTo>
                    <a:pt x="15526" y="12544"/>
                    <a:pt x="15671" y="12484"/>
                    <a:pt x="15822" y="12484"/>
                  </a:cubicBezTo>
                  <a:close/>
                  <a:moveTo>
                    <a:pt x="2881" y="2508"/>
                  </a:moveTo>
                  <a:lnTo>
                    <a:pt x="6073" y="5699"/>
                  </a:lnTo>
                  <a:cubicBezTo>
                    <a:pt x="5227" y="6656"/>
                    <a:pt x="5275" y="8103"/>
                    <a:pt x="6175" y="9005"/>
                  </a:cubicBezTo>
                  <a:lnTo>
                    <a:pt x="10910" y="13743"/>
                  </a:lnTo>
                  <a:cubicBezTo>
                    <a:pt x="11379" y="14214"/>
                    <a:pt x="11998" y="14451"/>
                    <a:pt x="12618" y="14451"/>
                  </a:cubicBezTo>
                  <a:cubicBezTo>
                    <a:pt x="13188" y="14451"/>
                    <a:pt x="13758" y="14252"/>
                    <a:pt x="14216" y="13849"/>
                  </a:cubicBezTo>
                  <a:lnTo>
                    <a:pt x="17408" y="17040"/>
                  </a:lnTo>
                  <a:cubicBezTo>
                    <a:pt x="16480" y="17810"/>
                    <a:pt x="15350" y="18190"/>
                    <a:pt x="14222" y="18190"/>
                  </a:cubicBezTo>
                  <a:cubicBezTo>
                    <a:pt x="12939" y="18190"/>
                    <a:pt x="11660" y="17697"/>
                    <a:pt x="10689" y="16726"/>
                  </a:cubicBezTo>
                  <a:lnTo>
                    <a:pt x="10692" y="16726"/>
                  </a:lnTo>
                  <a:lnTo>
                    <a:pt x="3192" y="9226"/>
                  </a:lnTo>
                  <a:cubicBezTo>
                    <a:pt x="1371" y="7402"/>
                    <a:pt x="1235" y="4491"/>
                    <a:pt x="2881" y="2508"/>
                  </a:cubicBezTo>
                  <a:close/>
                  <a:moveTo>
                    <a:pt x="4468" y="1"/>
                  </a:moveTo>
                  <a:cubicBezTo>
                    <a:pt x="4034" y="1"/>
                    <a:pt x="3600" y="166"/>
                    <a:pt x="3267" y="497"/>
                  </a:cubicBezTo>
                  <a:lnTo>
                    <a:pt x="2473" y="1285"/>
                  </a:lnTo>
                  <a:lnTo>
                    <a:pt x="2464" y="1294"/>
                  </a:lnTo>
                  <a:lnTo>
                    <a:pt x="2458" y="1300"/>
                  </a:lnTo>
                  <a:lnTo>
                    <a:pt x="2392" y="1366"/>
                  </a:lnTo>
                  <a:cubicBezTo>
                    <a:pt x="0" y="3758"/>
                    <a:pt x="0" y="7635"/>
                    <a:pt x="2392" y="10026"/>
                  </a:cubicBezTo>
                  <a:lnTo>
                    <a:pt x="9889" y="17529"/>
                  </a:lnTo>
                  <a:cubicBezTo>
                    <a:pt x="11086" y="18725"/>
                    <a:pt x="12654" y="19323"/>
                    <a:pt x="14222" y="19323"/>
                  </a:cubicBezTo>
                  <a:cubicBezTo>
                    <a:pt x="15789" y="19323"/>
                    <a:pt x="17356" y="18725"/>
                    <a:pt x="18552" y="17529"/>
                  </a:cubicBezTo>
                  <a:lnTo>
                    <a:pt x="18624" y="17457"/>
                  </a:lnTo>
                  <a:lnTo>
                    <a:pt x="19425" y="16657"/>
                  </a:lnTo>
                  <a:cubicBezTo>
                    <a:pt x="20089" y="15992"/>
                    <a:pt x="20089" y="14917"/>
                    <a:pt x="19425" y="14253"/>
                  </a:cubicBezTo>
                  <a:lnTo>
                    <a:pt x="17024" y="11850"/>
                  </a:lnTo>
                  <a:cubicBezTo>
                    <a:pt x="16692" y="11518"/>
                    <a:pt x="16257" y="11352"/>
                    <a:pt x="15822" y="11352"/>
                  </a:cubicBezTo>
                  <a:cubicBezTo>
                    <a:pt x="15388" y="11352"/>
                    <a:pt x="14953" y="11518"/>
                    <a:pt x="14621" y="11850"/>
                  </a:cubicBezTo>
                  <a:lnTo>
                    <a:pt x="13820" y="12650"/>
                  </a:lnTo>
                  <a:lnTo>
                    <a:pt x="13531" y="12943"/>
                  </a:lnTo>
                  <a:cubicBezTo>
                    <a:pt x="13278" y="13193"/>
                    <a:pt x="12949" y="13319"/>
                    <a:pt x="12620" y="13319"/>
                  </a:cubicBezTo>
                  <a:cubicBezTo>
                    <a:pt x="12291" y="13319"/>
                    <a:pt x="11962" y="13193"/>
                    <a:pt x="11710" y="12943"/>
                  </a:cubicBezTo>
                  <a:lnTo>
                    <a:pt x="6978" y="8205"/>
                  </a:lnTo>
                  <a:cubicBezTo>
                    <a:pt x="6474" y="7704"/>
                    <a:pt x="6474" y="6889"/>
                    <a:pt x="6978" y="6385"/>
                  </a:cubicBezTo>
                  <a:lnTo>
                    <a:pt x="7268" y="6095"/>
                  </a:lnTo>
                  <a:lnTo>
                    <a:pt x="8068" y="5294"/>
                  </a:lnTo>
                  <a:cubicBezTo>
                    <a:pt x="8733" y="4630"/>
                    <a:pt x="8733" y="3555"/>
                    <a:pt x="8068" y="2891"/>
                  </a:cubicBezTo>
                  <a:lnTo>
                    <a:pt x="5668" y="497"/>
                  </a:lnTo>
                  <a:cubicBezTo>
                    <a:pt x="5336" y="166"/>
                    <a:pt x="4902" y="1"/>
                    <a:pt x="4468" y="1"/>
                  </a:cubicBezTo>
                  <a:close/>
                </a:path>
              </a:pathLst>
            </a:custGeom>
            <a:solidFill>
              <a:srgbClr val="000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latin typeface="Arial"/>
                <a:cs typeface="Arial"/>
                <a:sym typeface="Arial"/>
              </a:endParaRPr>
            </a:p>
          </p:txBody>
        </p:sp>
      </p:grpSp>
    </p:spTree>
    <p:extLst>
      <p:ext uri="{BB962C8B-B14F-4D97-AF65-F5344CB8AC3E}">
        <p14:creationId xmlns:p14="http://schemas.microsoft.com/office/powerpoint/2010/main" val="265555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Google Shape;6211;p68">
            <a:extLst>
              <a:ext uri="{FF2B5EF4-FFF2-40B4-BE49-F238E27FC236}">
                <a16:creationId xmlns:a16="http://schemas.microsoft.com/office/drawing/2014/main" id="{98058841-95C9-1287-D305-77A33B605F46}"/>
              </a:ext>
            </a:extLst>
          </p:cNvPr>
          <p:cNvSpPr/>
          <p:nvPr/>
        </p:nvSpPr>
        <p:spPr>
          <a:xfrm>
            <a:off x="1388861" y="342900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12;p68">
            <a:extLst>
              <a:ext uri="{FF2B5EF4-FFF2-40B4-BE49-F238E27FC236}">
                <a16:creationId xmlns:a16="http://schemas.microsoft.com/office/drawing/2014/main" id="{8E641BB7-41DB-A0C6-EDA8-05BD3B6BE9EE}"/>
              </a:ext>
            </a:extLst>
          </p:cNvPr>
          <p:cNvSpPr/>
          <p:nvPr/>
        </p:nvSpPr>
        <p:spPr>
          <a:xfrm>
            <a:off x="1388861" y="3603393"/>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13;p68">
            <a:extLst>
              <a:ext uri="{FF2B5EF4-FFF2-40B4-BE49-F238E27FC236}">
                <a16:creationId xmlns:a16="http://schemas.microsoft.com/office/drawing/2014/main" id="{E61A5E92-5B0C-E7D5-FFA4-3D8674E4FACC}"/>
              </a:ext>
            </a:extLst>
          </p:cNvPr>
          <p:cNvSpPr/>
          <p:nvPr/>
        </p:nvSpPr>
        <p:spPr>
          <a:xfrm>
            <a:off x="1388861" y="3777787"/>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14;p68">
            <a:extLst>
              <a:ext uri="{FF2B5EF4-FFF2-40B4-BE49-F238E27FC236}">
                <a16:creationId xmlns:a16="http://schemas.microsoft.com/office/drawing/2014/main" id="{01CA422A-A5B2-E9E5-8A5B-800E66F37B12}"/>
              </a:ext>
            </a:extLst>
          </p:cNvPr>
          <p:cNvSpPr/>
          <p:nvPr/>
        </p:nvSpPr>
        <p:spPr>
          <a:xfrm>
            <a:off x="1388861" y="3952167"/>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15;p68">
            <a:extLst>
              <a:ext uri="{FF2B5EF4-FFF2-40B4-BE49-F238E27FC236}">
                <a16:creationId xmlns:a16="http://schemas.microsoft.com/office/drawing/2014/main" id="{0A331200-802E-D146-7A47-707ED8B04381}"/>
              </a:ext>
            </a:extLst>
          </p:cNvPr>
          <p:cNvSpPr/>
          <p:nvPr/>
        </p:nvSpPr>
        <p:spPr>
          <a:xfrm>
            <a:off x="1388861" y="4126547"/>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17;p68">
            <a:extLst>
              <a:ext uri="{FF2B5EF4-FFF2-40B4-BE49-F238E27FC236}">
                <a16:creationId xmlns:a16="http://schemas.microsoft.com/office/drawing/2014/main" id="{2A9ADBA0-605A-B958-A9A5-BE1DC7344D6A}"/>
              </a:ext>
            </a:extLst>
          </p:cNvPr>
          <p:cNvSpPr/>
          <p:nvPr/>
        </p:nvSpPr>
        <p:spPr>
          <a:xfrm>
            <a:off x="1388861" y="534955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18;p68">
            <a:extLst>
              <a:ext uri="{FF2B5EF4-FFF2-40B4-BE49-F238E27FC236}">
                <a16:creationId xmlns:a16="http://schemas.microsoft.com/office/drawing/2014/main" id="{7AF8E43A-2167-486A-B1F9-7EF5469EEFC0}"/>
              </a:ext>
            </a:extLst>
          </p:cNvPr>
          <p:cNvSpPr/>
          <p:nvPr/>
        </p:nvSpPr>
        <p:spPr>
          <a:xfrm>
            <a:off x="1388861" y="5523949"/>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19;p68">
            <a:extLst>
              <a:ext uri="{FF2B5EF4-FFF2-40B4-BE49-F238E27FC236}">
                <a16:creationId xmlns:a16="http://schemas.microsoft.com/office/drawing/2014/main" id="{7868C926-7930-0721-2D6B-91871E8FB875}"/>
              </a:ext>
            </a:extLst>
          </p:cNvPr>
          <p:cNvSpPr/>
          <p:nvPr/>
        </p:nvSpPr>
        <p:spPr>
          <a:xfrm>
            <a:off x="1388861" y="5698342"/>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220;p68">
            <a:extLst>
              <a:ext uri="{FF2B5EF4-FFF2-40B4-BE49-F238E27FC236}">
                <a16:creationId xmlns:a16="http://schemas.microsoft.com/office/drawing/2014/main" id="{AB490F2E-254E-71B9-B2BC-4689CA5DFFA9}"/>
              </a:ext>
            </a:extLst>
          </p:cNvPr>
          <p:cNvSpPr/>
          <p:nvPr/>
        </p:nvSpPr>
        <p:spPr>
          <a:xfrm>
            <a:off x="1388861" y="587273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221;p68">
            <a:extLst>
              <a:ext uri="{FF2B5EF4-FFF2-40B4-BE49-F238E27FC236}">
                <a16:creationId xmlns:a16="http://schemas.microsoft.com/office/drawing/2014/main" id="{86FEEF1E-6325-AB5F-82A6-62A102A484EA}"/>
              </a:ext>
            </a:extLst>
          </p:cNvPr>
          <p:cNvSpPr/>
          <p:nvPr/>
        </p:nvSpPr>
        <p:spPr>
          <a:xfrm>
            <a:off x="1388861" y="604711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222;p68">
            <a:extLst>
              <a:ext uri="{FF2B5EF4-FFF2-40B4-BE49-F238E27FC236}">
                <a16:creationId xmlns:a16="http://schemas.microsoft.com/office/drawing/2014/main" id="{17C32CBA-30E6-5B53-7883-EBD57A87E79D}"/>
              </a:ext>
            </a:extLst>
          </p:cNvPr>
          <p:cNvSpPr/>
          <p:nvPr/>
        </p:nvSpPr>
        <p:spPr>
          <a:xfrm>
            <a:off x="1388861" y="622149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31;p68">
            <a:extLst>
              <a:ext uri="{FF2B5EF4-FFF2-40B4-BE49-F238E27FC236}">
                <a16:creationId xmlns:a16="http://schemas.microsoft.com/office/drawing/2014/main" id="{AB0462D5-5CF4-1D7C-9CDE-15F479B77D06}"/>
              </a:ext>
            </a:extLst>
          </p:cNvPr>
          <p:cNvSpPr/>
          <p:nvPr/>
        </p:nvSpPr>
        <p:spPr>
          <a:xfrm>
            <a:off x="1388861" y="4300927"/>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32;p68">
            <a:extLst>
              <a:ext uri="{FF2B5EF4-FFF2-40B4-BE49-F238E27FC236}">
                <a16:creationId xmlns:a16="http://schemas.microsoft.com/office/drawing/2014/main" id="{231BD5F9-A212-5B92-771F-553559197157}"/>
              </a:ext>
            </a:extLst>
          </p:cNvPr>
          <p:cNvSpPr/>
          <p:nvPr/>
        </p:nvSpPr>
        <p:spPr>
          <a:xfrm>
            <a:off x="1388861" y="4475321"/>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33;p68">
            <a:extLst>
              <a:ext uri="{FF2B5EF4-FFF2-40B4-BE49-F238E27FC236}">
                <a16:creationId xmlns:a16="http://schemas.microsoft.com/office/drawing/2014/main" id="{63703F80-50AD-EE11-116E-FBD201FC96F3}"/>
              </a:ext>
            </a:extLst>
          </p:cNvPr>
          <p:cNvSpPr/>
          <p:nvPr/>
        </p:nvSpPr>
        <p:spPr>
          <a:xfrm>
            <a:off x="1388861" y="464971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34;p68">
            <a:extLst>
              <a:ext uri="{FF2B5EF4-FFF2-40B4-BE49-F238E27FC236}">
                <a16:creationId xmlns:a16="http://schemas.microsoft.com/office/drawing/2014/main" id="{62AE009C-1319-281C-E486-97ECE76B56E4}"/>
              </a:ext>
            </a:extLst>
          </p:cNvPr>
          <p:cNvSpPr/>
          <p:nvPr/>
        </p:nvSpPr>
        <p:spPr>
          <a:xfrm>
            <a:off x="1388861" y="4824108"/>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235;p68">
            <a:extLst>
              <a:ext uri="{FF2B5EF4-FFF2-40B4-BE49-F238E27FC236}">
                <a16:creationId xmlns:a16="http://schemas.microsoft.com/office/drawing/2014/main" id="{185251CD-D174-D0F3-8FA7-1F3B3F87EDC0}"/>
              </a:ext>
            </a:extLst>
          </p:cNvPr>
          <p:cNvSpPr/>
          <p:nvPr/>
        </p:nvSpPr>
        <p:spPr>
          <a:xfrm>
            <a:off x="1388861" y="4998488"/>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236;p68">
            <a:extLst>
              <a:ext uri="{FF2B5EF4-FFF2-40B4-BE49-F238E27FC236}">
                <a16:creationId xmlns:a16="http://schemas.microsoft.com/office/drawing/2014/main" id="{0EED0F0A-CC7D-7B4A-F174-68EDA5E24A05}"/>
              </a:ext>
            </a:extLst>
          </p:cNvPr>
          <p:cNvSpPr/>
          <p:nvPr/>
        </p:nvSpPr>
        <p:spPr>
          <a:xfrm>
            <a:off x="1388861" y="5172868"/>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Rectangle: Rounded Corners 39">
            <a:extLst>
              <a:ext uri="{FF2B5EF4-FFF2-40B4-BE49-F238E27FC236}">
                <a16:creationId xmlns:a16="http://schemas.microsoft.com/office/drawing/2014/main" id="{82AF3F7C-D3F8-AF2B-BFED-7B53BE631CEE}"/>
              </a:ext>
            </a:extLst>
          </p:cNvPr>
          <p:cNvSpPr/>
          <p:nvPr/>
        </p:nvSpPr>
        <p:spPr>
          <a:xfrm>
            <a:off x="1320800" y="2954868"/>
            <a:ext cx="601133" cy="3601576"/>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1" name="TextBox 40">
            <a:extLst>
              <a:ext uri="{FF2B5EF4-FFF2-40B4-BE49-F238E27FC236}">
                <a16:creationId xmlns:a16="http://schemas.microsoft.com/office/drawing/2014/main" id="{752FDCDD-1049-2663-67B1-FFBDC6DF7F86}"/>
              </a:ext>
            </a:extLst>
          </p:cNvPr>
          <p:cNvSpPr txBox="1"/>
          <p:nvPr/>
        </p:nvSpPr>
        <p:spPr>
          <a:xfrm>
            <a:off x="1320800" y="3037450"/>
            <a:ext cx="601133" cy="307777"/>
          </a:xfrm>
          <a:prstGeom prst="rect">
            <a:avLst/>
          </a:prstGeom>
          <a:noFill/>
        </p:spPr>
        <p:txBody>
          <a:bodyPr wrap="square" rtlCol="0">
            <a:spAutoFit/>
          </a:bodyPr>
          <a:lstStyle/>
          <a:p>
            <a:r>
              <a:rPr lang="fr-FR" sz="1400" b="1" dirty="0"/>
              <a:t>DATA</a:t>
            </a:r>
            <a:endParaRPr lang="fr-FR" b="1" dirty="0"/>
          </a:p>
        </p:txBody>
      </p:sp>
    </p:spTree>
    <p:extLst>
      <p:ext uri="{BB962C8B-B14F-4D97-AF65-F5344CB8AC3E}">
        <p14:creationId xmlns:p14="http://schemas.microsoft.com/office/powerpoint/2010/main" val="56259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46ED8BB6-D201-32E2-7E34-4E4B2E3B6C5E}"/>
              </a:ext>
            </a:extLst>
          </p:cNvPr>
          <p:cNvGrpSpPr/>
          <p:nvPr/>
        </p:nvGrpSpPr>
        <p:grpSpPr>
          <a:xfrm>
            <a:off x="6948845" y="690"/>
            <a:ext cx="5243155" cy="6848800"/>
            <a:chOff x="6921943" y="-21171"/>
            <a:chExt cx="5243155" cy="6848800"/>
          </a:xfrm>
        </p:grpSpPr>
        <p:sp>
          <p:nvSpPr>
            <p:cNvPr id="17" name="Rectangle 16">
              <a:extLst>
                <a:ext uri="{FF2B5EF4-FFF2-40B4-BE49-F238E27FC236}">
                  <a16:creationId xmlns:a16="http://schemas.microsoft.com/office/drawing/2014/main" id="{72E0C712-1432-F5D8-9C2C-52D760936435}"/>
                </a:ext>
              </a:extLst>
            </p:cNvPr>
            <p:cNvSpPr/>
            <p:nvPr/>
          </p:nvSpPr>
          <p:spPr>
            <a:xfrm>
              <a:off x="692194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6FF6B667-5D70-D249-393C-D1A61E52368C}"/>
                </a:ext>
              </a:extLst>
            </p:cNvPr>
            <p:cNvSpPr txBox="1"/>
            <p:nvPr/>
          </p:nvSpPr>
          <p:spPr>
            <a:xfrm>
              <a:off x="7032089" y="2246244"/>
              <a:ext cx="5133009" cy="1569660"/>
            </a:xfrm>
            <a:prstGeom prst="rect">
              <a:avLst/>
            </a:prstGeom>
            <a:noFill/>
          </p:spPr>
          <p:txBody>
            <a:bodyPr wrap="square" rtlCol="0">
              <a:spAutoFit/>
            </a:bodyPr>
            <a:lstStyle/>
            <a:p>
              <a:r>
                <a:rPr lang="fr-FR" sz="9600" dirty="0">
                  <a:solidFill>
                    <a:schemeClr val="bg1"/>
                  </a:solidFill>
                </a:rPr>
                <a:t>Education</a:t>
              </a:r>
              <a:r>
                <a:rPr lang="fr-FR" dirty="0"/>
                <a:t> </a:t>
              </a:r>
            </a:p>
          </p:txBody>
        </p:sp>
      </p:grpSp>
      <p:grpSp>
        <p:nvGrpSpPr>
          <p:cNvPr id="30" name="Groupe 29">
            <a:extLst>
              <a:ext uri="{FF2B5EF4-FFF2-40B4-BE49-F238E27FC236}">
                <a16:creationId xmlns:a16="http://schemas.microsoft.com/office/drawing/2014/main" id="{66DCAD63-1CB3-8FEA-0619-A7943E5032D1}"/>
              </a:ext>
            </a:extLst>
          </p:cNvPr>
          <p:cNvGrpSpPr/>
          <p:nvPr/>
        </p:nvGrpSpPr>
        <p:grpSpPr>
          <a:xfrm>
            <a:off x="335678" y="1477556"/>
            <a:ext cx="6613167" cy="4089124"/>
            <a:chOff x="335678" y="1477556"/>
            <a:chExt cx="6613167" cy="4089124"/>
          </a:xfrm>
        </p:grpSpPr>
        <p:sp>
          <p:nvSpPr>
            <p:cNvPr id="21" name="Google Shape;132;p20">
              <a:extLst>
                <a:ext uri="{FF2B5EF4-FFF2-40B4-BE49-F238E27FC236}">
                  <a16:creationId xmlns:a16="http://schemas.microsoft.com/office/drawing/2014/main" id="{783F3A3F-D2A6-1CEC-3757-CB7D5C581C5E}"/>
                </a:ext>
              </a:extLst>
            </p:cNvPr>
            <p:cNvSpPr txBox="1">
              <a:spLocks/>
            </p:cNvSpPr>
            <p:nvPr/>
          </p:nvSpPr>
          <p:spPr>
            <a:xfrm>
              <a:off x="335678" y="1477556"/>
              <a:ext cx="1896467" cy="609404"/>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2023-2024</a:t>
              </a:r>
            </a:p>
          </p:txBody>
        </p:sp>
        <p:sp>
          <p:nvSpPr>
            <p:cNvPr id="22" name="Google Shape;154;p20">
              <a:extLst>
                <a:ext uri="{FF2B5EF4-FFF2-40B4-BE49-F238E27FC236}">
                  <a16:creationId xmlns:a16="http://schemas.microsoft.com/office/drawing/2014/main" id="{01B16CA9-D1AC-3CA3-E49B-F783CFF1EF57}"/>
                </a:ext>
              </a:extLst>
            </p:cNvPr>
            <p:cNvSpPr txBox="1">
              <a:spLocks/>
            </p:cNvSpPr>
            <p:nvPr/>
          </p:nvSpPr>
          <p:spPr>
            <a:xfrm>
              <a:off x="2272088" y="1553495"/>
              <a:ext cx="2590327" cy="240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lang="fr-FR" sz="1800" b="1" kern="0" dirty="0">
                  <a:solidFill>
                    <a:srgbClr val="0000FF"/>
                  </a:solidFill>
                </a:rPr>
                <a:t>Université Paris Cité</a:t>
              </a:r>
              <a:endParaRPr lang="en-US" sz="1800" b="1" kern="0" dirty="0">
                <a:solidFill>
                  <a:srgbClr val="0000FF"/>
                </a:solidFill>
              </a:endParaRPr>
            </a:p>
          </p:txBody>
        </p:sp>
        <p:sp>
          <p:nvSpPr>
            <p:cNvPr id="23" name="Google Shape;155;p20">
              <a:extLst>
                <a:ext uri="{FF2B5EF4-FFF2-40B4-BE49-F238E27FC236}">
                  <a16:creationId xmlns:a16="http://schemas.microsoft.com/office/drawing/2014/main" id="{AD893F7F-E3E6-7D28-E841-74381D5FBE90}"/>
                </a:ext>
              </a:extLst>
            </p:cNvPr>
            <p:cNvSpPr txBox="1">
              <a:spLocks/>
            </p:cNvSpPr>
            <p:nvPr/>
          </p:nvSpPr>
          <p:spPr>
            <a:xfrm>
              <a:off x="2272088" y="1893412"/>
              <a:ext cx="4485391" cy="31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lang="fr-FR"/>
              </a:defPPr>
              <a:lvl1pPr marR="0" lvl="0" indent="0" fontAlgn="auto">
                <a:lnSpc>
                  <a:spcPct val="100000"/>
                </a:lnSpc>
                <a:spcBef>
                  <a:spcPts val="0"/>
                </a:spcBef>
                <a:spcAft>
                  <a:spcPts val="1200"/>
                </a:spcAft>
                <a:buClr>
                  <a:srgbClr val="063565"/>
                </a:buClr>
                <a:buSzPts val="1400"/>
                <a:buFont typeface="Exo 2"/>
                <a:buNone/>
                <a:tabLst/>
                <a:defRPr kumimoji="0" b="0" i="0" u="none" strike="noStrike" kern="0" cap="none" spc="0" normalizeH="0" baseline="0">
                  <a:ln>
                    <a:noFill/>
                  </a:ln>
                  <a:solidFill>
                    <a:srgbClr val="063565"/>
                  </a:solidFill>
                  <a:effectLst/>
                  <a:uLnTx/>
                  <a:uFillTx/>
                  <a:latin typeface="Exo 2"/>
                  <a:ea typeface="Exo 2"/>
                  <a:cs typeface="Exo 2"/>
                </a:defRPr>
              </a:lvl1pPr>
              <a:lvl2pPr marL="914400" marR="0" lvl="1"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2pPr>
              <a:lvl3pPr marL="1371600" marR="0" lvl="2"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3pPr>
              <a:lvl4pPr marL="1828800" marR="0" lvl="3"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4pPr>
              <a:lvl5pPr marL="2286000" marR="0" lvl="4"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5pPr>
              <a:lvl6pPr marL="2743200" marR="0" lvl="5"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6pPr>
              <a:lvl7pPr marL="3200400" marR="0" lvl="6"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7pPr>
              <a:lvl8pPr marL="3657600" marR="0" lvl="7"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8pPr>
              <a:lvl9pPr marL="4114800" marR="0" lvl="8"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9pPr>
            </a:lstStyle>
            <a:p>
              <a:r>
                <a:rPr lang="fr-MA" dirty="0">
                  <a:solidFill>
                    <a:srgbClr val="0000FF"/>
                  </a:solidFill>
                  <a:sym typeface="Exo 2"/>
                </a:rPr>
                <a:t>M2-</a:t>
              </a:r>
              <a:r>
                <a:rPr lang="fr-FR" dirty="0">
                  <a:solidFill>
                    <a:srgbClr val="0000FF"/>
                  </a:solidFill>
                  <a:sym typeface="Exo 2"/>
                </a:rPr>
                <a:t>Machine Learning for Data Science</a:t>
              </a:r>
              <a:endParaRPr lang="en-US" dirty="0">
                <a:solidFill>
                  <a:srgbClr val="0000FF"/>
                </a:solidFill>
                <a:sym typeface="Exo 2"/>
              </a:endParaRPr>
            </a:p>
          </p:txBody>
        </p:sp>
        <p:sp>
          <p:nvSpPr>
            <p:cNvPr id="24" name="Google Shape;157;p20">
              <a:extLst>
                <a:ext uri="{FF2B5EF4-FFF2-40B4-BE49-F238E27FC236}">
                  <a16:creationId xmlns:a16="http://schemas.microsoft.com/office/drawing/2014/main" id="{BDE8140D-71D0-2FD4-1974-FCA67C5F165E}"/>
                </a:ext>
              </a:extLst>
            </p:cNvPr>
            <p:cNvSpPr txBox="1">
              <a:spLocks/>
            </p:cNvSpPr>
            <p:nvPr/>
          </p:nvSpPr>
          <p:spPr>
            <a:xfrm>
              <a:off x="335678" y="3030421"/>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2020-2023</a:t>
              </a:r>
            </a:p>
          </p:txBody>
        </p:sp>
        <p:sp>
          <p:nvSpPr>
            <p:cNvPr id="25" name="Google Shape;158;p20">
              <a:extLst>
                <a:ext uri="{FF2B5EF4-FFF2-40B4-BE49-F238E27FC236}">
                  <a16:creationId xmlns:a16="http://schemas.microsoft.com/office/drawing/2014/main" id="{8484D77E-2E5A-691F-C3C0-70D7774C3268}"/>
                </a:ext>
              </a:extLst>
            </p:cNvPr>
            <p:cNvSpPr txBox="1">
              <a:spLocks/>
            </p:cNvSpPr>
            <p:nvPr/>
          </p:nvSpPr>
          <p:spPr>
            <a:xfrm>
              <a:off x="2272088" y="3169672"/>
              <a:ext cx="4476342"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lang="fr-FR" sz="1800" b="1" kern="0" dirty="0">
                  <a:solidFill>
                    <a:srgbClr val="0000FF"/>
                  </a:solidFill>
                </a:rPr>
                <a:t>Institut National de Statistique et de l’Économie Appliquée </a:t>
              </a:r>
              <a:endParaRPr lang="en-US" sz="1800" b="1" kern="0" dirty="0">
                <a:solidFill>
                  <a:srgbClr val="0000FF"/>
                </a:solidFill>
              </a:endParaRPr>
            </a:p>
          </p:txBody>
        </p:sp>
        <p:sp>
          <p:nvSpPr>
            <p:cNvPr id="27" name="Google Shape;161;p20">
              <a:extLst>
                <a:ext uri="{FF2B5EF4-FFF2-40B4-BE49-F238E27FC236}">
                  <a16:creationId xmlns:a16="http://schemas.microsoft.com/office/drawing/2014/main" id="{C24137F1-8E6D-43E4-B28C-F64D6DDB2922}"/>
                </a:ext>
              </a:extLst>
            </p:cNvPr>
            <p:cNvSpPr txBox="1">
              <a:spLocks/>
            </p:cNvSpPr>
            <p:nvPr/>
          </p:nvSpPr>
          <p:spPr>
            <a:xfrm>
              <a:off x="335678" y="4920902"/>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2018-2020</a:t>
              </a:r>
            </a:p>
          </p:txBody>
        </p:sp>
        <p:sp>
          <p:nvSpPr>
            <p:cNvPr id="28" name="Google Shape;155;p20">
              <a:extLst>
                <a:ext uri="{FF2B5EF4-FFF2-40B4-BE49-F238E27FC236}">
                  <a16:creationId xmlns:a16="http://schemas.microsoft.com/office/drawing/2014/main" id="{E958A17B-873B-69FB-9220-EDCB81F2C086}"/>
                </a:ext>
              </a:extLst>
            </p:cNvPr>
            <p:cNvSpPr txBox="1">
              <a:spLocks/>
            </p:cNvSpPr>
            <p:nvPr/>
          </p:nvSpPr>
          <p:spPr>
            <a:xfrm>
              <a:off x="2272088" y="3581922"/>
              <a:ext cx="4485391"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Cycle ingénieur d'état –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9" name="Google Shape;158;p20">
              <a:extLst>
                <a:ext uri="{FF2B5EF4-FFF2-40B4-BE49-F238E27FC236}">
                  <a16:creationId xmlns:a16="http://schemas.microsoft.com/office/drawing/2014/main" id="{6C698664-844E-4035-A48E-02E0A882DD20}"/>
                </a:ext>
              </a:extLst>
            </p:cNvPr>
            <p:cNvSpPr txBox="1">
              <a:spLocks/>
            </p:cNvSpPr>
            <p:nvPr/>
          </p:nvSpPr>
          <p:spPr>
            <a:xfrm>
              <a:off x="2255441" y="5100483"/>
              <a:ext cx="4693404" cy="466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Classes préparatoires aux grandes écoles</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grpSp>
      <p:grpSp>
        <p:nvGrpSpPr>
          <p:cNvPr id="32" name="Groupe 31">
            <a:extLst>
              <a:ext uri="{FF2B5EF4-FFF2-40B4-BE49-F238E27FC236}">
                <a16:creationId xmlns:a16="http://schemas.microsoft.com/office/drawing/2014/main" id="{E7ADE849-E495-98DF-7527-300C0A96FA2F}"/>
              </a:ext>
            </a:extLst>
          </p:cNvPr>
          <p:cNvGrpSpPr/>
          <p:nvPr/>
        </p:nvGrpSpPr>
        <p:grpSpPr>
          <a:xfrm>
            <a:off x="12198590" y="5922"/>
            <a:ext cx="5133009" cy="6848800"/>
            <a:chOff x="6921943" y="-21171"/>
            <a:chExt cx="5243155" cy="6848800"/>
          </a:xfrm>
        </p:grpSpPr>
        <p:sp>
          <p:nvSpPr>
            <p:cNvPr id="33" name="Rectangle 32">
              <a:extLst>
                <a:ext uri="{FF2B5EF4-FFF2-40B4-BE49-F238E27FC236}">
                  <a16:creationId xmlns:a16="http://schemas.microsoft.com/office/drawing/2014/main" id="{0C16DE17-6C61-94AA-9B05-500083D89ABE}"/>
                </a:ext>
              </a:extLst>
            </p:cNvPr>
            <p:cNvSpPr/>
            <p:nvPr/>
          </p:nvSpPr>
          <p:spPr>
            <a:xfrm>
              <a:off x="6921943" y="-21171"/>
              <a:ext cx="5243155" cy="6848800"/>
            </a:xfrm>
            <a:prstGeom prst="rect">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2F76FBED-6105-B51A-AC43-2A202A1E7C2B}"/>
                </a:ext>
              </a:extLst>
            </p:cNvPr>
            <p:cNvSpPr txBox="1"/>
            <p:nvPr/>
          </p:nvSpPr>
          <p:spPr>
            <a:xfrm>
              <a:off x="7032089" y="2108131"/>
              <a:ext cx="5133009" cy="1569660"/>
            </a:xfrm>
            <a:prstGeom prst="rect">
              <a:avLst/>
            </a:prstGeom>
            <a:noFill/>
            <a:ln>
              <a:solidFill>
                <a:srgbClr val="0000FF"/>
              </a:solidFill>
            </a:ln>
          </p:spPr>
          <p:txBody>
            <a:bodyPr wrap="square" rtlCol="0">
              <a:spAutoFit/>
            </a:bodyPr>
            <a:lstStyle/>
            <a:p>
              <a:pPr>
                <a:buClr>
                  <a:srgbClr val="000000"/>
                </a:buClr>
                <a:buSzPts val="5200"/>
              </a:pPr>
              <a:r>
                <a:rPr lang="fr-FR" sz="4800" kern="0" dirty="0">
                  <a:solidFill>
                    <a:schemeClr val="bg1"/>
                  </a:solidFill>
                  <a:latin typeface="Oswald SemiBold"/>
                </a:rPr>
                <a:t>Expérience Professionnelle</a:t>
              </a:r>
            </a:p>
          </p:txBody>
        </p:sp>
      </p:grpSp>
      <p:grpSp>
        <p:nvGrpSpPr>
          <p:cNvPr id="36" name="Groupe 35">
            <a:extLst>
              <a:ext uri="{FF2B5EF4-FFF2-40B4-BE49-F238E27FC236}">
                <a16:creationId xmlns:a16="http://schemas.microsoft.com/office/drawing/2014/main" id="{5E21D5D5-CF80-F3DE-243D-4F05DEC145F5}"/>
              </a:ext>
            </a:extLst>
          </p:cNvPr>
          <p:cNvGrpSpPr/>
          <p:nvPr/>
        </p:nvGrpSpPr>
        <p:grpSpPr>
          <a:xfrm>
            <a:off x="17775875" y="1126490"/>
            <a:ext cx="6814741" cy="4607473"/>
            <a:chOff x="5310655" y="1126490"/>
            <a:chExt cx="6814741" cy="4607473"/>
          </a:xfrm>
        </p:grpSpPr>
        <p:sp>
          <p:nvSpPr>
            <p:cNvPr id="37" name="Google Shape;148;p20">
              <a:extLst>
                <a:ext uri="{FF2B5EF4-FFF2-40B4-BE49-F238E27FC236}">
                  <a16:creationId xmlns:a16="http://schemas.microsoft.com/office/drawing/2014/main" id="{827B3C3F-BE2D-D7ED-910D-0E1AD3BC3C09}"/>
                </a:ext>
              </a:extLst>
            </p:cNvPr>
            <p:cNvSpPr txBox="1">
              <a:spLocks/>
            </p:cNvSpPr>
            <p:nvPr/>
          </p:nvSpPr>
          <p:spPr>
            <a:xfrm>
              <a:off x="5310655" y="1977952"/>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MA" sz="1800" kern="0" dirty="0">
                  <a:solidFill>
                    <a:srgbClr val="0000FF"/>
                  </a:solidFill>
                  <a:sym typeface="Oxanium ExtraBold"/>
                </a:rPr>
                <a:t>Projet fin d'étude </a:t>
              </a:r>
              <a:endParaRPr lang="en-US" sz="1800" kern="0" dirty="0">
                <a:solidFill>
                  <a:srgbClr val="0000FF"/>
                </a:solidFill>
                <a:sym typeface="Oxanium ExtraBold"/>
              </a:endParaRPr>
            </a:p>
          </p:txBody>
        </p:sp>
        <p:sp>
          <p:nvSpPr>
            <p:cNvPr id="38" name="Google Shape;153;p20">
              <a:extLst>
                <a:ext uri="{FF2B5EF4-FFF2-40B4-BE49-F238E27FC236}">
                  <a16:creationId xmlns:a16="http://schemas.microsoft.com/office/drawing/2014/main" id="{5228A6BC-591D-3887-1D4C-80255A0B3960}"/>
                </a:ext>
              </a:extLst>
            </p:cNvPr>
            <p:cNvSpPr txBox="1">
              <a:spLocks/>
            </p:cNvSpPr>
            <p:nvPr/>
          </p:nvSpPr>
          <p:spPr>
            <a:xfrm>
              <a:off x="5310655" y="4944801"/>
              <a:ext cx="1403884"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800" kern="0" dirty="0">
                  <a:solidFill>
                    <a:srgbClr val="0000FF"/>
                  </a:solidFill>
                </a:rPr>
                <a:t>Stage </a:t>
              </a:r>
              <a:endParaRPr lang="en-US" sz="1800" kern="0" dirty="0">
                <a:solidFill>
                  <a:srgbClr val="0000FF"/>
                </a:solidFill>
                <a:sym typeface="Oxanium ExtraBold"/>
              </a:endParaRPr>
            </a:p>
          </p:txBody>
        </p:sp>
        <p:sp>
          <p:nvSpPr>
            <p:cNvPr id="39" name="Google Shape;157;p20">
              <a:extLst>
                <a:ext uri="{FF2B5EF4-FFF2-40B4-BE49-F238E27FC236}">
                  <a16:creationId xmlns:a16="http://schemas.microsoft.com/office/drawing/2014/main" id="{6D53B238-D33A-64FD-B416-40292DA47577}"/>
                </a:ext>
              </a:extLst>
            </p:cNvPr>
            <p:cNvSpPr txBox="1">
              <a:spLocks/>
            </p:cNvSpPr>
            <p:nvPr/>
          </p:nvSpPr>
          <p:spPr>
            <a:xfrm>
              <a:off x="5372854" y="127557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Mars-juin 2022</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40" name="Google Shape;157;p20">
              <a:extLst>
                <a:ext uri="{FF2B5EF4-FFF2-40B4-BE49-F238E27FC236}">
                  <a16:creationId xmlns:a16="http://schemas.microsoft.com/office/drawing/2014/main" id="{99F11DB5-FA03-CB5F-13E5-EF743921361D}"/>
                </a:ext>
              </a:extLst>
            </p:cNvPr>
            <p:cNvSpPr txBox="1">
              <a:spLocks/>
            </p:cNvSpPr>
            <p:nvPr/>
          </p:nvSpPr>
          <p:spPr>
            <a:xfrm>
              <a:off x="5371475" y="4234503"/>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Juin-</a:t>
              </a:r>
              <a:r>
                <a:rPr kumimoji="0" lang="en-US" sz="1600" b="0" i="0" u="none" strike="noStrike" kern="0" cap="none" spc="0" normalizeH="0" baseline="0" noProof="0" dirty="0" err="1">
                  <a:ln>
                    <a:noFill/>
                  </a:ln>
                  <a:solidFill>
                    <a:srgbClr val="FFFFFF"/>
                  </a:solidFill>
                  <a:effectLst/>
                  <a:uLnTx/>
                  <a:uFillTx/>
                  <a:latin typeface="Oxanium ExtraBold"/>
                  <a:sym typeface="Oxanium ExtraBold"/>
                </a:rPr>
                <a:t>août</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2022</a:t>
              </a:r>
            </a:p>
          </p:txBody>
        </p:sp>
        <p:sp>
          <p:nvSpPr>
            <p:cNvPr id="41" name="ZoneTexte 40">
              <a:extLst>
                <a:ext uri="{FF2B5EF4-FFF2-40B4-BE49-F238E27FC236}">
                  <a16:creationId xmlns:a16="http://schemas.microsoft.com/office/drawing/2014/main" id="{5250232D-0264-6D50-8C1C-134AD5DBC31F}"/>
                </a:ext>
              </a:extLst>
            </p:cNvPr>
            <p:cNvSpPr txBox="1"/>
            <p:nvPr/>
          </p:nvSpPr>
          <p:spPr>
            <a:xfrm>
              <a:off x="7399282" y="4164303"/>
              <a:ext cx="4403835" cy="1569660"/>
            </a:xfrm>
            <a:prstGeom prst="rect">
              <a:avLst/>
            </a:prstGeom>
            <a:noFill/>
          </p:spPr>
          <p:txBody>
            <a:bodyPr wrap="square" rtlCol="0">
              <a:spAutoFit/>
            </a:bodyPr>
            <a:lstStyle/>
            <a:p>
              <a:pPr marL="285750" indent="-285750">
                <a:buFont typeface="Arial" panose="020B0604020202020204" pitchFamily="34" charset="0"/>
                <a:buChar char="•"/>
              </a:pPr>
              <a:r>
                <a:rPr lang="fr-FR" sz="1600" dirty="0">
                  <a:solidFill>
                    <a:schemeClr val="dk2"/>
                  </a:solidFill>
                  <a:latin typeface="Poppins"/>
                  <a:cs typeface="Poppins"/>
                </a:rPr>
                <a:t>Collecte et traitement des prix des produits rassemblés sur le Web.</a:t>
              </a:r>
            </a:p>
            <a:p>
              <a:pPr marL="285750" indent="-285750">
                <a:buFont typeface="Arial" panose="020B0604020202020204" pitchFamily="34" charset="0"/>
                <a:buChar char="•"/>
              </a:pPr>
              <a:r>
                <a:rPr lang="fr-FR" sz="1600" dirty="0">
                  <a:solidFill>
                    <a:schemeClr val="dk2"/>
                  </a:solidFill>
                  <a:latin typeface="Poppins"/>
                  <a:cs typeface="Poppins"/>
                </a:rPr>
                <a:t>Prédiction de l'indice des prix à la consommation à l'aide de plusieurs modèles de séries chronologiques et de réseaux de neurones.</a:t>
              </a:r>
            </a:p>
          </p:txBody>
        </p:sp>
        <p:sp>
          <p:nvSpPr>
            <p:cNvPr id="42" name="ZoneTexte 41">
              <a:extLst>
                <a:ext uri="{FF2B5EF4-FFF2-40B4-BE49-F238E27FC236}">
                  <a16:creationId xmlns:a16="http://schemas.microsoft.com/office/drawing/2014/main" id="{647BFC12-6699-760B-59BA-F00DB1AFC162}"/>
                </a:ext>
              </a:extLst>
            </p:cNvPr>
            <p:cNvSpPr txBox="1"/>
            <p:nvPr/>
          </p:nvSpPr>
          <p:spPr>
            <a:xfrm>
              <a:off x="7332678" y="1126490"/>
              <a:ext cx="4792718" cy="2308324"/>
            </a:xfrm>
            <a:prstGeom prst="rect">
              <a:avLst/>
            </a:prstGeom>
            <a:noFill/>
          </p:spPr>
          <p:txBody>
            <a:bodyPr wrap="square" rtlCol="0">
              <a:spAutoFit/>
            </a:bodyPr>
            <a:lstStyle/>
            <a:p>
              <a:pPr marL="285750" indent="-285750">
                <a:buFont typeface="Arial" panose="020B0604020202020204" pitchFamily="34" charset="0"/>
                <a:buChar char="•"/>
              </a:pPr>
              <a:r>
                <a:rPr lang="fr-FR" sz="1600" dirty="0">
                  <a:solidFill>
                    <a:schemeClr val="dk2"/>
                  </a:solidFill>
                  <a:latin typeface="Poppins"/>
                  <a:cs typeface="Poppins"/>
                </a:rPr>
                <a:t>Extraction de données sur le Web.</a:t>
              </a:r>
            </a:p>
            <a:p>
              <a:pPr marL="285750" indent="-285750">
                <a:buFont typeface="Arial" panose="020B0604020202020204" pitchFamily="34" charset="0"/>
                <a:buChar char="•"/>
              </a:pPr>
              <a:r>
                <a:rPr lang="fr-FR" sz="1600" dirty="0">
                  <a:solidFill>
                    <a:schemeClr val="dk2"/>
                  </a:solidFill>
                  <a:latin typeface="Poppins"/>
                  <a:cs typeface="Poppins"/>
                </a:rPr>
                <a:t>Entraînement et évaluation de modèles pour accomplir trois tâches de NLP différentes : modélisation de sujets, analyse des sentiments et reconnaissance des entités nommées.</a:t>
              </a:r>
            </a:p>
            <a:p>
              <a:pPr marL="285750" indent="-285750">
                <a:buFont typeface="Arial" panose="020B0604020202020204" pitchFamily="34" charset="0"/>
                <a:buChar char="•"/>
              </a:pPr>
              <a:r>
                <a:rPr lang="fr-FR" sz="1600" dirty="0">
                  <a:solidFill>
                    <a:schemeClr val="dk2"/>
                  </a:solidFill>
                  <a:latin typeface="Poppins"/>
                  <a:cs typeface="Poppins"/>
                </a:rPr>
                <a:t>Création d'un tableau de bord pour simplifier l'utilisation des modèles précédents.</a:t>
              </a:r>
            </a:p>
          </p:txBody>
        </p:sp>
      </p:grpSp>
      <p:sp>
        <p:nvSpPr>
          <p:cNvPr id="3" name="ZoneTexte 13">
            <a:extLst>
              <a:ext uri="{FF2B5EF4-FFF2-40B4-BE49-F238E27FC236}">
                <a16:creationId xmlns:a16="http://schemas.microsoft.com/office/drawing/2014/main" id="{BBC22AE1-962F-A808-91AA-23E6DDE7F739}"/>
              </a:ext>
            </a:extLst>
          </p:cNvPr>
          <p:cNvSpPr txBox="1"/>
          <p:nvPr/>
        </p:nvSpPr>
        <p:spPr>
          <a:xfrm>
            <a:off x="-9084072" y="1483196"/>
            <a:ext cx="4796538" cy="1815882"/>
          </a:xfrm>
          <a:prstGeom prst="rect">
            <a:avLst/>
          </a:prstGeom>
          <a:noFill/>
        </p:spPr>
        <p:txBody>
          <a:bodyPr wrap="square" rtlCol="0">
            <a:spAutoFit/>
          </a:bodyPr>
          <a:lstStyle/>
          <a:p>
            <a:endParaRPr lang="fr-FR" sz="1600" dirty="0">
              <a:solidFill>
                <a:schemeClr val="dk2"/>
              </a:solidFill>
              <a:latin typeface="Poppins"/>
              <a:cs typeface="Poppins"/>
              <a:sym typeface="Poppins"/>
            </a:endParaRPr>
          </a:p>
          <a:p>
            <a:r>
              <a:rPr lang="fr-FR" sz="1600" dirty="0">
                <a:solidFill>
                  <a:schemeClr val="dk2"/>
                </a:solidFill>
                <a:latin typeface="Poppins"/>
                <a:cs typeface="Poppins"/>
              </a:rPr>
              <a:t>Je m'appelle Nabigh </a:t>
            </a:r>
            <a:r>
              <a:rPr lang="fr-FR" sz="1600" dirty="0" err="1">
                <a:solidFill>
                  <a:schemeClr val="dk2"/>
                </a:solidFill>
                <a:latin typeface="Poppins"/>
                <a:cs typeface="Poppins"/>
              </a:rPr>
              <a:t>mohamed</a:t>
            </a:r>
            <a:r>
              <a:rPr lang="fr-FR" sz="1600" dirty="0">
                <a:solidFill>
                  <a:schemeClr val="dk2"/>
                </a:solidFill>
                <a:latin typeface="Poppins"/>
                <a:cs typeface="Poppins"/>
              </a:rPr>
              <a:t>, actuellement étudiant à l'Université Paris cité.  Je suis actuellement à la recherche d’une stage pour renforcer mon profil et explorer d'autres aspects et applications de la science des données. </a:t>
            </a:r>
            <a:endParaRPr lang="fr-FR" sz="1600" dirty="0">
              <a:solidFill>
                <a:schemeClr val="dk2"/>
              </a:solidFill>
              <a:latin typeface="Poppins"/>
              <a:cs typeface="Poppins"/>
              <a:sym typeface="Poppins"/>
            </a:endParaRPr>
          </a:p>
        </p:txBody>
      </p:sp>
      <p:sp>
        <p:nvSpPr>
          <p:cNvPr id="4" name="Rectangle 3">
            <a:extLst>
              <a:ext uri="{FF2B5EF4-FFF2-40B4-BE49-F238E27FC236}">
                <a16:creationId xmlns:a16="http://schemas.microsoft.com/office/drawing/2014/main" id="{5683739E-FDCA-8E4F-2E81-1D4567233808}"/>
              </a:ext>
            </a:extLst>
          </p:cNvPr>
          <p:cNvSpPr/>
          <p:nvPr/>
        </p:nvSpPr>
        <p:spPr>
          <a:xfrm>
            <a:off x="-17580527" y="-154445"/>
            <a:ext cx="2886497" cy="6862381"/>
          </a:xfrm>
          <a:prstGeom prst="rect">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oogle Shape;152;p27">
            <a:extLst>
              <a:ext uri="{FF2B5EF4-FFF2-40B4-BE49-F238E27FC236}">
                <a16:creationId xmlns:a16="http://schemas.microsoft.com/office/drawing/2014/main" id="{8A0A2894-04B8-8B72-2679-C44FDB11801A}"/>
              </a:ext>
            </a:extLst>
          </p:cNvPr>
          <p:cNvGrpSpPr/>
          <p:nvPr/>
        </p:nvGrpSpPr>
        <p:grpSpPr>
          <a:xfrm>
            <a:off x="-7994476" y="156769"/>
            <a:ext cx="255506" cy="214595"/>
            <a:chOff x="-63252250" y="1930850"/>
            <a:chExt cx="319000" cy="319025"/>
          </a:xfrm>
        </p:grpSpPr>
        <p:sp>
          <p:nvSpPr>
            <p:cNvPr id="6" name="Google Shape;153;p27">
              <a:extLst>
                <a:ext uri="{FF2B5EF4-FFF2-40B4-BE49-F238E27FC236}">
                  <a16:creationId xmlns:a16="http://schemas.microsoft.com/office/drawing/2014/main" id="{3703A3BD-38D4-9D3F-0C8E-875A9C3443F0}"/>
                </a:ext>
              </a:extLst>
            </p:cNvPr>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Google Shape;154;p27">
              <a:extLst>
                <a:ext uri="{FF2B5EF4-FFF2-40B4-BE49-F238E27FC236}">
                  <a16:creationId xmlns:a16="http://schemas.microsoft.com/office/drawing/2014/main" id="{47C4800A-C26E-6280-482C-7781E9063DA4}"/>
                </a:ext>
              </a:extLst>
            </p:cNvPr>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grpSp>
      <p:cxnSp>
        <p:nvCxnSpPr>
          <p:cNvPr id="8" name="Google Shape;145;p27">
            <a:extLst>
              <a:ext uri="{FF2B5EF4-FFF2-40B4-BE49-F238E27FC236}">
                <a16:creationId xmlns:a16="http://schemas.microsoft.com/office/drawing/2014/main" id="{496A3109-B656-4905-49EB-9B28B8FC6E39}"/>
              </a:ext>
            </a:extLst>
          </p:cNvPr>
          <p:cNvCxnSpPr>
            <a:cxnSpLocks/>
          </p:cNvCxnSpPr>
          <p:nvPr/>
        </p:nvCxnSpPr>
        <p:spPr>
          <a:xfrm flipH="1" flipV="1">
            <a:off x="-9933140" y="-186163"/>
            <a:ext cx="26900" cy="6891142"/>
          </a:xfrm>
          <a:prstGeom prst="straightConnector1">
            <a:avLst/>
          </a:prstGeom>
          <a:noFill/>
          <a:ln w="76200" cap="flat" cmpd="sng">
            <a:solidFill>
              <a:srgbClr val="0000FF"/>
            </a:solidFill>
            <a:prstDash val="solid"/>
            <a:round/>
            <a:headEnd type="none" w="med" len="med"/>
            <a:tailEnd type="none" w="med" len="med"/>
          </a:ln>
        </p:spPr>
      </p:cxnSp>
      <p:cxnSp>
        <p:nvCxnSpPr>
          <p:cNvPr id="9" name="Google Shape;146;p27">
            <a:extLst>
              <a:ext uri="{FF2B5EF4-FFF2-40B4-BE49-F238E27FC236}">
                <a16:creationId xmlns:a16="http://schemas.microsoft.com/office/drawing/2014/main" id="{0A3B2F71-8BD0-C291-F268-12610F00433B}"/>
              </a:ext>
            </a:extLst>
          </p:cNvPr>
          <p:cNvCxnSpPr>
            <a:cxnSpLocks/>
          </p:cNvCxnSpPr>
          <p:nvPr/>
        </p:nvCxnSpPr>
        <p:spPr>
          <a:xfrm flipH="1" flipV="1">
            <a:off x="-13923291" y="-163645"/>
            <a:ext cx="21312" cy="6868624"/>
          </a:xfrm>
          <a:prstGeom prst="straightConnector1">
            <a:avLst/>
          </a:prstGeom>
          <a:noFill/>
          <a:ln w="76200" cap="flat" cmpd="sng">
            <a:solidFill>
              <a:srgbClr val="0000FF"/>
            </a:solidFill>
            <a:prstDash val="solid"/>
            <a:round/>
            <a:headEnd type="none" w="med" len="med"/>
            <a:tailEnd type="none" w="med" len="med"/>
          </a:ln>
        </p:spPr>
      </p:cxnSp>
      <p:cxnSp>
        <p:nvCxnSpPr>
          <p:cNvPr id="10" name="Google Shape;147;p27">
            <a:extLst>
              <a:ext uri="{FF2B5EF4-FFF2-40B4-BE49-F238E27FC236}">
                <a16:creationId xmlns:a16="http://schemas.microsoft.com/office/drawing/2014/main" id="{8507786C-3BC7-73BD-597B-91837746BB48}"/>
              </a:ext>
            </a:extLst>
          </p:cNvPr>
          <p:cNvCxnSpPr>
            <a:cxnSpLocks/>
          </p:cNvCxnSpPr>
          <p:nvPr/>
        </p:nvCxnSpPr>
        <p:spPr>
          <a:xfrm flipH="1">
            <a:off x="-14694030" y="310579"/>
            <a:ext cx="4760890" cy="0"/>
          </a:xfrm>
          <a:prstGeom prst="straightConnector1">
            <a:avLst/>
          </a:prstGeom>
          <a:noFill/>
          <a:ln w="76200" cap="flat" cmpd="sng">
            <a:solidFill>
              <a:srgbClr val="0000FF"/>
            </a:solidFill>
            <a:prstDash val="solid"/>
            <a:round/>
            <a:headEnd type="none" w="med" len="med"/>
            <a:tailEnd type="none" w="med" len="med"/>
          </a:ln>
        </p:spPr>
      </p:cxnSp>
      <p:cxnSp>
        <p:nvCxnSpPr>
          <p:cNvPr id="11" name="Google Shape;151;p27">
            <a:extLst>
              <a:ext uri="{FF2B5EF4-FFF2-40B4-BE49-F238E27FC236}">
                <a16:creationId xmlns:a16="http://schemas.microsoft.com/office/drawing/2014/main" id="{C28AEDF8-C1B2-05F6-0720-8B4FC40A936F}"/>
              </a:ext>
            </a:extLst>
          </p:cNvPr>
          <p:cNvCxnSpPr>
            <a:cxnSpLocks/>
          </p:cNvCxnSpPr>
          <p:nvPr/>
        </p:nvCxnSpPr>
        <p:spPr>
          <a:xfrm flipH="1">
            <a:off x="-14649494" y="6704979"/>
            <a:ext cx="4743254" cy="0"/>
          </a:xfrm>
          <a:prstGeom prst="straightConnector1">
            <a:avLst/>
          </a:prstGeom>
          <a:noFill/>
          <a:ln w="76200" cap="flat" cmpd="sng">
            <a:solidFill>
              <a:srgbClr val="0000FF"/>
            </a:solidFill>
            <a:prstDash val="solid"/>
            <a:round/>
            <a:headEnd type="none" w="med" len="med"/>
            <a:tailEnd type="none" w="med" len="med"/>
          </a:ln>
        </p:spPr>
      </p:cxnSp>
      <p:sp>
        <p:nvSpPr>
          <p:cNvPr id="12" name="Google Shape;149;p27">
            <a:extLst>
              <a:ext uri="{FF2B5EF4-FFF2-40B4-BE49-F238E27FC236}">
                <a16:creationId xmlns:a16="http://schemas.microsoft.com/office/drawing/2014/main" id="{00C4AB70-AA07-7586-B1EB-887F99D0AFF2}"/>
              </a:ext>
            </a:extLst>
          </p:cNvPr>
          <p:cNvSpPr/>
          <p:nvPr/>
        </p:nvSpPr>
        <p:spPr>
          <a:xfrm rot="16200000">
            <a:off x="-16371632" y="3105094"/>
            <a:ext cx="4201300" cy="434229"/>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baseline="0" noProof="0" dirty="0">
                <a:ln w="19050" cap="flat" cmpd="sng">
                  <a:solidFill>
                    <a:srgbClr val="000000"/>
                  </a:solidFill>
                  <a:prstDash val="solid"/>
                  <a:round/>
                  <a:headEnd type="none" w="sm" len="sm"/>
                  <a:tailEnd type="none" w="sm" len="sm"/>
                </a:ln>
                <a:solidFill>
                  <a:srgbClr val="FFFFFF"/>
                </a:solidFill>
                <a:effectLst/>
                <a:uLnTx/>
                <a:uFillTx/>
                <a:latin typeface="Oswald;600"/>
                <a:ea typeface="+mn-ea"/>
                <a:cs typeface="Arial"/>
                <a:sym typeface="Arial"/>
              </a:rPr>
              <a:t>STATISTICIAN</a:t>
            </a:r>
          </a:p>
        </p:txBody>
      </p:sp>
      <p:cxnSp>
        <p:nvCxnSpPr>
          <p:cNvPr id="13" name="Google Shape;146;p27">
            <a:extLst>
              <a:ext uri="{FF2B5EF4-FFF2-40B4-BE49-F238E27FC236}">
                <a16:creationId xmlns:a16="http://schemas.microsoft.com/office/drawing/2014/main" id="{A13C89C6-E081-CBB0-A6A0-2F30AA59AD3F}"/>
              </a:ext>
            </a:extLst>
          </p:cNvPr>
          <p:cNvCxnSpPr>
            <a:cxnSpLocks/>
          </p:cNvCxnSpPr>
          <p:nvPr/>
        </p:nvCxnSpPr>
        <p:spPr>
          <a:xfrm flipV="1">
            <a:off x="-14606374" y="-154445"/>
            <a:ext cx="0" cy="6910965"/>
          </a:xfrm>
          <a:prstGeom prst="straightConnector1">
            <a:avLst/>
          </a:prstGeom>
          <a:noFill/>
          <a:ln w="76200" cap="flat" cmpd="sng">
            <a:solidFill>
              <a:srgbClr val="0000FF"/>
            </a:solidFill>
            <a:prstDash val="solid"/>
            <a:round/>
            <a:headEnd type="none" w="med" len="med"/>
            <a:tailEnd type="none" w="med" len="med"/>
          </a:ln>
        </p:spPr>
      </p:cxnSp>
      <p:sp>
        <p:nvSpPr>
          <p:cNvPr id="14" name="Google Shape;140;p27">
            <a:extLst>
              <a:ext uri="{FF2B5EF4-FFF2-40B4-BE49-F238E27FC236}">
                <a16:creationId xmlns:a16="http://schemas.microsoft.com/office/drawing/2014/main" id="{7D5FF935-B552-E2AE-4993-94C25A639850}"/>
              </a:ext>
            </a:extLst>
          </p:cNvPr>
          <p:cNvSpPr txBox="1">
            <a:spLocks/>
          </p:cNvSpPr>
          <p:nvPr/>
        </p:nvSpPr>
        <p:spPr>
          <a:xfrm>
            <a:off x="-13678731" y="1150209"/>
            <a:ext cx="3743031" cy="2974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5200"/>
              <a:buFont typeface="Oswald SemiBold"/>
              <a:buNone/>
              <a:defRPr sz="6000" b="0" i="0" u="none" strike="noStrike" cap="none">
                <a:solidFill>
                  <a:srgbClr val="212529"/>
                </a:solidFill>
                <a:latin typeface="Oswald SemiBold"/>
                <a:ea typeface="Oswald SemiBold"/>
                <a:cs typeface="Oswald SemiBold"/>
                <a:sym typeface="Oswald SemiBold"/>
              </a:defRPr>
            </a:lvl1pPr>
            <a:lvl2pPr marR="0" lvl="1"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2pPr>
            <a:lvl3pPr marR="0" lvl="2"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3pPr>
            <a:lvl4pPr marR="0" lvl="3"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4pPr>
            <a:lvl5pPr marR="0" lvl="4"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5pPr>
            <a:lvl6pPr marR="0" lvl="5"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6pPr>
            <a:lvl7pPr marR="0" lvl="6"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7pPr>
            <a:lvl8pPr marR="0" lvl="7"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8pPr>
            <a:lvl9pPr marR="0" lvl="8" algn="ctr" rtl="0">
              <a:lnSpc>
                <a:spcPct val="100000"/>
              </a:lnSpc>
              <a:spcBef>
                <a:spcPts val="0"/>
              </a:spcBef>
              <a:spcAft>
                <a:spcPts val="0"/>
              </a:spcAft>
              <a:buClr>
                <a:schemeClr val="dk2"/>
              </a:buClr>
              <a:buSzPts val="5200"/>
              <a:buFont typeface="Bebas Neue"/>
              <a:buNone/>
              <a:defRPr sz="5200" b="0" i="0" u="none" strike="noStrike" cap="none">
                <a:solidFill>
                  <a:schemeClr val="dk2"/>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5200"/>
              <a:buFont typeface="Oswald SemiBold"/>
              <a:buNone/>
              <a:tabLst/>
              <a:defRPr/>
            </a:pPr>
            <a:r>
              <a:rPr kumimoji="0" lang="en-CA" sz="6600" b="0" i="0" u="none" strike="noStrike" kern="0" cap="none" spc="0" normalizeH="0" baseline="0" noProof="0" dirty="0">
                <a:ln>
                  <a:noFill/>
                </a:ln>
                <a:solidFill>
                  <a:srgbClr val="212529"/>
                </a:solidFill>
                <a:effectLst/>
                <a:uLnTx/>
                <a:uFillTx/>
                <a:latin typeface="Oswald SemiBold"/>
                <a:sym typeface="Oswald SemiBold"/>
              </a:rPr>
              <a:t>NABIGH </a:t>
            </a:r>
          </a:p>
          <a:p>
            <a:pPr marL="0" marR="0" lvl="0" indent="0" algn="l" defTabSz="914400" rtl="0" eaLnBrk="1" fontAlgn="auto" latinLnBrk="0" hangingPunct="1">
              <a:lnSpc>
                <a:spcPct val="100000"/>
              </a:lnSpc>
              <a:spcBef>
                <a:spcPts val="0"/>
              </a:spcBef>
              <a:spcAft>
                <a:spcPts val="0"/>
              </a:spcAft>
              <a:buClr>
                <a:srgbClr val="000000"/>
              </a:buClr>
              <a:buSzPts val="5200"/>
              <a:buFont typeface="Oswald SemiBold"/>
              <a:buNone/>
              <a:tabLst/>
              <a:defRPr/>
            </a:pPr>
            <a:r>
              <a:rPr lang="en-CA" sz="6600" kern="0" dirty="0"/>
              <a:t>MOHAMED </a:t>
            </a:r>
            <a:endParaRPr kumimoji="0" lang="fr-FR" sz="6600" b="0" i="0" u="none" strike="noStrike" kern="0" cap="none" spc="0" normalizeH="0" baseline="0" noProof="0" dirty="0">
              <a:ln>
                <a:noFill/>
              </a:ln>
              <a:solidFill>
                <a:srgbClr val="212529"/>
              </a:solidFill>
              <a:effectLst/>
              <a:uLnTx/>
              <a:uFillTx/>
              <a:latin typeface="Oswald SemiBold"/>
              <a:sym typeface="Oswald SemiBold"/>
            </a:endParaRPr>
          </a:p>
        </p:txBody>
      </p:sp>
      <p:sp>
        <p:nvSpPr>
          <p:cNvPr id="15" name="Google Shape;148;p27">
            <a:extLst>
              <a:ext uri="{FF2B5EF4-FFF2-40B4-BE49-F238E27FC236}">
                <a16:creationId xmlns:a16="http://schemas.microsoft.com/office/drawing/2014/main" id="{E1284200-E3FA-8927-C358-9935A7FB33F4}"/>
              </a:ext>
            </a:extLst>
          </p:cNvPr>
          <p:cNvSpPr txBox="1"/>
          <p:nvPr/>
        </p:nvSpPr>
        <p:spPr>
          <a:xfrm>
            <a:off x="-13800863" y="4662337"/>
            <a:ext cx="3651600" cy="603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dirty="0">
                <a:ln>
                  <a:noFill/>
                </a:ln>
                <a:solidFill>
                  <a:srgbClr val="000000"/>
                </a:solidFill>
                <a:effectLst/>
                <a:uLnTx/>
                <a:uFillTx/>
                <a:latin typeface="Oswald SemiBold"/>
                <a:ea typeface="Oswald SemiBold"/>
                <a:cs typeface="Oswald SemiBold"/>
                <a:sym typeface="Oswald SemiBold"/>
              </a:rPr>
              <a:t>DATA SCIENTIST</a:t>
            </a:r>
            <a:endParaRPr kumimoji="0" sz="3000" b="0" i="0" u="none" strike="noStrike" kern="0" cap="none" spc="0" normalizeH="0" baseline="0" noProof="0" dirty="0">
              <a:ln>
                <a:noFill/>
              </a:ln>
              <a:solidFill>
                <a:srgbClr val="000000"/>
              </a:solidFill>
              <a:effectLst/>
              <a:uLnTx/>
              <a:uFillTx/>
              <a:latin typeface="Oswald SemiBold"/>
              <a:ea typeface="Oswald SemiBold"/>
              <a:cs typeface="Oswald SemiBold"/>
              <a:sym typeface="Oswald SemiBold"/>
            </a:endParaRPr>
          </a:p>
        </p:txBody>
      </p:sp>
      <p:cxnSp>
        <p:nvCxnSpPr>
          <p:cNvPr id="16" name="Google Shape;147;p27">
            <a:extLst>
              <a:ext uri="{FF2B5EF4-FFF2-40B4-BE49-F238E27FC236}">
                <a16:creationId xmlns:a16="http://schemas.microsoft.com/office/drawing/2014/main" id="{954A231A-22D4-1E61-6F99-340610899243}"/>
              </a:ext>
            </a:extLst>
          </p:cNvPr>
          <p:cNvCxnSpPr>
            <a:cxnSpLocks/>
          </p:cNvCxnSpPr>
          <p:nvPr/>
        </p:nvCxnSpPr>
        <p:spPr>
          <a:xfrm flipH="1">
            <a:off x="-13481104" y="3949129"/>
            <a:ext cx="3012081" cy="0"/>
          </a:xfrm>
          <a:prstGeom prst="straightConnector1">
            <a:avLst/>
          </a:prstGeom>
          <a:noFill/>
          <a:ln w="76200" cap="flat" cmpd="sng">
            <a:solidFill>
              <a:srgbClr val="0000FF"/>
            </a:solidFill>
            <a:prstDash val="solid"/>
            <a:round/>
            <a:headEnd type="none" w="med" len="med"/>
            <a:tailEnd type="none" w="med" len="med"/>
          </a:ln>
        </p:spPr>
      </p:cxnSp>
    </p:spTree>
    <p:extLst>
      <p:ext uri="{BB962C8B-B14F-4D97-AF65-F5344CB8AC3E}">
        <p14:creationId xmlns:p14="http://schemas.microsoft.com/office/powerpoint/2010/main" val="569280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46ED8BB6-D201-32E2-7E34-4E4B2E3B6C5E}"/>
              </a:ext>
            </a:extLst>
          </p:cNvPr>
          <p:cNvGrpSpPr/>
          <p:nvPr/>
        </p:nvGrpSpPr>
        <p:grpSpPr>
          <a:xfrm>
            <a:off x="-5293745" y="9200"/>
            <a:ext cx="5280025" cy="6891142"/>
            <a:chOff x="6885073" y="-21171"/>
            <a:chExt cx="5280025" cy="6848800"/>
          </a:xfrm>
        </p:grpSpPr>
        <p:sp>
          <p:nvSpPr>
            <p:cNvPr id="17" name="Rectangle 16">
              <a:extLst>
                <a:ext uri="{FF2B5EF4-FFF2-40B4-BE49-F238E27FC236}">
                  <a16:creationId xmlns:a16="http://schemas.microsoft.com/office/drawing/2014/main" id="{72E0C712-1432-F5D8-9C2C-52D760936435}"/>
                </a:ext>
              </a:extLst>
            </p:cNvPr>
            <p:cNvSpPr/>
            <p:nvPr/>
          </p:nvSpPr>
          <p:spPr>
            <a:xfrm>
              <a:off x="688507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6FF6B667-5D70-D249-393C-D1A61E52368C}"/>
                </a:ext>
              </a:extLst>
            </p:cNvPr>
            <p:cNvSpPr txBox="1"/>
            <p:nvPr/>
          </p:nvSpPr>
          <p:spPr>
            <a:xfrm>
              <a:off x="7032089" y="2246244"/>
              <a:ext cx="513300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600" b="0" i="0" u="none" strike="noStrike" kern="1200" cap="none" spc="0" normalizeH="0" baseline="0" noProof="0" dirty="0">
                  <a:ln>
                    <a:noFill/>
                  </a:ln>
                  <a:solidFill>
                    <a:prstClr val="white"/>
                  </a:solidFill>
                  <a:effectLst/>
                  <a:uLnTx/>
                  <a:uFillTx/>
                  <a:latin typeface="Calibri" panose="020F0502020204030204"/>
                  <a:ea typeface="+mn-ea"/>
                  <a:cs typeface="+mn-cs"/>
                </a:rPr>
                <a:t>Education</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grpSp>
        <p:nvGrpSpPr>
          <p:cNvPr id="30" name="Groupe 29">
            <a:extLst>
              <a:ext uri="{FF2B5EF4-FFF2-40B4-BE49-F238E27FC236}">
                <a16:creationId xmlns:a16="http://schemas.microsoft.com/office/drawing/2014/main" id="{66DCAD63-1CB3-8FEA-0619-A7943E5032D1}"/>
              </a:ext>
            </a:extLst>
          </p:cNvPr>
          <p:cNvGrpSpPr/>
          <p:nvPr/>
        </p:nvGrpSpPr>
        <p:grpSpPr>
          <a:xfrm>
            <a:off x="-11897550" y="1477556"/>
            <a:ext cx="6613167" cy="4089124"/>
            <a:chOff x="335678" y="1477556"/>
            <a:chExt cx="6613167" cy="4089124"/>
          </a:xfrm>
        </p:grpSpPr>
        <p:sp>
          <p:nvSpPr>
            <p:cNvPr id="21" name="Google Shape;132;p20">
              <a:extLst>
                <a:ext uri="{FF2B5EF4-FFF2-40B4-BE49-F238E27FC236}">
                  <a16:creationId xmlns:a16="http://schemas.microsoft.com/office/drawing/2014/main" id="{783F3A3F-D2A6-1CEC-3757-CB7D5C581C5E}"/>
                </a:ext>
              </a:extLst>
            </p:cNvPr>
            <p:cNvSpPr txBox="1">
              <a:spLocks/>
            </p:cNvSpPr>
            <p:nvPr/>
          </p:nvSpPr>
          <p:spPr>
            <a:xfrm>
              <a:off x="335678" y="1477556"/>
              <a:ext cx="1896467" cy="609404"/>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2023-2024</a:t>
              </a:r>
            </a:p>
          </p:txBody>
        </p:sp>
        <p:sp>
          <p:nvSpPr>
            <p:cNvPr id="22" name="Google Shape;154;p20">
              <a:extLst>
                <a:ext uri="{FF2B5EF4-FFF2-40B4-BE49-F238E27FC236}">
                  <a16:creationId xmlns:a16="http://schemas.microsoft.com/office/drawing/2014/main" id="{01B16CA9-D1AC-3CA3-E49B-F783CFF1EF57}"/>
                </a:ext>
              </a:extLst>
            </p:cNvPr>
            <p:cNvSpPr txBox="1">
              <a:spLocks/>
            </p:cNvSpPr>
            <p:nvPr/>
          </p:nvSpPr>
          <p:spPr>
            <a:xfrm>
              <a:off x="2272088" y="1553495"/>
              <a:ext cx="2590327" cy="240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Université Paris Cité</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3" name="Google Shape;155;p20">
              <a:extLst>
                <a:ext uri="{FF2B5EF4-FFF2-40B4-BE49-F238E27FC236}">
                  <a16:creationId xmlns:a16="http://schemas.microsoft.com/office/drawing/2014/main" id="{AD893F7F-E3E6-7D28-E841-74381D5FBE90}"/>
                </a:ext>
              </a:extLst>
            </p:cNvPr>
            <p:cNvSpPr txBox="1">
              <a:spLocks/>
            </p:cNvSpPr>
            <p:nvPr/>
          </p:nvSpPr>
          <p:spPr>
            <a:xfrm>
              <a:off x="2272088" y="1893412"/>
              <a:ext cx="4485391" cy="31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lang="fr-FR"/>
              </a:defPPr>
              <a:lvl1pPr marR="0" lvl="0" indent="0" fontAlgn="auto">
                <a:lnSpc>
                  <a:spcPct val="100000"/>
                </a:lnSpc>
                <a:spcBef>
                  <a:spcPts val="0"/>
                </a:spcBef>
                <a:spcAft>
                  <a:spcPts val="1200"/>
                </a:spcAft>
                <a:buClr>
                  <a:srgbClr val="063565"/>
                </a:buClr>
                <a:buSzPts val="1400"/>
                <a:buFont typeface="Exo 2"/>
                <a:buNone/>
                <a:tabLst/>
                <a:defRPr kumimoji="0" b="0" i="0" u="none" strike="noStrike" kern="0" cap="none" spc="0" normalizeH="0" baseline="0">
                  <a:ln>
                    <a:noFill/>
                  </a:ln>
                  <a:solidFill>
                    <a:srgbClr val="063565"/>
                  </a:solidFill>
                  <a:effectLst/>
                  <a:uLnTx/>
                  <a:uFillTx/>
                  <a:latin typeface="Exo 2"/>
                  <a:ea typeface="Exo 2"/>
                  <a:cs typeface="Exo 2"/>
                </a:defRPr>
              </a:lvl1pPr>
              <a:lvl2pPr marL="914400" marR="0" lvl="1"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2pPr>
              <a:lvl3pPr marL="1371600" marR="0" lvl="2"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3pPr>
              <a:lvl4pPr marL="1828800" marR="0" lvl="3"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4pPr>
              <a:lvl5pPr marL="2286000" marR="0" lvl="4"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5pPr>
              <a:lvl6pPr marL="2743200" marR="0" lvl="5"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6pPr>
              <a:lvl7pPr marL="3200400" marR="0" lvl="6"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7pPr>
              <a:lvl8pPr marL="3657600" marR="0" lvl="7"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8pPr>
              <a:lvl9pPr marL="4114800" marR="0" lvl="8"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M2-</a:t>
              </a:r>
              <a:r>
                <a:rPr kumimoji="0" lang="fr-FR" sz="1800" b="0" i="0" u="none" strike="noStrike" kern="0" cap="none" spc="0" normalizeH="0" baseline="0" noProof="0" dirty="0">
                  <a:ln>
                    <a:noFill/>
                  </a:ln>
                  <a:solidFill>
                    <a:srgbClr val="0000FF"/>
                  </a:solidFill>
                  <a:effectLst/>
                  <a:uLnTx/>
                  <a:uFillTx/>
                  <a:latin typeface="Exo 2"/>
                  <a:sym typeface="Exo 2"/>
                </a:rPr>
                <a:t>Machine Learning for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4" name="Google Shape;157;p20">
              <a:extLst>
                <a:ext uri="{FF2B5EF4-FFF2-40B4-BE49-F238E27FC236}">
                  <a16:creationId xmlns:a16="http://schemas.microsoft.com/office/drawing/2014/main" id="{BDE8140D-71D0-2FD4-1974-FCA67C5F165E}"/>
                </a:ext>
              </a:extLst>
            </p:cNvPr>
            <p:cNvSpPr txBox="1">
              <a:spLocks/>
            </p:cNvSpPr>
            <p:nvPr/>
          </p:nvSpPr>
          <p:spPr>
            <a:xfrm>
              <a:off x="335678" y="3030421"/>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2019-2022</a:t>
              </a:r>
            </a:p>
          </p:txBody>
        </p:sp>
        <p:sp>
          <p:nvSpPr>
            <p:cNvPr id="25" name="Google Shape;158;p20">
              <a:extLst>
                <a:ext uri="{FF2B5EF4-FFF2-40B4-BE49-F238E27FC236}">
                  <a16:creationId xmlns:a16="http://schemas.microsoft.com/office/drawing/2014/main" id="{8484D77E-2E5A-691F-C3C0-70D7774C3268}"/>
                </a:ext>
              </a:extLst>
            </p:cNvPr>
            <p:cNvSpPr txBox="1">
              <a:spLocks/>
            </p:cNvSpPr>
            <p:nvPr/>
          </p:nvSpPr>
          <p:spPr>
            <a:xfrm>
              <a:off x="2272088" y="3169672"/>
              <a:ext cx="4476342"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Institut National de Statistique et de l’Économie Appliquée </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7" name="Google Shape;161;p20">
              <a:extLst>
                <a:ext uri="{FF2B5EF4-FFF2-40B4-BE49-F238E27FC236}">
                  <a16:creationId xmlns:a16="http://schemas.microsoft.com/office/drawing/2014/main" id="{C24137F1-8E6D-43E4-B28C-F64D6DDB2922}"/>
                </a:ext>
              </a:extLst>
            </p:cNvPr>
            <p:cNvSpPr txBox="1">
              <a:spLocks/>
            </p:cNvSpPr>
            <p:nvPr/>
          </p:nvSpPr>
          <p:spPr>
            <a:xfrm>
              <a:off x="335678" y="4920902"/>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2017-2019</a:t>
              </a:r>
            </a:p>
          </p:txBody>
        </p:sp>
        <p:sp>
          <p:nvSpPr>
            <p:cNvPr id="28" name="Google Shape;155;p20">
              <a:extLst>
                <a:ext uri="{FF2B5EF4-FFF2-40B4-BE49-F238E27FC236}">
                  <a16:creationId xmlns:a16="http://schemas.microsoft.com/office/drawing/2014/main" id="{E958A17B-873B-69FB-9220-EDCB81F2C086}"/>
                </a:ext>
              </a:extLst>
            </p:cNvPr>
            <p:cNvSpPr txBox="1">
              <a:spLocks/>
            </p:cNvSpPr>
            <p:nvPr/>
          </p:nvSpPr>
          <p:spPr>
            <a:xfrm>
              <a:off x="2272088" y="3581922"/>
              <a:ext cx="4485391"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Cycle ingénieur d'état –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9" name="Google Shape;158;p20">
              <a:extLst>
                <a:ext uri="{FF2B5EF4-FFF2-40B4-BE49-F238E27FC236}">
                  <a16:creationId xmlns:a16="http://schemas.microsoft.com/office/drawing/2014/main" id="{6C698664-844E-4035-A48E-02E0A882DD20}"/>
                </a:ext>
              </a:extLst>
            </p:cNvPr>
            <p:cNvSpPr txBox="1">
              <a:spLocks/>
            </p:cNvSpPr>
            <p:nvPr/>
          </p:nvSpPr>
          <p:spPr>
            <a:xfrm>
              <a:off x="2255441" y="5100483"/>
              <a:ext cx="4693404" cy="466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Classes préparatoires aux grandes écoles</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grpSp>
      <p:grpSp>
        <p:nvGrpSpPr>
          <p:cNvPr id="14" name="Groupe 13">
            <a:extLst>
              <a:ext uri="{FF2B5EF4-FFF2-40B4-BE49-F238E27FC236}">
                <a16:creationId xmlns:a16="http://schemas.microsoft.com/office/drawing/2014/main" id="{91359C1E-42EA-0C19-34BC-A7565EFC4ACF}"/>
              </a:ext>
            </a:extLst>
          </p:cNvPr>
          <p:cNvGrpSpPr/>
          <p:nvPr/>
        </p:nvGrpSpPr>
        <p:grpSpPr>
          <a:xfrm>
            <a:off x="-41228" y="0"/>
            <a:ext cx="5133009" cy="6848800"/>
            <a:chOff x="6921943" y="-21171"/>
            <a:chExt cx="5243155" cy="6848800"/>
          </a:xfrm>
        </p:grpSpPr>
        <p:sp>
          <p:nvSpPr>
            <p:cNvPr id="31" name="Rectangle 30">
              <a:extLst>
                <a:ext uri="{FF2B5EF4-FFF2-40B4-BE49-F238E27FC236}">
                  <a16:creationId xmlns:a16="http://schemas.microsoft.com/office/drawing/2014/main" id="{0FFB9956-A626-F5E5-D823-5A34312E1CD1}"/>
                </a:ext>
              </a:extLst>
            </p:cNvPr>
            <p:cNvSpPr/>
            <p:nvPr/>
          </p:nvSpPr>
          <p:spPr>
            <a:xfrm>
              <a:off x="6921943" y="-21171"/>
              <a:ext cx="5243155" cy="6848800"/>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BBBEC501-5689-8829-0C52-02A1D7E93B4D}"/>
                </a:ext>
              </a:extLst>
            </p:cNvPr>
            <p:cNvSpPr txBox="1"/>
            <p:nvPr/>
          </p:nvSpPr>
          <p:spPr>
            <a:xfrm>
              <a:off x="7032089" y="2108131"/>
              <a:ext cx="5133009" cy="1569660"/>
            </a:xfrm>
            <a:prstGeom prst="rect">
              <a:avLst/>
            </a:prstGeom>
            <a:noFill/>
            <a:ln>
              <a:noFill/>
            </a:ln>
          </p:spPr>
          <p:txBody>
            <a:bodyPr wrap="square" rtlCol="0">
              <a:spAutoFit/>
            </a:bodyPr>
            <a:lstStyle/>
            <a:p>
              <a:pPr>
                <a:buClr>
                  <a:srgbClr val="000000"/>
                </a:buClr>
                <a:buSzPts val="5200"/>
              </a:pPr>
              <a:r>
                <a:rPr lang="fr-FR" sz="4800" kern="0" dirty="0">
                  <a:solidFill>
                    <a:schemeClr val="bg1"/>
                  </a:solidFill>
                  <a:latin typeface="Oswald SemiBold"/>
                </a:rPr>
                <a:t>Expérience Professionnelle</a:t>
              </a:r>
            </a:p>
          </p:txBody>
        </p:sp>
      </p:grpSp>
      <p:grpSp>
        <p:nvGrpSpPr>
          <p:cNvPr id="44" name="Groupe 43">
            <a:extLst>
              <a:ext uri="{FF2B5EF4-FFF2-40B4-BE49-F238E27FC236}">
                <a16:creationId xmlns:a16="http://schemas.microsoft.com/office/drawing/2014/main" id="{A3F93CEB-ADBB-B275-739C-05C8BC21699A}"/>
              </a:ext>
            </a:extLst>
          </p:cNvPr>
          <p:cNvGrpSpPr/>
          <p:nvPr/>
        </p:nvGrpSpPr>
        <p:grpSpPr>
          <a:xfrm>
            <a:off x="5257358" y="493010"/>
            <a:ext cx="6814743" cy="6019994"/>
            <a:chOff x="5310653" y="1126490"/>
            <a:chExt cx="6814743" cy="6019994"/>
          </a:xfrm>
        </p:grpSpPr>
        <p:sp>
          <p:nvSpPr>
            <p:cNvPr id="36" name="Google Shape;148;p20">
              <a:extLst>
                <a:ext uri="{FF2B5EF4-FFF2-40B4-BE49-F238E27FC236}">
                  <a16:creationId xmlns:a16="http://schemas.microsoft.com/office/drawing/2014/main" id="{90BCAABE-1B62-2017-BCA3-AE3163D86F26}"/>
                </a:ext>
              </a:extLst>
            </p:cNvPr>
            <p:cNvSpPr txBox="1">
              <a:spLocks/>
            </p:cNvSpPr>
            <p:nvPr/>
          </p:nvSpPr>
          <p:spPr>
            <a:xfrm>
              <a:off x="5310653" y="2082473"/>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39" name="Google Shape;153;p20">
              <a:extLst>
                <a:ext uri="{FF2B5EF4-FFF2-40B4-BE49-F238E27FC236}">
                  <a16:creationId xmlns:a16="http://schemas.microsoft.com/office/drawing/2014/main" id="{06598C80-F6C5-71CF-79D7-406F67B3B873}"/>
                </a:ext>
              </a:extLst>
            </p:cNvPr>
            <p:cNvSpPr txBox="1">
              <a:spLocks/>
            </p:cNvSpPr>
            <p:nvPr/>
          </p:nvSpPr>
          <p:spPr>
            <a:xfrm>
              <a:off x="5310654" y="5408263"/>
              <a:ext cx="1896465" cy="3644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40" name="Google Shape;157;p20">
              <a:extLst>
                <a:ext uri="{FF2B5EF4-FFF2-40B4-BE49-F238E27FC236}">
                  <a16:creationId xmlns:a16="http://schemas.microsoft.com/office/drawing/2014/main" id="{C7DAB6FF-01ED-4B6A-359C-0A2985F371A1}"/>
                </a:ext>
              </a:extLst>
            </p:cNvPr>
            <p:cNvSpPr txBox="1">
              <a:spLocks/>
            </p:cNvSpPr>
            <p:nvPr/>
          </p:nvSpPr>
          <p:spPr>
            <a:xfrm>
              <a:off x="5371475" y="1263664"/>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endParaRPr lang="fr-MA" sz="1600" kern="0" dirty="0">
                <a:solidFill>
                  <a:srgbClr val="FFFFFF"/>
                </a:solidFill>
              </a:endParaRPr>
            </a:p>
            <a:p>
              <a:pPr>
                <a:buClr>
                  <a:srgbClr val="063565"/>
                </a:buClr>
              </a:pPr>
              <a:r>
                <a:rPr lang="fr-MA" sz="1600" kern="0" dirty="0" err="1">
                  <a:solidFill>
                    <a:srgbClr val="FFFFFF"/>
                  </a:solidFill>
                </a:rPr>
                <a:t>oct</a:t>
              </a:r>
              <a:r>
                <a:rPr kumimoji="0" lang="fr-MA" sz="1600" b="0" i="0" u="none" strike="noStrike" kern="0" cap="none" spc="0" normalizeH="0" baseline="0" noProof="0" dirty="0">
                  <a:ln>
                    <a:noFill/>
                  </a:ln>
                  <a:solidFill>
                    <a:srgbClr val="FFFFFF"/>
                  </a:solidFill>
                  <a:effectLst/>
                  <a:uLnTx/>
                  <a:uFillTx/>
                  <a:latin typeface="Oxanium ExtraBold"/>
                  <a:sym typeface="Oxanium ExtraBold"/>
                </a:rPr>
                <a:t> 2023</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41" name="Google Shape;157;p20">
              <a:extLst>
                <a:ext uri="{FF2B5EF4-FFF2-40B4-BE49-F238E27FC236}">
                  <a16:creationId xmlns:a16="http://schemas.microsoft.com/office/drawing/2014/main" id="{9631BB61-C167-ED4C-F220-89B58B95929B}"/>
                </a:ext>
              </a:extLst>
            </p:cNvPr>
            <p:cNvSpPr txBox="1">
              <a:spLocks/>
            </p:cNvSpPr>
            <p:nvPr/>
          </p:nvSpPr>
          <p:spPr>
            <a:xfrm>
              <a:off x="5371475" y="469796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Jan</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2024</a:t>
              </a:r>
            </a:p>
          </p:txBody>
        </p:sp>
        <p:sp>
          <p:nvSpPr>
            <p:cNvPr id="42" name="ZoneTexte 41">
              <a:extLst>
                <a:ext uri="{FF2B5EF4-FFF2-40B4-BE49-F238E27FC236}">
                  <a16:creationId xmlns:a16="http://schemas.microsoft.com/office/drawing/2014/main" id="{3C2E4FAC-215F-F1BB-3130-E08B590AA795}"/>
                </a:ext>
              </a:extLst>
            </p:cNvPr>
            <p:cNvSpPr txBox="1"/>
            <p:nvPr/>
          </p:nvSpPr>
          <p:spPr>
            <a:xfrm>
              <a:off x="7340111" y="4591939"/>
              <a:ext cx="4785285"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2"/>
                  </a:solidFill>
                  <a:latin typeface="Poppins"/>
                  <a:cs typeface="Poppins"/>
                </a:rPr>
                <a:t>Text Clustering with LLMs : Replicated a cutting-edge experiment from ’Large Language Models Enable Few-Shot Clustering,’ demonstrating the use of LLMs for enhanced text clustering with minimal expert input. This work underscores the potential of LLMs in data science, showcasing significant advancements in clustering techniques and model application.</a:t>
              </a:r>
              <a:endParaRPr lang="fr-FR" sz="1600" dirty="0">
                <a:solidFill>
                  <a:schemeClr val="dk2"/>
                </a:solidFill>
                <a:latin typeface="Poppins"/>
                <a:cs typeface="Poppins"/>
              </a:endParaRPr>
            </a:p>
          </p:txBody>
        </p:sp>
        <p:sp>
          <p:nvSpPr>
            <p:cNvPr id="43" name="ZoneTexte 42">
              <a:extLst>
                <a:ext uri="{FF2B5EF4-FFF2-40B4-BE49-F238E27FC236}">
                  <a16:creationId xmlns:a16="http://schemas.microsoft.com/office/drawing/2014/main" id="{36D74BDC-A7C3-07D2-E858-EB37D4B39A16}"/>
                </a:ext>
              </a:extLst>
            </p:cNvPr>
            <p:cNvSpPr txBox="1"/>
            <p:nvPr/>
          </p:nvSpPr>
          <p:spPr>
            <a:xfrm>
              <a:off x="7332678" y="1126490"/>
              <a:ext cx="4792718"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Developed an innovative ETL process for economic data aggregation, enhancing data collection efficiency by 30%. Conducted in-depth analysis using NLP with NLTK and Spacy, resulting in a </a:t>
              </a:r>
              <a:r>
                <a:rPr lang="en-US" sz="1600" dirty="0" err="1"/>
                <a:t>PowerBI</a:t>
              </a:r>
              <a:r>
                <a:rPr lang="en-US" sz="1600" dirty="0"/>
                <a:t> dashboard that improved interpretation of economic trends by 25%. •Tools: NLP, NLTK, Spacy, </a:t>
              </a:r>
              <a:r>
                <a:rPr lang="en-US" sz="1600" dirty="0" err="1"/>
                <a:t>PowerBI</a:t>
              </a:r>
              <a:r>
                <a:rPr lang="en-US" sz="1600" dirty="0"/>
                <a:t>, Python</a:t>
              </a:r>
              <a:endParaRPr lang="fr-FR" sz="1600" dirty="0">
                <a:solidFill>
                  <a:schemeClr val="dk2"/>
                </a:solidFill>
                <a:latin typeface="Poppins"/>
                <a:cs typeface="Poppins"/>
              </a:endParaRPr>
            </a:p>
          </p:txBody>
        </p:sp>
      </p:grpSp>
      <p:grpSp>
        <p:nvGrpSpPr>
          <p:cNvPr id="60" name="Groupe 59">
            <a:extLst>
              <a:ext uri="{FF2B5EF4-FFF2-40B4-BE49-F238E27FC236}">
                <a16:creationId xmlns:a16="http://schemas.microsoft.com/office/drawing/2014/main" id="{9D019F80-E64A-CD13-8BAE-F67E9FD36B42}"/>
              </a:ext>
            </a:extLst>
          </p:cNvPr>
          <p:cNvGrpSpPr/>
          <p:nvPr/>
        </p:nvGrpSpPr>
        <p:grpSpPr>
          <a:xfrm>
            <a:off x="-41228" y="6806458"/>
            <a:ext cx="5133009" cy="6891141"/>
            <a:chOff x="0" y="0"/>
            <a:chExt cx="5102291" cy="6848799"/>
          </a:xfrm>
          <a:solidFill>
            <a:srgbClr val="0000FF"/>
          </a:solidFill>
        </p:grpSpPr>
        <p:sp>
          <p:nvSpPr>
            <p:cNvPr id="61" name="Rectangle 60">
              <a:extLst>
                <a:ext uri="{FF2B5EF4-FFF2-40B4-BE49-F238E27FC236}">
                  <a16:creationId xmlns:a16="http://schemas.microsoft.com/office/drawing/2014/main" id="{94545ACC-D759-508C-F92F-2F2AFB4C54A4}"/>
                </a:ext>
              </a:extLst>
            </p:cNvPr>
            <p:cNvSpPr/>
            <p:nvPr/>
          </p:nvSpPr>
          <p:spPr>
            <a:xfrm>
              <a:off x="0" y="0"/>
              <a:ext cx="5102291" cy="6848799"/>
            </a:xfrm>
            <a:prstGeom prst="rect">
              <a:avLst/>
            </a:prstGeom>
            <a:gr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2" name="ZoneTexte 61">
              <a:extLst>
                <a:ext uri="{FF2B5EF4-FFF2-40B4-BE49-F238E27FC236}">
                  <a16:creationId xmlns:a16="http://schemas.microsoft.com/office/drawing/2014/main" id="{74C368EC-8549-BA1E-C2F5-B2304D0C0430}"/>
                </a:ext>
              </a:extLst>
            </p:cNvPr>
            <p:cNvSpPr txBox="1"/>
            <p:nvPr/>
          </p:nvSpPr>
          <p:spPr>
            <a:xfrm>
              <a:off x="77114" y="2673493"/>
              <a:ext cx="5025177" cy="825891"/>
            </a:xfrm>
            <a:prstGeom prst="rect">
              <a:avLst/>
            </a:prstGeom>
            <a:grp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a:t>
              </a:r>
              <a:endParaRPr lang="fr-FR" sz="4800" kern="0" dirty="0">
                <a:solidFill>
                  <a:schemeClr val="bg1"/>
                </a:solidFill>
                <a:latin typeface="Oswald SemiBold"/>
                <a:sym typeface="Oswald SemiBold"/>
              </a:endParaRPr>
            </a:p>
          </p:txBody>
        </p:sp>
      </p:grpSp>
      <p:pic>
        <p:nvPicPr>
          <p:cNvPr id="212" name="Picture 2">
            <a:extLst>
              <a:ext uri="{FF2B5EF4-FFF2-40B4-BE49-F238E27FC236}">
                <a16:creationId xmlns:a16="http://schemas.microsoft.com/office/drawing/2014/main" id="{B088CE11-3EF9-CA55-D10E-849FCA5B4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7555" y="8493472"/>
            <a:ext cx="357238" cy="213854"/>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4" descr="Logo complet de Tableau PNG transparents - StickPNG">
            <a:extLst>
              <a:ext uri="{FF2B5EF4-FFF2-40B4-BE49-F238E27FC236}">
                <a16:creationId xmlns:a16="http://schemas.microsoft.com/office/drawing/2014/main" id="{9384ECC4-A7E1-DFF5-151A-BE099BAE1A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75" t="-57249" r="-16162" b="-75082"/>
          <a:stretch/>
        </p:blipFill>
        <p:spPr bwMode="auto">
          <a:xfrm>
            <a:off x="12919421" y="8185960"/>
            <a:ext cx="1042373" cy="96722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14" name="Picture 6">
            <a:extLst>
              <a:ext uri="{FF2B5EF4-FFF2-40B4-BE49-F238E27FC236}">
                <a16:creationId xmlns:a16="http://schemas.microsoft.com/office/drawing/2014/main" id="{65F6EF89-3FAA-7570-302D-D7D4783BA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099" y="8356588"/>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4" descr="Barrier, language, language barrier, miscommunication, misunderstanding,  misunderstood icon - Download on Iconfinder">
            <a:extLst>
              <a:ext uri="{FF2B5EF4-FFF2-40B4-BE49-F238E27FC236}">
                <a16:creationId xmlns:a16="http://schemas.microsoft.com/office/drawing/2014/main" id="{07B53525-AC07-9352-A008-129E31747D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4731" y="8368584"/>
            <a:ext cx="443570" cy="44357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 descr="Scrum: Adaptive Software Development | by Hanif Arkan Audah | Medium">
            <a:extLst>
              <a:ext uri="{FF2B5EF4-FFF2-40B4-BE49-F238E27FC236}">
                <a16:creationId xmlns:a16="http://schemas.microsoft.com/office/drawing/2014/main" id="{ADC23BDE-6043-B6D6-EDDD-8B03FEFD0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8786" y="8218435"/>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0" descr="Machine Learning – Europlanet Society">
            <a:extLst>
              <a:ext uri="{FF2B5EF4-FFF2-40B4-BE49-F238E27FC236}">
                <a16:creationId xmlns:a16="http://schemas.microsoft.com/office/drawing/2014/main" id="{9403B34B-0D4C-EC9B-0A97-A17E80992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7633" y="8356588"/>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2" descr="Data visualization - Free marketing icons">
            <a:extLst>
              <a:ext uri="{FF2B5EF4-FFF2-40B4-BE49-F238E27FC236}">
                <a16:creationId xmlns:a16="http://schemas.microsoft.com/office/drawing/2014/main" id="{8C1DB76B-BACD-64E4-A230-95C710DB33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7861" y="8317775"/>
            <a:ext cx="565249" cy="56524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4" descr="CS-Delivery: Cabinet de consulting IT - [CS] Delivery">
            <a:extLst>
              <a:ext uri="{FF2B5EF4-FFF2-40B4-BE49-F238E27FC236}">
                <a16:creationId xmlns:a16="http://schemas.microsoft.com/office/drawing/2014/main" id="{623BF22C-EA71-48E4-6B45-18990FE88E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400" y="7578289"/>
            <a:ext cx="3535938" cy="2433530"/>
          </a:xfrm>
          <a:prstGeom prst="rect">
            <a:avLst/>
          </a:prstGeom>
          <a:noFill/>
          <a:extLst>
            <a:ext uri="{909E8E84-426E-40DD-AFC4-6F175D3DCCD1}">
              <a14:hiddenFill xmlns:a14="http://schemas.microsoft.com/office/drawing/2010/main">
                <a:solidFill>
                  <a:srgbClr val="FFFFFF"/>
                </a:solidFill>
              </a14:hiddenFill>
            </a:ext>
          </a:extLst>
        </p:spPr>
      </p:pic>
      <p:grpSp>
        <p:nvGrpSpPr>
          <p:cNvPr id="220" name="Groupe 219">
            <a:extLst>
              <a:ext uri="{FF2B5EF4-FFF2-40B4-BE49-F238E27FC236}">
                <a16:creationId xmlns:a16="http://schemas.microsoft.com/office/drawing/2014/main" id="{86C8A999-06E2-ED06-E0CA-99AE67E299A9}"/>
              </a:ext>
            </a:extLst>
          </p:cNvPr>
          <p:cNvGrpSpPr/>
          <p:nvPr/>
        </p:nvGrpSpPr>
        <p:grpSpPr>
          <a:xfrm>
            <a:off x="5350272" y="10770103"/>
            <a:ext cx="3771948" cy="2762896"/>
            <a:chOff x="5231850" y="3479545"/>
            <a:chExt cx="3771948" cy="2762896"/>
          </a:xfrm>
        </p:grpSpPr>
        <p:sp>
          <p:nvSpPr>
            <p:cNvPr id="221" name="Rectangle 220">
              <a:extLst>
                <a:ext uri="{FF2B5EF4-FFF2-40B4-BE49-F238E27FC236}">
                  <a16:creationId xmlns:a16="http://schemas.microsoft.com/office/drawing/2014/main" id="{DF487810-BA93-E0BD-7F03-7021BFEE05A0}"/>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id="{5BDE374A-3FB3-AA28-6913-369A8867EC9B}"/>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Rectangle : coins arrondis 222">
              <a:extLst>
                <a:ext uri="{FF2B5EF4-FFF2-40B4-BE49-F238E27FC236}">
                  <a16:creationId xmlns:a16="http://schemas.microsoft.com/office/drawing/2014/main" id="{242B0BD0-86C9-4C2A-A107-A68E27997060}"/>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4" name="ZoneTexte 223">
            <a:extLst>
              <a:ext uri="{FF2B5EF4-FFF2-40B4-BE49-F238E27FC236}">
                <a16:creationId xmlns:a16="http://schemas.microsoft.com/office/drawing/2014/main" id="{08193661-3A09-66AF-A8F3-2813A755A79B}"/>
              </a:ext>
            </a:extLst>
          </p:cNvPr>
          <p:cNvSpPr txBox="1"/>
          <p:nvPr/>
        </p:nvSpPr>
        <p:spPr>
          <a:xfrm>
            <a:off x="5500535" y="10816994"/>
            <a:ext cx="1244990" cy="369332"/>
          </a:xfrm>
          <a:prstGeom prst="rect">
            <a:avLst/>
          </a:prstGeom>
          <a:noFill/>
        </p:spPr>
        <p:txBody>
          <a:bodyPr wrap="square" rtlCol="0">
            <a:spAutoFit/>
          </a:bodyPr>
          <a:lstStyle/>
          <a:p>
            <a:r>
              <a:rPr lang="fr-FR" kern="0" dirty="0">
                <a:solidFill>
                  <a:schemeClr val="bg1"/>
                </a:solidFill>
                <a:latin typeface="Oswald SemiBold"/>
              </a:rPr>
              <a:t>Consulting </a:t>
            </a:r>
          </a:p>
        </p:txBody>
      </p:sp>
      <p:sp>
        <p:nvSpPr>
          <p:cNvPr id="225" name="ZoneTexte 224">
            <a:extLst>
              <a:ext uri="{FF2B5EF4-FFF2-40B4-BE49-F238E27FC236}">
                <a16:creationId xmlns:a16="http://schemas.microsoft.com/office/drawing/2014/main" id="{90FB8FE2-9163-E0A5-5FD0-BED058E717D5}"/>
              </a:ext>
            </a:extLst>
          </p:cNvPr>
          <p:cNvSpPr txBox="1"/>
          <p:nvPr/>
        </p:nvSpPr>
        <p:spPr>
          <a:xfrm>
            <a:off x="5698033" y="11293927"/>
            <a:ext cx="3076427" cy="1938992"/>
          </a:xfrm>
          <a:prstGeom prst="rect">
            <a:avLst/>
          </a:prstGeom>
          <a:noFill/>
        </p:spPr>
        <p:txBody>
          <a:bodyPr wrap="square" rtlCol="0">
            <a:spAutoFit/>
          </a:bodyPr>
          <a:lstStyle/>
          <a:p>
            <a:pPr>
              <a:buFont typeface="Arial" panose="020B0604020202020204" pitchFamily="34" charset="0"/>
              <a:buChar char="•"/>
            </a:pPr>
            <a:r>
              <a:rPr lang="fr-FR" sz="1200" dirty="0">
                <a:solidFill>
                  <a:schemeClr val="bg1"/>
                </a:solidFill>
                <a:latin typeface="Poppins"/>
                <a:cs typeface="Poppins"/>
              </a:rPr>
              <a:t>J'ai travaillé sur différents projets universitaires couvrant différents aspects du traitement des données, allant de la manipulation et de l'ingénierie des données à la conception de modèles complexes et à la visualisation, ce qui m'a permis de m'adapter à différents niveaux de stress.</a:t>
            </a:r>
          </a:p>
          <a:p>
            <a:pPr algn="l">
              <a:buFont typeface="Arial" panose="020B0604020202020204" pitchFamily="34" charset="0"/>
              <a:buChar char="•"/>
            </a:pPr>
            <a:endParaRPr lang="fr-FR" sz="1200" dirty="0">
              <a:solidFill>
                <a:schemeClr val="bg1"/>
              </a:solidFill>
              <a:latin typeface="Poppins"/>
              <a:cs typeface="Poppins"/>
            </a:endParaRPr>
          </a:p>
        </p:txBody>
      </p:sp>
    </p:spTree>
    <p:extLst>
      <p:ext uri="{BB962C8B-B14F-4D97-AF65-F5344CB8AC3E}">
        <p14:creationId xmlns:p14="http://schemas.microsoft.com/office/powerpoint/2010/main" val="1272593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43">
            <a:extLst>
              <a:ext uri="{FF2B5EF4-FFF2-40B4-BE49-F238E27FC236}">
                <a16:creationId xmlns:a16="http://schemas.microsoft.com/office/drawing/2014/main" id="{4B46D007-4EF6-7CB5-5A22-9E24B80916F4}"/>
              </a:ext>
            </a:extLst>
          </p:cNvPr>
          <p:cNvGrpSpPr/>
          <p:nvPr/>
        </p:nvGrpSpPr>
        <p:grpSpPr>
          <a:xfrm>
            <a:off x="5310653" y="-3338330"/>
            <a:ext cx="6814743" cy="6019994"/>
            <a:chOff x="5310653" y="1126490"/>
            <a:chExt cx="6814743" cy="6019994"/>
          </a:xfrm>
        </p:grpSpPr>
        <p:sp>
          <p:nvSpPr>
            <p:cNvPr id="7" name="Google Shape;148;p20">
              <a:extLst>
                <a:ext uri="{FF2B5EF4-FFF2-40B4-BE49-F238E27FC236}">
                  <a16:creationId xmlns:a16="http://schemas.microsoft.com/office/drawing/2014/main" id="{BDBB4B77-F21D-1BC8-BD61-DBA202B10D03}"/>
                </a:ext>
              </a:extLst>
            </p:cNvPr>
            <p:cNvSpPr txBox="1">
              <a:spLocks/>
            </p:cNvSpPr>
            <p:nvPr/>
          </p:nvSpPr>
          <p:spPr>
            <a:xfrm>
              <a:off x="5310653" y="2082473"/>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8" name="Google Shape;153;p20">
              <a:extLst>
                <a:ext uri="{FF2B5EF4-FFF2-40B4-BE49-F238E27FC236}">
                  <a16:creationId xmlns:a16="http://schemas.microsoft.com/office/drawing/2014/main" id="{91EAEF89-9B5E-396D-79EC-FF178BA31087}"/>
                </a:ext>
              </a:extLst>
            </p:cNvPr>
            <p:cNvSpPr txBox="1">
              <a:spLocks/>
            </p:cNvSpPr>
            <p:nvPr/>
          </p:nvSpPr>
          <p:spPr>
            <a:xfrm>
              <a:off x="5310654" y="5408263"/>
              <a:ext cx="1896465" cy="3644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9" name="Google Shape;157;p20">
              <a:extLst>
                <a:ext uri="{FF2B5EF4-FFF2-40B4-BE49-F238E27FC236}">
                  <a16:creationId xmlns:a16="http://schemas.microsoft.com/office/drawing/2014/main" id="{C8FF9820-39DC-0466-9C48-16655643BBDC}"/>
                </a:ext>
              </a:extLst>
            </p:cNvPr>
            <p:cNvSpPr txBox="1">
              <a:spLocks/>
            </p:cNvSpPr>
            <p:nvPr/>
          </p:nvSpPr>
          <p:spPr>
            <a:xfrm>
              <a:off x="5371475" y="1263664"/>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endParaRPr lang="fr-MA" sz="1600" kern="0" dirty="0">
                <a:solidFill>
                  <a:srgbClr val="FFFFFF"/>
                </a:solidFill>
              </a:endParaRPr>
            </a:p>
            <a:p>
              <a:pPr>
                <a:buClr>
                  <a:srgbClr val="063565"/>
                </a:buClr>
              </a:pPr>
              <a:r>
                <a:rPr lang="fr-MA" sz="1600" kern="0" dirty="0" err="1">
                  <a:solidFill>
                    <a:srgbClr val="FFFFFF"/>
                  </a:solidFill>
                </a:rPr>
                <a:t>oct</a:t>
              </a:r>
              <a:r>
                <a:rPr kumimoji="0" lang="fr-MA" sz="1600" b="0" i="0" u="none" strike="noStrike" kern="0" cap="none" spc="0" normalizeH="0" baseline="0" noProof="0" dirty="0">
                  <a:ln>
                    <a:noFill/>
                  </a:ln>
                  <a:solidFill>
                    <a:srgbClr val="FFFFFF"/>
                  </a:solidFill>
                  <a:effectLst/>
                  <a:uLnTx/>
                  <a:uFillTx/>
                  <a:latin typeface="Oxanium ExtraBold"/>
                  <a:sym typeface="Oxanium ExtraBold"/>
                </a:rPr>
                <a:t> 2023</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10" name="Google Shape;157;p20">
              <a:extLst>
                <a:ext uri="{FF2B5EF4-FFF2-40B4-BE49-F238E27FC236}">
                  <a16:creationId xmlns:a16="http://schemas.microsoft.com/office/drawing/2014/main" id="{123ACE1D-09BF-FA8E-8EC3-81700D13B2AC}"/>
                </a:ext>
              </a:extLst>
            </p:cNvPr>
            <p:cNvSpPr txBox="1">
              <a:spLocks/>
            </p:cNvSpPr>
            <p:nvPr/>
          </p:nvSpPr>
          <p:spPr>
            <a:xfrm>
              <a:off x="5371475" y="469796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Jan</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2024</a:t>
              </a:r>
            </a:p>
          </p:txBody>
        </p:sp>
        <p:sp>
          <p:nvSpPr>
            <p:cNvPr id="11" name="ZoneTexte 41">
              <a:extLst>
                <a:ext uri="{FF2B5EF4-FFF2-40B4-BE49-F238E27FC236}">
                  <a16:creationId xmlns:a16="http://schemas.microsoft.com/office/drawing/2014/main" id="{E5C7958E-D877-8877-9304-6E1C240009F1}"/>
                </a:ext>
              </a:extLst>
            </p:cNvPr>
            <p:cNvSpPr txBox="1"/>
            <p:nvPr/>
          </p:nvSpPr>
          <p:spPr>
            <a:xfrm>
              <a:off x="7340111" y="4591939"/>
              <a:ext cx="4785285"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2"/>
                  </a:solidFill>
                  <a:latin typeface="Poppins"/>
                  <a:cs typeface="Poppins"/>
                </a:rPr>
                <a:t>Text Clustering with LLMs : Replicated a cutting-edge experiment from ’Large Language Models Enable Few-Shot Clustering,’ demonstrating the use of LLMs for enhanced text clustering with minimal expert input. This work underscores the potential of LLMs in data science, showcasing significant advancements in clustering techniques and model application.</a:t>
              </a:r>
              <a:endParaRPr lang="fr-FR" sz="1600" dirty="0">
                <a:solidFill>
                  <a:schemeClr val="dk2"/>
                </a:solidFill>
                <a:latin typeface="Poppins"/>
                <a:cs typeface="Poppins"/>
              </a:endParaRPr>
            </a:p>
          </p:txBody>
        </p:sp>
        <p:sp>
          <p:nvSpPr>
            <p:cNvPr id="12" name="ZoneTexte 42">
              <a:extLst>
                <a:ext uri="{FF2B5EF4-FFF2-40B4-BE49-F238E27FC236}">
                  <a16:creationId xmlns:a16="http://schemas.microsoft.com/office/drawing/2014/main" id="{E3D9B556-83B0-B8A7-EF50-26792DA1D7F5}"/>
                </a:ext>
              </a:extLst>
            </p:cNvPr>
            <p:cNvSpPr txBox="1"/>
            <p:nvPr/>
          </p:nvSpPr>
          <p:spPr>
            <a:xfrm>
              <a:off x="7332678" y="1126490"/>
              <a:ext cx="4792718"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Developed an innovative ETL process for economic data aggregation, enhancing data collection efficiency by 30%. Conducted in-depth analysis using NLP with NLTK and Spacy, resulting in a </a:t>
              </a:r>
              <a:r>
                <a:rPr lang="en-US" sz="1600" dirty="0" err="1"/>
                <a:t>PowerBI</a:t>
              </a:r>
              <a:r>
                <a:rPr lang="en-US" sz="1600" dirty="0"/>
                <a:t> dashboard that improved interpretation of economic trends by 25%. •Tools: NLP, NLTK, Spacy, </a:t>
              </a:r>
              <a:r>
                <a:rPr lang="en-US" sz="1600" dirty="0" err="1"/>
                <a:t>PowerBI</a:t>
              </a:r>
              <a:r>
                <a:rPr lang="en-US" sz="1600" dirty="0"/>
                <a:t>, Python</a:t>
              </a:r>
              <a:endParaRPr lang="fr-FR" sz="1600" dirty="0">
                <a:solidFill>
                  <a:schemeClr val="dk2"/>
                </a:solidFill>
                <a:latin typeface="Poppins"/>
                <a:cs typeface="Poppins"/>
              </a:endParaRPr>
            </a:p>
          </p:txBody>
        </p:sp>
      </p:grpSp>
      <p:grpSp>
        <p:nvGrpSpPr>
          <p:cNvPr id="19" name="Groupe 18">
            <a:extLst>
              <a:ext uri="{FF2B5EF4-FFF2-40B4-BE49-F238E27FC236}">
                <a16:creationId xmlns:a16="http://schemas.microsoft.com/office/drawing/2014/main" id="{46ED8BB6-D201-32E2-7E34-4E4B2E3B6C5E}"/>
              </a:ext>
            </a:extLst>
          </p:cNvPr>
          <p:cNvGrpSpPr/>
          <p:nvPr/>
        </p:nvGrpSpPr>
        <p:grpSpPr>
          <a:xfrm>
            <a:off x="-5293745" y="9200"/>
            <a:ext cx="5280025" cy="6891142"/>
            <a:chOff x="6885073" y="-21171"/>
            <a:chExt cx="5280025" cy="6848800"/>
          </a:xfrm>
        </p:grpSpPr>
        <p:sp>
          <p:nvSpPr>
            <p:cNvPr id="17" name="Rectangle 16">
              <a:extLst>
                <a:ext uri="{FF2B5EF4-FFF2-40B4-BE49-F238E27FC236}">
                  <a16:creationId xmlns:a16="http://schemas.microsoft.com/office/drawing/2014/main" id="{72E0C712-1432-F5D8-9C2C-52D760936435}"/>
                </a:ext>
              </a:extLst>
            </p:cNvPr>
            <p:cNvSpPr/>
            <p:nvPr/>
          </p:nvSpPr>
          <p:spPr>
            <a:xfrm>
              <a:off x="688507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6FF6B667-5D70-D249-393C-D1A61E52368C}"/>
                </a:ext>
              </a:extLst>
            </p:cNvPr>
            <p:cNvSpPr txBox="1"/>
            <p:nvPr/>
          </p:nvSpPr>
          <p:spPr>
            <a:xfrm>
              <a:off x="7032089" y="2246244"/>
              <a:ext cx="513300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600" b="0" i="0" u="none" strike="noStrike" kern="1200" cap="none" spc="0" normalizeH="0" baseline="0" noProof="0" dirty="0">
                  <a:ln>
                    <a:noFill/>
                  </a:ln>
                  <a:solidFill>
                    <a:prstClr val="white"/>
                  </a:solidFill>
                  <a:effectLst/>
                  <a:uLnTx/>
                  <a:uFillTx/>
                  <a:latin typeface="Calibri" panose="020F0502020204030204"/>
                  <a:ea typeface="+mn-ea"/>
                  <a:cs typeface="+mn-cs"/>
                </a:rPr>
                <a:t>Education</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grpSp>
        <p:nvGrpSpPr>
          <p:cNvPr id="30" name="Groupe 29">
            <a:extLst>
              <a:ext uri="{FF2B5EF4-FFF2-40B4-BE49-F238E27FC236}">
                <a16:creationId xmlns:a16="http://schemas.microsoft.com/office/drawing/2014/main" id="{66DCAD63-1CB3-8FEA-0619-A7943E5032D1}"/>
              </a:ext>
            </a:extLst>
          </p:cNvPr>
          <p:cNvGrpSpPr/>
          <p:nvPr/>
        </p:nvGrpSpPr>
        <p:grpSpPr>
          <a:xfrm>
            <a:off x="-11897550" y="1477556"/>
            <a:ext cx="6613167" cy="4089124"/>
            <a:chOff x="335678" y="1477556"/>
            <a:chExt cx="6613167" cy="4089124"/>
          </a:xfrm>
        </p:grpSpPr>
        <p:sp>
          <p:nvSpPr>
            <p:cNvPr id="21" name="Google Shape;132;p20">
              <a:extLst>
                <a:ext uri="{FF2B5EF4-FFF2-40B4-BE49-F238E27FC236}">
                  <a16:creationId xmlns:a16="http://schemas.microsoft.com/office/drawing/2014/main" id="{783F3A3F-D2A6-1CEC-3757-CB7D5C581C5E}"/>
                </a:ext>
              </a:extLst>
            </p:cNvPr>
            <p:cNvSpPr txBox="1">
              <a:spLocks/>
            </p:cNvSpPr>
            <p:nvPr/>
          </p:nvSpPr>
          <p:spPr>
            <a:xfrm>
              <a:off x="335678" y="1477556"/>
              <a:ext cx="1896467" cy="609404"/>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2023-2024</a:t>
              </a:r>
            </a:p>
          </p:txBody>
        </p:sp>
        <p:sp>
          <p:nvSpPr>
            <p:cNvPr id="22" name="Google Shape;154;p20">
              <a:extLst>
                <a:ext uri="{FF2B5EF4-FFF2-40B4-BE49-F238E27FC236}">
                  <a16:creationId xmlns:a16="http://schemas.microsoft.com/office/drawing/2014/main" id="{01B16CA9-D1AC-3CA3-E49B-F783CFF1EF57}"/>
                </a:ext>
              </a:extLst>
            </p:cNvPr>
            <p:cNvSpPr txBox="1">
              <a:spLocks/>
            </p:cNvSpPr>
            <p:nvPr/>
          </p:nvSpPr>
          <p:spPr>
            <a:xfrm>
              <a:off x="2272088" y="1553495"/>
              <a:ext cx="2590327" cy="240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Université Paris Cité</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3" name="Google Shape;155;p20">
              <a:extLst>
                <a:ext uri="{FF2B5EF4-FFF2-40B4-BE49-F238E27FC236}">
                  <a16:creationId xmlns:a16="http://schemas.microsoft.com/office/drawing/2014/main" id="{AD893F7F-E3E6-7D28-E841-74381D5FBE90}"/>
                </a:ext>
              </a:extLst>
            </p:cNvPr>
            <p:cNvSpPr txBox="1">
              <a:spLocks/>
            </p:cNvSpPr>
            <p:nvPr/>
          </p:nvSpPr>
          <p:spPr>
            <a:xfrm>
              <a:off x="2272088" y="1893412"/>
              <a:ext cx="4485391" cy="31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lang="fr-FR"/>
              </a:defPPr>
              <a:lvl1pPr marR="0" lvl="0" indent="0" fontAlgn="auto">
                <a:lnSpc>
                  <a:spcPct val="100000"/>
                </a:lnSpc>
                <a:spcBef>
                  <a:spcPts val="0"/>
                </a:spcBef>
                <a:spcAft>
                  <a:spcPts val="1200"/>
                </a:spcAft>
                <a:buClr>
                  <a:srgbClr val="063565"/>
                </a:buClr>
                <a:buSzPts val="1400"/>
                <a:buFont typeface="Exo 2"/>
                <a:buNone/>
                <a:tabLst/>
                <a:defRPr kumimoji="0" b="0" i="0" u="none" strike="noStrike" kern="0" cap="none" spc="0" normalizeH="0" baseline="0">
                  <a:ln>
                    <a:noFill/>
                  </a:ln>
                  <a:solidFill>
                    <a:srgbClr val="063565"/>
                  </a:solidFill>
                  <a:effectLst/>
                  <a:uLnTx/>
                  <a:uFillTx/>
                  <a:latin typeface="Exo 2"/>
                  <a:ea typeface="Exo 2"/>
                  <a:cs typeface="Exo 2"/>
                </a:defRPr>
              </a:lvl1pPr>
              <a:lvl2pPr marL="914400" marR="0" lvl="1"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2pPr>
              <a:lvl3pPr marL="1371600" marR="0" lvl="2"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3pPr>
              <a:lvl4pPr marL="1828800" marR="0" lvl="3"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4pPr>
              <a:lvl5pPr marL="2286000" marR="0" lvl="4"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5pPr>
              <a:lvl6pPr marL="2743200" marR="0" lvl="5"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6pPr>
              <a:lvl7pPr marL="3200400" marR="0" lvl="6"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7pPr>
              <a:lvl8pPr marL="3657600" marR="0" lvl="7"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8pPr>
              <a:lvl9pPr marL="4114800" marR="0" lvl="8"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M2-</a:t>
              </a:r>
              <a:r>
                <a:rPr kumimoji="0" lang="fr-FR" sz="1800" b="0" i="0" u="none" strike="noStrike" kern="0" cap="none" spc="0" normalizeH="0" baseline="0" noProof="0" dirty="0">
                  <a:ln>
                    <a:noFill/>
                  </a:ln>
                  <a:solidFill>
                    <a:srgbClr val="0000FF"/>
                  </a:solidFill>
                  <a:effectLst/>
                  <a:uLnTx/>
                  <a:uFillTx/>
                  <a:latin typeface="Exo 2"/>
                  <a:sym typeface="Exo 2"/>
                </a:rPr>
                <a:t>Machine Learning for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4" name="Google Shape;157;p20">
              <a:extLst>
                <a:ext uri="{FF2B5EF4-FFF2-40B4-BE49-F238E27FC236}">
                  <a16:creationId xmlns:a16="http://schemas.microsoft.com/office/drawing/2014/main" id="{BDE8140D-71D0-2FD4-1974-FCA67C5F165E}"/>
                </a:ext>
              </a:extLst>
            </p:cNvPr>
            <p:cNvSpPr txBox="1">
              <a:spLocks/>
            </p:cNvSpPr>
            <p:nvPr/>
          </p:nvSpPr>
          <p:spPr>
            <a:xfrm>
              <a:off x="335678" y="3030421"/>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2019-2022</a:t>
              </a:r>
            </a:p>
          </p:txBody>
        </p:sp>
        <p:sp>
          <p:nvSpPr>
            <p:cNvPr id="25" name="Google Shape;158;p20">
              <a:extLst>
                <a:ext uri="{FF2B5EF4-FFF2-40B4-BE49-F238E27FC236}">
                  <a16:creationId xmlns:a16="http://schemas.microsoft.com/office/drawing/2014/main" id="{8484D77E-2E5A-691F-C3C0-70D7774C3268}"/>
                </a:ext>
              </a:extLst>
            </p:cNvPr>
            <p:cNvSpPr txBox="1">
              <a:spLocks/>
            </p:cNvSpPr>
            <p:nvPr/>
          </p:nvSpPr>
          <p:spPr>
            <a:xfrm>
              <a:off x="2272088" y="3169672"/>
              <a:ext cx="4476342"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Institut National de Statistique et de l’Économie Appliquée </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7" name="Google Shape;161;p20">
              <a:extLst>
                <a:ext uri="{FF2B5EF4-FFF2-40B4-BE49-F238E27FC236}">
                  <a16:creationId xmlns:a16="http://schemas.microsoft.com/office/drawing/2014/main" id="{C24137F1-8E6D-43E4-B28C-F64D6DDB2922}"/>
                </a:ext>
              </a:extLst>
            </p:cNvPr>
            <p:cNvSpPr txBox="1">
              <a:spLocks/>
            </p:cNvSpPr>
            <p:nvPr/>
          </p:nvSpPr>
          <p:spPr>
            <a:xfrm>
              <a:off x="335678" y="4920902"/>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2017-2019</a:t>
              </a:r>
            </a:p>
          </p:txBody>
        </p:sp>
        <p:sp>
          <p:nvSpPr>
            <p:cNvPr id="28" name="Google Shape;155;p20">
              <a:extLst>
                <a:ext uri="{FF2B5EF4-FFF2-40B4-BE49-F238E27FC236}">
                  <a16:creationId xmlns:a16="http://schemas.microsoft.com/office/drawing/2014/main" id="{E958A17B-873B-69FB-9220-EDCB81F2C086}"/>
                </a:ext>
              </a:extLst>
            </p:cNvPr>
            <p:cNvSpPr txBox="1">
              <a:spLocks/>
            </p:cNvSpPr>
            <p:nvPr/>
          </p:nvSpPr>
          <p:spPr>
            <a:xfrm>
              <a:off x="2272088" y="3581922"/>
              <a:ext cx="4485391"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Cycle ingénieur d'état –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9" name="Google Shape;158;p20">
              <a:extLst>
                <a:ext uri="{FF2B5EF4-FFF2-40B4-BE49-F238E27FC236}">
                  <a16:creationId xmlns:a16="http://schemas.microsoft.com/office/drawing/2014/main" id="{6C698664-844E-4035-A48E-02E0A882DD20}"/>
                </a:ext>
              </a:extLst>
            </p:cNvPr>
            <p:cNvSpPr txBox="1">
              <a:spLocks/>
            </p:cNvSpPr>
            <p:nvPr/>
          </p:nvSpPr>
          <p:spPr>
            <a:xfrm>
              <a:off x="2255441" y="5100483"/>
              <a:ext cx="4693404" cy="466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Classes préparatoires aux grandes écoles</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grpSp>
      <p:grpSp>
        <p:nvGrpSpPr>
          <p:cNvPr id="14" name="Groupe 13">
            <a:extLst>
              <a:ext uri="{FF2B5EF4-FFF2-40B4-BE49-F238E27FC236}">
                <a16:creationId xmlns:a16="http://schemas.microsoft.com/office/drawing/2014/main" id="{91359C1E-42EA-0C19-34BC-A7565EFC4ACF}"/>
              </a:ext>
            </a:extLst>
          </p:cNvPr>
          <p:cNvGrpSpPr/>
          <p:nvPr/>
        </p:nvGrpSpPr>
        <p:grpSpPr>
          <a:xfrm>
            <a:off x="-41228" y="0"/>
            <a:ext cx="5133009" cy="6848800"/>
            <a:chOff x="6921943" y="-21171"/>
            <a:chExt cx="5243155" cy="6848800"/>
          </a:xfrm>
        </p:grpSpPr>
        <p:sp>
          <p:nvSpPr>
            <p:cNvPr id="31" name="Rectangle 30">
              <a:extLst>
                <a:ext uri="{FF2B5EF4-FFF2-40B4-BE49-F238E27FC236}">
                  <a16:creationId xmlns:a16="http://schemas.microsoft.com/office/drawing/2014/main" id="{0FFB9956-A626-F5E5-D823-5A34312E1CD1}"/>
                </a:ext>
              </a:extLst>
            </p:cNvPr>
            <p:cNvSpPr/>
            <p:nvPr/>
          </p:nvSpPr>
          <p:spPr>
            <a:xfrm>
              <a:off x="6921943" y="-21171"/>
              <a:ext cx="5243155" cy="6848800"/>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BBBEC501-5689-8829-0C52-02A1D7E93B4D}"/>
                </a:ext>
              </a:extLst>
            </p:cNvPr>
            <p:cNvSpPr txBox="1"/>
            <p:nvPr/>
          </p:nvSpPr>
          <p:spPr>
            <a:xfrm>
              <a:off x="7032089" y="2108131"/>
              <a:ext cx="5133009" cy="1569660"/>
            </a:xfrm>
            <a:prstGeom prst="rect">
              <a:avLst/>
            </a:prstGeom>
            <a:noFill/>
            <a:ln>
              <a:noFill/>
            </a:ln>
          </p:spPr>
          <p:txBody>
            <a:bodyPr wrap="square" rtlCol="0">
              <a:spAutoFit/>
            </a:bodyPr>
            <a:lstStyle/>
            <a:p>
              <a:pPr>
                <a:buClr>
                  <a:srgbClr val="000000"/>
                </a:buClr>
                <a:buSzPts val="5200"/>
              </a:pPr>
              <a:r>
                <a:rPr lang="fr-FR" sz="4800" kern="0" dirty="0">
                  <a:solidFill>
                    <a:schemeClr val="bg1"/>
                  </a:solidFill>
                  <a:latin typeface="Oswald SemiBold"/>
                </a:rPr>
                <a:t>Expérience Professionnelle</a:t>
              </a:r>
            </a:p>
          </p:txBody>
        </p:sp>
      </p:grpSp>
      <p:grpSp>
        <p:nvGrpSpPr>
          <p:cNvPr id="60" name="Groupe 59">
            <a:extLst>
              <a:ext uri="{FF2B5EF4-FFF2-40B4-BE49-F238E27FC236}">
                <a16:creationId xmlns:a16="http://schemas.microsoft.com/office/drawing/2014/main" id="{9D019F80-E64A-CD13-8BAE-F67E9FD36B42}"/>
              </a:ext>
            </a:extLst>
          </p:cNvPr>
          <p:cNvGrpSpPr/>
          <p:nvPr/>
        </p:nvGrpSpPr>
        <p:grpSpPr>
          <a:xfrm>
            <a:off x="-41228" y="6806458"/>
            <a:ext cx="5133009" cy="6891141"/>
            <a:chOff x="0" y="0"/>
            <a:chExt cx="5102291" cy="6848799"/>
          </a:xfrm>
          <a:solidFill>
            <a:srgbClr val="0000FF"/>
          </a:solidFill>
        </p:grpSpPr>
        <p:sp>
          <p:nvSpPr>
            <p:cNvPr id="61" name="Rectangle 60">
              <a:extLst>
                <a:ext uri="{FF2B5EF4-FFF2-40B4-BE49-F238E27FC236}">
                  <a16:creationId xmlns:a16="http://schemas.microsoft.com/office/drawing/2014/main" id="{94545ACC-D759-508C-F92F-2F2AFB4C54A4}"/>
                </a:ext>
              </a:extLst>
            </p:cNvPr>
            <p:cNvSpPr/>
            <p:nvPr/>
          </p:nvSpPr>
          <p:spPr>
            <a:xfrm>
              <a:off x="0" y="0"/>
              <a:ext cx="5102291" cy="6848799"/>
            </a:xfrm>
            <a:prstGeom prst="rect">
              <a:avLst/>
            </a:prstGeom>
            <a:gr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2" name="ZoneTexte 61">
              <a:extLst>
                <a:ext uri="{FF2B5EF4-FFF2-40B4-BE49-F238E27FC236}">
                  <a16:creationId xmlns:a16="http://schemas.microsoft.com/office/drawing/2014/main" id="{74C368EC-8549-BA1E-C2F5-B2304D0C0430}"/>
                </a:ext>
              </a:extLst>
            </p:cNvPr>
            <p:cNvSpPr txBox="1"/>
            <p:nvPr/>
          </p:nvSpPr>
          <p:spPr>
            <a:xfrm>
              <a:off x="77114" y="2673493"/>
              <a:ext cx="5025177" cy="825891"/>
            </a:xfrm>
            <a:prstGeom prst="rect">
              <a:avLst/>
            </a:prstGeom>
            <a:grp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a:t>
              </a:r>
              <a:endParaRPr lang="fr-FR" sz="4800" kern="0" dirty="0">
                <a:solidFill>
                  <a:schemeClr val="bg1"/>
                </a:solidFill>
                <a:latin typeface="Oswald SemiBold"/>
                <a:sym typeface="Oswald SemiBold"/>
              </a:endParaRPr>
            </a:p>
          </p:txBody>
        </p:sp>
      </p:grpSp>
      <p:pic>
        <p:nvPicPr>
          <p:cNvPr id="212" name="Picture 2">
            <a:extLst>
              <a:ext uri="{FF2B5EF4-FFF2-40B4-BE49-F238E27FC236}">
                <a16:creationId xmlns:a16="http://schemas.microsoft.com/office/drawing/2014/main" id="{B088CE11-3EF9-CA55-D10E-849FCA5B4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7555" y="8493472"/>
            <a:ext cx="357238" cy="213854"/>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4" descr="Logo complet de Tableau PNG transparents - StickPNG">
            <a:extLst>
              <a:ext uri="{FF2B5EF4-FFF2-40B4-BE49-F238E27FC236}">
                <a16:creationId xmlns:a16="http://schemas.microsoft.com/office/drawing/2014/main" id="{9384ECC4-A7E1-DFF5-151A-BE099BAE1A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75" t="-57249" r="-16162" b="-75082"/>
          <a:stretch/>
        </p:blipFill>
        <p:spPr bwMode="auto">
          <a:xfrm>
            <a:off x="12919421" y="8185960"/>
            <a:ext cx="1042373" cy="96722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14" name="Picture 6">
            <a:extLst>
              <a:ext uri="{FF2B5EF4-FFF2-40B4-BE49-F238E27FC236}">
                <a16:creationId xmlns:a16="http://schemas.microsoft.com/office/drawing/2014/main" id="{65F6EF89-3FAA-7570-302D-D7D4783BA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099" y="8356588"/>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4" descr="Barrier, language, language barrier, miscommunication, misunderstanding,  misunderstood icon - Download on Iconfinder">
            <a:extLst>
              <a:ext uri="{FF2B5EF4-FFF2-40B4-BE49-F238E27FC236}">
                <a16:creationId xmlns:a16="http://schemas.microsoft.com/office/drawing/2014/main" id="{07B53525-AC07-9352-A008-129E31747D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4731" y="8368584"/>
            <a:ext cx="443570" cy="44357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 descr="Scrum: Adaptive Software Development | by Hanif Arkan Audah | Medium">
            <a:extLst>
              <a:ext uri="{FF2B5EF4-FFF2-40B4-BE49-F238E27FC236}">
                <a16:creationId xmlns:a16="http://schemas.microsoft.com/office/drawing/2014/main" id="{ADC23BDE-6043-B6D6-EDDD-8B03FEFD0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8786" y="8218435"/>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0" descr="Machine Learning – Europlanet Society">
            <a:extLst>
              <a:ext uri="{FF2B5EF4-FFF2-40B4-BE49-F238E27FC236}">
                <a16:creationId xmlns:a16="http://schemas.microsoft.com/office/drawing/2014/main" id="{9403B34B-0D4C-EC9B-0A97-A17E80992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7633" y="8356588"/>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2" descr="Data visualization - Free marketing icons">
            <a:extLst>
              <a:ext uri="{FF2B5EF4-FFF2-40B4-BE49-F238E27FC236}">
                <a16:creationId xmlns:a16="http://schemas.microsoft.com/office/drawing/2014/main" id="{8C1DB76B-BACD-64E4-A230-95C710DB33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7861" y="8317775"/>
            <a:ext cx="565249" cy="56524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4" descr="CS-Delivery: Cabinet de consulting IT - [CS] Delivery">
            <a:extLst>
              <a:ext uri="{FF2B5EF4-FFF2-40B4-BE49-F238E27FC236}">
                <a16:creationId xmlns:a16="http://schemas.microsoft.com/office/drawing/2014/main" id="{623BF22C-EA71-48E4-6B45-18990FE88E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400" y="7578289"/>
            <a:ext cx="3535938" cy="2433530"/>
          </a:xfrm>
          <a:prstGeom prst="rect">
            <a:avLst/>
          </a:prstGeom>
          <a:noFill/>
          <a:extLst>
            <a:ext uri="{909E8E84-426E-40DD-AFC4-6F175D3DCCD1}">
              <a14:hiddenFill xmlns:a14="http://schemas.microsoft.com/office/drawing/2010/main">
                <a:solidFill>
                  <a:srgbClr val="FFFFFF"/>
                </a:solidFill>
              </a14:hiddenFill>
            </a:ext>
          </a:extLst>
        </p:spPr>
      </p:pic>
      <p:grpSp>
        <p:nvGrpSpPr>
          <p:cNvPr id="220" name="Groupe 219">
            <a:extLst>
              <a:ext uri="{FF2B5EF4-FFF2-40B4-BE49-F238E27FC236}">
                <a16:creationId xmlns:a16="http://schemas.microsoft.com/office/drawing/2014/main" id="{86C8A999-06E2-ED06-E0CA-99AE67E299A9}"/>
              </a:ext>
            </a:extLst>
          </p:cNvPr>
          <p:cNvGrpSpPr/>
          <p:nvPr/>
        </p:nvGrpSpPr>
        <p:grpSpPr>
          <a:xfrm>
            <a:off x="5350272" y="10770103"/>
            <a:ext cx="3771948" cy="2762896"/>
            <a:chOff x="5231850" y="3479545"/>
            <a:chExt cx="3771948" cy="2762896"/>
          </a:xfrm>
        </p:grpSpPr>
        <p:sp>
          <p:nvSpPr>
            <p:cNvPr id="221" name="Rectangle 220">
              <a:extLst>
                <a:ext uri="{FF2B5EF4-FFF2-40B4-BE49-F238E27FC236}">
                  <a16:creationId xmlns:a16="http://schemas.microsoft.com/office/drawing/2014/main" id="{DF487810-BA93-E0BD-7F03-7021BFEE05A0}"/>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id="{5BDE374A-3FB3-AA28-6913-369A8867EC9B}"/>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Rectangle : coins arrondis 222">
              <a:extLst>
                <a:ext uri="{FF2B5EF4-FFF2-40B4-BE49-F238E27FC236}">
                  <a16:creationId xmlns:a16="http://schemas.microsoft.com/office/drawing/2014/main" id="{242B0BD0-86C9-4C2A-A107-A68E27997060}"/>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4" name="ZoneTexte 223">
            <a:extLst>
              <a:ext uri="{FF2B5EF4-FFF2-40B4-BE49-F238E27FC236}">
                <a16:creationId xmlns:a16="http://schemas.microsoft.com/office/drawing/2014/main" id="{08193661-3A09-66AF-A8F3-2813A755A79B}"/>
              </a:ext>
            </a:extLst>
          </p:cNvPr>
          <p:cNvSpPr txBox="1"/>
          <p:nvPr/>
        </p:nvSpPr>
        <p:spPr>
          <a:xfrm>
            <a:off x="5500535" y="10816994"/>
            <a:ext cx="1244990" cy="369332"/>
          </a:xfrm>
          <a:prstGeom prst="rect">
            <a:avLst/>
          </a:prstGeom>
          <a:noFill/>
        </p:spPr>
        <p:txBody>
          <a:bodyPr wrap="square" rtlCol="0">
            <a:spAutoFit/>
          </a:bodyPr>
          <a:lstStyle/>
          <a:p>
            <a:r>
              <a:rPr lang="fr-FR" kern="0" dirty="0">
                <a:solidFill>
                  <a:schemeClr val="bg1"/>
                </a:solidFill>
                <a:latin typeface="Oswald SemiBold"/>
              </a:rPr>
              <a:t>Consulting </a:t>
            </a:r>
          </a:p>
        </p:txBody>
      </p:sp>
      <p:sp>
        <p:nvSpPr>
          <p:cNvPr id="225" name="ZoneTexte 224">
            <a:extLst>
              <a:ext uri="{FF2B5EF4-FFF2-40B4-BE49-F238E27FC236}">
                <a16:creationId xmlns:a16="http://schemas.microsoft.com/office/drawing/2014/main" id="{90FB8FE2-9163-E0A5-5FD0-BED058E717D5}"/>
              </a:ext>
            </a:extLst>
          </p:cNvPr>
          <p:cNvSpPr txBox="1"/>
          <p:nvPr/>
        </p:nvSpPr>
        <p:spPr>
          <a:xfrm>
            <a:off x="5698033" y="11293927"/>
            <a:ext cx="3076427" cy="1938992"/>
          </a:xfrm>
          <a:prstGeom prst="rect">
            <a:avLst/>
          </a:prstGeom>
          <a:noFill/>
        </p:spPr>
        <p:txBody>
          <a:bodyPr wrap="square" rtlCol="0">
            <a:spAutoFit/>
          </a:bodyPr>
          <a:lstStyle/>
          <a:p>
            <a:pPr>
              <a:buFont typeface="Arial" panose="020B0604020202020204" pitchFamily="34" charset="0"/>
              <a:buChar char="•"/>
            </a:pPr>
            <a:r>
              <a:rPr lang="fr-FR" sz="1200" dirty="0">
                <a:solidFill>
                  <a:schemeClr val="bg1"/>
                </a:solidFill>
                <a:latin typeface="Poppins"/>
                <a:cs typeface="Poppins"/>
              </a:rPr>
              <a:t>J'ai travaillé sur différents projets universitaires couvrant différents aspects du traitement des données, allant de la manipulation et de l'ingénierie des données à la conception de modèles complexes et à la visualisation, ce qui m'a permis de m'adapter à différents niveaux de stress.</a:t>
            </a:r>
          </a:p>
          <a:p>
            <a:pPr algn="l">
              <a:buFont typeface="Arial" panose="020B0604020202020204" pitchFamily="34" charset="0"/>
              <a:buChar char="•"/>
            </a:pPr>
            <a:endParaRPr lang="fr-FR" sz="1200" dirty="0">
              <a:solidFill>
                <a:schemeClr val="bg1"/>
              </a:solidFill>
              <a:latin typeface="Poppins"/>
              <a:cs typeface="Poppins"/>
            </a:endParaRPr>
          </a:p>
        </p:txBody>
      </p:sp>
      <p:pic>
        <p:nvPicPr>
          <p:cNvPr id="3" name="Picture 2">
            <a:extLst>
              <a:ext uri="{FF2B5EF4-FFF2-40B4-BE49-F238E27FC236}">
                <a16:creationId xmlns:a16="http://schemas.microsoft.com/office/drawing/2014/main" id="{36E7BA81-27DE-C669-F6F8-5F6EB8224436}"/>
              </a:ext>
            </a:extLst>
          </p:cNvPr>
          <p:cNvPicPr>
            <a:picLocks noChangeAspect="1"/>
          </p:cNvPicPr>
          <p:nvPr/>
        </p:nvPicPr>
        <p:blipFill>
          <a:blip r:embed="rId11"/>
          <a:stretch>
            <a:fillRect/>
          </a:stretch>
        </p:blipFill>
        <p:spPr>
          <a:xfrm>
            <a:off x="5968029" y="3444444"/>
            <a:ext cx="5016617" cy="2554545"/>
          </a:xfrm>
          <a:prstGeom prst="rect">
            <a:avLst/>
          </a:prstGeom>
        </p:spPr>
      </p:pic>
      <p:grpSp>
        <p:nvGrpSpPr>
          <p:cNvPr id="6" name="Group 5">
            <a:extLst>
              <a:ext uri="{FF2B5EF4-FFF2-40B4-BE49-F238E27FC236}">
                <a16:creationId xmlns:a16="http://schemas.microsoft.com/office/drawing/2014/main" id="{0F1566EB-9FE6-93D4-9AC3-9DB4B73784BE}"/>
              </a:ext>
            </a:extLst>
          </p:cNvPr>
          <p:cNvGrpSpPr/>
          <p:nvPr/>
        </p:nvGrpSpPr>
        <p:grpSpPr>
          <a:xfrm>
            <a:off x="8476338" y="3402218"/>
            <a:ext cx="2839362" cy="3308686"/>
            <a:chOff x="8476338" y="3402218"/>
            <a:chExt cx="2839362" cy="3308686"/>
          </a:xfrm>
        </p:grpSpPr>
        <p:sp>
          <p:nvSpPr>
            <p:cNvPr id="4" name="Rectangle 3">
              <a:extLst>
                <a:ext uri="{FF2B5EF4-FFF2-40B4-BE49-F238E27FC236}">
                  <a16:creationId xmlns:a16="http://schemas.microsoft.com/office/drawing/2014/main" id="{4EBEF028-A1B0-C689-1CCC-A1262AA73570}"/>
                </a:ext>
              </a:extLst>
            </p:cNvPr>
            <p:cNvSpPr/>
            <p:nvPr/>
          </p:nvSpPr>
          <p:spPr>
            <a:xfrm>
              <a:off x="8951300" y="3402218"/>
              <a:ext cx="2364400" cy="199528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C0CD022F-ED6B-F791-BC7C-6CEB20BF233D}"/>
                </a:ext>
              </a:extLst>
            </p:cNvPr>
            <p:cNvSpPr/>
            <p:nvPr/>
          </p:nvSpPr>
          <p:spPr>
            <a:xfrm>
              <a:off x="8476338" y="4920902"/>
              <a:ext cx="2334352" cy="179000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sp>
        <p:nvSpPr>
          <p:cNvPr id="196" name="Google Shape;6211;p68">
            <a:extLst>
              <a:ext uri="{FF2B5EF4-FFF2-40B4-BE49-F238E27FC236}">
                <a16:creationId xmlns:a16="http://schemas.microsoft.com/office/drawing/2014/main" id="{35D03201-5784-F9E1-1720-CAA2DBDBDD71}"/>
              </a:ext>
            </a:extLst>
          </p:cNvPr>
          <p:cNvSpPr/>
          <p:nvPr/>
        </p:nvSpPr>
        <p:spPr>
          <a:xfrm>
            <a:off x="13051655" y="317977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212;p68">
            <a:extLst>
              <a:ext uri="{FF2B5EF4-FFF2-40B4-BE49-F238E27FC236}">
                <a16:creationId xmlns:a16="http://schemas.microsoft.com/office/drawing/2014/main" id="{F697B50D-227C-FEA8-97FA-0F906DC8C967}"/>
              </a:ext>
            </a:extLst>
          </p:cNvPr>
          <p:cNvSpPr/>
          <p:nvPr/>
        </p:nvSpPr>
        <p:spPr>
          <a:xfrm>
            <a:off x="13051655" y="3354167"/>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213;p68">
            <a:extLst>
              <a:ext uri="{FF2B5EF4-FFF2-40B4-BE49-F238E27FC236}">
                <a16:creationId xmlns:a16="http://schemas.microsoft.com/office/drawing/2014/main" id="{A4A27426-2233-238E-8D1A-0E8D1750023F}"/>
              </a:ext>
            </a:extLst>
          </p:cNvPr>
          <p:cNvSpPr/>
          <p:nvPr/>
        </p:nvSpPr>
        <p:spPr>
          <a:xfrm>
            <a:off x="13051655" y="3528561"/>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214;p68">
            <a:extLst>
              <a:ext uri="{FF2B5EF4-FFF2-40B4-BE49-F238E27FC236}">
                <a16:creationId xmlns:a16="http://schemas.microsoft.com/office/drawing/2014/main" id="{A8B8674E-3A3E-7015-6F1F-F22A1E2A2238}"/>
              </a:ext>
            </a:extLst>
          </p:cNvPr>
          <p:cNvSpPr/>
          <p:nvPr/>
        </p:nvSpPr>
        <p:spPr>
          <a:xfrm>
            <a:off x="13051655" y="3702941"/>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215;p68">
            <a:extLst>
              <a:ext uri="{FF2B5EF4-FFF2-40B4-BE49-F238E27FC236}">
                <a16:creationId xmlns:a16="http://schemas.microsoft.com/office/drawing/2014/main" id="{85831F24-A96E-BF4A-806F-0F83C2E3A432}"/>
              </a:ext>
            </a:extLst>
          </p:cNvPr>
          <p:cNvSpPr/>
          <p:nvPr/>
        </p:nvSpPr>
        <p:spPr>
          <a:xfrm>
            <a:off x="13051655" y="3877321"/>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217;p68">
            <a:extLst>
              <a:ext uri="{FF2B5EF4-FFF2-40B4-BE49-F238E27FC236}">
                <a16:creationId xmlns:a16="http://schemas.microsoft.com/office/drawing/2014/main" id="{A72C6C2B-86F8-D53A-87AB-D240A0D3FA86}"/>
              </a:ext>
            </a:extLst>
          </p:cNvPr>
          <p:cNvSpPr/>
          <p:nvPr/>
        </p:nvSpPr>
        <p:spPr>
          <a:xfrm>
            <a:off x="13051655" y="5100329"/>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218;p68">
            <a:extLst>
              <a:ext uri="{FF2B5EF4-FFF2-40B4-BE49-F238E27FC236}">
                <a16:creationId xmlns:a16="http://schemas.microsoft.com/office/drawing/2014/main" id="{5A8BEB70-9088-651D-9AB4-C1D4718073DE}"/>
              </a:ext>
            </a:extLst>
          </p:cNvPr>
          <p:cNvSpPr/>
          <p:nvPr/>
        </p:nvSpPr>
        <p:spPr>
          <a:xfrm>
            <a:off x="13051655" y="5274723"/>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219;p68">
            <a:extLst>
              <a:ext uri="{FF2B5EF4-FFF2-40B4-BE49-F238E27FC236}">
                <a16:creationId xmlns:a16="http://schemas.microsoft.com/office/drawing/2014/main" id="{BD31B23A-2D51-DE1D-A2C2-A57293B3CC48}"/>
              </a:ext>
            </a:extLst>
          </p:cNvPr>
          <p:cNvSpPr/>
          <p:nvPr/>
        </p:nvSpPr>
        <p:spPr>
          <a:xfrm>
            <a:off x="13051655" y="544911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220;p68">
            <a:extLst>
              <a:ext uri="{FF2B5EF4-FFF2-40B4-BE49-F238E27FC236}">
                <a16:creationId xmlns:a16="http://schemas.microsoft.com/office/drawing/2014/main" id="{86BC2D3A-603E-2881-7566-B838B1C0BB24}"/>
              </a:ext>
            </a:extLst>
          </p:cNvPr>
          <p:cNvSpPr/>
          <p:nvPr/>
        </p:nvSpPr>
        <p:spPr>
          <a:xfrm>
            <a:off x="13051655" y="562351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221;p68">
            <a:extLst>
              <a:ext uri="{FF2B5EF4-FFF2-40B4-BE49-F238E27FC236}">
                <a16:creationId xmlns:a16="http://schemas.microsoft.com/office/drawing/2014/main" id="{8E4DB69A-16C7-113A-C71C-CD5F8FAC611B}"/>
              </a:ext>
            </a:extLst>
          </p:cNvPr>
          <p:cNvSpPr/>
          <p:nvPr/>
        </p:nvSpPr>
        <p:spPr>
          <a:xfrm>
            <a:off x="13051655" y="579789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222;p68">
            <a:extLst>
              <a:ext uri="{FF2B5EF4-FFF2-40B4-BE49-F238E27FC236}">
                <a16:creationId xmlns:a16="http://schemas.microsoft.com/office/drawing/2014/main" id="{FA82A2AC-9889-0A3E-D095-30CCD3FD58CA}"/>
              </a:ext>
            </a:extLst>
          </p:cNvPr>
          <p:cNvSpPr/>
          <p:nvPr/>
        </p:nvSpPr>
        <p:spPr>
          <a:xfrm>
            <a:off x="13051655" y="597227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231;p68">
            <a:extLst>
              <a:ext uri="{FF2B5EF4-FFF2-40B4-BE49-F238E27FC236}">
                <a16:creationId xmlns:a16="http://schemas.microsoft.com/office/drawing/2014/main" id="{2CB926D7-3D9B-9ABD-1D0D-CFD32414CF30}"/>
              </a:ext>
            </a:extLst>
          </p:cNvPr>
          <p:cNvSpPr/>
          <p:nvPr/>
        </p:nvSpPr>
        <p:spPr>
          <a:xfrm>
            <a:off x="13051655" y="4051701"/>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232;p68">
            <a:extLst>
              <a:ext uri="{FF2B5EF4-FFF2-40B4-BE49-F238E27FC236}">
                <a16:creationId xmlns:a16="http://schemas.microsoft.com/office/drawing/2014/main" id="{76A4CADE-45F3-4BC9-601C-043701DF7B57}"/>
              </a:ext>
            </a:extLst>
          </p:cNvPr>
          <p:cNvSpPr/>
          <p:nvPr/>
        </p:nvSpPr>
        <p:spPr>
          <a:xfrm>
            <a:off x="13051655" y="422609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233;p68">
            <a:extLst>
              <a:ext uri="{FF2B5EF4-FFF2-40B4-BE49-F238E27FC236}">
                <a16:creationId xmlns:a16="http://schemas.microsoft.com/office/drawing/2014/main" id="{C9584367-B55D-5B46-01B0-AEA0839AA45F}"/>
              </a:ext>
            </a:extLst>
          </p:cNvPr>
          <p:cNvSpPr/>
          <p:nvPr/>
        </p:nvSpPr>
        <p:spPr>
          <a:xfrm>
            <a:off x="13051655" y="4400488"/>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234;p68">
            <a:extLst>
              <a:ext uri="{FF2B5EF4-FFF2-40B4-BE49-F238E27FC236}">
                <a16:creationId xmlns:a16="http://schemas.microsoft.com/office/drawing/2014/main" id="{B7841261-2AC5-E0AB-4224-5D1C8827B1BD}"/>
              </a:ext>
            </a:extLst>
          </p:cNvPr>
          <p:cNvSpPr/>
          <p:nvPr/>
        </p:nvSpPr>
        <p:spPr>
          <a:xfrm>
            <a:off x="13051655" y="4574882"/>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235;p68">
            <a:extLst>
              <a:ext uri="{FF2B5EF4-FFF2-40B4-BE49-F238E27FC236}">
                <a16:creationId xmlns:a16="http://schemas.microsoft.com/office/drawing/2014/main" id="{F473B53B-E413-7ACE-6CF6-1CF6B819CF22}"/>
              </a:ext>
            </a:extLst>
          </p:cNvPr>
          <p:cNvSpPr/>
          <p:nvPr/>
        </p:nvSpPr>
        <p:spPr>
          <a:xfrm>
            <a:off x="13051655" y="4749262"/>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236;p68">
            <a:extLst>
              <a:ext uri="{FF2B5EF4-FFF2-40B4-BE49-F238E27FC236}">
                <a16:creationId xmlns:a16="http://schemas.microsoft.com/office/drawing/2014/main" id="{C4D4A26C-1D56-AFAF-B93C-024875F1280A}"/>
              </a:ext>
            </a:extLst>
          </p:cNvPr>
          <p:cNvSpPr/>
          <p:nvPr/>
        </p:nvSpPr>
        <p:spPr>
          <a:xfrm>
            <a:off x="13051655" y="4923642"/>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Rectangle: Rounded Corners 226">
            <a:extLst>
              <a:ext uri="{FF2B5EF4-FFF2-40B4-BE49-F238E27FC236}">
                <a16:creationId xmlns:a16="http://schemas.microsoft.com/office/drawing/2014/main" id="{37525F45-2B40-5230-B793-875B72325DF4}"/>
              </a:ext>
            </a:extLst>
          </p:cNvPr>
          <p:cNvSpPr/>
          <p:nvPr/>
        </p:nvSpPr>
        <p:spPr>
          <a:xfrm>
            <a:off x="12983594" y="2705642"/>
            <a:ext cx="601133" cy="3601576"/>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28" name="TextBox 227">
            <a:extLst>
              <a:ext uri="{FF2B5EF4-FFF2-40B4-BE49-F238E27FC236}">
                <a16:creationId xmlns:a16="http://schemas.microsoft.com/office/drawing/2014/main" id="{65A991B0-7B49-E0DC-76CA-DFA22C9A6F7D}"/>
              </a:ext>
            </a:extLst>
          </p:cNvPr>
          <p:cNvSpPr txBox="1"/>
          <p:nvPr/>
        </p:nvSpPr>
        <p:spPr>
          <a:xfrm>
            <a:off x="12983594" y="2788224"/>
            <a:ext cx="601133" cy="307777"/>
          </a:xfrm>
          <a:prstGeom prst="rect">
            <a:avLst/>
          </a:prstGeom>
          <a:noFill/>
        </p:spPr>
        <p:txBody>
          <a:bodyPr wrap="square" rtlCol="0">
            <a:spAutoFit/>
          </a:bodyPr>
          <a:lstStyle/>
          <a:p>
            <a:r>
              <a:rPr lang="fr-FR" sz="1400" b="1" dirty="0"/>
              <a:t>DATA</a:t>
            </a:r>
            <a:endParaRPr lang="fr-FR" b="1" dirty="0"/>
          </a:p>
        </p:txBody>
      </p:sp>
      <p:sp>
        <p:nvSpPr>
          <p:cNvPr id="229" name="Google Shape;6221;p68">
            <a:extLst>
              <a:ext uri="{FF2B5EF4-FFF2-40B4-BE49-F238E27FC236}">
                <a16:creationId xmlns:a16="http://schemas.microsoft.com/office/drawing/2014/main" id="{18786495-509A-DD89-E308-564108EB9BAB}"/>
              </a:ext>
            </a:extLst>
          </p:cNvPr>
          <p:cNvSpPr/>
          <p:nvPr/>
        </p:nvSpPr>
        <p:spPr>
          <a:xfrm>
            <a:off x="13052407"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222;p68">
            <a:extLst>
              <a:ext uri="{FF2B5EF4-FFF2-40B4-BE49-F238E27FC236}">
                <a16:creationId xmlns:a16="http://schemas.microsoft.com/office/drawing/2014/main" id="{F306E18A-0AD4-3EF2-6344-D2F7F20FEF36}"/>
              </a:ext>
            </a:extLst>
          </p:cNvPr>
          <p:cNvSpPr/>
          <p:nvPr/>
        </p:nvSpPr>
        <p:spPr>
          <a:xfrm>
            <a:off x="13052407"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221;p68">
            <a:extLst>
              <a:ext uri="{FF2B5EF4-FFF2-40B4-BE49-F238E27FC236}">
                <a16:creationId xmlns:a16="http://schemas.microsoft.com/office/drawing/2014/main" id="{48DE13AA-9AD5-954B-FEA5-CBB2E75A73E8}"/>
              </a:ext>
            </a:extLst>
          </p:cNvPr>
          <p:cNvSpPr/>
          <p:nvPr/>
        </p:nvSpPr>
        <p:spPr>
          <a:xfrm>
            <a:off x="13052407"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222;p68">
            <a:extLst>
              <a:ext uri="{FF2B5EF4-FFF2-40B4-BE49-F238E27FC236}">
                <a16:creationId xmlns:a16="http://schemas.microsoft.com/office/drawing/2014/main" id="{76404A1D-3B3D-351C-B26C-9A82B02FFB22}"/>
              </a:ext>
            </a:extLst>
          </p:cNvPr>
          <p:cNvSpPr/>
          <p:nvPr/>
        </p:nvSpPr>
        <p:spPr>
          <a:xfrm>
            <a:off x="13052407"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221;p68">
            <a:extLst>
              <a:ext uri="{FF2B5EF4-FFF2-40B4-BE49-F238E27FC236}">
                <a16:creationId xmlns:a16="http://schemas.microsoft.com/office/drawing/2014/main" id="{6F8F1F56-E13C-FA90-BC59-30328A99C1C3}"/>
              </a:ext>
            </a:extLst>
          </p:cNvPr>
          <p:cNvSpPr/>
          <p:nvPr/>
        </p:nvSpPr>
        <p:spPr>
          <a:xfrm>
            <a:off x="13059088"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222;p68">
            <a:extLst>
              <a:ext uri="{FF2B5EF4-FFF2-40B4-BE49-F238E27FC236}">
                <a16:creationId xmlns:a16="http://schemas.microsoft.com/office/drawing/2014/main" id="{947B0E73-E971-512C-F855-D4B669AB5C21}"/>
              </a:ext>
            </a:extLst>
          </p:cNvPr>
          <p:cNvSpPr/>
          <p:nvPr/>
        </p:nvSpPr>
        <p:spPr>
          <a:xfrm>
            <a:off x="13059088"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221;p68">
            <a:extLst>
              <a:ext uri="{FF2B5EF4-FFF2-40B4-BE49-F238E27FC236}">
                <a16:creationId xmlns:a16="http://schemas.microsoft.com/office/drawing/2014/main" id="{E425D2FC-0C53-5C48-D03C-7B10D1D11759}"/>
              </a:ext>
            </a:extLst>
          </p:cNvPr>
          <p:cNvSpPr/>
          <p:nvPr/>
        </p:nvSpPr>
        <p:spPr>
          <a:xfrm>
            <a:off x="13059088"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222;p68">
            <a:extLst>
              <a:ext uri="{FF2B5EF4-FFF2-40B4-BE49-F238E27FC236}">
                <a16:creationId xmlns:a16="http://schemas.microsoft.com/office/drawing/2014/main" id="{128864A2-4BA9-9573-D31E-7AAC182C9EA8}"/>
              </a:ext>
            </a:extLst>
          </p:cNvPr>
          <p:cNvSpPr/>
          <p:nvPr/>
        </p:nvSpPr>
        <p:spPr>
          <a:xfrm>
            <a:off x="13059088"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221;p68">
            <a:extLst>
              <a:ext uri="{FF2B5EF4-FFF2-40B4-BE49-F238E27FC236}">
                <a16:creationId xmlns:a16="http://schemas.microsoft.com/office/drawing/2014/main" id="{BFB54F42-115E-D116-F2FB-0AB04B2FF7B9}"/>
              </a:ext>
            </a:extLst>
          </p:cNvPr>
          <p:cNvSpPr/>
          <p:nvPr/>
        </p:nvSpPr>
        <p:spPr>
          <a:xfrm>
            <a:off x="13059088" y="57939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222;p68">
            <a:extLst>
              <a:ext uri="{FF2B5EF4-FFF2-40B4-BE49-F238E27FC236}">
                <a16:creationId xmlns:a16="http://schemas.microsoft.com/office/drawing/2014/main" id="{3CCF78FD-8258-99A5-C948-375BBFB2D0B4}"/>
              </a:ext>
            </a:extLst>
          </p:cNvPr>
          <p:cNvSpPr/>
          <p:nvPr/>
        </p:nvSpPr>
        <p:spPr>
          <a:xfrm>
            <a:off x="13059088" y="596830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221;p68">
            <a:extLst>
              <a:ext uri="{FF2B5EF4-FFF2-40B4-BE49-F238E27FC236}">
                <a16:creationId xmlns:a16="http://schemas.microsoft.com/office/drawing/2014/main" id="{C219362A-1AF9-4440-48A8-4AB2DBD4B698}"/>
              </a:ext>
            </a:extLst>
          </p:cNvPr>
          <p:cNvSpPr/>
          <p:nvPr/>
        </p:nvSpPr>
        <p:spPr>
          <a:xfrm>
            <a:off x="13059088"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222;p68">
            <a:extLst>
              <a:ext uri="{FF2B5EF4-FFF2-40B4-BE49-F238E27FC236}">
                <a16:creationId xmlns:a16="http://schemas.microsoft.com/office/drawing/2014/main" id="{8249B679-F57D-771C-09B2-704690B6B946}"/>
              </a:ext>
            </a:extLst>
          </p:cNvPr>
          <p:cNvSpPr/>
          <p:nvPr/>
        </p:nvSpPr>
        <p:spPr>
          <a:xfrm>
            <a:off x="13059088"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221;p68">
            <a:extLst>
              <a:ext uri="{FF2B5EF4-FFF2-40B4-BE49-F238E27FC236}">
                <a16:creationId xmlns:a16="http://schemas.microsoft.com/office/drawing/2014/main" id="{131B4371-66AE-A2A0-DEEA-37F44824759D}"/>
              </a:ext>
            </a:extLst>
          </p:cNvPr>
          <p:cNvSpPr/>
          <p:nvPr/>
        </p:nvSpPr>
        <p:spPr>
          <a:xfrm>
            <a:off x="13059088"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222;p68">
            <a:extLst>
              <a:ext uri="{FF2B5EF4-FFF2-40B4-BE49-F238E27FC236}">
                <a16:creationId xmlns:a16="http://schemas.microsoft.com/office/drawing/2014/main" id="{9073A635-FFA8-F736-A35D-72532CCCA28C}"/>
              </a:ext>
            </a:extLst>
          </p:cNvPr>
          <p:cNvSpPr/>
          <p:nvPr/>
        </p:nvSpPr>
        <p:spPr>
          <a:xfrm>
            <a:off x="13059088"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221;p68">
            <a:extLst>
              <a:ext uri="{FF2B5EF4-FFF2-40B4-BE49-F238E27FC236}">
                <a16:creationId xmlns:a16="http://schemas.microsoft.com/office/drawing/2014/main" id="{0ED6BF10-FD04-1AA6-A818-8ED2EF5598E3}"/>
              </a:ext>
            </a:extLst>
          </p:cNvPr>
          <p:cNvSpPr/>
          <p:nvPr/>
        </p:nvSpPr>
        <p:spPr>
          <a:xfrm>
            <a:off x="13059088"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222;p68">
            <a:extLst>
              <a:ext uri="{FF2B5EF4-FFF2-40B4-BE49-F238E27FC236}">
                <a16:creationId xmlns:a16="http://schemas.microsoft.com/office/drawing/2014/main" id="{476C12F0-E7D5-18DC-692B-0250366AFA2C}"/>
              </a:ext>
            </a:extLst>
          </p:cNvPr>
          <p:cNvSpPr/>
          <p:nvPr/>
        </p:nvSpPr>
        <p:spPr>
          <a:xfrm>
            <a:off x="13059088"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221;p68">
            <a:extLst>
              <a:ext uri="{FF2B5EF4-FFF2-40B4-BE49-F238E27FC236}">
                <a16:creationId xmlns:a16="http://schemas.microsoft.com/office/drawing/2014/main" id="{71B254FD-0E60-1239-C05F-6150107ABCBA}"/>
              </a:ext>
            </a:extLst>
          </p:cNvPr>
          <p:cNvSpPr/>
          <p:nvPr/>
        </p:nvSpPr>
        <p:spPr>
          <a:xfrm>
            <a:off x="13059088" y="57939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222;p68">
            <a:extLst>
              <a:ext uri="{FF2B5EF4-FFF2-40B4-BE49-F238E27FC236}">
                <a16:creationId xmlns:a16="http://schemas.microsoft.com/office/drawing/2014/main" id="{F5FBEB23-2C2E-21C4-E81C-AC6DFE11485E}"/>
              </a:ext>
            </a:extLst>
          </p:cNvPr>
          <p:cNvSpPr/>
          <p:nvPr/>
        </p:nvSpPr>
        <p:spPr>
          <a:xfrm>
            <a:off x="13059088" y="596830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221;p68">
            <a:extLst>
              <a:ext uri="{FF2B5EF4-FFF2-40B4-BE49-F238E27FC236}">
                <a16:creationId xmlns:a16="http://schemas.microsoft.com/office/drawing/2014/main" id="{EBA7DE52-3615-4DC0-987C-12C2F9C6C653}"/>
              </a:ext>
            </a:extLst>
          </p:cNvPr>
          <p:cNvSpPr/>
          <p:nvPr/>
        </p:nvSpPr>
        <p:spPr>
          <a:xfrm>
            <a:off x="13059088" y="57939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222;p68">
            <a:extLst>
              <a:ext uri="{FF2B5EF4-FFF2-40B4-BE49-F238E27FC236}">
                <a16:creationId xmlns:a16="http://schemas.microsoft.com/office/drawing/2014/main" id="{23C52EE7-2F59-CF2B-D22F-0D8836010B69}"/>
              </a:ext>
            </a:extLst>
          </p:cNvPr>
          <p:cNvSpPr/>
          <p:nvPr/>
        </p:nvSpPr>
        <p:spPr>
          <a:xfrm>
            <a:off x="13059088" y="596830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221;p68">
            <a:extLst>
              <a:ext uri="{FF2B5EF4-FFF2-40B4-BE49-F238E27FC236}">
                <a16:creationId xmlns:a16="http://schemas.microsoft.com/office/drawing/2014/main" id="{830B5805-1E98-F8E4-63BD-64B95AB24709}"/>
              </a:ext>
            </a:extLst>
          </p:cNvPr>
          <p:cNvSpPr/>
          <p:nvPr/>
        </p:nvSpPr>
        <p:spPr>
          <a:xfrm>
            <a:off x="13059088"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222;p68">
            <a:extLst>
              <a:ext uri="{FF2B5EF4-FFF2-40B4-BE49-F238E27FC236}">
                <a16:creationId xmlns:a16="http://schemas.microsoft.com/office/drawing/2014/main" id="{55A6DAAC-5AC7-001B-C9E9-F192D35967F1}"/>
              </a:ext>
            </a:extLst>
          </p:cNvPr>
          <p:cNvSpPr/>
          <p:nvPr/>
        </p:nvSpPr>
        <p:spPr>
          <a:xfrm>
            <a:off x="13059088"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221;p68">
            <a:extLst>
              <a:ext uri="{FF2B5EF4-FFF2-40B4-BE49-F238E27FC236}">
                <a16:creationId xmlns:a16="http://schemas.microsoft.com/office/drawing/2014/main" id="{F86A299E-2D8C-C931-87B2-0319E6210EC1}"/>
              </a:ext>
            </a:extLst>
          </p:cNvPr>
          <p:cNvSpPr/>
          <p:nvPr/>
        </p:nvSpPr>
        <p:spPr>
          <a:xfrm>
            <a:off x="13059088"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222;p68">
            <a:extLst>
              <a:ext uri="{FF2B5EF4-FFF2-40B4-BE49-F238E27FC236}">
                <a16:creationId xmlns:a16="http://schemas.microsoft.com/office/drawing/2014/main" id="{D2B97831-1E61-8BBD-8BE2-4663D66B3B88}"/>
              </a:ext>
            </a:extLst>
          </p:cNvPr>
          <p:cNvSpPr/>
          <p:nvPr/>
        </p:nvSpPr>
        <p:spPr>
          <a:xfrm>
            <a:off x="13059088"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221;p68">
            <a:extLst>
              <a:ext uri="{FF2B5EF4-FFF2-40B4-BE49-F238E27FC236}">
                <a16:creationId xmlns:a16="http://schemas.microsoft.com/office/drawing/2014/main" id="{CAE84EA4-3865-19FB-04B4-3C34C32AE95D}"/>
              </a:ext>
            </a:extLst>
          </p:cNvPr>
          <p:cNvSpPr/>
          <p:nvPr/>
        </p:nvSpPr>
        <p:spPr>
          <a:xfrm>
            <a:off x="13055079"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222;p68">
            <a:extLst>
              <a:ext uri="{FF2B5EF4-FFF2-40B4-BE49-F238E27FC236}">
                <a16:creationId xmlns:a16="http://schemas.microsoft.com/office/drawing/2014/main" id="{098E6B73-CCD6-5D83-CCF9-A0A77BA42A5B}"/>
              </a:ext>
            </a:extLst>
          </p:cNvPr>
          <p:cNvSpPr/>
          <p:nvPr/>
        </p:nvSpPr>
        <p:spPr>
          <a:xfrm>
            <a:off x="13055079"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221;p68">
            <a:extLst>
              <a:ext uri="{FF2B5EF4-FFF2-40B4-BE49-F238E27FC236}">
                <a16:creationId xmlns:a16="http://schemas.microsoft.com/office/drawing/2014/main" id="{F6B8EC1F-6941-AF3A-5233-F1BC1F86AD9D}"/>
              </a:ext>
            </a:extLst>
          </p:cNvPr>
          <p:cNvSpPr/>
          <p:nvPr/>
        </p:nvSpPr>
        <p:spPr>
          <a:xfrm>
            <a:off x="13055079"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222;p68">
            <a:extLst>
              <a:ext uri="{FF2B5EF4-FFF2-40B4-BE49-F238E27FC236}">
                <a16:creationId xmlns:a16="http://schemas.microsoft.com/office/drawing/2014/main" id="{616EE5A0-414B-3BDB-379E-5D25F9B41242}"/>
              </a:ext>
            </a:extLst>
          </p:cNvPr>
          <p:cNvSpPr/>
          <p:nvPr/>
        </p:nvSpPr>
        <p:spPr>
          <a:xfrm>
            <a:off x="13055079"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221;p68">
            <a:extLst>
              <a:ext uri="{FF2B5EF4-FFF2-40B4-BE49-F238E27FC236}">
                <a16:creationId xmlns:a16="http://schemas.microsoft.com/office/drawing/2014/main" id="{A402822B-6566-B5E8-FB8A-2B67861B19EC}"/>
              </a:ext>
            </a:extLst>
          </p:cNvPr>
          <p:cNvSpPr/>
          <p:nvPr/>
        </p:nvSpPr>
        <p:spPr>
          <a:xfrm>
            <a:off x="13056582"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222;p68">
            <a:extLst>
              <a:ext uri="{FF2B5EF4-FFF2-40B4-BE49-F238E27FC236}">
                <a16:creationId xmlns:a16="http://schemas.microsoft.com/office/drawing/2014/main" id="{C6AB7F3C-22F8-7020-16D0-B05F39C91CC3}"/>
              </a:ext>
            </a:extLst>
          </p:cNvPr>
          <p:cNvSpPr/>
          <p:nvPr/>
        </p:nvSpPr>
        <p:spPr>
          <a:xfrm>
            <a:off x="13056582"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221;p68">
            <a:extLst>
              <a:ext uri="{FF2B5EF4-FFF2-40B4-BE49-F238E27FC236}">
                <a16:creationId xmlns:a16="http://schemas.microsoft.com/office/drawing/2014/main" id="{5B7B58D0-17F2-CE86-95FC-E52BD9E52B87}"/>
              </a:ext>
            </a:extLst>
          </p:cNvPr>
          <p:cNvSpPr/>
          <p:nvPr/>
        </p:nvSpPr>
        <p:spPr>
          <a:xfrm>
            <a:off x="13056582"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222;p68">
            <a:extLst>
              <a:ext uri="{FF2B5EF4-FFF2-40B4-BE49-F238E27FC236}">
                <a16:creationId xmlns:a16="http://schemas.microsoft.com/office/drawing/2014/main" id="{E5BB5CF5-5B0B-8699-45BC-DE0DFA0EF441}"/>
              </a:ext>
            </a:extLst>
          </p:cNvPr>
          <p:cNvSpPr/>
          <p:nvPr/>
        </p:nvSpPr>
        <p:spPr>
          <a:xfrm>
            <a:off x="13056582"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221;p68">
            <a:extLst>
              <a:ext uri="{FF2B5EF4-FFF2-40B4-BE49-F238E27FC236}">
                <a16:creationId xmlns:a16="http://schemas.microsoft.com/office/drawing/2014/main" id="{9E62BC83-A259-ECE3-3C6A-E25740472238}"/>
              </a:ext>
            </a:extLst>
          </p:cNvPr>
          <p:cNvSpPr/>
          <p:nvPr/>
        </p:nvSpPr>
        <p:spPr>
          <a:xfrm>
            <a:off x="13051655"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222;p68">
            <a:extLst>
              <a:ext uri="{FF2B5EF4-FFF2-40B4-BE49-F238E27FC236}">
                <a16:creationId xmlns:a16="http://schemas.microsoft.com/office/drawing/2014/main" id="{309C975F-FC13-7D1B-0DAB-11EE743BF659}"/>
              </a:ext>
            </a:extLst>
          </p:cNvPr>
          <p:cNvSpPr/>
          <p:nvPr/>
        </p:nvSpPr>
        <p:spPr>
          <a:xfrm>
            <a:off x="13051655"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221;p68">
            <a:extLst>
              <a:ext uri="{FF2B5EF4-FFF2-40B4-BE49-F238E27FC236}">
                <a16:creationId xmlns:a16="http://schemas.microsoft.com/office/drawing/2014/main" id="{3345AA79-E32D-7593-A112-40B802195B87}"/>
              </a:ext>
            </a:extLst>
          </p:cNvPr>
          <p:cNvSpPr/>
          <p:nvPr/>
        </p:nvSpPr>
        <p:spPr>
          <a:xfrm>
            <a:off x="13051655" y="579134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222;p68">
            <a:extLst>
              <a:ext uri="{FF2B5EF4-FFF2-40B4-BE49-F238E27FC236}">
                <a16:creationId xmlns:a16="http://schemas.microsoft.com/office/drawing/2014/main" id="{BA107BED-E76E-0560-1497-0710AB611711}"/>
              </a:ext>
            </a:extLst>
          </p:cNvPr>
          <p:cNvSpPr/>
          <p:nvPr/>
        </p:nvSpPr>
        <p:spPr>
          <a:xfrm>
            <a:off x="13051655" y="596572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TextBox 264">
            <a:extLst>
              <a:ext uri="{FF2B5EF4-FFF2-40B4-BE49-F238E27FC236}">
                <a16:creationId xmlns:a16="http://schemas.microsoft.com/office/drawing/2014/main" id="{36405AB8-2DE5-60C3-1C7C-7B080B6CFC1D}"/>
              </a:ext>
            </a:extLst>
          </p:cNvPr>
          <p:cNvSpPr txBox="1"/>
          <p:nvPr/>
        </p:nvSpPr>
        <p:spPr>
          <a:xfrm>
            <a:off x="9779635" y="2783172"/>
            <a:ext cx="1664098" cy="369332"/>
          </a:xfrm>
          <a:prstGeom prst="rect">
            <a:avLst/>
          </a:prstGeom>
          <a:noFill/>
        </p:spPr>
        <p:txBody>
          <a:bodyPr wrap="square" rtlCol="0">
            <a:spAutoFit/>
          </a:bodyPr>
          <a:lstStyle/>
          <a:p>
            <a:r>
              <a:rPr lang="fr-FR" dirty="0">
                <a:solidFill>
                  <a:srgbClr val="FF0000"/>
                </a:solidFill>
              </a:rPr>
              <a:t>F1 score .56</a:t>
            </a:r>
          </a:p>
        </p:txBody>
      </p:sp>
      <p:sp>
        <p:nvSpPr>
          <p:cNvPr id="266" name="TextBox 265">
            <a:extLst>
              <a:ext uri="{FF2B5EF4-FFF2-40B4-BE49-F238E27FC236}">
                <a16:creationId xmlns:a16="http://schemas.microsoft.com/office/drawing/2014/main" id="{79672C44-69F7-24F8-BC41-13CC69D7F2B1}"/>
              </a:ext>
            </a:extLst>
          </p:cNvPr>
          <p:cNvSpPr txBox="1"/>
          <p:nvPr/>
        </p:nvSpPr>
        <p:spPr>
          <a:xfrm>
            <a:off x="9779635" y="2783172"/>
            <a:ext cx="1664098" cy="369332"/>
          </a:xfrm>
          <a:prstGeom prst="rect">
            <a:avLst/>
          </a:prstGeom>
          <a:noFill/>
        </p:spPr>
        <p:txBody>
          <a:bodyPr wrap="square" rtlCol="0">
            <a:spAutoFit/>
          </a:bodyPr>
          <a:lstStyle/>
          <a:p>
            <a:r>
              <a:rPr lang="fr-FR" dirty="0">
                <a:solidFill>
                  <a:schemeClr val="accent6">
                    <a:lumMod val="75000"/>
                  </a:schemeClr>
                </a:solidFill>
              </a:rPr>
              <a:t>F1 score .74</a:t>
            </a:r>
          </a:p>
        </p:txBody>
      </p:sp>
    </p:spTree>
    <p:extLst>
      <p:ext uri="{BB962C8B-B14F-4D97-AF65-F5344CB8AC3E}">
        <p14:creationId xmlns:p14="http://schemas.microsoft.com/office/powerpoint/2010/main" val="1157156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65"/>
                                        </p:tgtEl>
                                      </p:cBhvr>
                                    </p:animEffect>
                                    <p:set>
                                      <p:cBhvr>
                                        <p:cTn id="10" dur="1" fill="hold">
                                          <p:stCondLst>
                                            <p:cond delay="499"/>
                                          </p:stCondLst>
                                        </p:cTn>
                                        <p:tgtEl>
                                          <p:spTgt spid="265"/>
                                        </p:tgtEl>
                                        <p:attrNameLst>
                                          <p:attrName>style.visibility</p:attrName>
                                        </p:attrNameLst>
                                      </p:cBhvr>
                                      <p:to>
                                        <p:strVal val="hidden"/>
                                      </p:to>
                                    </p:set>
                                  </p:childTnLst>
                                </p:cTn>
                              </p:par>
                              <p:par>
                                <p:cTn id="11" presetID="22" presetClass="entr" presetSubtype="8" fill="hold" grpId="0" nodeType="with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wipe(left)">
                                      <p:cBhvr>
                                        <p:cTn id="13" dur="5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p:bldP spid="2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46ED8BB6-D201-32E2-7E34-4E4B2E3B6C5E}"/>
              </a:ext>
            </a:extLst>
          </p:cNvPr>
          <p:cNvGrpSpPr/>
          <p:nvPr/>
        </p:nvGrpSpPr>
        <p:grpSpPr>
          <a:xfrm>
            <a:off x="-5293745" y="9200"/>
            <a:ext cx="5280025" cy="6891142"/>
            <a:chOff x="6885073" y="-21171"/>
            <a:chExt cx="5280025" cy="6848800"/>
          </a:xfrm>
        </p:grpSpPr>
        <p:sp>
          <p:nvSpPr>
            <p:cNvPr id="17" name="Rectangle 16">
              <a:extLst>
                <a:ext uri="{FF2B5EF4-FFF2-40B4-BE49-F238E27FC236}">
                  <a16:creationId xmlns:a16="http://schemas.microsoft.com/office/drawing/2014/main" id="{72E0C712-1432-F5D8-9C2C-52D760936435}"/>
                </a:ext>
              </a:extLst>
            </p:cNvPr>
            <p:cNvSpPr/>
            <p:nvPr/>
          </p:nvSpPr>
          <p:spPr>
            <a:xfrm>
              <a:off x="688507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6FF6B667-5D70-D249-393C-D1A61E52368C}"/>
                </a:ext>
              </a:extLst>
            </p:cNvPr>
            <p:cNvSpPr txBox="1"/>
            <p:nvPr/>
          </p:nvSpPr>
          <p:spPr>
            <a:xfrm>
              <a:off x="7032089" y="2246244"/>
              <a:ext cx="513300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600" b="0" i="0" u="none" strike="noStrike" kern="1200" cap="none" spc="0" normalizeH="0" baseline="0" noProof="0" dirty="0">
                  <a:ln>
                    <a:noFill/>
                  </a:ln>
                  <a:solidFill>
                    <a:prstClr val="white"/>
                  </a:solidFill>
                  <a:effectLst/>
                  <a:uLnTx/>
                  <a:uFillTx/>
                  <a:latin typeface="Calibri" panose="020F0502020204030204"/>
                  <a:ea typeface="+mn-ea"/>
                  <a:cs typeface="+mn-cs"/>
                </a:rPr>
                <a:t>Education</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grpSp>
        <p:nvGrpSpPr>
          <p:cNvPr id="30" name="Groupe 29">
            <a:extLst>
              <a:ext uri="{FF2B5EF4-FFF2-40B4-BE49-F238E27FC236}">
                <a16:creationId xmlns:a16="http://schemas.microsoft.com/office/drawing/2014/main" id="{66DCAD63-1CB3-8FEA-0619-A7943E5032D1}"/>
              </a:ext>
            </a:extLst>
          </p:cNvPr>
          <p:cNvGrpSpPr/>
          <p:nvPr/>
        </p:nvGrpSpPr>
        <p:grpSpPr>
          <a:xfrm>
            <a:off x="-11897550" y="1477556"/>
            <a:ext cx="6613167" cy="4089124"/>
            <a:chOff x="335678" y="1477556"/>
            <a:chExt cx="6613167" cy="4089124"/>
          </a:xfrm>
        </p:grpSpPr>
        <p:sp>
          <p:nvSpPr>
            <p:cNvPr id="21" name="Google Shape;132;p20">
              <a:extLst>
                <a:ext uri="{FF2B5EF4-FFF2-40B4-BE49-F238E27FC236}">
                  <a16:creationId xmlns:a16="http://schemas.microsoft.com/office/drawing/2014/main" id="{783F3A3F-D2A6-1CEC-3757-CB7D5C581C5E}"/>
                </a:ext>
              </a:extLst>
            </p:cNvPr>
            <p:cNvSpPr txBox="1">
              <a:spLocks/>
            </p:cNvSpPr>
            <p:nvPr/>
          </p:nvSpPr>
          <p:spPr>
            <a:xfrm>
              <a:off x="335678" y="1477556"/>
              <a:ext cx="1896467" cy="609404"/>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2023-2024</a:t>
              </a:r>
            </a:p>
          </p:txBody>
        </p:sp>
        <p:sp>
          <p:nvSpPr>
            <p:cNvPr id="22" name="Google Shape;154;p20">
              <a:extLst>
                <a:ext uri="{FF2B5EF4-FFF2-40B4-BE49-F238E27FC236}">
                  <a16:creationId xmlns:a16="http://schemas.microsoft.com/office/drawing/2014/main" id="{01B16CA9-D1AC-3CA3-E49B-F783CFF1EF57}"/>
                </a:ext>
              </a:extLst>
            </p:cNvPr>
            <p:cNvSpPr txBox="1">
              <a:spLocks/>
            </p:cNvSpPr>
            <p:nvPr/>
          </p:nvSpPr>
          <p:spPr>
            <a:xfrm>
              <a:off x="2272088" y="1553495"/>
              <a:ext cx="2590327" cy="240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Université Paris Cité</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3" name="Google Shape;155;p20">
              <a:extLst>
                <a:ext uri="{FF2B5EF4-FFF2-40B4-BE49-F238E27FC236}">
                  <a16:creationId xmlns:a16="http://schemas.microsoft.com/office/drawing/2014/main" id="{AD893F7F-E3E6-7D28-E841-74381D5FBE90}"/>
                </a:ext>
              </a:extLst>
            </p:cNvPr>
            <p:cNvSpPr txBox="1">
              <a:spLocks/>
            </p:cNvSpPr>
            <p:nvPr/>
          </p:nvSpPr>
          <p:spPr>
            <a:xfrm>
              <a:off x="2272088" y="1893412"/>
              <a:ext cx="4485391" cy="31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lang="fr-FR"/>
              </a:defPPr>
              <a:lvl1pPr marR="0" lvl="0" indent="0" fontAlgn="auto">
                <a:lnSpc>
                  <a:spcPct val="100000"/>
                </a:lnSpc>
                <a:spcBef>
                  <a:spcPts val="0"/>
                </a:spcBef>
                <a:spcAft>
                  <a:spcPts val="1200"/>
                </a:spcAft>
                <a:buClr>
                  <a:srgbClr val="063565"/>
                </a:buClr>
                <a:buSzPts val="1400"/>
                <a:buFont typeface="Exo 2"/>
                <a:buNone/>
                <a:tabLst/>
                <a:defRPr kumimoji="0" b="0" i="0" u="none" strike="noStrike" kern="0" cap="none" spc="0" normalizeH="0" baseline="0">
                  <a:ln>
                    <a:noFill/>
                  </a:ln>
                  <a:solidFill>
                    <a:srgbClr val="063565"/>
                  </a:solidFill>
                  <a:effectLst/>
                  <a:uLnTx/>
                  <a:uFillTx/>
                  <a:latin typeface="Exo 2"/>
                  <a:ea typeface="Exo 2"/>
                  <a:cs typeface="Exo 2"/>
                </a:defRPr>
              </a:lvl1pPr>
              <a:lvl2pPr marL="914400" marR="0" lvl="1"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2pPr>
              <a:lvl3pPr marL="1371600" marR="0" lvl="2"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3pPr>
              <a:lvl4pPr marL="1828800" marR="0" lvl="3"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4pPr>
              <a:lvl5pPr marL="2286000" marR="0" lvl="4"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5pPr>
              <a:lvl6pPr marL="2743200" marR="0" lvl="5"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6pPr>
              <a:lvl7pPr marL="3200400" marR="0" lvl="6"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7pPr>
              <a:lvl8pPr marL="3657600" marR="0" lvl="7"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8pPr>
              <a:lvl9pPr marL="4114800" marR="0" lvl="8"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M2-</a:t>
              </a:r>
              <a:r>
                <a:rPr kumimoji="0" lang="fr-FR" sz="1800" b="0" i="0" u="none" strike="noStrike" kern="0" cap="none" spc="0" normalizeH="0" baseline="0" noProof="0" dirty="0">
                  <a:ln>
                    <a:noFill/>
                  </a:ln>
                  <a:solidFill>
                    <a:srgbClr val="0000FF"/>
                  </a:solidFill>
                  <a:effectLst/>
                  <a:uLnTx/>
                  <a:uFillTx/>
                  <a:latin typeface="Exo 2"/>
                  <a:sym typeface="Exo 2"/>
                </a:rPr>
                <a:t>Machine Learning for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4" name="Google Shape;157;p20">
              <a:extLst>
                <a:ext uri="{FF2B5EF4-FFF2-40B4-BE49-F238E27FC236}">
                  <a16:creationId xmlns:a16="http://schemas.microsoft.com/office/drawing/2014/main" id="{BDE8140D-71D0-2FD4-1974-FCA67C5F165E}"/>
                </a:ext>
              </a:extLst>
            </p:cNvPr>
            <p:cNvSpPr txBox="1">
              <a:spLocks/>
            </p:cNvSpPr>
            <p:nvPr/>
          </p:nvSpPr>
          <p:spPr>
            <a:xfrm>
              <a:off x="335678" y="3030421"/>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2019-2022</a:t>
              </a:r>
            </a:p>
          </p:txBody>
        </p:sp>
        <p:sp>
          <p:nvSpPr>
            <p:cNvPr id="25" name="Google Shape;158;p20">
              <a:extLst>
                <a:ext uri="{FF2B5EF4-FFF2-40B4-BE49-F238E27FC236}">
                  <a16:creationId xmlns:a16="http://schemas.microsoft.com/office/drawing/2014/main" id="{8484D77E-2E5A-691F-C3C0-70D7774C3268}"/>
                </a:ext>
              </a:extLst>
            </p:cNvPr>
            <p:cNvSpPr txBox="1">
              <a:spLocks/>
            </p:cNvSpPr>
            <p:nvPr/>
          </p:nvSpPr>
          <p:spPr>
            <a:xfrm>
              <a:off x="2272088" y="3169672"/>
              <a:ext cx="4476342"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Institut National de Statistique et de l’Économie Appliquée </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7" name="Google Shape;161;p20">
              <a:extLst>
                <a:ext uri="{FF2B5EF4-FFF2-40B4-BE49-F238E27FC236}">
                  <a16:creationId xmlns:a16="http://schemas.microsoft.com/office/drawing/2014/main" id="{C24137F1-8E6D-43E4-B28C-F64D6DDB2922}"/>
                </a:ext>
              </a:extLst>
            </p:cNvPr>
            <p:cNvSpPr txBox="1">
              <a:spLocks/>
            </p:cNvSpPr>
            <p:nvPr/>
          </p:nvSpPr>
          <p:spPr>
            <a:xfrm>
              <a:off x="335678" y="4920902"/>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2017-2019</a:t>
              </a:r>
            </a:p>
          </p:txBody>
        </p:sp>
        <p:sp>
          <p:nvSpPr>
            <p:cNvPr id="28" name="Google Shape;155;p20">
              <a:extLst>
                <a:ext uri="{FF2B5EF4-FFF2-40B4-BE49-F238E27FC236}">
                  <a16:creationId xmlns:a16="http://schemas.microsoft.com/office/drawing/2014/main" id="{E958A17B-873B-69FB-9220-EDCB81F2C086}"/>
                </a:ext>
              </a:extLst>
            </p:cNvPr>
            <p:cNvSpPr txBox="1">
              <a:spLocks/>
            </p:cNvSpPr>
            <p:nvPr/>
          </p:nvSpPr>
          <p:spPr>
            <a:xfrm>
              <a:off x="2272088" y="3581922"/>
              <a:ext cx="4485391"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Cycle ingénieur d'état –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9" name="Google Shape;158;p20">
              <a:extLst>
                <a:ext uri="{FF2B5EF4-FFF2-40B4-BE49-F238E27FC236}">
                  <a16:creationId xmlns:a16="http://schemas.microsoft.com/office/drawing/2014/main" id="{6C698664-844E-4035-A48E-02E0A882DD20}"/>
                </a:ext>
              </a:extLst>
            </p:cNvPr>
            <p:cNvSpPr txBox="1">
              <a:spLocks/>
            </p:cNvSpPr>
            <p:nvPr/>
          </p:nvSpPr>
          <p:spPr>
            <a:xfrm>
              <a:off x="2255441" y="5100483"/>
              <a:ext cx="4693404" cy="466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Classes préparatoires aux grandes écoles</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grpSp>
      <p:grpSp>
        <p:nvGrpSpPr>
          <p:cNvPr id="14" name="Groupe 13">
            <a:extLst>
              <a:ext uri="{FF2B5EF4-FFF2-40B4-BE49-F238E27FC236}">
                <a16:creationId xmlns:a16="http://schemas.microsoft.com/office/drawing/2014/main" id="{91359C1E-42EA-0C19-34BC-A7565EFC4ACF}"/>
              </a:ext>
            </a:extLst>
          </p:cNvPr>
          <p:cNvGrpSpPr/>
          <p:nvPr/>
        </p:nvGrpSpPr>
        <p:grpSpPr>
          <a:xfrm>
            <a:off x="-41228" y="0"/>
            <a:ext cx="5133009" cy="6848800"/>
            <a:chOff x="6921943" y="-21171"/>
            <a:chExt cx="5243155" cy="6848800"/>
          </a:xfrm>
        </p:grpSpPr>
        <p:sp>
          <p:nvSpPr>
            <p:cNvPr id="31" name="Rectangle 30">
              <a:extLst>
                <a:ext uri="{FF2B5EF4-FFF2-40B4-BE49-F238E27FC236}">
                  <a16:creationId xmlns:a16="http://schemas.microsoft.com/office/drawing/2014/main" id="{0FFB9956-A626-F5E5-D823-5A34312E1CD1}"/>
                </a:ext>
              </a:extLst>
            </p:cNvPr>
            <p:cNvSpPr/>
            <p:nvPr/>
          </p:nvSpPr>
          <p:spPr>
            <a:xfrm>
              <a:off x="6921943" y="-21171"/>
              <a:ext cx="5243155" cy="6848800"/>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BBBEC501-5689-8829-0C52-02A1D7E93B4D}"/>
                </a:ext>
              </a:extLst>
            </p:cNvPr>
            <p:cNvSpPr txBox="1"/>
            <p:nvPr/>
          </p:nvSpPr>
          <p:spPr>
            <a:xfrm>
              <a:off x="7032089" y="2108131"/>
              <a:ext cx="5133009" cy="1569660"/>
            </a:xfrm>
            <a:prstGeom prst="rect">
              <a:avLst/>
            </a:prstGeom>
            <a:noFill/>
            <a:ln>
              <a:noFill/>
            </a:ln>
          </p:spPr>
          <p:txBody>
            <a:bodyPr wrap="square" rtlCol="0">
              <a:spAutoFit/>
            </a:bodyPr>
            <a:lstStyle/>
            <a:p>
              <a:pPr>
                <a:buClr>
                  <a:srgbClr val="000000"/>
                </a:buClr>
                <a:buSzPts val="5200"/>
              </a:pPr>
              <a:r>
                <a:rPr lang="fr-FR" sz="4800" kern="0" dirty="0">
                  <a:solidFill>
                    <a:schemeClr val="bg1"/>
                  </a:solidFill>
                  <a:latin typeface="Oswald SemiBold"/>
                </a:rPr>
                <a:t>Expérience Professionnelle</a:t>
              </a:r>
            </a:p>
          </p:txBody>
        </p:sp>
      </p:grpSp>
      <p:grpSp>
        <p:nvGrpSpPr>
          <p:cNvPr id="60" name="Groupe 59">
            <a:extLst>
              <a:ext uri="{FF2B5EF4-FFF2-40B4-BE49-F238E27FC236}">
                <a16:creationId xmlns:a16="http://schemas.microsoft.com/office/drawing/2014/main" id="{9D019F80-E64A-CD13-8BAE-F67E9FD36B42}"/>
              </a:ext>
            </a:extLst>
          </p:cNvPr>
          <p:cNvGrpSpPr/>
          <p:nvPr/>
        </p:nvGrpSpPr>
        <p:grpSpPr>
          <a:xfrm>
            <a:off x="-41228" y="6806458"/>
            <a:ext cx="5133009" cy="6891141"/>
            <a:chOff x="0" y="0"/>
            <a:chExt cx="5102291" cy="6848799"/>
          </a:xfrm>
          <a:solidFill>
            <a:srgbClr val="0000FF"/>
          </a:solidFill>
        </p:grpSpPr>
        <p:sp>
          <p:nvSpPr>
            <p:cNvPr id="61" name="Rectangle 60">
              <a:extLst>
                <a:ext uri="{FF2B5EF4-FFF2-40B4-BE49-F238E27FC236}">
                  <a16:creationId xmlns:a16="http://schemas.microsoft.com/office/drawing/2014/main" id="{94545ACC-D759-508C-F92F-2F2AFB4C54A4}"/>
                </a:ext>
              </a:extLst>
            </p:cNvPr>
            <p:cNvSpPr/>
            <p:nvPr/>
          </p:nvSpPr>
          <p:spPr>
            <a:xfrm>
              <a:off x="0" y="0"/>
              <a:ext cx="5102291" cy="6848799"/>
            </a:xfrm>
            <a:prstGeom prst="rect">
              <a:avLst/>
            </a:prstGeom>
            <a:gr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2" name="ZoneTexte 61">
              <a:extLst>
                <a:ext uri="{FF2B5EF4-FFF2-40B4-BE49-F238E27FC236}">
                  <a16:creationId xmlns:a16="http://schemas.microsoft.com/office/drawing/2014/main" id="{74C368EC-8549-BA1E-C2F5-B2304D0C0430}"/>
                </a:ext>
              </a:extLst>
            </p:cNvPr>
            <p:cNvSpPr txBox="1"/>
            <p:nvPr/>
          </p:nvSpPr>
          <p:spPr>
            <a:xfrm>
              <a:off x="77114" y="2673493"/>
              <a:ext cx="5025177" cy="825891"/>
            </a:xfrm>
            <a:prstGeom prst="rect">
              <a:avLst/>
            </a:prstGeom>
            <a:grp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a:t>
              </a:r>
              <a:endParaRPr lang="fr-FR" sz="4800" kern="0" dirty="0">
                <a:solidFill>
                  <a:schemeClr val="bg1"/>
                </a:solidFill>
                <a:latin typeface="Oswald SemiBold"/>
                <a:sym typeface="Oswald SemiBold"/>
              </a:endParaRPr>
            </a:p>
          </p:txBody>
        </p:sp>
      </p:grpSp>
      <p:pic>
        <p:nvPicPr>
          <p:cNvPr id="212" name="Picture 2">
            <a:extLst>
              <a:ext uri="{FF2B5EF4-FFF2-40B4-BE49-F238E27FC236}">
                <a16:creationId xmlns:a16="http://schemas.microsoft.com/office/drawing/2014/main" id="{B088CE11-3EF9-CA55-D10E-849FCA5B4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7555" y="8493472"/>
            <a:ext cx="357238" cy="213854"/>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4" descr="Logo complet de Tableau PNG transparents - StickPNG">
            <a:extLst>
              <a:ext uri="{FF2B5EF4-FFF2-40B4-BE49-F238E27FC236}">
                <a16:creationId xmlns:a16="http://schemas.microsoft.com/office/drawing/2014/main" id="{9384ECC4-A7E1-DFF5-151A-BE099BAE1A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75" t="-57249" r="-16162" b="-75082"/>
          <a:stretch/>
        </p:blipFill>
        <p:spPr bwMode="auto">
          <a:xfrm>
            <a:off x="12919421" y="8185960"/>
            <a:ext cx="1042373" cy="96722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14" name="Picture 6">
            <a:extLst>
              <a:ext uri="{FF2B5EF4-FFF2-40B4-BE49-F238E27FC236}">
                <a16:creationId xmlns:a16="http://schemas.microsoft.com/office/drawing/2014/main" id="{65F6EF89-3FAA-7570-302D-D7D4783BA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099" y="8356588"/>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4" descr="Barrier, language, language barrier, miscommunication, misunderstanding,  misunderstood icon - Download on Iconfinder">
            <a:extLst>
              <a:ext uri="{FF2B5EF4-FFF2-40B4-BE49-F238E27FC236}">
                <a16:creationId xmlns:a16="http://schemas.microsoft.com/office/drawing/2014/main" id="{07B53525-AC07-9352-A008-129E31747D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4731" y="8368584"/>
            <a:ext cx="443570" cy="44357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 descr="Scrum: Adaptive Software Development | by Hanif Arkan Audah | Medium">
            <a:extLst>
              <a:ext uri="{FF2B5EF4-FFF2-40B4-BE49-F238E27FC236}">
                <a16:creationId xmlns:a16="http://schemas.microsoft.com/office/drawing/2014/main" id="{ADC23BDE-6043-B6D6-EDDD-8B03FEFD0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8786" y="8218435"/>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0" descr="Machine Learning – Europlanet Society">
            <a:extLst>
              <a:ext uri="{FF2B5EF4-FFF2-40B4-BE49-F238E27FC236}">
                <a16:creationId xmlns:a16="http://schemas.microsoft.com/office/drawing/2014/main" id="{9403B34B-0D4C-EC9B-0A97-A17E80992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7633" y="8356588"/>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2" descr="Data visualization - Free marketing icons">
            <a:extLst>
              <a:ext uri="{FF2B5EF4-FFF2-40B4-BE49-F238E27FC236}">
                <a16:creationId xmlns:a16="http://schemas.microsoft.com/office/drawing/2014/main" id="{8C1DB76B-BACD-64E4-A230-95C710DB33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7861" y="8317775"/>
            <a:ext cx="565249" cy="56524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4" descr="CS-Delivery: Cabinet de consulting IT - [CS] Delivery">
            <a:extLst>
              <a:ext uri="{FF2B5EF4-FFF2-40B4-BE49-F238E27FC236}">
                <a16:creationId xmlns:a16="http://schemas.microsoft.com/office/drawing/2014/main" id="{623BF22C-EA71-48E4-6B45-18990FE88E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400" y="7578289"/>
            <a:ext cx="3535938" cy="2433530"/>
          </a:xfrm>
          <a:prstGeom prst="rect">
            <a:avLst/>
          </a:prstGeom>
          <a:noFill/>
          <a:extLst>
            <a:ext uri="{909E8E84-426E-40DD-AFC4-6F175D3DCCD1}">
              <a14:hiddenFill xmlns:a14="http://schemas.microsoft.com/office/drawing/2010/main">
                <a:solidFill>
                  <a:srgbClr val="FFFFFF"/>
                </a:solidFill>
              </a14:hiddenFill>
            </a:ext>
          </a:extLst>
        </p:spPr>
      </p:pic>
      <p:grpSp>
        <p:nvGrpSpPr>
          <p:cNvPr id="220" name="Groupe 219">
            <a:extLst>
              <a:ext uri="{FF2B5EF4-FFF2-40B4-BE49-F238E27FC236}">
                <a16:creationId xmlns:a16="http://schemas.microsoft.com/office/drawing/2014/main" id="{86C8A999-06E2-ED06-E0CA-99AE67E299A9}"/>
              </a:ext>
            </a:extLst>
          </p:cNvPr>
          <p:cNvGrpSpPr/>
          <p:nvPr/>
        </p:nvGrpSpPr>
        <p:grpSpPr>
          <a:xfrm>
            <a:off x="5350272" y="10770103"/>
            <a:ext cx="3771948" cy="2762896"/>
            <a:chOff x="5231850" y="3479545"/>
            <a:chExt cx="3771948" cy="2762896"/>
          </a:xfrm>
        </p:grpSpPr>
        <p:sp>
          <p:nvSpPr>
            <p:cNvPr id="221" name="Rectangle 220">
              <a:extLst>
                <a:ext uri="{FF2B5EF4-FFF2-40B4-BE49-F238E27FC236}">
                  <a16:creationId xmlns:a16="http://schemas.microsoft.com/office/drawing/2014/main" id="{DF487810-BA93-E0BD-7F03-7021BFEE05A0}"/>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id="{5BDE374A-3FB3-AA28-6913-369A8867EC9B}"/>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Rectangle : coins arrondis 222">
              <a:extLst>
                <a:ext uri="{FF2B5EF4-FFF2-40B4-BE49-F238E27FC236}">
                  <a16:creationId xmlns:a16="http://schemas.microsoft.com/office/drawing/2014/main" id="{242B0BD0-86C9-4C2A-A107-A68E27997060}"/>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4" name="ZoneTexte 223">
            <a:extLst>
              <a:ext uri="{FF2B5EF4-FFF2-40B4-BE49-F238E27FC236}">
                <a16:creationId xmlns:a16="http://schemas.microsoft.com/office/drawing/2014/main" id="{08193661-3A09-66AF-A8F3-2813A755A79B}"/>
              </a:ext>
            </a:extLst>
          </p:cNvPr>
          <p:cNvSpPr txBox="1"/>
          <p:nvPr/>
        </p:nvSpPr>
        <p:spPr>
          <a:xfrm>
            <a:off x="5500535" y="10816994"/>
            <a:ext cx="1244990" cy="369332"/>
          </a:xfrm>
          <a:prstGeom prst="rect">
            <a:avLst/>
          </a:prstGeom>
          <a:noFill/>
        </p:spPr>
        <p:txBody>
          <a:bodyPr wrap="square" rtlCol="0">
            <a:spAutoFit/>
          </a:bodyPr>
          <a:lstStyle/>
          <a:p>
            <a:r>
              <a:rPr lang="fr-FR" kern="0" dirty="0">
                <a:solidFill>
                  <a:schemeClr val="bg1"/>
                </a:solidFill>
                <a:latin typeface="Oswald SemiBold"/>
              </a:rPr>
              <a:t>Consulting </a:t>
            </a:r>
          </a:p>
        </p:txBody>
      </p:sp>
      <p:sp>
        <p:nvSpPr>
          <p:cNvPr id="225" name="ZoneTexte 224">
            <a:extLst>
              <a:ext uri="{FF2B5EF4-FFF2-40B4-BE49-F238E27FC236}">
                <a16:creationId xmlns:a16="http://schemas.microsoft.com/office/drawing/2014/main" id="{90FB8FE2-9163-E0A5-5FD0-BED058E717D5}"/>
              </a:ext>
            </a:extLst>
          </p:cNvPr>
          <p:cNvSpPr txBox="1"/>
          <p:nvPr/>
        </p:nvSpPr>
        <p:spPr>
          <a:xfrm>
            <a:off x="5698033" y="11293927"/>
            <a:ext cx="3076427" cy="1938992"/>
          </a:xfrm>
          <a:prstGeom prst="rect">
            <a:avLst/>
          </a:prstGeom>
          <a:noFill/>
        </p:spPr>
        <p:txBody>
          <a:bodyPr wrap="square" rtlCol="0">
            <a:spAutoFit/>
          </a:bodyPr>
          <a:lstStyle/>
          <a:p>
            <a:pPr>
              <a:buFont typeface="Arial" panose="020B0604020202020204" pitchFamily="34" charset="0"/>
              <a:buChar char="•"/>
            </a:pPr>
            <a:r>
              <a:rPr lang="fr-FR" sz="1200" dirty="0">
                <a:solidFill>
                  <a:schemeClr val="bg1"/>
                </a:solidFill>
                <a:latin typeface="Poppins"/>
                <a:cs typeface="Poppins"/>
              </a:rPr>
              <a:t>J'ai travaillé sur différents projets universitaires couvrant différents aspects du traitement des données, allant de la manipulation et de l'ingénierie des données à la conception de modèles complexes et à la visualisation, ce qui m'a permis de m'adapter à différents niveaux de stress.</a:t>
            </a:r>
          </a:p>
          <a:p>
            <a:pPr algn="l">
              <a:buFont typeface="Arial" panose="020B0604020202020204" pitchFamily="34" charset="0"/>
              <a:buChar char="•"/>
            </a:pPr>
            <a:endParaRPr lang="fr-FR" sz="1200" dirty="0">
              <a:solidFill>
                <a:schemeClr val="bg1"/>
              </a:solidFill>
              <a:latin typeface="Poppins"/>
              <a:cs typeface="Poppins"/>
            </a:endParaRPr>
          </a:p>
        </p:txBody>
      </p:sp>
      <p:pic>
        <p:nvPicPr>
          <p:cNvPr id="3" name="Picture 2">
            <a:extLst>
              <a:ext uri="{FF2B5EF4-FFF2-40B4-BE49-F238E27FC236}">
                <a16:creationId xmlns:a16="http://schemas.microsoft.com/office/drawing/2014/main" id="{36E7BA81-27DE-C669-F6F8-5F6EB8224436}"/>
              </a:ext>
            </a:extLst>
          </p:cNvPr>
          <p:cNvPicPr>
            <a:picLocks noChangeAspect="1"/>
          </p:cNvPicPr>
          <p:nvPr/>
        </p:nvPicPr>
        <p:blipFill>
          <a:blip r:embed="rId11"/>
          <a:stretch>
            <a:fillRect/>
          </a:stretch>
        </p:blipFill>
        <p:spPr>
          <a:xfrm>
            <a:off x="-11897550" y="7010898"/>
            <a:ext cx="5016617" cy="2554545"/>
          </a:xfrm>
          <a:prstGeom prst="rect">
            <a:avLst/>
          </a:prstGeom>
        </p:spPr>
      </p:pic>
      <p:grpSp>
        <p:nvGrpSpPr>
          <p:cNvPr id="6" name="Group 5">
            <a:extLst>
              <a:ext uri="{FF2B5EF4-FFF2-40B4-BE49-F238E27FC236}">
                <a16:creationId xmlns:a16="http://schemas.microsoft.com/office/drawing/2014/main" id="{0F1566EB-9FE6-93D4-9AC3-9DB4B73784BE}"/>
              </a:ext>
            </a:extLst>
          </p:cNvPr>
          <p:cNvGrpSpPr/>
          <p:nvPr/>
        </p:nvGrpSpPr>
        <p:grpSpPr>
          <a:xfrm>
            <a:off x="-9389241" y="6968672"/>
            <a:ext cx="2839362" cy="3308686"/>
            <a:chOff x="8476338" y="3402218"/>
            <a:chExt cx="2839362" cy="3308686"/>
          </a:xfrm>
        </p:grpSpPr>
        <p:sp>
          <p:nvSpPr>
            <p:cNvPr id="4" name="Rectangle 3">
              <a:extLst>
                <a:ext uri="{FF2B5EF4-FFF2-40B4-BE49-F238E27FC236}">
                  <a16:creationId xmlns:a16="http://schemas.microsoft.com/office/drawing/2014/main" id="{4EBEF028-A1B0-C689-1CCC-A1262AA73570}"/>
                </a:ext>
              </a:extLst>
            </p:cNvPr>
            <p:cNvSpPr/>
            <p:nvPr/>
          </p:nvSpPr>
          <p:spPr>
            <a:xfrm>
              <a:off x="8951300" y="3402218"/>
              <a:ext cx="2364400" cy="199528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C0CD022F-ED6B-F791-BC7C-6CEB20BF233D}"/>
                </a:ext>
              </a:extLst>
            </p:cNvPr>
            <p:cNvSpPr/>
            <p:nvPr/>
          </p:nvSpPr>
          <p:spPr>
            <a:xfrm>
              <a:off x="8476338" y="4920902"/>
              <a:ext cx="2334352" cy="179000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sp>
        <p:nvSpPr>
          <p:cNvPr id="46" name="Google Shape;6211;p68">
            <a:extLst>
              <a:ext uri="{FF2B5EF4-FFF2-40B4-BE49-F238E27FC236}">
                <a16:creationId xmlns:a16="http://schemas.microsoft.com/office/drawing/2014/main" id="{6CE7E790-0305-0F4A-D8FE-57480779AB13}"/>
              </a:ext>
            </a:extLst>
          </p:cNvPr>
          <p:cNvSpPr/>
          <p:nvPr/>
        </p:nvSpPr>
        <p:spPr>
          <a:xfrm>
            <a:off x="5766094" y="3566268"/>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212;p68">
            <a:extLst>
              <a:ext uri="{FF2B5EF4-FFF2-40B4-BE49-F238E27FC236}">
                <a16:creationId xmlns:a16="http://schemas.microsoft.com/office/drawing/2014/main" id="{54FDD7D6-2C2B-8C12-AFB1-813A9F95AA01}"/>
              </a:ext>
            </a:extLst>
          </p:cNvPr>
          <p:cNvSpPr/>
          <p:nvPr/>
        </p:nvSpPr>
        <p:spPr>
          <a:xfrm>
            <a:off x="5766094" y="3740661"/>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13;p68">
            <a:extLst>
              <a:ext uri="{FF2B5EF4-FFF2-40B4-BE49-F238E27FC236}">
                <a16:creationId xmlns:a16="http://schemas.microsoft.com/office/drawing/2014/main" id="{6D54BBB1-0CFF-994E-97D3-CBE80C1773E7}"/>
              </a:ext>
            </a:extLst>
          </p:cNvPr>
          <p:cNvSpPr/>
          <p:nvPr/>
        </p:nvSpPr>
        <p:spPr>
          <a:xfrm>
            <a:off x="5766094" y="391505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214;p68">
            <a:extLst>
              <a:ext uri="{FF2B5EF4-FFF2-40B4-BE49-F238E27FC236}">
                <a16:creationId xmlns:a16="http://schemas.microsoft.com/office/drawing/2014/main" id="{D9454749-7B6F-B9F5-6DB6-31E7B2B6D88F}"/>
              </a:ext>
            </a:extLst>
          </p:cNvPr>
          <p:cNvSpPr/>
          <p:nvPr/>
        </p:nvSpPr>
        <p:spPr>
          <a:xfrm>
            <a:off x="5766094" y="408943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15;p68">
            <a:extLst>
              <a:ext uri="{FF2B5EF4-FFF2-40B4-BE49-F238E27FC236}">
                <a16:creationId xmlns:a16="http://schemas.microsoft.com/office/drawing/2014/main" id="{2AC0397D-AC02-8FE0-211C-ADC4DCFEB93E}"/>
              </a:ext>
            </a:extLst>
          </p:cNvPr>
          <p:cNvSpPr/>
          <p:nvPr/>
        </p:nvSpPr>
        <p:spPr>
          <a:xfrm>
            <a:off x="5766094" y="426381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17;p68">
            <a:extLst>
              <a:ext uri="{FF2B5EF4-FFF2-40B4-BE49-F238E27FC236}">
                <a16:creationId xmlns:a16="http://schemas.microsoft.com/office/drawing/2014/main" id="{939FA45E-5F78-9CE2-3CDA-BBDEF401B074}"/>
              </a:ext>
            </a:extLst>
          </p:cNvPr>
          <p:cNvSpPr/>
          <p:nvPr/>
        </p:nvSpPr>
        <p:spPr>
          <a:xfrm>
            <a:off x="5766094" y="5486823"/>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18;p68">
            <a:extLst>
              <a:ext uri="{FF2B5EF4-FFF2-40B4-BE49-F238E27FC236}">
                <a16:creationId xmlns:a16="http://schemas.microsoft.com/office/drawing/2014/main" id="{1444A848-D5BC-3C0F-F1AF-3519FA197F5A}"/>
              </a:ext>
            </a:extLst>
          </p:cNvPr>
          <p:cNvSpPr/>
          <p:nvPr/>
        </p:nvSpPr>
        <p:spPr>
          <a:xfrm>
            <a:off x="5766094" y="5661217"/>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19;p68">
            <a:extLst>
              <a:ext uri="{FF2B5EF4-FFF2-40B4-BE49-F238E27FC236}">
                <a16:creationId xmlns:a16="http://schemas.microsoft.com/office/drawing/2014/main" id="{A0B90B94-345F-3B7C-D1B0-E1D2D6143371}"/>
              </a:ext>
            </a:extLst>
          </p:cNvPr>
          <p:cNvSpPr/>
          <p:nvPr/>
        </p:nvSpPr>
        <p:spPr>
          <a:xfrm>
            <a:off x="5766094" y="583561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20;p68">
            <a:extLst>
              <a:ext uri="{FF2B5EF4-FFF2-40B4-BE49-F238E27FC236}">
                <a16:creationId xmlns:a16="http://schemas.microsoft.com/office/drawing/2014/main" id="{0D4F6003-60C3-288F-6EFF-9F2B07BC73A6}"/>
              </a:ext>
            </a:extLst>
          </p:cNvPr>
          <p:cNvSpPr/>
          <p:nvPr/>
        </p:nvSpPr>
        <p:spPr>
          <a:xfrm>
            <a:off x="5766094" y="601000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21;p68">
            <a:extLst>
              <a:ext uri="{FF2B5EF4-FFF2-40B4-BE49-F238E27FC236}">
                <a16:creationId xmlns:a16="http://schemas.microsoft.com/office/drawing/2014/main" id="{861AB0D2-4EC4-1914-E96C-0B1E4370AE8E}"/>
              </a:ext>
            </a:extLst>
          </p:cNvPr>
          <p:cNvSpPr/>
          <p:nvPr/>
        </p:nvSpPr>
        <p:spPr>
          <a:xfrm>
            <a:off x="5766094" y="618438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22;p68">
            <a:extLst>
              <a:ext uri="{FF2B5EF4-FFF2-40B4-BE49-F238E27FC236}">
                <a16:creationId xmlns:a16="http://schemas.microsoft.com/office/drawing/2014/main" id="{22434031-8CE6-359B-2055-870B9D0CCEC0}"/>
              </a:ext>
            </a:extLst>
          </p:cNvPr>
          <p:cNvSpPr/>
          <p:nvPr/>
        </p:nvSpPr>
        <p:spPr>
          <a:xfrm>
            <a:off x="5766094" y="635876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31;p68">
            <a:extLst>
              <a:ext uri="{FF2B5EF4-FFF2-40B4-BE49-F238E27FC236}">
                <a16:creationId xmlns:a16="http://schemas.microsoft.com/office/drawing/2014/main" id="{128C5C4B-F0EB-C0D6-F449-694F150CE53B}"/>
              </a:ext>
            </a:extLst>
          </p:cNvPr>
          <p:cNvSpPr/>
          <p:nvPr/>
        </p:nvSpPr>
        <p:spPr>
          <a:xfrm>
            <a:off x="5766094" y="443819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32;p68">
            <a:extLst>
              <a:ext uri="{FF2B5EF4-FFF2-40B4-BE49-F238E27FC236}">
                <a16:creationId xmlns:a16="http://schemas.microsoft.com/office/drawing/2014/main" id="{024DFA74-E606-7E4F-23C4-A9DABA9D4847}"/>
              </a:ext>
            </a:extLst>
          </p:cNvPr>
          <p:cNvSpPr/>
          <p:nvPr/>
        </p:nvSpPr>
        <p:spPr>
          <a:xfrm>
            <a:off x="5766094" y="4612589"/>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33;p68">
            <a:extLst>
              <a:ext uri="{FF2B5EF4-FFF2-40B4-BE49-F238E27FC236}">
                <a16:creationId xmlns:a16="http://schemas.microsoft.com/office/drawing/2014/main" id="{EC788B8C-2620-678F-479C-D2BE6F7597BE}"/>
              </a:ext>
            </a:extLst>
          </p:cNvPr>
          <p:cNvSpPr/>
          <p:nvPr/>
        </p:nvSpPr>
        <p:spPr>
          <a:xfrm>
            <a:off x="5766094" y="4786982"/>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34;p68">
            <a:extLst>
              <a:ext uri="{FF2B5EF4-FFF2-40B4-BE49-F238E27FC236}">
                <a16:creationId xmlns:a16="http://schemas.microsoft.com/office/drawing/2014/main" id="{CB0B7A6F-0936-5688-29E7-119AAE530D2B}"/>
              </a:ext>
            </a:extLst>
          </p:cNvPr>
          <p:cNvSpPr/>
          <p:nvPr/>
        </p:nvSpPr>
        <p:spPr>
          <a:xfrm>
            <a:off x="5766094" y="496137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235;p68">
            <a:extLst>
              <a:ext uri="{FF2B5EF4-FFF2-40B4-BE49-F238E27FC236}">
                <a16:creationId xmlns:a16="http://schemas.microsoft.com/office/drawing/2014/main" id="{33C510DD-DCAE-78A3-7301-251F386921B3}"/>
              </a:ext>
            </a:extLst>
          </p:cNvPr>
          <p:cNvSpPr/>
          <p:nvPr/>
        </p:nvSpPr>
        <p:spPr>
          <a:xfrm>
            <a:off x="5766094" y="513575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236;p68">
            <a:extLst>
              <a:ext uri="{FF2B5EF4-FFF2-40B4-BE49-F238E27FC236}">
                <a16:creationId xmlns:a16="http://schemas.microsoft.com/office/drawing/2014/main" id="{B1AD152A-CCB7-A232-CAC0-4DDBA64A5F35}"/>
              </a:ext>
            </a:extLst>
          </p:cNvPr>
          <p:cNvSpPr/>
          <p:nvPr/>
        </p:nvSpPr>
        <p:spPr>
          <a:xfrm>
            <a:off x="5766094" y="531013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Rectangle: Rounded Corners 193">
            <a:extLst>
              <a:ext uri="{FF2B5EF4-FFF2-40B4-BE49-F238E27FC236}">
                <a16:creationId xmlns:a16="http://schemas.microsoft.com/office/drawing/2014/main" id="{6B9BF66E-1277-A06F-992D-6833FE5B5F37}"/>
              </a:ext>
            </a:extLst>
          </p:cNvPr>
          <p:cNvSpPr/>
          <p:nvPr/>
        </p:nvSpPr>
        <p:spPr>
          <a:xfrm>
            <a:off x="5698033" y="3092136"/>
            <a:ext cx="601133" cy="3601576"/>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5" name="TextBox 194">
            <a:extLst>
              <a:ext uri="{FF2B5EF4-FFF2-40B4-BE49-F238E27FC236}">
                <a16:creationId xmlns:a16="http://schemas.microsoft.com/office/drawing/2014/main" id="{C1800D97-9ACC-553A-DE74-6D8D402D8AA2}"/>
              </a:ext>
            </a:extLst>
          </p:cNvPr>
          <p:cNvSpPr txBox="1"/>
          <p:nvPr/>
        </p:nvSpPr>
        <p:spPr>
          <a:xfrm>
            <a:off x="5698033" y="3174718"/>
            <a:ext cx="601133" cy="307777"/>
          </a:xfrm>
          <a:prstGeom prst="rect">
            <a:avLst/>
          </a:prstGeom>
          <a:noFill/>
        </p:spPr>
        <p:txBody>
          <a:bodyPr wrap="square" rtlCol="0">
            <a:spAutoFit/>
          </a:bodyPr>
          <a:lstStyle/>
          <a:p>
            <a:r>
              <a:rPr lang="fr-FR" sz="1400" b="1" dirty="0"/>
              <a:t>DATA</a:t>
            </a:r>
            <a:endParaRPr lang="fr-FR" b="1" dirty="0"/>
          </a:p>
        </p:txBody>
      </p:sp>
      <p:sp>
        <p:nvSpPr>
          <p:cNvPr id="2" name="Rectangle 1">
            <a:extLst>
              <a:ext uri="{FF2B5EF4-FFF2-40B4-BE49-F238E27FC236}">
                <a16:creationId xmlns:a16="http://schemas.microsoft.com/office/drawing/2014/main" id="{6000852F-BC72-59F4-39FD-91112F2FF3A9}"/>
              </a:ext>
            </a:extLst>
          </p:cNvPr>
          <p:cNvSpPr/>
          <p:nvPr/>
        </p:nvSpPr>
        <p:spPr>
          <a:xfrm>
            <a:off x="5461839" y="6171708"/>
            <a:ext cx="1073520" cy="351081"/>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Google Shape;6221;p68">
            <a:extLst>
              <a:ext uri="{FF2B5EF4-FFF2-40B4-BE49-F238E27FC236}">
                <a16:creationId xmlns:a16="http://schemas.microsoft.com/office/drawing/2014/main" id="{CD79EF30-6810-0117-ED1E-A54B9E4FCBD6}"/>
              </a:ext>
            </a:extLst>
          </p:cNvPr>
          <p:cNvSpPr/>
          <p:nvPr/>
        </p:nvSpPr>
        <p:spPr>
          <a:xfrm>
            <a:off x="5766846"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22;p68">
            <a:extLst>
              <a:ext uri="{FF2B5EF4-FFF2-40B4-BE49-F238E27FC236}">
                <a16:creationId xmlns:a16="http://schemas.microsoft.com/office/drawing/2014/main" id="{845A27D9-A412-3AF8-6E86-D4A4C977FEFE}"/>
              </a:ext>
            </a:extLst>
          </p:cNvPr>
          <p:cNvSpPr/>
          <p:nvPr/>
        </p:nvSpPr>
        <p:spPr>
          <a:xfrm>
            <a:off x="5766846"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21;p68">
            <a:extLst>
              <a:ext uri="{FF2B5EF4-FFF2-40B4-BE49-F238E27FC236}">
                <a16:creationId xmlns:a16="http://schemas.microsoft.com/office/drawing/2014/main" id="{998F9CCD-E7C2-55CE-4E80-EF79CCB20330}"/>
              </a:ext>
            </a:extLst>
          </p:cNvPr>
          <p:cNvSpPr/>
          <p:nvPr/>
        </p:nvSpPr>
        <p:spPr>
          <a:xfrm>
            <a:off x="5766846"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22;p68">
            <a:extLst>
              <a:ext uri="{FF2B5EF4-FFF2-40B4-BE49-F238E27FC236}">
                <a16:creationId xmlns:a16="http://schemas.microsoft.com/office/drawing/2014/main" id="{9CA75036-8068-614A-45D9-51DD8165A5CB}"/>
              </a:ext>
            </a:extLst>
          </p:cNvPr>
          <p:cNvSpPr/>
          <p:nvPr/>
        </p:nvSpPr>
        <p:spPr>
          <a:xfrm>
            <a:off x="5766846"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21;p68">
            <a:extLst>
              <a:ext uri="{FF2B5EF4-FFF2-40B4-BE49-F238E27FC236}">
                <a16:creationId xmlns:a16="http://schemas.microsoft.com/office/drawing/2014/main" id="{5931B9D1-0E0A-527C-D4BA-A0B8312D10F6}"/>
              </a:ext>
            </a:extLst>
          </p:cNvPr>
          <p:cNvSpPr/>
          <p:nvPr/>
        </p:nvSpPr>
        <p:spPr>
          <a:xfrm>
            <a:off x="5773527"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22;p68">
            <a:extLst>
              <a:ext uri="{FF2B5EF4-FFF2-40B4-BE49-F238E27FC236}">
                <a16:creationId xmlns:a16="http://schemas.microsoft.com/office/drawing/2014/main" id="{D72D0E9E-66A1-99BB-03EE-FD082361519F}"/>
              </a:ext>
            </a:extLst>
          </p:cNvPr>
          <p:cNvSpPr/>
          <p:nvPr/>
        </p:nvSpPr>
        <p:spPr>
          <a:xfrm>
            <a:off x="5773527"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21;p68">
            <a:extLst>
              <a:ext uri="{FF2B5EF4-FFF2-40B4-BE49-F238E27FC236}">
                <a16:creationId xmlns:a16="http://schemas.microsoft.com/office/drawing/2014/main" id="{E4A19DBC-11F6-DB72-FD31-C9B750D5D59E}"/>
              </a:ext>
            </a:extLst>
          </p:cNvPr>
          <p:cNvSpPr/>
          <p:nvPr/>
        </p:nvSpPr>
        <p:spPr>
          <a:xfrm>
            <a:off x="5773527"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22;p68">
            <a:extLst>
              <a:ext uri="{FF2B5EF4-FFF2-40B4-BE49-F238E27FC236}">
                <a16:creationId xmlns:a16="http://schemas.microsoft.com/office/drawing/2014/main" id="{EDEB4B4B-A320-0A7B-7306-B5DEC861DF08}"/>
              </a:ext>
            </a:extLst>
          </p:cNvPr>
          <p:cNvSpPr/>
          <p:nvPr/>
        </p:nvSpPr>
        <p:spPr>
          <a:xfrm>
            <a:off x="5773527"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221;p68">
            <a:extLst>
              <a:ext uri="{FF2B5EF4-FFF2-40B4-BE49-F238E27FC236}">
                <a16:creationId xmlns:a16="http://schemas.microsoft.com/office/drawing/2014/main" id="{76F42D3A-826F-1495-B664-024C88CD11CC}"/>
              </a:ext>
            </a:extLst>
          </p:cNvPr>
          <p:cNvSpPr/>
          <p:nvPr/>
        </p:nvSpPr>
        <p:spPr>
          <a:xfrm>
            <a:off x="5773527" y="618041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222;p68">
            <a:extLst>
              <a:ext uri="{FF2B5EF4-FFF2-40B4-BE49-F238E27FC236}">
                <a16:creationId xmlns:a16="http://schemas.microsoft.com/office/drawing/2014/main" id="{B85FD2A4-AA00-8687-36C3-A95ECF0E633B}"/>
              </a:ext>
            </a:extLst>
          </p:cNvPr>
          <p:cNvSpPr/>
          <p:nvPr/>
        </p:nvSpPr>
        <p:spPr>
          <a:xfrm>
            <a:off x="5773527" y="635479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221;p68">
            <a:extLst>
              <a:ext uri="{FF2B5EF4-FFF2-40B4-BE49-F238E27FC236}">
                <a16:creationId xmlns:a16="http://schemas.microsoft.com/office/drawing/2014/main" id="{F80C8E30-0D01-ACE1-F571-27A7C914B2C6}"/>
              </a:ext>
            </a:extLst>
          </p:cNvPr>
          <p:cNvSpPr/>
          <p:nvPr/>
        </p:nvSpPr>
        <p:spPr>
          <a:xfrm>
            <a:off x="5773527"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222;p68">
            <a:extLst>
              <a:ext uri="{FF2B5EF4-FFF2-40B4-BE49-F238E27FC236}">
                <a16:creationId xmlns:a16="http://schemas.microsoft.com/office/drawing/2014/main" id="{56D6EF12-6859-B978-4CF0-54FE6A2F38C2}"/>
              </a:ext>
            </a:extLst>
          </p:cNvPr>
          <p:cNvSpPr/>
          <p:nvPr/>
        </p:nvSpPr>
        <p:spPr>
          <a:xfrm>
            <a:off x="5773527"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221;p68">
            <a:extLst>
              <a:ext uri="{FF2B5EF4-FFF2-40B4-BE49-F238E27FC236}">
                <a16:creationId xmlns:a16="http://schemas.microsoft.com/office/drawing/2014/main" id="{E9A30D57-BF69-3FA3-7091-D565A342FEC4}"/>
              </a:ext>
            </a:extLst>
          </p:cNvPr>
          <p:cNvSpPr/>
          <p:nvPr/>
        </p:nvSpPr>
        <p:spPr>
          <a:xfrm>
            <a:off x="5773527"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222;p68">
            <a:extLst>
              <a:ext uri="{FF2B5EF4-FFF2-40B4-BE49-F238E27FC236}">
                <a16:creationId xmlns:a16="http://schemas.microsoft.com/office/drawing/2014/main" id="{568C0DB0-0188-62A0-1D21-F6B5F67BFFF7}"/>
              </a:ext>
            </a:extLst>
          </p:cNvPr>
          <p:cNvSpPr/>
          <p:nvPr/>
        </p:nvSpPr>
        <p:spPr>
          <a:xfrm>
            <a:off x="5773527"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221;p68">
            <a:extLst>
              <a:ext uri="{FF2B5EF4-FFF2-40B4-BE49-F238E27FC236}">
                <a16:creationId xmlns:a16="http://schemas.microsoft.com/office/drawing/2014/main" id="{6B186104-F5D4-36C9-477C-8ACBC85C13A4}"/>
              </a:ext>
            </a:extLst>
          </p:cNvPr>
          <p:cNvSpPr/>
          <p:nvPr/>
        </p:nvSpPr>
        <p:spPr>
          <a:xfrm>
            <a:off x="5773527"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222;p68">
            <a:extLst>
              <a:ext uri="{FF2B5EF4-FFF2-40B4-BE49-F238E27FC236}">
                <a16:creationId xmlns:a16="http://schemas.microsoft.com/office/drawing/2014/main" id="{FD75CA4C-61CA-71EE-3686-4C7811E8590C}"/>
              </a:ext>
            </a:extLst>
          </p:cNvPr>
          <p:cNvSpPr/>
          <p:nvPr/>
        </p:nvSpPr>
        <p:spPr>
          <a:xfrm>
            <a:off x="5773527"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221;p68">
            <a:extLst>
              <a:ext uri="{FF2B5EF4-FFF2-40B4-BE49-F238E27FC236}">
                <a16:creationId xmlns:a16="http://schemas.microsoft.com/office/drawing/2014/main" id="{34F5BAA9-6215-C828-0A50-D4A285B20890}"/>
              </a:ext>
            </a:extLst>
          </p:cNvPr>
          <p:cNvSpPr/>
          <p:nvPr/>
        </p:nvSpPr>
        <p:spPr>
          <a:xfrm>
            <a:off x="5773527" y="618041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222;p68">
            <a:extLst>
              <a:ext uri="{FF2B5EF4-FFF2-40B4-BE49-F238E27FC236}">
                <a16:creationId xmlns:a16="http://schemas.microsoft.com/office/drawing/2014/main" id="{31CD3087-07A5-762B-332A-8EE71BC395B8}"/>
              </a:ext>
            </a:extLst>
          </p:cNvPr>
          <p:cNvSpPr/>
          <p:nvPr/>
        </p:nvSpPr>
        <p:spPr>
          <a:xfrm>
            <a:off x="5773527" y="635479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221;p68">
            <a:extLst>
              <a:ext uri="{FF2B5EF4-FFF2-40B4-BE49-F238E27FC236}">
                <a16:creationId xmlns:a16="http://schemas.microsoft.com/office/drawing/2014/main" id="{DB3A51AD-EC4D-1D3F-CA53-53CDE55C7969}"/>
              </a:ext>
            </a:extLst>
          </p:cNvPr>
          <p:cNvSpPr/>
          <p:nvPr/>
        </p:nvSpPr>
        <p:spPr>
          <a:xfrm>
            <a:off x="5773527" y="618041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222;p68">
            <a:extLst>
              <a:ext uri="{FF2B5EF4-FFF2-40B4-BE49-F238E27FC236}">
                <a16:creationId xmlns:a16="http://schemas.microsoft.com/office/drawing/2014/main" id="{1479251D-8352-DF6E-87DF-27E1598C14D2}"/>
              </a:ext>
            </a:extLst>
          </p:cNvPr>
          <p:cNvSpPr/>
          <p:nvPr/>
        </p:nvSpPr>
        <p:spPr>
          <a:xfrm>
            <a:off x="5773527" y="635479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221;p68">
            <a:extLst>
              <a:ext uri="{FF2B5EF4-FFF2-40B4-BE49-F238E27FC236}">
                <a16:creationId xmlns:a16="http://schemas.microsoft.com/office/drawing/2014/main" id="{7266207F-AC29-CEA5-46C4-75373F22CBAF}"/>
              </a:ext>
            </a:extLst>
          </p:cNvPr>
          <p:cNvSpPr/>
          <p:nvPr/>
        </p:nvSpPr>
        <p:spPr>
          <a:xfrm>
            <a:off x="5773527"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222;p68">
            <a:extLst>
              <a:ext uri="{FF2B5EF4-FFF2-40B4-BE49-F238E27FC236}">
                <a16:creationId xmlns:a16="http://schemas.microsoft.com/office/drawing/2014/main" id="{C63582E6-227D-7BAB-ABD3-02B0CB071614}"/>
              </a:ext>
            </a:extLst>
          </p:cNvPr>
          <p:cNvSpPr/>
          <p:nvPr/>
        </p:nvSpPr>
        <p:spPr>
          <a:xfrm>
            <a:off x="5773527"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221;p68">
            <a:extLst>
              <a:ext uri="{FF2B5EF4-FFF2-40B4-BE49-F238E27FC236}">
                <a16:creationId xmlns:a16="http://schemas.microsoft.com/office/drawing/2014/main" id="{E3C0B4D7-C81A-EA99-4724-5E44C0370352}"/>
              </a:ext>
            </a:extLst>
          </p:cNvPr>
          <p:cNvSpPr/>
          <p:nvPr/>
        </p:nvSpPr>
        <p:spPr>
          <a:xfrm>
            <a:off x="5773527"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222;p68">
            <a:extLst>
              <a:ext uri="{FF2B5EF4-FFF2-40B4-BE49-F238E27FC236}">
                <a16:creationId xmlns:a16="http://schemas.microsoft.com/office/drawing/2014/main" id="{C900B878-7727-7EFD-54FD-DFA24F5E0D1D}"/>
              </a:ext>
            </a:extLst>
          </p:cNvPr>
          <p:cNvSpPr/>
          <p:nvPr/>
        </p:nvSpPr>
        <p:spPr>
          <a:xfrm>
            <a:off x="5773527"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221;p68">
            <a:extLst>
              <a:ext uri="{FF2B5EF4-FFF2-40B4-BE49-F238E27FC236}">
                <a16:creationId xmlns:a16="http://schemas.microsoft.com/office/drawing/2014/main" id="{0054BC4B-B447-CDA7-727D-2D38392EC962}"/>
              </a:ext>
            </a:extLst>
          </p:cNvPr>
          <p:cNvSpPr/>
          <p:nvPr/>
        </p:nvSpPr>
        <p:spPr>
          <a:xfrm>
            <a:off x="5769518"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222;p68">
            <a:extLst>
              <a:ext uri="{FF2B5EF4-FFF2-40B4-BE49-F238E27FC236}">
                <a16:creationId xmlns:a16="http://schemas.microsoft.com/office/drawing/2014/main" id="{D341DBB8-AF22-32CD-1585-A2F1F8D1447F}"/>
              </a:ext>
            </a:extLst>
          </p:cNvPr>
          <p:cNvSpPr/>
          <p:nvPr/>
        </p:nvSpPr>
        <p:spPr>
          <a:xfrm>
            <a:off x="5769518"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221;p68">
            <a:extLst>
              <a:ext uri="{FF2B5EF4-FFF2-40B4-BE49-F238E27FC236}">
                <a16:creationId xmlns:a16="http://schemas.microsoft.com/office/drawing/2014/main" id="{43924623-DC1C-FCE7-B682-092AC7D0106E}"/>
              </a:ext>
            </a:extLst>
          </p:cNvPr>
          <p:cNvSpPr/>
          <p:nvPr/>
        </p:nvSpPr>
        <p:spPr>
          <a:xfrm>
            <a:off x="5769518"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222;p68">
            <a:extLst>
              <a:ext uri="{FF2B5EF4-FFF2-40B4-BE49-F238E27FC236}">
                <a16:creationId xmlns:a16="http://schemas.microsoft.com/office/drawing/2014/main" id="{D01B8511-D4F8-C83D-DB10-CF917AF8C884}"/>
              </a:ext>
            </a:extLst>
          </p:cNvPr>
          <p:cNvSpPr/>
          <p:nvPr/>
        </p:nvSpPr>
        <p:spPr>
          <a:xfrm>
            <a:off x="5769518"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221;p68">
            <a:extLst>
              <a:ext uri="{FF2B5EF4-FFF2-40B4-BE49-F238E27FC236}">
                <a16:creationId xmlns:a16="http://schemas.microsoft.com/office/drawing/2014/main" id="{AD18EE1D-24E6-F53B-6055-00423DBD81F2}"/>
              </a:ext>
            </a:extLst>
          </p:cNvPr>
          <p:cNvSpPr/>
          <p:nvPr/>
        </p:nvSpPr>
        <p:spPr>
          <a:xfrm>
            <a:off x="5771021"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222;p68">
            <a:extLst>
              <a:ext uri="{FF2B5EF4-FFF2-40B4-BE49-F238E27FC236}">
                <a16:creationId xmlns:a16="http://schemas.microsoft.com/office/drawing/2014/main" id="{F0EF627F-7A69-77E3-12DF-F712332D98AB}"/>
              </a:ext>
            </a:extLst>
          </p:cNvPr>
          <p:cNvSpPr/>
          <p:nvPr/>
        </p:nvSpPr>
        <p:spPr>
          <a:xfrm>
            <a:off x="5771021"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221;p68">
            <a:extLst>
              <a:ext uri="{FF2B5EF4-FFF2-40B4-BE49-F238E27FC236}">
                <a16:creationId xmlns:a16="http://schemas.microsoft.com/office/drawing/2014/main" id="{249AA525-F748-F45B-3507-862BD7803B44}"/>
              </a:ext>
            </a:extLst>
          </p:cNvPr>
          <p:cNvSpPr/>
          <p:nvPr/>
        </p:nvSpPr>
        <p:spPr>
          <a:xfrm>
            <a:off x="5771021"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222;p68">
            <a:extLst>
              <a:ext uri="{FF2B5EF4-FFF2-40B4-BE49-F238E27FC236}">
                <a16:creationId xmlns:a16="http://schemas.microsoft.com/office/drawing/2014/main" id="{50867A81-66D0-0E08-44E8-D70F7E114BAF}"/>
              </a:ext>
            </a:extLst>
          </p:cNvPr>
          <p:cNvSpPr/>
          <p:nvPr/>
        </p:nvSpPr>
        <p:spPr>
          <a:xfrm>
            <a:off x="5771021"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221;p68">
            <a:extLst>
              <a:ext uri="{FF2B5EF4-FFF2-40B4-BE49-F238E27FC236}">
                <a16:creationId xmlns:a16="http://schemas.microsoft.com/office/drawing/2014/main" id="{F682B704-E1C1-0FB2-005D-1DB39DD13824}"/>
              </a:ext>
            </a:extLst>
          </p:cNvPr>
          <p:cNvSpPr/>
          <p:nvPr/>
        </p:nvSpPr>
        <p:spPr>
          <a:xfrm>
            <a:off x="5766094"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222;p68">
            <a:extLst>
              <a:ext uri="{FF2B5EF4-FFF2-40B4-BE49-F238E27FC236}">
                <a16:creationId xmlns:a16="http://schemas.microsoft.com/office/drawing/2014/main" id="{B7F8FBD1-2BFE-56D4-EAE5-5B1797A8E418}"/>
              </a:ext>
            </a:extLst>
          </p:cNvPr>
          <p:cNvSpPr/>
          <p:nvPr/>
        </p:nvSpPr>
        <p:spPr>
          <a:xfrm>
            <a:off x="5766094"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221;p68">
            <a:extLst>
              <a:ext uri="{FF2B5EF4-FFF2-40B4-BE49-F238E27FC236}">
                <a16:creationId xmlns:a16="http://schemas.microsoft.com/office/drawing/2014/main" id="{145E7694-69BC-C971-A10B-E72D360A548E}"/>
              </a:ext>
            </a:extLst>
          </p:cNvPr>
          <p:cNvSpPr/>
          <p:nvPr/>
        </p:nvSpPr>
        <p:spPr>
          <a:xfrm>
            <a:off x="5766094" y="617784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222;p68">
            <a:extLst>
              <a:ext uri="{FF2B5EF4-FFF2-40B4-BE49-F238E27FC236}">
                <a16:creationId xmlns:a16="http://schemas.microsoft.com/office/drawing/2014/main" id="{14C65319-46B6-EB55-57F3-BAB50703F82C}"/>
              </a:ext>
            </a:extLst>
          </p:cNvPr>
          <p:cNvSpPr/>
          <p:nvPr/>
        </p:nvSpPr>
        <p:spPr>
          <a:xfrm>
            <a:off x="5766094" y="635222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e 43">
            <a:extLst>
              <a:ext uri="{FF2B5EF4-FFF2-40B4-BE49-F238E27FC236}">
                <a16:creationId xmlns:a16="http://schemas.microsoft.com/office/drawing/2014/main" id="{03E7DFCB-1C5F-4F35-960C-B5B409854885}"/>
              </a:ext>
            </a:extLst>
          </p:cNvPr>
          <p:cNvGrpSpPr/>
          <p:nvPr/>
        </p:nvGrpSpPr>
        <p:grpSpPr>
          <a:xfrm>
            <a:off x="5310653" y="-3338330"/>
            <a:ext cx="6814743" cy="6019994"/>
            <a:chOff x="5310653" y="1126490"/>
            <a:chExt cx="6814743" cy="6019994"/>
          </a:xfrm>
        </p:grpSpPr>
        <p:sp>
          <p:nvSpPr>
            <p:cNvPr id="20" name="Google Shape;148;p20">
              <a:extLst>
                <a:ext uri="{FF2B5EF4-FFF2-40B4-BE49-F238E27FC236}">
                  <a16:creationId xmlns:a16="http://schemas.microsoft.com/office/drawing/2014/main" id="{D4E473E3-747D-5F20-8BC5-B48BF9F7E1FD}"/>
                </a:ext>
              </a:extLst>
            </p:cNvPr>
            <p:cNvSpPr txBox="1">
              <a:spLocks/>
            </p:cNvSpPr>
            <p:nvPr/>
          </p:nvSpPr>
          <p:spPr>
            <a:xfrm>
              <a:off x="5310653" y="2082473"/>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26" name="Google Shape;153;p20">
              <a:extLst>
                <a:ext uri="{FF2B5EF4-FFF2-40B4-BE49-F238E27FC236}">
                  <a16:creationId xmlns:a16="http://schemas.microsoft.com/office/drawing/2014/main" id="{3D8F1A13-578E-DE8C-12E8-7BF4C0AA3008}"/>
                </a:ext>
              </a:extLst>
            </p:cNvPr>
            <p:cNvSpPr txBox="1">
              <a:spLocks/>
            </p:cNvSpPr>
            <p:nvPr/>
          </p:nvSpPr>
          <p:spPr>
            <a:xfrm>
              <a:off x="5310654" y="5408263"/>
              <a:ext cx="1896465" cy="3644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33" name="Google Shape;157;p20">
              <a:extLst>
                <a:ext uri="{FF2B5EF4-FFF2-40B4-BE49-F238E27FC236}">
                  <a16:creationId xmlns:a16="http://schemas.microsoft.com/office/drawing/2014/main" id="{48F03728-5857-1F2A-4BFC-390ABEC4802C}"/>
                </a:ext>
              </a:extLst>
            </p:cNvPr>
            <p:cNvSpPr txBox="1">
              <a:spLocks/>
            </p:cNvSpPr>
            <p:nvPr/>
          </p:nvSpPr>
          <p:spPr>
            <a:xfrm>
              <a:off x="5371475" y="1263664"/>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endParaRPr lang="fr-MA" sz="1600" kern="0" dirty="0">
                <a:solidFill>
                  <a:srgbClr val="FFFFFF"/>
                </a:solidFill>
              </a:endParaRPr>
            </a:p>
            <a:p>
              <a:pPr>
                <a:buClr>
                  <a:srgbClr val="063565"/>
                </a:buClr>
              </a:pPr>
              <a:r>
                <a:rPr lang="fr-MA" sz="1600" kern="0" dirty="0" err="1">
                  <a:solidFill>
                    <a:srgbClr val="FFFFFF"/>
                  </a:solidFill>
                </a:rPr>
                <a:t>oct</a:t>
              </a:r>
              <a:r>
                <a:rPr kumimoji="0" lang="fr-MA" sz="1600" b="0" i="0" u="none" strike="noStrike" kern="0" cap="none" spc="0" normalizeH="0" baseline="0" noProof="0" dirty="0">
                  <a:ln>
                    <a:noFill/>
                  </a:ln>
                  <a:solidFill>
                    <a:srgbClr val="FFFFFF"/>
                  </a:solidFill>
                  <a:effectLst/>
                  <a:uLnTx/>
                  <a:uFillTx/>
                  <a:latin typeface="Oxanium ExtraBold"/>
                  <a:sym typeface="Oxanium ExtraBold"/>
                </a:rPr>
                <a:t> 2023</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34" name="Google Shape;157;p20">
              <a:extLst>
                <a:ext uri="{FF2B5EF4-FFF2-40B4-BE49-F238E27FC236}">
                  <a16:creationId xmlns:a16="http://schemas.microsoft.com/office/drawing/2014/main" id="{0A95AC8F-1F2B-BF12-BCF6-779F6D4F68D7}"/>
                </a:ext>
              </a:extLst>
            </p:cNvPr>
            <p:cNvSpPr txBox="1">
              <a:spLocks/>
            </p:cNvSpPr>
            <p:nvPr/>
          </p:nvSpPr>
          <p:spPr>
            <a:xfrm>
              <a:off x="5371475" y="469796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Jan</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2024</a:t>
              </a:r>
            </a:p>
          </p:txBody>
        </p:sp>
        <p:sp>
          <p:nvSpPr>
            <p:cNvPr id="35" name="ZoneTexte 41">
              <a:extLst>
                <a:ext uri="{FF2B5EF4-FFF2-40B4-BE49-F238E27FC236}">
                  <a16:creationId xmlns:a16="http://schemas.microsoft.com/office/drawing/2014/main" id="{6456CD01-0CFF-AE56-C6E7-BD20DC97A43A}"/>
                </a:ext>
              </a:extLst>
            </p:cNvPr>
            <p:cNvSpPr txBox="1"/>
            <p:nvPr/>
          </p:nvSpPr>
          <p:spPr>
            <a:xfrm>
              <a:off x="7340111" y="4591939"/>
              <a:ext cx="4785285"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2"/>
                  </a:solidFill>
                  <a:latin typeface="Poppins"/>
                  <a:cs typeface="Poppins"/>
                </a:rPr>
                <a:t>Text Clustering with LLMs : Replicated a cutting-edge experiment from ’Large Language Models Enable Few-Shot Clustering,’ demonstrating the use of LLMs for enhanced text clustering with minimal expert input. This work underscores the potential of LLMs in data science, showcasing significant advancements in clustering techniques and model application.</a:t>
              </a:r>
              <a:endParaRPr lang="fr-FR" sz="1600" dirty="0">
                <a:solidFill>
                  <a:schemeClr val="dk2"/>
                </a:solidFill>
                <a:latin typeface="Poppins"/>
                <a:cs typeface="Poppins"/>
              </a:endParaRPr>
            </a:p>
          </p:txBody>
        </p:sp>
        <p:sp>
          <p:nvSpPr>
            <p:cNvPr id="37" name="ZoneTexte 42">
              <a:extLst>
                <a:ext uri="{FF2B5EF4-FFF2-40B4-BE49-F238E27FC236}">
                  <a16:creationId xmlns:a16="http://schemas.microsoft.com/office/drawing/2014/main" id="{9AE52331-CF98-5630-CC83-921234E8B5BB}"/>
                </a:ext>
              </a:extLst>
            </p:cNvPr>
            <p:cNvSpPr txBox="1"/>
            <p:nvPr/>
          </p:nvSpPr>
          <p:spPr>
            <a:xfrm>
              <a:off x="7332678" y="1126490"/>
              <a:ext cx="4792718"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Developed an innovative ETL process for economic data aggregation, enhancing data collection efficiency by 30%. Conducted in-depth analysis using NLP with NLTK and Spacy, resulting in a </a:t>
              </a:r>
              <a:r>
                <a:rPr lang="en-US" sz="1600" dirty="0" err="1"/>
                <a:t>PowerBI</a:t>
              </a:r>
              <a:r>
                <a:rPr lang="en-US" sz="1600" dirty="0"/>
                <a:t> dashboard that improved interpretation of economic trends by 25%. •Tools: NLP, NLTK, Spacy, </a:t>
              </a:r>
              <a:r>
                <a:rPr lang="en-US" sz="1600" dirty="0" err="1"/>
                <a:t>PowerBI</a:t>
              </a:r>
              <a:r>
                <a:rPr lang="en-US" sz="1600" dirty="0"/>
                <a:t>, Python</a:t>
              </a:r>
              <a:endParaRPr lang="fr-FR" sz="1600" dirty="0">
                <a:solidFill>
                  <a:schemeClr val="dk2"/>
                </a:solidFill>
                <a:latin typeface="Poppins"/>
                <a:cs typeface="Poppins"/>
              </a:endParaRPr>
            </a:p>
          </p:txBody>
        </p:sp>
      </p:grpSp>
    </p:spTree>
    <p:extLst>
      <p:ext uri="{BB962C8B-B14F-4D97-AF65-F5344CB8AC3E}">
        <p14:creationId xmlns:p14="http://schemas.microsoft.com/office/powerpoint/2010/main" val="2159097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46ED8BB6-D201-32E2-7E34-4E4B2E3B6C5E}"/>
              </a:ext>
            </a:extLst>
          </p:cNvPr>
          <p:cNvGrpSpPr/>
          <p:nvPr/>
        </p:nvGrpSpPr>
        <p:grpSpPr>
          <a:xfrm>
            <a:off x="-5293745" y="9200"/>
            <a:ext cx="5280025" cy="6891142"/>
            <a:chOff x="6885073" y="-21171"/>
            <a:chExt cx="5280025" cy="6848800"/>
          </a:xfrm>
        </p:grpSpPr>
        <p:sp>
          <p:nvSpPr>
            <p:cNvPr id="17" name="Rectangle 16">
              <a:extLst>
                <a:ext uri="{FF2B5EF4-FFF2-40B4-BE49-F238E27FC236}">
                  <a16:creationId xmlns:a16="http://schemas.microsoft.com/office/drawing/2014/main" id="{72E0C712-1432-F5D8-9C2C-52D760936435}"/>
                </a:ext>
              </a:extLst>
            </p:cNvPr>
            <p:cNvSpPr/>
            <p:nvPr/>
          </p:nvSpPr>
          <p:spPr>
            <a:xfrm>
              <a:off x="688507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6FF6B667-5D70-D249-393C-D1A61E52368C}"/>
                </a:ext>
              </a:extLst>
            </p:cNvPr>
            <p:cNvSpPr txBox="1"/>
            <p:nvPr/>
          </p:nvSpPr>
          <p:spPr>
            <a:xfrm>
              <a:off x="7032089" y="2246244"/>
              <a:ext cx="513300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600" b="0" i="0" u="none" strike="noStrike" kern="1200" cap="none" spc="0" normalizeH="0" baseline="0" noProof="0" dirty="0">
                  <a:ln>
                    <a:noFill/>
                  </a:ln>
                  <a:solidFill>
                    <a:prstClr val="white"/>
                  </a:solidFill>
                  <a:effectLst/>
                  <a:uLnTx/>
                  <a:uFillTx/>
                  <a:latin typeface="Calibri" panose="020F0502020204030204"/>
                  <a:ea typeface="+mn-ea"/>
                  <a:cs typeface="+mn-cs"/>
                </a:rPr>
                <a:t>Education</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grpSp>
        <p:nvGrpSpPr>
          <p:cNvPr id="30" name="Groupe 29">
            <a:extLst>
              <a:ext uri="{FF2B5EF4-FFF2-40B4-BE49-F238E27FC236}">
                <a16:creationId xmlns:a16="http://schemas.microsoft.com/office/drawing/2014/main" id="{66DCAD63-1CB3-8FEA-0619-A7943E5032D1}"/>
              </a:ext>
            </a:extLst>
          </p:cNvPr>
          <p:cNvGrpSpPr/>
          <p:nvPr/>
        </p:nvGrpSpPr>
        <p:grpSpPr>
          <a:xfrm>
            <a:off x="-11897550" y="1477556"/>
            <a:ext cx="6613167" cy="4089124"/>
            <a:chOff x="335678" y="1477556"/>
            <a:chExt cx="6613167" cy="4089124"/>
          </a:xfrm>
        </p:grpSpPr>
        <p:sp>
          <p:nvSpPr>
            <p:cNvPr id="21" name="Google Shape;132;p20">
              <a:extLst>
                <a:ext uri="{FF2B5EF4-FFF2-40B4-BE49-F238E27FC236}">
                  <a16:creationId xmlns:a16="http://schemas.microsoft.com/office/drawing/2014/main" id="{783F3A3F-D2A6-1CEC-3757-CB7D5C581C5E}"/>
                </a:ext>
              </a:extLst>
            </p:cNvPr>
            <p:cNvSpPr txBox="1">
              <a:spLocks/>
            </p:cNvSpPr>
            <p:nvPr/>
          </p:nvSpPr>
          <p:spPr>
            <a:xfrm>
              <a:off x="335678" y="1477556"/>
              <a:ext cx="1896467" cy="609404"/>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2023-2024</a:t>
              </a:r>
            </a:p>
          </p:txBody>
        </p:sp>
        <p:sp>
          <p:nvSpPr>
            <p:cNvPr id="22" name="Google Shape;154;p20">
              <a:extLst>
                <a:ext uri="{FF2B5EF4-FFF2-40B4-BE49-F238E27FC236}">
                  <a16:creationId xmlns:a16="http://schemas.microsoft.com/office/drawing/2014/main" id="{01B16CA9-D1AC-3CA3-E49B-F783CFF1EF57}"/>
                </a:ext>
              </a:extLst>
            </p:cNvPr>
            <p:cNvSpPr txBox="1">
              <a:spLocks/>
            </p:cNvSpPr>
            <p:nvPr/>
          </p:nvSpPr>
          <p:spPr>
            <a:xfrm>
              <a:off x="2272088" y="1553495"/>
              <a:ext cx="2590327" cy="240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Université Paris Cité</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3" name="Google Shape;155;p20">
              <a:extLst>
                <a:ext uri="{FF2B5EF4-FFF2-40B4-BE49-F238E27FC236}">
                  <a16:creationId xmlns:a16="http://schemas.microsoft.com/office/drawing/2014/main" id="{AD893F7F-E3E6-7D28-E841-74381D5FBE90}"/>
                </a:ext>
              </a:extLst>
            </p:cNvPr>
            <p:cNvSpPr txBox="1">
              <a:spLocks/>
            </p:cNvSpPr>
            <p:nvPr/>
          </p:nvSpPr>
          <p:spPr>
            <a:xfrm>
              <a:off x="2272088" y="1893412"/>
              <a:ext cx="4485391" cy="31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lang="fr-FR"/>
              </a:defPPr>
              <a:lvl1pPr marR="0" lvl="0" indent="0" fontAlgn="auto">
                <a:lnSpc>
                  <a:spcPct val="100000"/>
                </a:lnSpc>
                <a:spcBef>
                  <a:spcPts val="0"/>
                </a:spcBef>
                <a:spcAft>
                  <a:spcPts val="1200"/>
                </a:spcAft>
                <a:buClr>
                  <a:srgbClr val="063565"/>
                </a:buClr>
                <a:buSzPts val="1400"/>
                <a:buFont typeface="Exo 2"/>
                <a:buNone/>
                <a:tabLst/>
                <a:defRPr kumimoji="0" b="0" i="0" u="none" strike="noStrike" kern="0" cap="none" spc="0" normalizeH="0" baseline="0">
                  <a:ln>
                    <a:noFill/>
                  </a:ln>
                  <a:solidFill>
                    <a:srgbClr val="063565"/>
                  </a:solidFill>
                  <a:effectLst/>
                  <a:uLnTx/>
                  <a:uFillTx/>
                  <a:latin typeface="Exo 2"/>
                  <a:ea typeface="Exo 2"/>
                  <a:cs typeface="Exo 2"/>
                </a:defRPr>
              </a:lvl1pPr>
              <a:lvl2pPr marL="914400" marR="0" lvl="1"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2pPr>
              <a:lvl3pPr marL="1371600" marR="0" lvl="2"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3pPr>
              <a:lvl4pPr marL="1828800" marR="0" lvl="3"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4pPr>
              <a:lvl5pPr marL="2286000" marR="0" lvl="4"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5pPr>
              <a:lvl6pPr marL="2743200" marR="0" lvl="5"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6pPr>
              <a:lvl7pPr marL="3200400" marR="0" lvl="6"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7pPr>
              <a:lvl8pPr marL="3657600" marR="0" lvl="7"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8pPr>
              <a:lvl9pPr marL="4114800" marR="0" lvl="8"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M2-</a:t>
              </a:r>
              <a:r>
                <a:rPr kumimoji="0" lang="fr-FR" sz="1800" b="0" i="0" u="none" strike="noStrike" kern="0" cap="none" spc="0" normalizeH="0" baseline="0" noProof="0" dirty="0">
                  <a:ln>
                    <a:noFill/>
                  </a:ln>
                  <a:solidFill>
                    <a:srgbClr val="0000FF"/>
                  </a:solidFill>
                  <a:effectLst/>
                  <a:uLnTx/>
                  <a:uFillTx/>
                  <a:latin typeface="Exo 2"/>
                  <a:sym typeface="Exo 2"/>
                </a:rPr>
                <a:t>Machine Learning for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4" name="Google Shape;157;p20">
              <a:extLst>
                <a:ext uri="{FF2B5EF4-FFF2-40B4-BE49-F238E27FC236}">
                  <a16:creationId xmlns:a16="http://schemas.microsoft.com/office/drawing/2014/main" id="{BDE8140D-71D0-2FD4-1974-FCA67C5F165E}"/>
                </a:ext>
              </a:extLst>
            </p:cNvPr>
            <p:cNvSpPr txBox="1">
              <a:spLocks/>
            </p:cNvSpPr>
            <p:nvPr/>
          </p:nvSpPr>
          <p:spPr>
            <a:xfrm>
              <a:off x="335678" y="3030421"/>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2019-2022</a:t>
              </a:r>
            </a:p>
          </p:txBody>
        </p:sp>
        <p:sp>
          <p:nvSpPr>
            <p:cNvPr id="25" name="Google Shape;158;p20">
              <a:extLst>
                <a:ext uri="{FF2B5EF4-FFF2-40B4-BE49-F238E27FC236}">
                  <a16:creationId xmlns:a16="http://schemas.microsoft.com/office/drawing/2014/main" id="{8484D77E-2E5A-691F-C3C0-70D7774C3268}"/>
                </a:ext>
              </a:extLst>
            </p:cNvPr>
            <p:cNvSpPr txBox="1">
              <a:spLocks/>
            </p:cNvSpPr>
            <p:nvPr/>
          </p:nvSpPr>
          <p:spPr>
            <a:xfrm>
              <a:off x="2272088" y="3169672"/>
              <a:ext cx="4476342"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Institut National de Statistique et de l’Économie Appliquée </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7" name="Google Shape;161;p20">
              <a:extLst>
                <a:ext uri="{FF2B5EF4-FFF2-40B4-BE49-F238E27FC236}">
                  <a16:creationId xmlns:a16="http://schemas.microsoft.com/office/drawing/2014/main" id="{C24137F1-8E6D-43E4-B28C-F64D6DDB2922}"/>
                </a:ext>
              </a:extLst>
            </p:cNvPr>
            <p:cNvSpPr txBox="1">
              <a:spLocks/>
            </p:cNvSpPr>
            <p:nvPr/>
          </p:nvSpPr>
          <p:spPr>
            <a:xfrm>
              <a:off x="335678" y="4920902"/>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2017-2019</a:t>
              </a:r>
            </a:p>
          </p:txBody>
        </p:sp>
        <p:sp>
          <p:nvSpPr>
            <p:cNvPr id="28" name="Google Shape;155;p20">
              <a:extLst>
                <a:ext uri="{FF2B5EF4-FFF2-40B4-BE49-F238E27FC236}">
                  <a16:creationId xmlns:a16="http://schemas.microsoft.com/office/drawing/2014/main" id="{E958A17B-873B-69FB-9220-EDCB81F2C086}"/>
                </a:ext>
              </a:extLst>
            </p:cNvPr>
            <p:cNvSpPr txBox="1">
              <a:spLocks/>
            </p:cNvSpPr>
            <p:nvPr/>
          </p:nvSpPr>
          <p:spPr>
            <a:xfrm>
              <a:off x="2272088" y="3581922"/>
              <a:ext cx="4485391"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Cycle ingénieur d'état –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9" name="Google Shape;158;p20">
              <a:extLst>
                <a:ext uri="{FF2B5EF4-FFF2-40B4-BE49-F238E27FC236}">
                  <a16:creationId xmlns:a16="http://schemas.microsoft.com/office/drawing/2014/main" id="{6C698664-844E-4035-A48E-02E0A882DD20}"/>
                </a:ext>
              </a:extLst>
            </p:cNvPr>
            <p:cNvSpPr txBox="1">
              <a:spLocks/>
            </p:cNvSpPr>
            <p:nvPr/>
          </p:nvSpPr>
          <p:spPr>
            <a:xfrm>
              <a:off x="2255441" y="5100483"/>
              <a:ext cx="4693404" cy="466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Classes préparatoires aux grandes écoles</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grpSp>
      <p:grpSp>
        <p:nvGrpSpPr>
          <p:cNvPr id="14" name="Groupe 13">
            <a:extLst>
              <a:ext uri="{FF2B5EF4-FFF2-40B4-BE49-F238E27FC236}">
                <a16:creationId xmlns:a16="http://schemas.microsoft.com/office/drawing/2014/main" id="{91359C1E-42EA-0C19-34BC-A7565EFC4ACF}"/>
              </a:ext>
            </a:extLst>
          </p:cNvPr>
          <p:cNvGrpSpPr/>
          <p:nvPr/>
        </p:nvGrpSpPr>
        <p:grpSpPr>
          <a:xfrm>
            <a:off x="-41228" y="0"/>
            <a:ext cx="5133009" cy="6848800"/>
            <a:chOff x="6921943" y="-21171"/>
            <a:chExt cx="5243155" cy="6848800"/>
          </a:xfrm>
        </p:grpSpPr>
        <p:sp>
          <p:nvSpPr>
            <p:cNvPr id="31" name="Rectangle 30">
              <a:extLst>
                <a:ext uri="{FF2B5EF4-FFF2-40B4-BE49-F238E27FC236}">
                  <a16:creationId xmlns:a16="http://schemas.microsoft.com/office/drawing/2014/main" id="{0FFB9956-A626-F5E5-D823-5A34312E1CD1}"/>
                </a:ext>
              </a:extLst>
            </p:cNvPr>
            <p:cNvSpPr/>
            <p:nvPr/>
          </p:nvSpPr>
          <p:spPr>
            <a:xfrm>
              <a:off x="6921943" y="-21171"/>
              <a:ext cx="5243155" cy="6848800"/>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BBBEC501-5689-8829-0C52-02A1D7E93B4D}"/>
                </a:ext>
              </a:extLst>
            </p:cNvPr>
            <p:cNvSpPr txBox="1"/>
            <p:nvPr/>
          </p:nvSpPr>
          <p:spPr>
            <a:xfrm>
              <a:off x="7032089" y="2108131"/>
              <a:ext cx="5133009" cy="1569660"/>
            </a:xfrm>
            <a:prstGeom prst="rect">
              <a:avLst/>
            </a:prstGeom>
            <a:noFill/>
            <a:ln>
              <a:noFill/>
            </a:ln>
          </p:spPr>
          <p:txBody>
            <a:bodyPr wrap="square" rtlCol="0">
              <a:spAutoFit/>
            </a:bodyPr>
            <a:lstStyle/>
            <a:p>
              <a:pPr>
                <a:buClr>
                  <a:srgbClr val="000000"/>
                </a:buClr>
                <a:buSzPts val="5200"/>
              </a:pPr>
              <a:r>
                <a:rPr lang="fr-FR" sz="4800" kern="0" dirty="0">
                  <a:solidFill>
                    <a:schemeClr val="bg1"/>
                  </a:solidFill>
                  <a:latin typeface="Oswald SemiBold"/>
                </a:rPr>
                <a:t>Expérience Professionnelle</a:t>
              </a:r>
            </a:p>
          </p:txBody>
        </p:sp>
      </p:grpSp>
      <p:grpSp>
        <p:nvGrpSpPr>
          <p:cNvPr id="60" name="Groupe 59">
            <a:extLst>
              <a:ext uri="{FF2B5EF4-FFF2-40B4-BE49-F238E27FC236}">
                <a16:creationId xmlns:a16="http://schemas.microsoft.com/office/drawing/2014/main" id="{9D019F80-E64A-CD13-8BAE-F67E9FD36B42}"/>
              </a:ext>
            </a:extLst>
          </p:cNvPr>
          <p:cNvGrpSpPr/>
          <p:nvPr/>
        </p:nvGrpSpPr>
        <p:grpSpPr>
          <a:xfrm>
            <a:off x="-41228" y="6806458"/>
            <a:ext cx="5133009" cy="6891141"/>
            <a:chOff x="0" y="0"/>
            <a:chExt cx="5102291" cy="6848799"/>
          </a:xfrm>
          <a:solidFill>
            <a:srgbClr val="0000FF"/>
          </a:solidFill>
        </p:grpSpPr>
        <p:sp>
          <p:nvSpPr>
            <p:cNvPr id="61" name="Rectangle 60">
              <a:extLst>
                <a:ext uri="{FF2B5EF4-FFF2-40B4-BE49-F238E27FC236}">
                  <a16:creationId xmlns:a16="http://schemas.microsoft.com/office/drawing/2014/main" id="{94545ACC-D759-508C-F92F-2F2AFB4C54A4}"/>
                </a:ext>
              </a:extLst>
            </p:cNvPr>
            <p:cNvSpPr/>
            <p:nvPr/>
          </p:nvSpPr>
          <p:spPr>
            <a:xfrm>
              <a:off x="0" y="0"/>
              <a:ext cx="5102291" cy="6848799"/>
            </a:xfrm>
            <a:prstGeom prst="rect">
              <a:avLst/>
            </a:prstGeom>
            <a:gr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2" name="ZoneTexte 61">
              <a:extLst>
                <a:ext uri="{FF2B5EF4-FFF2-40B4-BE49-F238E27FC236}">
                  <a16:creationId xmlns:a16="http://schemas.microsoft.com/office/drawing/2014/main" id="{74C368EC-8549-BA1E-C2F5-B2304D0C0430}"/>
                </a:ext>
              </a:extLst>
            </p:cNvPr>
            <p:cNvSpPr txBox="1"/>
            <p:nvPr/>
          </p:nvSpPr>
          <p:spPr>
            <a:xfrm>
              <a:off x="77114" y="2673493"/>
              <a:ext cx="5025177" cy="825891"/>
            </a:xfrm>
            <a:prstGeom prst="rect">
              <a:avLst/>
            </a:prstGeom>
            <a:grp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a:t>
              </a:r>
              <a:endParaRPr lang="fr-FR" sz="4800" kern="0" dirty="0">
                <a:solidFill>
                  <a:schemeClr val="bg1"/>
                </a:solidFill>
                <a:latin typeface="Oswald SemiBold"/>
                <a:sym typeface="Oswald SemiBold"/>
              </a:endParaRPr>
            </a:p>
          </p:txBody>
        </p:sp>
      </p:grpSp>
      <p:pic>
        <p:nvPicPr>
          <p:cNvPr id="212" name="Picture 2">
            <a:extLst>
              <a:ext uri="{FF2B5EF4-FFF2-40B4-BE49-F238E27FC236}">
                <a16:creationId xmlns:a16="http://schemas.microsoft.com/office/drawing/2014/main" id="{B088CE11-3EF9-CA55-D10E-849FCA5B4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7555" y="8493472"/>
            <a:ext cx="357238" cy="213854"/>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4" descr="Logo complet de Tableau PNG transparents - StickPNG">
            <a:extLst>
              <a:ext uri="{FF2B5EF4-FFF2-40B4-BE49-F238E27FC236}">
                <a16:creationId xmlns:a16="http://schemas.microsoft.com/office/drawing/2014/main" id="{9384ECC4-A7E1-DFF5-151A-BE099BAE1A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75" t="-57249" r="-16162" b="-75082"/>
          <a:stretch/>
        </p:blipFill>
        <p:spPr bwMode="auto">
          <a:xfrm>
            <a:off x="12919421" y="8185960"/>
            <a:ext cx="1042373" cy="96722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14" name="Picture 6">
            <a:extLst>
              <a:ext uri="{FF2B5EF4-FFF2-40B4-BE49-F238E27FC236}">
                <a16:creationId xmlns:a16="http://schemas.microsoft.com/office/drawing/2014/main" id="{65F6EF89-3FAA-7570-302D-D7D4783BA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099" y="8356588"/>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4" descr="Barrier, language, language barrier, miscommunication, misunderstanding,  misunderstood icon - Download on Iconfinder">
            <a:extLst>
              <a:ext uri="{FF2B5EF4-FFF2-40B4-BE49-F238E27FC236}">
                <a16:creationId xmlns:a16="http://schemas.microsoft.com/office/drawing/2014/main" id="{07B53525-AC07-9352-A008-129E31747D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4731" y="8368584"/>
            <a:ext cx="443570" cy="44357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 descr="Scrum: Adaptive Software Development | by Hanif Arkan Audah | Medium">
            <a:extLst>
              <a:ext uri="{FF2B5EF4-FFF2-40B4-BE49-F238E27FC236}">
                <a16:creationId xmlns:a16="http://schemas.microsoft.com/office/drawing/2014/main" id="{ADC23BDE-6043-B6D6-EDDD-8B03FEFD0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8786" y="8218435"/>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0" descr="Machine Learning – Europlanet Society">
            <a:extLst>
              <a:ext uri="{FF2B5EF4-FFF2-40B4-BE49-F238E27FC236}">
                <a16:creationId xmlns:a16="http://schemas.microsoft.com/office/drawing/2014/main" id="{9403B34B-0D4C-EC9B-0A97-A17E80992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7633" y="8356588"/>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2" descr="Data visualization - Free marketing icons">
            <a:extLst>
              <a:ext uri="{FF2B5EF4-FFF2-40B4-BE49-F238E27FC236}">
                <a16:creationId xmlns:a16="http://schemas.microsoft.com/office/drawing/2014/main" id="{8C1DB76B-BACD-64E4-A230-95C710DB33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7861" y="8317775"/>
            <a:ext cx="565249" cy="56524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4" descr="CS-Delivery: Cabinet de consulting IT - [CS] Delivery">
            <a:extLst>
              <a:ext uri="{FF2B5EF4-FFF2-40B4-BE49-F238E27FC236}">
                <a16:creationId xmlns:a16="http://schemas.microsoft.com/office/drawing/2014/main" id="{623BF22C-EA71-48E4-6B45-18990FE88E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400" y="7578289"/>
            <a:ext cx="3535938" cy="2433530"/>
          </a:xfrm>
          <a:prstGeom prst="rect">
            <a:avLst/>
          </a:prstGeom>
          <a:noFill/>
          <a:extLst>
            <a:ext uri="{909E8E84-426E-40DD-AFC4-6F175D3DCCD1}">
              <a14:hiddenFill xmlns:a14="http://schemas.microsoft.com/office/drawing/2010/main">
                <a:solidFill>
                  <a:srgbClr val="FFFFFF"/>
                </a:solidFill>
              </a14:hiddenFill>
            </a:ext>
          </a:extLst>
        </p:spPr>
      </p:pic>
      <p:grpSp>
        <p:nvGrpSpPr>
          <p:cNvPr id="220" name="Groupe 219">
            <a:extLst>
              <a:ext uri="{FF2B5EF4-FFF2-40B4-BE49-F238E27FC236}">
                <a16:creationId xmlns:a16="http://schemas.microsoft.com/office/drawing/2014/main" id="{86C8A999-06E2-ED06-E0CA-99AE67E299A9}"/>
              </a:ext>
            </a:extLst>
          </p:cNvPr>
          <p:cNvGrpSpPr/>
          <p:nvPr/>
        </p:nvGrpSpPr>
        <p:grpSpPr>
          <a:xfrm>
            <a:off x="5350272" y="10770103"/>
            <a:ext cx="3771948" cy="2762896"/>
            <a:chOff x="5231850" y="3479545"/>
            <a:chExt cx="3771948" cy="2762896"/>
          </a:xfrm>
        </p:grpSpPr>
        <p:sp>
          <p:nvSpPr>
            <p:cNvPr id="221" name="Rectangle 220">
              <a:extLst>
                <a:ext uri="{FF2B5EF4-FFF2-40B4-BE49-F238E27FC236}">
                  <a16:creationId xmlns:a16="http://schemas.microsoft.com/office/drawing/2014/main" id="{DF487810-BA93-E0BD-7F03-7021BFEE05A0}"/>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id="{5BDE374A-3FB3-AA28-6913-369A8867EC9B}"/>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Rectangle : coins arrondis 222">
              <a:extLst>
                <a:ext uri="{FF2B5EF4-FFF2-40B4-BE49-F238E27FC236}">
                  <a16:creationId xmlns:a16="http://schemas.microsoft.com/office/drawing/2014/main" id="{242B0BD0-86C9-4C2A-A107-A68E27997060}"/>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4" name="ZoneTexte 223">
            <a:extLst>
              <a:ext uri="{FF2B5EF4-FFF2-40B4-BE49-F238E27FC236}">
                <a16:creationId xmlns:a16="http://schemas.microsoft.com/office/drawing/2014/main" id="{08193661-3A09-66AF-A8F3-2813A755A79B}"/>
              </a:ext>
            </a:extLst>
          </p:cNvPr>
          <p:cNvSpPr txBox="1"/>
          <p:nvPr/>
        </p:nvSpPr>
        <p:spPr>
          <a:xfrm>
            <a:off x="5500535" y="10816994"/>
            <a:ext cx="1244990" cy="369332"/>
          </a:xfrm>
          <a:prstGeom prst="rect">
            <a:avLst/>
          </a:prstGeom>
          <a:noFill/>
        </p:spPr>
        <p:txBody>
          <a:bodyPr wrap="square" rtlCol="0">
            <a:spAutoFit/>
          </a:bodyPr>
          <a:lstStyle/>
          <a:p>
            <a:r>
              <a:rPr lang="fr-FR" kern="0" dirty="0">
                <a:solidFill>
                  <a:schemeClr val="bg1"/>
                </a:solidFill>
                <a:latin typeface="Oswald SemiBold"/>
              </a:rPr>
              <a:t>Consulting </a:t>
            </a:r>
          </a:p>
        </p:txBody>
      </p:sp>
      <p:sp>
        <p:nvSpPr>
          <p:cNvPr id="225" name="ZoneTexte 224">
            <a:extLst>
              <a:ext uri="{FF2B5EF4-FFF2-40B4-BE49-F238E27FC236}">
                <a16:creationId xmlns:a16="http://schemas.microsoft.com/office/drawing/2014/main" id="{90FB8FE2-9163-E0A5-5FD0-BED058E717D5}"/>
              </a:ext>
            </a:extLst>
          </p:cNvPr>
          <p:cNvSpPr txBox="1"/>
          <p:nvPr/>
        </p:nvSpPr>
        <p:spPr>
          <a:xfrm>
            <a:off x="5698033" y="11293927"/>
            <a:ext cx="3076427" cy="1938992"/>
          </a:xfrm>
          <a:prstGeom prst="rect">
            <a:avLst/>
          </a:prstGeom>
          <a:noFill/>
        </p:spPr>
        <p:txBody>
          <a:bodyPr wrap="square" rtlCol="0">
            <a:spAutoFit/>
          </a:bodyPr>
          <a:lstStyle/>
          <a:p>
            <a:pPr>
              <a:buFont typeface="Arial" panose="020B0604020202020204" pitchFamily="34" charset="0"/>
              <a:buChar char="•"/>
            </a:pPr>
            <a:r>
              <a:rPr lang="fr-FR" sz="1200" dirty="0">
                <a:solidFill>
                  <a:schemeClr val="bg1"/>
                </a:solidFill>
                <a:latin typeface="Poppins"/>
                <a:cs typeface="Poppins"/>
              </a:rPr>
              <a:t>J'ai travaillé sur différents projets universitaires couvrant différents aspects du traitement des données, allant de la manipulation et de l'ingénierie des données à la conception de modèles complexes et à la visualisation, ce qui m'a permis de m'adapter à différents niveaux de stress.</a:t>
            </a:r>
          </a:p>
          <a:p>
            <a:pPr algn="l">
              <a:buFont typeface="Arial" panose="020B0604020202020204" pitchFamily="34" charset="0"/>
              <a:buChar char="•"/>
            </a:pPr>
            <a:endParaRPr lang="fr-FR" sz="1200" dirty="0">
              <a:solidFill>
                <a:schemeClr val="bg1"/>
              </a:solidFill>
              <a:latin typeface="Poppins"/>
              <a:cs typeface="Poppins"/>
            </a:endParaRPr>
          </a:p>
        </p:txBody>
      </p:sp>
      <p:pic>
        <p:nvPicPr>
          <p:cNvPr id="3" name="Picture 2">
            <a:extLst>
              <a:ext uri="{FF2B5EF4-FFF2-40B4-BE49-F238E27FC236}">
                <a16:creationId xmlns:a16="http://schemas.microsoft.com/office/drawing/2014/main" id="{36E7BA81-27DE-C669-F6F8-5F6EB8224436}"/>
              </a:ext>
            </a:extLst>
          </p:cNvPr>
          <p:cNvPicPr>
            <a:picLocks noChangeAspect="1"/>
          </p:cNvPicPr>
          <p:nvPr/>
        </p:nvPicPr>
        <p:blipFill>
          <a:blip r:embed="rId11"/>
          <a:stretch>
            <a:fillRect/>
          </a:stretch>
        </p:blipFill>
        <p:spPr>
          <a:xfrm>
            <a:off x="-11897550" y="7010898"/>
            <a:ext cx="5016617" cy="2554545"/>
          </a:xfrm>
          <a:prstGeom prst="rect">
            <a:avLst/>
          </a:prstGeom>
        </p:spPr>
      </p:pic>
      <p:grpSp>
        <p:nvGrpSpPr>
          <p:cNvPr id="6" name="Group 5">
            <a:extLst>
              <a:ext uri="{FF2B5EF4-FFF2-40B4-BE49-F238E27FC236}">
                <a16:creationId xmlns:a16="http://schemas.microsoft.com/office/drawing/2014/main" id="{0F1566EB-9FE6-93D4-9AC3-9DB4B73784BE}"/>
              </a:ext>
            </a:extLst>
          </p:cNvPr>
          <p:cNvGrpSpPr/>
          <p:nvPr/>
        </p:nvGrpSpPr>
        <p:grpSpPr>
          <a:xfrm>
            <a:off x="-9389241" y="6968672"/>
            <a:ext cx="2839362" cy="3308686"/>
            <a:chOff x="8476338" y="3402218"/>
            <a:chExt cx="2839362" cy="3308686"/>
          </a:xfrm>
        </p:grpSpPr>
        <p:sp>
          <p:nvSpPr>
            <p:cNvPr id="4" name="Rectangle 3">
              <a:extLst>
                <a:ext uri="{FF2B5EF4-FFF2-40B4-BE49-F238E27FC236}">
                  <a16:creationId xmlns:a16="http://schemas.microsoft.com/office/drawing/2014/main" id="{4EBEF028-A1B0-C689-1CCC-A1262AA73570}"/>
                </a:ext>
              </a:extLst>
            </p:cNvPr>
            <p:cNvSpPr/>
            <p:nvPr/>
          </p:nvSpPr>
          <p:spPr>
            <a:xfrm>
              <a:off x="8951300" y="3402218"/>
              <a:ext cx="2364400" cy="199528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C0CD022F-ED6B-F791-BC7C-6CEB20BF233D}"/>
                </a:ext>
              </a:extLst>
            </p:cNvPr>
            <p:cNvSpPr/>
            <p:nvPr/>
          </p:nvSpPr>
          <p:spPr>
            <a:xfrm>
              <a:off x="8476338" y="4920902"/>
              <a:ext cx="2334352" cy="179000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sp>
        <p:nvSpPr>
          <p:cNvPr id="46" name="Google Shape;6211;p68">
            <a:extLst>
              <a:ext uri="{FF2B5EF4-FFF2-40B4-BE49-F238E27FC236}">
                <a16:creationId xmlns:a16="http://schemas.microsoft.com/office/drawing/2014/main" id="{6CE7E790-0305-0F4A-D8FE-57480779AB13}"/>
              </a:ext>
            </a:extLst>
          </p:cNvPr>
          <p:cNvSpPr/>
          <p:nvPr/>
        </p:nvSpPr>
        <p:spPr>
          <a:xfrm>
            <a:off x="5766094" y="3566268"/>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212;p68">
            <a:extLst>
              <a:ext uri="{FF2B5EF4-FFF2-40B4-BE49-F238E27FC236}">
                <a16:creationId xmlns:a16="http://schemas.microsoft.com/office/drawing/2014/main" id="{54FDD7D6-2C2B-8C12-AFB1-813A9F95AA01}"/>
              </a:ext>
            </a:extLst>
          </p:cNvPr>
          <p:cNvSpPr/>
          <p:nvPr/>
        </p:nvSpPr>
        <p:spPr>
          <a:xfrm>
            <a:off x="5766094" y="3740661"/>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13;p68">
            <a:extLst>
              <a:ext uri="{FF2B5EF4-FFF2-40B4-BE49-F238E27FC236}">
                <a16:creationId xmlns:a16="http://schemas.microsoft.com/office/drawing/2014/main" id="{6D54BBB1-0CFF-994E-97D3-CBE80C1773E7}"/>
              </a:ext>
            </a:extLst>
          </p:cNvPr>
          <p:cNvSpPr/>
          <p:nvPr/>
        </p:nvSpPr>
        <p:spPr>
          <a:xfrm>
            <a:off x="5766094" y="391505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214;p68">
            <a:extLst>
              <a:ext uri="{FF2B5EF4-FFF2-40B4-BE49-F238E27FC236}">
                <a16:creationId xmlns:a16="http://schemas.microsoft.com/office/drawing/2014/main" id="{D9454749-7B6F-B9F5-6DB6-31E7B2B6D88F}"/>
              </a:ext>
            </a:extLst>
          </p:cNvPr>
          <p:cNvSpPr/>
          <p:nvPr/>
        </p:nvSpPr>
        <p:spPr>
          <a:xfrm>
            <a:off x="5766094" y="408943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15;p68">
            <a:extLst>
              <a:ext uri="{FF2B5EF4-FFF2-40B4-BE49-F238E27FC236}">
                <a16:creationId xmlns:a16="http://schemas.microsoft.com/office/drawing/2014/main" id="{2AC0397D-AC02-8FE0-211C-ADC4DCFEB93E}"/>
              </a:ext>
            </a:extLst>
          </p:cNvPr>
          <p:cNvSpPr/>
          <p:nvPr/>
        </p:nvSpPr>
        <p:spPr>
          <a:xfrm>
            <a:off x="5766094" y="426381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17;p68">
            <a:extLst>
              <a:ext uri="{FF2B5EF4-FFF2-40B4-BE49-F238E27FC236}">
                <a16:creationId xmlns:a16="http://schemas.microsoft.com/office/drawing/2014/main" id="{939FA45E-5F78-9CE2-3CDA-BBDEF401B074}"/>
              </a:ext>
            </a:extLst>
          </p:cNvPr>
          <p:cNvSpPr/>
          <p:nvPr/>
        </p:nvSpPr>
        <p:spPr>
          <a:xfrm>
            <a:off x="5766094" y="5486823"/>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18;p68">
            <a:extLst>
              <a:ext uri="{FF2B5EF4-FFF2-40B4-BE49-F238E27FC236}">
                <a16:creationId xmlns:a16="http://schemas.microsoft.com/office/drawing/2014/main" id="{1444A848-D5BC-3C0F-F1AF-3519FA197F5A}"/>
              </a:ext>
            </a:extLst>
          </p:cNvPr>
          <p:cNvSpPr/>
          <p:nvPr/>
        </p:nvSpPr>
        <p:spPr>
          <a:xfrm>
            <a:off x="5766094" y="5661217"/>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19;p68">
            <a:extLst>
              <a:ext uri="{FF2B5EF4-FFF2-40B4-BE49-F238E27FC236}">
                <a16:creationId xmlns:a16="http://schemas.microsoft.com/office/drawing/2014/main" id="{A0B90B94-345F-3B7C-D1B0-E1D2D6143371}"/>
              </a:ext>
            </a:extLst>
          </p:cNvPr>
          <p:cNvSpPr/>
          <p:nvPr/>
        </p:nvSpPr>
        <p:spPr>
          <a:xfrm>
            <a:off x="5766094" y="5835610"/>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20;p68">
            <a:extLst>
              <a:ext uri="{FF2B5EF4-FFF2-40B4-BE49-F238E27FC236}">
                <a16:creationId xmlns:a16="http://schemas.microsoft.com/office/drawing/2014/main" id="{0D4F6003-60C3-288F-6EFF-9F2B07BC73A6}"/>
              </a:ext>
            </a:extLst>
          </p:cNvPr>
          <p:cNvSpPr/>
          <p:nvPr/>
        </p:nvSpPr>
        <p:spPr>
          <a:xfrm>
            <a:off x="5766094" y="6010004"/>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21;p68">
            <a:extLst>
              <a:ext uri="{FF2B5EF4-FFF2-40B4-BE49-F238E27FC236}">
                <a16:creationId xmlns:a16="http://schemas.microsoft.com/office/drawing/2014/main" id="{861AB0D2-4EC4-1914-E96C-0B1E4370AE8E}"/>
              </a:ext>
            </a:extLst>
          </p:cNvPr>
          <p:cNvSpPr/>
          <p:nvPr/>
        </p:nvSpPr>
        <p:spPr>
          <a:xfrm>
            <a:off x="7047291" y="3563943"/>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22;p68">
            <a:extLst>
              <a:ext uri="{FF2B5EF4-FFF2-40B4-BE49-F238E27FC236}">
                <a16:creationId xmlns:a16="http://schemas.microsoft.com/office/drawing/2014/main" id="{22434031-8CE6-359B-2055-870B9D0CCEC0}"/>
              </a:ext>
            </a:extLst>
          </p:cNvPr>
          <p:cNvSpPr/>
          <p:nvPr/>
        </p:nvSpPr>
        <p:spPr>
          <a:xfrm>
            <a:off x="7047291" y="3738323"/>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31;p68">
            <a:extLst>
              <a:ext uri="{FF2B5EF4-FFF2-40B4-BE49-F238E27FC236}">
                <a16:creationId xmlns:a16="http://schemas.microsoft.com/office/drawing/2014/main" id="{128C5C4B-F0EB-C0D6-F449-694F150CE53B}"/>
              </a:ext>
            </a:extLst>
          </p:cNvPr>
          <p:cNvSpPr/>
          <p:nvPr/>
        </p:nvSpPr>
        <p:spPr>
          <a:xfrm>
            <a:off x="5766094" y="4438195"/>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32;p68">
            <a:extLst>
              <a:ext uri="{FF2B5EF4-FFF2-40B4-BE49-F238E27FC236}">
                <a16:creationId xmlns:a16="http://schemas.microsoft.com/office/drawing/2014/main" id="{024DFA74-E606-7E4F-23C4-A9DABA9D4847}"/>
              </a:ext>
            </a:extLst>
          </p:cNvPr>
          <p:cNvSpPr/>
          <p:nvPr/>
        </p:nvSpPr>
        <p:spPr>
          <a:xfrm>
            <a:off x="5766094" y="4612589"/>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33;p68">
            <a:extLst>
              <a:ext uri="{FF2B5EF4-FFF2-40B4-BE49-F238E27FC236}">
                <a16:creationId xmlns:a16="http://schemas.microsoft.com/office/drawing/2014/main" id="{EC788B8C-2620-678F-479C-D2BE6F7597BE}"/>
              </a:ext>
            </a:extLst>
          </p:cNvPr>
          <p:cNvSpPr/>
          <p:nvPr/>
        </p:nvSpPr>
        <p:spPr>
          <a:xfrm>
            <a:off x="5766094" y="4786982"/>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34;p68">
            <a:extLst>
              <a:ext uri="{FF2B5EF4-FFF2-40B4-BE49-F238E27FC236}">
                <a16:creationId xmlns:a16="http://schemas.microsoft.com/office/drawing/2014/main" id="{CB0B7A6F-0936-5688-29E7-119AAE530D2B}"/>
              </a:ext>
            </a:extLst>
          </p:cNvPr>
          <p:cNvSpPr/>
          <p:nvPr/>
        </p:nvSpPr>
        <p:spPr>
          <a:xfrm>
            <a:off x="5766094" y="496137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235;p68">
            <a:extLst>
              <a:ext uri="{FF2B5EF4-FFF2-40B4-BE49-F238E27FC236}">
                <a16:creationId xmlns:a16="http://schemas.microsoft.com/office/drawing/2014/main" id="{33C510DD-DCAE-78A3-7301-251F386921B3}"/>
              </a:ext>
            </a:extLst>
          </p:cNvPr>
          <p:cNvSpPr/>
          <p:nvPr/>
        </p:nvSpPr>
        <p:spPr>
          <a:xfrm>
            <a:off x="5766094" y="513575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236;p68">
            <a:extLst>
              <a:ext uri="{FF2B5EF4-FFF2-40B4-BE49-F238E27FC236}">
                <a16:creationId xmlns:a16="http://schemas.microsoft.com/office/drawing/2014/main" id="{B1AD152A-CCB7-A232-CAC0-4DDBA64A5F35}"/>
              </a:ext>
            </a:extLst>
          </p:cNvPr>
          <p:cNvSpPr/>
          <p:nvPr/>
        </p:nvSpPr>
        <p:spPr>
          <a:xfrm>
            <a:off x="5766094" y="5310136"/>
            <a:ext cx="441300" cy="134002"/>
          </a:xfrm>
          <a:prstGeom prst="flowChartAlternateProcess">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Rectangle: Rounded Corners 193">
            <a:extLst>
              <a:ext uri="{FF2B5EF4-FFF2-40B4-BE49-F238E27FC236}">
                <a16:creationId xmlns:a16="http://schemas.microsoft.com/office/drawing/2014/main" id="{6B9BF66E-1277-A06F-992D-6833FE5B5F37}"/>
              </a:ext>
            </a:extLst>
          </p:cNvPr>
          <p:cNvSpPr/>
          <p:nvPr/>
        </p:nvSpPr>
        <p:spPr>
          <a:xfrm>
            <a:off x="5698033" y="3092136"/>
            <a:ext cx="601133" cy="3601576"/>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5" name="TextBox 194">
            <a:extLst>
              <a:ext uri="{FF2B5EF4-FFF2-40B4-BE49-F238E27FC236}">
                <a16:creationId xmlns:a16="http://schemas.microsoft.com/office/drawing/2014/main" id="{C1800D97-9ACC-553A-DE74-6D8D402D8AA2}"/>
              </a:ext>
            </a:extLst>
          </p:cNvPr>
          <p:cNvSpPr txBox="1"/>
          <p:nvPr/>
        </p:nvSpPr>
        <p:spPr>
          <a:xfrm>
            <a:off x="5698033" y="3174718"/>
            <a:ext cx="601133" cy="307777"/>
          </a:xfrm>
          <a:prstGeom prst="rect">
            <a:avLst/>
          </a:prstGeom>
          <a:noFill/>
        </p:spPr>
        <p:txBody>
          <a:bodyPr wrap="square" rtlCol="0">
            <a:spAutoFit/>
          </a:bodyPr>
          <a:lstStyle/>
          <a:p>
            <a:r>
              <a:rPr lang="fr-FR" sz="1400" b="1" dirty="0"/>
              <a:t>DATA</a:t>
            </a:r>
            <a:endParaRPr lang="fr-FR" b="1" dirty="0"/>
          </a:p>
        </p:txBody>
      </p:sp>
      <p:sp>
        <p:nvSpPr>
          <p:cNvPr id="2" name="Rectangle 1">
            <a:extLst>
              <a:ext uri="{FF2B5EF4-FFF2-40B4-BE49-F238E27FC236}">
                <a16:creationId xmlns:a16="http://schemas.microsoft.com/office/drawing/2014/main" id="{6000852F-BC72-59F4-39FD-91112F2FF3A9}"/>
              </a:ext>
            </a:extLst>
          </p:cNvPr>
          <p:cNvSpPr/>
          <p:nvPr/>
        </p:nvSpPr>
        <p:spPr>
          <a:xfrm>
            <a:off x="5461839" y="6171708"/>
            <a:ext cx="1073520" cy="351081"/>
          </a:xfrm>
          <a:prstGeom prst="rect">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Google Shape;6221;p68">
            <a:extLst>
              <a:ext uri="{FF2B5EF4-FFF2-40B4-BE49-F238E27FC236}">
                <a16:creationId xmlns:a16="http://schemas.microsoft.com/office/drawing/2014/main" id="{CD79EF30-6810-0117-ED1E-A54B9E4FCBD6}"/>
              </a:ext>
            </a:extLst>
          </p:cNvPr>
          <p:cNvSpPr/>
          <p:nvPr/>
        </p:nvSpPr>
        <p:spPr>
          <a:xfrm>
            <a:off x="7048043"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22;p68">
            <a:extLst>
              <a:ext uri="{FF2B5EF4-FFF2-40B4-BE49-F238E27FC236}">
                <a16:creationId xmlns:a16="http://schemas.microsoft.com/office/drawing/2014/main" id="{845A27D9-A412-3AF8-6E86-D4A4C977FEFE}"/>
              </a:ext>
            </a:extLst>
          </p:cNvPr>
          <p:cNvSpPr/>
          <p:nvPr/>
        </p:nvSpPr>
        <p:spPr>
          <a:xfrm>
            <a:off x="7048043" y="373177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21;p68">
            <a:extLst>
              <a:ext uri="{FF2B5EF4-FFF2-40B4-BE49-F238E27FC236}">
                <a16:creationId xmlns:a16="http://schemas.microsoft.com/office/drawing/2014/main" id="{998F9CCD-E7C2-55CE-4E80-EF79CCB20330}"/>
              </a:ext>
            </a:extLst>
          </p:cNvPr>
          <p:cNvSpPr/>
          <p:nvPr/>
        </p:nvSpPr>
        <p:spPr>
          <a:xfrm>
            <a:off x="7048043"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22;p68">
            <a:extLst>
              <a:ext uri="{FF2B5EF4-FFF2-40B4-BE49-F238E27FC236}">
                <a16:creationId xmlns:a16="http://schemas.microsoft.com/office/drawing/2014/main" id="{9CA75036-8068-614A-45D9-51DD8165A5CB}"/>
              </a:ext>
            </a:extLst>
          </p:cNvPr>
          <p:cNvSpPr/>
          <p:nvPr/>
        </p:nvSpPr>
        <p:spPr>
          <a:xfrm>
            <a:off x="7048043" y="373177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21;p68">
            <a:extLst>
              <a:ext uri="{FF2B5EF4-FFF2-40B4-BE49-F238E27FC236}">
                <a16:creationId xmlns:a16="http://schemas.microsoft.com/office/drawing/2014/main" id="{5931B9D1-0E0A-527C-D4BA-A0B8312D10F6}"/>
              </a:ext>
            </a:extLst>
          </p:cNvPr>
          <p:cNvSpPr/>
          <p:nvPr/>
        </p:nvSpPr>
        <p:spPr>
          <a:xfrm>
            <a:off x="7054724"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22;p68">
            <a:extLst>
              <a:ext uri="{FF2B5EF4-FFF2-40B4-BE49-F238E27FC236}">
                <a16:creationId xmlns:a16="http://schemas.microsoft.com/office/drawing/2014/main" id="{D72D0E9E-66A1-99BB-03EE-FD082361519F}"/>
              </a:ext>
            </a:extLst>
          </p:cNvPr>
          <p:cNvSpPr/>
          <p:nvPr/>
        </p:nvSpPr>
        <p:spPr>
          <a:xfrm>
            <a:off x="7054724" y="373177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21;p68">
            <a:extLst>
              <a:ext uri="{FF2B5EF4-FFF2-40B4-BE49-F238E27FC236}">
                <a16:creationId xmlns:a16="http://schemas.microsoft.com/office/drawing/2014/main" id="{E4A19DBC-11F6-DB72-FD31-C9B750D5D59E}"/>
              </a:ext>
            </a:extLst>
          </p:cNvPr>
          <p:cNvSpPr/>
          <p:nvPr/>
        </p:nvSpPr>
        <p:spPr>
          <a:xfrm>
            <a:off x="7054724"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22;p68">
            <a:extLst>
              <a:ext uri="{FF2B5EF4-FFF2-40B4-BE49-F238E27FC236}">
                <a16:creationId xmlns:a16="http://schemas.microsoft.com/office/drawing/2014/main" id="{EDEB4B4B-A320-0A7B-7306-B5DEC861DF08}"/>
              </a:ext>
            </a:extLst>
          </p:cNvPr>
          <p:cNvSpPr/>
          <p:nvPr/>
        </p:nvSpPr>
        <p:spPr>
          <a:xfrm>
            <a:off x="7054724" y="373177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221;p68">
            <a:extLst>
              <a:ext uri="{FF2B5EF4-FFF2-40B4-BE49-F238E27FC236}">
                <a16:creationId xmlns:a16="http://schemas.microsoft.com/office/drawing/2014/main" id="{76F42D3A-826F-1495-B664-024C88CD11CC}"/>
              </a:ext>
            </a:extLst>
          </p:cNvPr>
          <p:cNvSpPr/>
          <p:nvPr/>
        </p:nvSpPr>
        <p:spPr>
          <a:xfrm>
            <a:off x="7054724" y="3559973"/>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222;p68">
            <a:extLst>
              <a:ext uri="{FF2B5EF4-FFF2-40B4-BE49-F238E27FC236}">
                <a16:creationId xmlns:a16="http://schemas.microsoft.com/office/drawing/2014/main" id="{B85FD2A4-AA00-8687-36C3-A95ECF0E633B}"/>
              </a:ext>
            </a:extLst>
          </p:cNvPr>
          <p:cNvSpPr/>
          <p:nvPr/>
        </p:nvSpPr>
        <p:spPr>
          <a:xfrm>
            <a:off x="7054724" y="3734353"/>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221;p68">
            <a:extLst>
              <a:ext uri="{FF2B5EF4-FFF2-40B4-BE49-F238E27FC236}">
                <a16:creationId xmlns:a16="http://schemas.microsoft.com/office/drawing/2014/main" id="{F80C8E30-0D01-ACE1-F571-27A7C914B2C6}"/>
              </a:ext>
            </a:extLst>
          </p:cNvPr>
          <p:cNvSpPr/>
          <p:nvPr/>
        </p:nvSpPr>
        <p:spPr>
          <a:xfrm>
            <a:off x="7054724"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222;p68">
            <a:extLst>
              <a:ext uri="{FF2B5EF4-FFF2-40B4-BE49-F238E27FC236}">
                <a16:creationId xmlns:a16="http://schemas.microsoft.com/office/drawing/2014/main" id="{56D6EF12-6859-B978-4CF0-54FE6A2F38C2}"/>
              </a:ext>
            </a:extLst>
          </p:cNvPr>
          <p:cNvSpPr/>
          <p:nvPr/>
        </p:nvSpPr>
        <p:spPr>
          <a:xfrm>
            <a:off x="7054724" y="373177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221;p68">
            <a:extLst>
              <a:ext uri="{FF2B5EF4-FFF2-40B4-BE49-F238E27FC236}">
                <a16:creationId xmlns:a16="http://schemas.microsoft.com/office/drawing/2014/main" id="{E9A30D57-BF69-3FA3-7091-D565A342FEC4}"/>
              </a:ext>
            </a:extLst>
          </p:cNvPr>
          <p:cNvSpPr/>
          <p:nvPr/>
        </p:nvSpPr>
        <p:spPr>
          <a:xfrm>
            <a:off x="7054724"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222;p68">
            <a:extLst>
              <a:ext uri="{FF2B5EF4-FFF2-40B4-BE49-F238E27FC236}">
                <a16:creationId xmlns:a16="http://schemas.microsoft.com/office/drawing/2014/main" id="{568C0DB0-0188-62A0-1D21-F6B5F67BFFF7}"/>
              </a:ext>
            </a:extLst>
          </p:cNvPr>
          <p:cNvSpPr/>
          <p:nvPr/>
        </p:nvSpPr>
        <p:spPr>
          <a:xfrm>
            <a:off x="7054724" y="373177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221;p68">
            <a:extLst>
              <a:ext uri="{FF2B5EF4-FFF2-40B4-BE49-F238E27FC236}">
                <a16:creationId xmlns:a16="http://schemas.microsoft.com/office/drawing/2014/main" id="{6B186104-F5D4-36C9-477C-8ACBC85C13A4}"/>
              </a:ext>
            </a:extLst>
          </p:cNvPr>
          <p:cNvSpPr/>
          <p:nvPr/>
        </p:nvSpPr>
        <p:spPr>
          <a:xfrm>
            <a:off x="7054724"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222;p68">
            <a:extLst>
              <a:ext uri="{FF2B5EF4-FFF2-40B4-BE49-F238E27FC236}">
                <a16:creationId xmlns:a16="http://schemas.microsoft.com/office/drawing/2014/main" id="{FD75CA4C-61CA-71EE-3686-4C7811E8590C}"/>
              </a:ext>
            </a:extLst>
          </p:cNvPr>
          <p:cNvSpPr/>
          <p:nvPr/>
        </p:nvSpPr>
        <p:spPr>
          <a:xfrm>
            <a:off x="7054724" y="373177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221;p68">
            <a:extLst>
              <a:ext uri="{FF2B5EF4-FFF2-40B4-BE49-F238E27FC236}">
                <a16:creationId xmlns:a16="http://schemas.microsoft.com/office/drawing/2014/main" id="{34F5BAA9-6215-C828-0A50-D4A285B20890}"/>
              </a:ext>
            </a:extLst>
          </p:cNvPr>
          <p:cNvSpPr/>
          <p:nvPr/>
        </p:nvSpPr>
        <p:spPr>
          <a:xfrm>
            <a:off x="7054724" y="3559973"/>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222;p68">
            <a:extLst>
              <a:ext uri="{FF2B5EF4-FFF2-40B4-BE49-F238E27FC236}">
                <a16:creationId xmlns:a16="http://schemas.microsoft.com/office/drawing/2014/main" id="{31CD3087-07A5-762B-332A-8EE71BC395B8}"/>
              </a:ext>
            </a:extLst>
          </p:cNvPr>
          <p:cNvSpPr/>
          <p:nvPr/>
        </p:nvSpPr>
        <p:spPr>
          <a:xfrm>
            <a:off x="7054724" y="3734353"/>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221;p68">
            <a:extLst>
              <a:ext uri="{FF2B5EF4-FFF2-40B4-BE49-F238E27FC236}">
                <a16:creationId xmlns:a16="http://schemas.microsoft.com/office/drawing/2014/main" id="{DB3A51AD-EC4D-1D3F-CA53-53CDE55C7969}"/>
              </a:ext>
            </a:extLst>
          </p:cNvPr>
          <p:cNvSpPr/>
          <p:nvPr/>
        </p:nvSpPr>
        <p:spPr>
          <a:xfrm>
            <a:off x="7054724" y="3559973"/>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222;p68">
            <a:extLst>
              <a:ext uri="{FF2B5EF4-FFF2-40B4-BE49-F238E27FC236}">
                <a16:creationId xmlns:a16="http://schemas.microsoft.com/office/drawing/2014/main" id="{1479251D-8352-DF6E-87DF-27E1598C14D2}"/>
              </a:ext>
            </a:extLst>
          </p:cNvPr>
          <p:cNvSpPr/>
          <p:nvPr/>
        </p:nvSpPr>
        <p:spPr>
          <a:xfrm>
            <a:off x="7041498" y="5818103"/>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221;p68">
            <a:extLst>
              <a:ext uri="{FF2B5EF4-FFF2-40B4-BE49-F238E27FC236}">
                <a16:creationId xmlns:a16="http://schemas.microsoft.com/office/drawing/2014/main" id="{7266207F-AC29-CEA5-46C4-75373F22CBAF}"/>
              </a:ext>
            </a:extLst>
          </p:cNvPr>
          <p:cNvSpPr/>
          <p:nvPr/>
        </p:nvSpPr>
        <p:spPr>
          <a:xfrm>
            <a:off x="7054724"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222;p68">
            <a:extLst>
              <a:ext uri="{FF2B5EF4-FFF2-40B4-BE49-F238E27FC236}">
                <a16:creationId xmlns:a16="http://schemas.microsoft.com/office/drawing/2014/main" id="{C63582E6-227D-7BAB-ABD3-02B0CB071614}"/>
              </a:ext>
            </a:extLst>
          </p:cNvPr>
          <p:cNvSpPr/>
          <p:nvPr/>
        </p:nvSpPr>
        <p:spPr>
          <a:xfrm>
            <a:off x="7041498" y="5644244"/>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221;p68">
            <a:extLst>
              <a:ext uri="{FF2B5EF4-FFF2-40B4-BE49-F238E27FC236}">
                <a16:creationId xmlns:a16="http://schemas.microsoft.com/office/drawing/2014/main" id="{E3C0B4D7-C81A-EA99-4724-5E44C0370352}"/>
              </a:ext>
            </a:extLst>
          </p:cNvPr>
          <p:cNvSpPr/>
          <p:nvPr/>
        </p:nvSpPr>
        <p:spPr>
          <a:xfrm>
            <a:off x="7054724"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222;p68">
            <a:extLst>
              <a:ext uri="{FF2B5EF4-FFF2-40B4-BE49-F238E27FC236}">
                <a16:creationId xmlns:a16="http://schemas.microsoft.com/office/drawing/2014/main" id="{C900B878-7727-7EFD-54FD-DFA24F5E0D1D}"/>
              </a:ext>
            </a:extLst>
          </p:cNvPr>
          <p:cNvSpPr/>
          <p:nvPr/>
        </p:nvSpPr>
        <p:spPr>
          <a:xfrm>
            <a:off x="7041498" y="5460950"/>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221;p68">
            <a:extLst>
              <a:ext uri="{FF2B5EF4-FFF2-40B4-BE49-F238E27FC236}">
                <a16:creationId xmlns:a16="http://schemas.microsoft.com/office/drawing/2014/main" id="{0054BC4B-B447-CDA7-727D-2D38392EC962}"/>
              </a:ext>
            </a:extLst>
          </p:cNvPr>
          <p:cNvSpPr/>
          <p:nvPr/>
        </p:nvSpPr>
        <p:spPr>
          <a:xfrm>
            <a:off x="7050715" y="355739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222;p68">
            <a:extLst>
              <a:ext uri="{FF2B5EF4-FFF2-40B4-BE49-F238E27FC236}">
                <a16:creationId xmlns:a16="http://schemas.microsoft.com/office/drawing/2014/main" id="{D341DBB8-AF22-32CD-1585-A2F1F8D1447F}"/>
              </a:ext>
            </a:extLst>
          </p:cNvPr>
          <p:cNvSpPr/>
          <p:nvPr/>
        </p:nvSpPr>
        <p:spPr>
          <a:xfrm>
            <a:off x="7041498" y="5284381"/>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221;p68">
            <a:extLst>
              <a:ext uri="{FF2B5EF4-FFF2-40B4-BE49-F238E27FC236}">
                <a16:creationId xmlns:a16="http://schemas.microsoft.com/office/drawing/2014/main" id="{43924623-DC1C-FCE7-B682-092AC7D0106E}"/>
              </a:ext>
            </a:extLst>
          </p:cNvPr>
          <p:cNvSpPr/>
          <p:nvPr/>
        </p:nvSpPr>
        <p:spPr>
          <a:xfrm>
            <a:off x="7041498" y="6163103"/>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222;p68">
            <a:extLst>
              <a:ext uri="{FF2B5EF4-FFF2-40B4-BE49-F238E27FC236}">
                <a16:creationId xmlns:a16="http://schemas.microsoft.com/office/drawing/2014/main" id="{D01B8511-D4F8-C83D-DB10-CF917AF8C884}"/>
              </a:ext>
            </a:extLst>
          </p:cNvPr>
          <p:cNvSpPr/>
          <p:nvPr/>
        </p:nvSpPr>
        <p:spPr>
          <a:xfrm>
            <a:off x="7041498" y="5109631"/>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221;p68">
            <a:extLst>
              <a:ext uri="{FF2B5EF4-FFF2-40B4-BE49-F238E27FC236}">
                <a16:creationId xmlns:a16="http://schemas.microsoft.com/office/drawing/2014/main" id="{AD18EE1D-24E6-F53B-6055-00423DBD81F2}"/>
              </a:ext>
            </a:extLst>
          </p:cNvPr>
          <p:cNvSpPr/>
          <p:nvPr/>
        </p:nvSpPr>
        <p:spPr>
          <a:xfrm>
            <a:off x="7041498" y="5991952"/>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222;p68">
            <a:extLst>
              <a:ext uri="{FF2B5EF4-FFF2-40B4-BE49-F238E27FC236}">
                <a16:creationId xmlns:a16="http://schemas.microsoft.com/office/drawing/2014/main" id="{F0EF627F-7A69-77E3-12DF-F712332D98AB}"/>
              </a:ext>
            </a:extLst>
          </p:cNvPr>
          <p:cNvSpPr/>
          <p:nvPr/>
        </p:nvSpPr>
        <p:spPr>
          <a:xfrm>
            <a:off x="7041498" y="493577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221;p68">
            <a:extLst>
              <a:ext uri="{FF2B5EF4-FFF2-40B4-BE49-F238E27FC236}">
                <a16:creationId xmlns:a16="http://schemas.microsoft.com/office/drawing/2014/main" id="{249AA525-F748-F45B-3507-862BD7803B44}"/>
              </a:ext>
            </a:extLst>
          </p:cNvPr>
          <p:cNvSpPr/>
          <p:nvPr/>
        </p:nvSpPr>
        <p:spPr>
          <a:xfrm>
            <a:off x="7044307" y="4420890"/>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222;p68">
            <a:extLst>
              <a:ext uri="{FF2B5EF4-FFF2-40B4-BE49-F238E27FC236}">
                <a16:creationId xmlns:a16="http://schemas.microsoft.com/office/drawing/2014/main" id="{50867A81-66D0-0E08-44E8-D70F7E114BAF}"/>
              </a:ext>
            </a:extLst>
          </p:cNvPr>
          <p:cNvSpPr/>
          <p:nvPr/>
        </p:nvSpPr>
        <p:spPr>
          <a:xfrm>
            <a:off x="7041498" y="4760685"/>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221;p68">
            <a:extLst>
              <a:ext uri="{FF2B5EF4-FFF2-40B4-BE49-F238E27FC236}">
                <a16:creationId xmlns:a16="http://schemas.microsoft.com/office/drawing/2014/main" id="{F682B704-E1C1-0FB2-005D-1DB39DD13824}"/>
              </a:ext>
            </a:extLst>
          </p:cNvPr>
          <p:cNvSpPr/>
          <p:nvPr/>
        </p:nvSpPr>
        <p:spPr>
          <a:xfrm>
            <a:off x="7047291" y="4253212"/>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222;p68">
            <a:extLst>
              <a:ext uri="{FF2B5EF4-FFF2-40B4-BE49-F238E27FC236}">
                <a16:creationId xmlns:a16="http://schemas.microsoft.com/office/drawing/2014/main" id="{B7F8FBD1-2BFE-56D4-EAE5-5B1797A8E418}"/>
              </a:ext>
            </a:extLst>
          </p:cNvPr>
          <p:cNvSpPr/>
          <p:nvPr/>
        </p:nvSpPr>
        <p:spPr>
          <a:xfrm>
            <a:off x="7041498" y="459275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221;p68">
            <a:extLst>
              <a:ext uri="{FF2B5EF4-FFF2-40B4-BE49-F238E27FC236}">
                <a16:creationId xmlns:a16="http://schemas.microsoft.com/office/drawing/2014/main" id="{145E7694-69BC-C971-A10B-E72D360A548E}"/>
              </a:ext>
            </a:extLst>
          </p:cNvPr>
          <p:cNvSpPr/>
          <p:nvPr/>
        </p:nvSpPr>
        <p:spPr>
          <a:xfrm>
            <a:off x="7047291" y="4082969"/>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222;p68">
            <a:extLst>
              <a:ext uri="{FF2B5EF4-FFF2-40B4-BE49-F238E27FC236}">
                <a16:creationId xmlns:a16="http://schemas.microsoft.com/office/drawing/2014/main" id="{14C65319-46B6-EB55-57F3-BAB50703F82C}"/>
              </a:ext>
            </a:extLst>
          </p:cNvPr>
          <p:cNvSpPr/>
          <p:nvPr/>
        </p:nvSpPr>
        <p:spPr>
          <a:xfrm>
            <a:off x="7047291" y="3912551"/>
            <a:ext cx="441300" cy="134002"/>
          </a:xfrm>
          <a:prstGeom prst="flowChartAlternateProcess">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a:extLst>
              <a:ext uri="{FF2B5EF4-FFF2-40B4-BE49-F238E27FC236}">
                <a16:creationId xmlns:a16="http://schemas.microsoft.com/office/drawing/2014/main" id="{FB99F148-786F-BCD1-99B6-E045BD93F070}"/>
              </a:ext>
            </a:extLst>
          </p:cNvPr>
          <p:cNvSpPr txBox="1"/>
          <p:nvPr/>
        </p:nvSpPr>
        <p:spPr>
          <a:xfrm>
            <a:off x="9779635" y="2783172"/>
            <a:ext cx="1664098" cy="369332"/>
          </a:xfrm>
          <a:prstGeom prst="rect">
            <a:avLst/>
          </a:prstGeom>
          <a:noFill/>
        </p:spPr>
        <p:txBody>
          <a:bodyPr wrap="square" rtlCol="0">
            <a:spAutoFit/>
          </a:bodyPr>
          <a:lstStyle/>
          <a:p>
            <a:r>
              <a:rPr lang="fr-FR" b="1" dirty="0">
                <a:solidFill>
                  <a:schemeClr val="accent1">
                    <a:lumMod val="75000"/>
                  </a:schemeClr>
                </a:solidFill>
              </a:rPr>
              <a:t>F1 score .87</a:t>
            </a:r>
          </a:p>
        </p:txBody>
      </p:sp>
      <p:grpSp>
        <p:nvGrpSpPr>
          <p:cNvPr id="20" name="Groupe 43">
            <a:extLst>
              <a:ext uri="{FF2B5EF4-FFF2-40B4-BE49-F238E27FC236}">
                <a16:creationId xmlns:a16="http://schemas.microsoft.com/office/drawing/2014/main" id="{87E084C0-D757-F79D-1842-2D1AF809A3BA}"/>
              </a:ext>
            </a:extLst>
          </p:cNvPr>
          <p:cNvGrpSpPr/>
          <p:nvPr/>
        </p:nvGrpSpPr>
        <p:grpSpPr>
          <a:xfrm>
            <a:off x="5310653" y="-3338330"/>
            <a:ext cx="6814743" cy="6019994"/>
            <a:chOff x="5310653" y="1126490"/>
            <a:chExt cx="6814743" cy="6019994"/>
          </a:xfrm>
        </p:grpSpPr>
        <p:sp>
          <p:nvSpPr>
            <p:cNvPr id="26" name="Google Shape;148;p20">
              <a:extLst>
                <a:ext uri="{FF2B5EF4-FFF2-40B4-BE49-F238E27FC236}">
                  <a16:creationId xmlns:a16="http://schemas.microsoft.com/office/drawing/2014/main" id="{B988DB8D-677F-DA72-9C6F-733D6DECD83F}"/>
                </a:ext>
              </a:extLst>
            </p:cNvPr>
            <p:cNvSpPr txBox="1">
              <a:spLocks/>
            </p:cNvSpPr>
            <p:nvPr/>
          </p:nvSpPr>
          <p:spPr>
            <a:xfrm>
              <a:off x="5310653" y="2082473"/>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33" name="Google Shape;153;p20">
              <a:extLst>
                <a:ext uri="{FF2B5EF4-FFF2-40B4-BE49-F238E27FC236}">
                  <a16:creationId xmlns:a16="http://schemas.microsoft.com/office/drawing/2014/main" id="{4FECFF57-99ED-2747-806F-A28F7AEF4FD7}"/>
                </a:ext>
              </a:extLst>
            </p:cNvPr>
            <p:cNvSpPr txBox="1">
              <a:spLocks/>
            </p:cNvSpPr>
            <p:nvPr/>
          </p:nvSpPr>
          <p:spPr>
            <a:xfrm>
              <a:off x="5310654" y="5408263"/>
              <a:ext cx="1896465" cy="3644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34" name="Google Shape;157;p20">
              <a:extLst>
                <a:ext uri="{FF2B5EF4-FFF2-40B4-BE49-F238E27FC236}">
                  <a16:creationId xmlns:a16="http://schemas.microsoft.com/office/drawing/2014/main" id="{6A8CECF2-2285-4852-54D6-9F808B632639}"/>
                </a:ext>
              </a:extLst>
            </p:cNvPr>
            <p:cNvSpPr txBox="1">
              <a:spLocks/>
            </p:cNvSpPr>
            <p:nvPr/>
          </p:nvSpPr>
          <p:spPr>
            <a:xfrm>
              <a:off x="5371475" y="1263664"/>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endParaRPr lang="fr-MA" sz="1600" kern="0" dirty="0">
                <a:solidFill>
                  <a:srgbClr val="FFFFFF"/>
                </a:solidFill>
              </a:endParaRPr>
            </a:p>
            <a:p>
              <a:pPr>
                <a:buClr>
                  <a:srgbClr val="063565"/>
                </a:buClr>
              </a:pPr>
              <a:r>
                <a:rPr lang="fr-MA" sz="1600" kern="0" dirty="0" err="1">
                  <a:solidFill>
                    <a:srgbClr val="FFFFFF"/>
                  </a:solidFill>
                </a:rPr>
                <a:t>oct</a:t>
              </a:r>
              <a:r>
                <a:rPr kumimoji="0" lang="fr-MA" sz="1600" b="0" i="0" u="none" strike="noStrike" kern="0" cap="none" spc="0" normalizeH="0" baseline="0" noProof="0" dirty="0">
                  <a:ln>
                    <a:noFill/>
                  </a:ln>
                  <a:solidFill>
                    <a:srgbClr val="FFFFFF"/>
                  </a:solidFill>
                  <a:effectLst/>
                  <a:uLnTx/>
                  <a:uFillTx/>
                  <a:latin typeface="Oxanium ExtraBold"/>
                  <a:sym typeface="Oxanium ExtraBold"/>
                </a:rPr>
                <a:t> 2023</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35" name="Google Shape;157;p20">
              <a:extLst>
                <a:ext uri="{FF2B5EF4-FFF2-40B4-BE49-F238E27FC236}">
                  <a16:creationId xmlns:a16="http://schemas.microsoft.com/office/drawing/2014/main" id="{132E075E-0B09-9A8D-C75A-30FF27ED959A}"/>
                </a:ext>
              </a:extLst>
            </p:cNvPr>
            <p:cNvSpPr txBox="1">
              <a:spLocks/>
            </p:cNvSpPr>
            <p:nvPr/>
          </p:nvSpPr>
          <p:spPr>
            <a:xfrm>
              <a:off x="5371475" y="469796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Jan</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2024</a:t>
              </a:r>
            </a:p>
          </p:txBody>
        </p:sp>
        <p:sp>
          <p:nvSpPr>
            <p:cNvPr id="37" name="ZoneTexte 41">
              <a:extLst>
                <a:ext uri="{FF2B5EF4-FFF2-40B4-BE49-F238E27FC236}">
                  <a16:creationId xmlns:a16="http://schemas.microsoft.com/office/drawing/2014/main" id="{5E3079BB-4C23-38AF-AEB5-D7D667015736}"/>
                </a:ext>
              </a:extLst>
            </p:cNvPr>
            <p:cNvSpPr txBox="1"/>
            <p:nvPr/>
          </p:nvSpPr>
          <p:spPr>
            <a:xfrm>
              <a:off x="7340111" y="4591939"/>
              <a:ext cx="4785285"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2"/>
                  </a:solidFill>
                  <a:latin typeface="Poppins"/>
                  <a:cs typeface="Poppins"/>
                </a:rPr>
                <a:t>Text Clustering with LLMs : Replicated a cutting-edge experiment from ’Large Language Models Enable Few-Shot Clustering,’ demonstrating the use of LLMs for enhanced text clustering with minimal expert input. This work underscores the potential of LLMs in data science, showcasing significant advancements in clustering techniques and model application.</a:t>
              </a:r>
              <a:endParaRPr lang="fr-FR" sz="1600" dirty="0">
                <a:solidFill>
                  <a:schemeClr val="dk2"/>
                </a:solidFill>
                <a:latin typeface="Poppins"/>
                <a:cs typeface="Poppins"/>
              </a:endParaRPr>
            </a:p>
          </p:txBody>
        </p:sp>
        <p:sp>
          <p:nvSpPr>
            <p:cNvPr id="38" name="ZoneTexte 42">
              <a:extLst>
                <a:ext uri="{FF2B5EF4-FFF2-40B4-BE49-F238E27FC236}">
                  <a16:creationId xmlns:a16="http://schemas.microsoft.com/office/drawing/2014/main" id="{07E3E6AC-9F91-07F6-D30C-3D9268595A83}"/>
                </a:ext>
              </a:extLst>
            </p:cNvPr>
            <p:cNvSpPr txBox="1"/>
            <p:nvPr/>
          </p:nvSpPr>
          <p:spPr>
            <a:xfrm>
              <a:off x="7332678" y="1126490"/>
              <a:ext cx="4792718"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Developed an innovative ETL process for economic data aggregation, enhancing data collection efficiency by 30%. Conducted in-depth analysis using NLP with NLTK and Spacy, resulting in a </a:t>
              </a:r>
              <a:r>
                <a:rPr lang="en-US" sz="1600" dirty="0" err="1"/>
                <a:t>PowerBI</a:t>
              </a:r>
              <a:r>
                <a:rPr lang="en-US" sz="1600" dirty="0"/>
                <a:t> dashboard that improved interpretation of economic trends by 25%. •Tools: NLP, NLTK, Spacy, </a:t>
              </a:r>
              <a:r>
                <a:rPr lang="en-US" sz="1600" dirty="0" err="1"/>
                <a:t>PowerBI</a:t>
              </a:r>
              <a:r>
                <a:rPr lang="en-US" sz="1600" dirty="0"/>
                <a:t>, Python</a:t>
              </a:r>
              <a:endParaRPr lang="fr-FR" sz="1600" dirty="0">
                <a:solidFill>
                  <a:schemeClr val="dk2"/>
                </a:solidFill>
                <a:latin typeface="Poppins"/>
                <a:cs typeface="Poppins"/>
              </a:endParaRPr>
            </a:p>
          </p:txBody>
        </p:sp>
      </p:grpSp>
      <p:pic>
        <p:nvPicPr>
          <p:cNvPr id="202" name="Picture 201" descr="A close-up of a computer screen&#10;&#10;Description automatically generated">
            <a:extLst>
              <a:ext uri="{FF2B5EF4-FFF2-40B4-BE49-F238E27FC236}">
                <a16:creationId xmlns:a16="http://schemas.microsoft.com/office/drawing/2014/main" id="{88EF1E97-D2C8-793E-92D0-05250F68DB8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80439" y="-6553150"/>
            <a:ext cx="6697624" cy="1423245"/>
          </a:xfrm>
          <a:prstGeom prst="rect">
            <a:avLst/>
          </a:prstGeom>
        </p:spPr>
      </p:pic>
    </p:spTree>
    <p:extLst>
      <p:ext uri="{BB962C8B-B14F-4D97-AF65-F5344CB8AC3E}">
        <p14:creationId xmlns:p14="http://schemas.microsoft.com/office/powerpoint/2010/main" val="279755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46ED8BB6-D201-32E2-7E34-4E4B2E3B6C5E}"/>
              </a:ext>
            </a:extLst>
          </p:cNvPr>
          <p:cNvGrpSpPr/>
          <p:nvPr/>
        </p:nvGrpSpPr>
        <p:grpSpPr>
          <a:xfrm>
            <a:off x="-5293745" y="9200"/>
            <a:ext cx="5280025" cy="6891142"/>
            <a:chOff x="6885073" y="-21171"/>
            <a:chExt cx="5280025" cy="6848800"/>
          </a:xfrm>
        </p:grpSpPr>
        <p:sp>
          <p:nvSpPr>
            <p:cNvPr id="17" name="Rectangle 16">
              <a:extLst>
                <a:ext uri="{FF2B5EF4-FFF2-40B4-BE49-F238E27FC236}">
                  <a16:creationId xmlns:a16="http://schemas.microsoft.com/office/drawing/2014/main" id="{72E0C712-1432-F5D8-9C2C-52D760936435}"/>
                </a:ext>
              </a:extLst>
            </p:cNvPr>
            <p:cNvSpPr/>
            <p:nvPr/>
          </p:nvSpPr>
          <p:spPr>
            <a:xfrm>
              <a:off x="688507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6FF6B667-5D70-D249-393C-D1A61E52368C}"/>
                </a:ext>
              </a:extLst>
            </p:cNvPr>
            <p:cNvSpPr txBox="1"/>
            <p:nvPr/>
          </p:nvSpPr>
          <p:spPr>
            <a:xfrm>
              <a:off x="7032089" y="2246244"/>
              <a:ext cx="513300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600" b="0" i="0" u="none" strike="noStrike" kern="1200" cap="none" spc="0" normalizeH="0" baseline="0" noProof="0" dirty="0">
                  <a:ln>
                    <a:noFill/>
                  </a:ln>
                  <a:solidFill>
                    <a:prstClr val="white"/>
                  </a:solidFill>
                  <a:effectLst/>
                  <a:uLnTx/>
                  <a:uFillTx/>
                  <a:latin typeface="Calibri" panose="020F0502020204030204"/>
                  <a:ea typeface="+mn-ea"/>
                  <a:cs typeface="+mn-cs"/>
                </a:rPr>
                <a:t>Education</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grpSp>
        <p:nvGrpSpPr>
          <p:cNvPr id="30" name="Groupe 29">
            <a:extLst>
              <a:ext uri="{FF2B5EF4-FFF2-40B4-BE49-F238E27FC236}">
                <a16:creationId xmlns:a16="http://schemas.microsoft.com/office/drawing/2014/main" id="{66DCAD63-1CB3-8FEA-0619-A7943E5032D1}"/>
              </a:ext>
            </a:extLst>
          </p:cNvPr>
          <p:cNvGrpSpPr/>
          <p:nvPr/>
        </p:nvGrpSpPr>
        <p:grpSpPr>
          <a:xfrm>
            <a:off x="-11897550" y="1477556"/>
            <a:ext cx="6613167" cy="4089124"/>
            <a:chOff x="335678" y="1477556"/>
            <a:chExt cx="6613167" cy="4089124"/>
          </a:xfrm>
        </p:grpSpPr>
        <p:sp>
          <p:nvSpPr>
            <p:cNvPr id="21" name="Google Shape;132;p20">
              <a:extLst>
                <a:ext uri="{FF2B5EF4-FFF2-40B4-BE49-F238E27FC236}">
                  <a16:creationId xmlns:a16="http://schemas.microsoft.com/office/drawing/2014/main" id="{783F3A3F-D2A6-1CEC-3757-CB7D5C581C5E}"/>
                </a:ext>
              </a:extLst>
            </p:cNvPr>
            <p:cNvSpPr txBox="1">
              <a:spLocks/>
            </p:cNvSpPr>
            <p:nvPr/>
          </p:nvSpPr>
          <p:spPr>
            <a:xfrm>
              <a:off x="335678" y="1477556"/>
              <a:ext cx="1896467" cy="609404"/>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2023-2024</a:t>
              </a:r>
            </a:p>
          </p:txBody>
        </p:sp>
        <p:sp>
          <p:nvSpPr>
            <p:cNvPr id="22" name="Google Shape;154;p20">
              <a:extLst>
                <a:ext uri="{FF2B5EF4-FFF2-40B4-BE49-F238E27FC236}">
                  <a16:creationId xmlns:a16="http://schemas.microsoft.com/office/drawing/2014/main" id="{01B16CA9-D1AC-3CA3-E49B-F783CFF1EF57}"/>
                </a:ext>
              </a:extLst>
            </p:cNvPr>
            <p:cNvSpPr txBox="1">
              <a:spLocks/>
            </p:cNvSpPr>
            <p:nvPr/>
          </p:nvSpPr>
          <p:spPr>
            <a:xfrm>
              <a:off x="2272088" y="1553495"/>
              <a:ext cx="2590327" cy="240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Université Paris Cité</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3" name="Google Shape;155;p20">
              <a:extLst>
                <a:ext uri="{FF2B5EF4-FFF2-40B4-BE49-F238E27FC236}">
                  <a16:creationId xmlns:a16="http://schemas.microsoft.com/office/drawing/2014/main" id="{AD893F7F-E3E6-7D28-E841-74381D5FBE90}"/>
                </a:ext>
              </a:extLst>
            </p:cNvPr>
            <p:cNvSpPr txBox="1">
              <a:spLocks/>
            </p:cNvSpPr>
            <p:nvPr/>
          </p:nvSpPr>
          <p:spPr>
            <a:xfrm>
              <a:off x="2272088" y="1893412"/>
              <a:ext cx="4485391" cy="31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lang="fr-FR"/>
              </a:defPPr>
              <a:lvl1pPr marR="0" lvl="0" indent="0" fontAlgn="auto">
                <a:lnSpc>
                  <a:spcPct val="100000"/>
                </a:lnSpc>
                <a:spcBef>
                  <a:spcPts val="0"/>
                </a:spcBef>
                <a:spcAft>
                  <a:spcPts val="1200"/>
                </a:spcAft>
                <a:buClr>
                  <a:srgbClr val="063565"/>
                </a:buClr>
                <a:buSzPts val="1400"/>
                <a:buFont typeface="Exo 2"/>
                <a:buNone/>
                <a:tabLst/>
                <a:defRPr kumimoji="0" b="0" i="0" u="none" strike="noStrike" kern="0" cap="none" spc="0" normalizeH="0" baseline="0">
                  <a:ln>
                    <a:noFill/>
                  </a:ln>
                  <a:solidFill>
                    <a:srgbClr val="063565"/>
                  </a:solidFill>
                  <a:effectLst/>
                  <a:uLnTx/>
                  <a:uFillTx/>
                  <a:latin typeface="Exo 2"/>
                  <a:ea typeface="Exo 2"/>
                  <a:cs typeface="Exo 2"/>
                </a:defRPr>
              </a:lvl1pPr>
              <a:lvl2pPr marL="914400" marR="0" lvl="1"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2pPr>
              <a:lvl3pPr marL="1371600" marR="0" lvl="2"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3pPr>
              <a:lvl4pPr marL="1828800" marR="0" lvl="3"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4pPr>
              <a:lvl5pPr marL="2286000" marR="0" lvl="4"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5pPr>
              <a:lvl6pPr marL="2743200" marR="0" lvl="5"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6pPr>
              <a:lvl7pPr marL="3200400" marR="0" lvl="6"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7pPr>
              <a:lvl8pPr marL="3657600" marR="0" lvl="7"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8pPr>
              <a:lvl9pPr marL="4114800" marR="0" lvl="8"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M2-</a:t>
              </a:r>
              <a:r>
                <a:rPr kumimoji="0" lang="fr-FR" sz="1800" b="0" i="0" u="none" strike="noStrike" kern="0" cap="none" spc="0" normalizeH="0" baseline="0" noProof="0" dirty="0">
                  <a:ln>
                    <a:noFill/>
                  </a:ln>
                  <a:solidFill>
                    <a:srgbClr val="0000FF"/>
                  </a:solidFill>
                  <a:effectLst/>
                  <a:uLnTx/>
                  <a:uFillTx/>
                  <a:latin typeface="Exo 2"/>
                  <a:sym typeface="Exo 2"/>
                </a:rPr>
                <a:t>Machine Learning for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4" name="Google Shape;157;p20">
              <a:extLst>
                <a:ext uri="{FF2B5EF4-FFF2-40B4-BE49-F238E27FC236}">
                  <a16:creationId xmlns:a16="http://schemas.microsoft.com/office/drawing/2014/main" id="{BDE8140D-71D0-2FD4-1974-FCA67C5F165E}"/>
                </a:ext>
              </a:extLst>
            </p:cNvPr>
            <p:cNvSpPr txBox="1">
              <a:spLocks/>
            </p:cNvSpPr>
            <p:nvPr/>
          </p:nvSpPr>
          <p:spPr>
            <a:xfrm>
              <a:off x="335678" y="3030421"/>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2019-2022</a:t>
              </a:r>
            </a:p>
          </p:txBody>
        </p:sp>
        <p:sp>
          <p:nvSpPr>
            <p:cNvPr id="25" name="Google Shape;158;p20">
              <a:extLst>
                <a:ext uri="{FF2B5EF4-FFF2-40B4-BE49-F238E27FC236}">
                  <a16:creationId xmlns:a16="http://schemas.microsoft.com/office/drawing/2014/main" id="{8484D77E-2E5A-691F-C3C0-70D7774C3268}"/>
                </a:ext>
              </a:extLst>
            </p:cNvPr>
            <p:cNvSpPr txBox="1">
              <a:spLocks/>
            </p:cNvSpPr>
            <p:nvPr/>
          </p:nvSpPr>
          <p:spPr>
            <a:xfrm>
              <a:off x="2272088" y="3169672"/>
              <a:ext cx="4476342"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Institut National de Statistique et de l’Économie Appliquée </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7" name="Google Shape;161;p20">
              <a:extLst>
                <a:ext uri="{FF2B5EF4-FFF2-40B4-BE49-F238E27FC236}">
                  <a16:creationId xmlns:a16="http://schemas.microsoft.com/office/drawing/2014/main" id="{C24137F1-8E6D-43E4-B28C-F64D6DDB2922}"/>
                </a:ext>
              </a:extLst>
            </p:cNvPr>
            <p:cNvSpPr txBox="1">
              <a:spLocks/>
            </p:cNvSpPr>
            <p:nvPr/>
          </p:nvSpPr>
          <p:spPr>
            <a:xfrm>
              <a:off x="335678" y="4920902"/>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2017-2019</a:t>
              </a:r>
            </a:p>
          </p:txBody>
        </p:sp>
        <p:sp>
          <p:nvSpPr>
            <p:cNvPr id="28" name="Google Shape;155;p20">
              <a:extLst>
                <a:ext uri="{FF2B5EF4-FFF2-40B4-BE49-F238E27FC236}">
                  <a16:creationId xmlns:a16="http://schemas.microsoft.com/office/drawing/2014/main" id="{E958A17B-873B-69FB-9220-EDCB81F2C086}"/>
                </a:ext>
              </a:extLst>
            </p:cNvPr>
            <p:cNvSpPr txBox="1">
              <a:spLocks/>
            </p:cNvSpPr>
            <p:nvPr/>
          </p:nvSpPr>
          <p:spPr>
            <a:xfrm>
              <a:off x="2272088" y="3581922"/>
              <a:ext cx="4485391"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Cycle ingénieur d'état –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9" name="Google Shape;158;p20">
              <a:extLst>
                <a:ext uri="{FF2B5EF4-FFF2-40B4-BE49-F238E27FC236}">
                  <a16:creationId xmlns:a16="http://schemas.microsoft.com/office/drawing/2014/main" id="{6C698664-844E-4035-A48E-02E0A882DD20}"/>
                </a:ext>
              </a:extLst>
            </p:cNvPr>
            <p:cNvSpPr txBox="1">
              <a:spLocks/>
            </p:cNvSpPr>
            <p:nvPr/>
          </p:nvSpPr>
          <p:spPr>
            <a:xfrm>
              <a:off x="2255441" y="5100483"/>
              <a:ext cx="4693404" cy="466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Classes préparatoires aux grandes écoles</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grpSp>
      <p:grpSp>
        <p:nvGrpSpPr>
          <p:cNvPr id="14" name="Groupe 13">
            <a:extLst>
              <a:ext uri="{FF2B5EF4-FFF2-40B4-BE49-F238E27FC236}">
                <a16:creationId xmlns:a16="http://schemas.microsoft.com/office/drawing/2014/main" id="{91359C1E-42EA-0C19-34BC-A7565EFC4ACF}"/>
              </a:ext>
            </a:extLst>
          </p:cNvPr>
          <p:cNvGrpSpPr/>
          <p:nvPr/>
        </p:nvGrpSpPr>
        <p:grpSpPr>
          <a:xfrm>
            <a:off x="-41228" y="0"/>
            <a:ext cx="5133009" cy="6848800"/>
            <a:chOff x="6921943" y="-21171"/>
            <a:chExt cx="5243155" cy="6848800"/>
          </a:xfrm>
        </p:grpSpPr>
        <p:sp>
          <p:nvSpPr>
            <p:cNvPr id="31" name="Rectangle 30">
              <a:extLst>
                <a:ext uri="{FF2B5EF4-FFF2-40B4-BE49-F238E27FC236}">
                  <a16:creationId xmlns:a16="http://schemas.microsoft.com/office/drawing/2014/main" id="{0FFB9956-A626-F5E5-D823-5A34312E1CD1}"/>
                </a:ext>
              </a:extLst>
            </p:cNvPr>
            <p:cNvSpPr/>
            <p:nvPr/>
          </p:nvSpPr>
          <p:spPr>
            <a:xfrm>
              <a:off x="6921943" y="-21171"/>
              <a:ext cx="5243155" cy="6848800"/>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BBBEC501-5689-8829-0C52-02A1D7E93B4D}"/>
                </a:ext>
              </a:extLst>
            </p:cNvPr>
            <p:cNvSpPr txBox="1"/>
            <p:nvPr/>
          </p:nvSpPr>
          <p:spPr>
            <a:xfrm>
              <a:off x="7032089" y="2108131"/>
              <a:ext cx="5133009" cy="1569660"/>
            </a:xfrm>
            <a:prstGeom prst="rect">
              <a:avLst/>
            </a:prstGeom>
            <a:noFill/>
            <a:ln>
              <a:noFill/>
            </a:ln>
          </p:spPr>
          <p:txBody>
            <a:bodyPr wrap="square" rtlCol="0">
              <a:spAutoFit/>
            </a:bodyPr>
            <a:lstStyle/>
            <a:p>
              <a:pPr>
                <a:buClr>
                  <a:srgbClr val="000000"/>
                </a:buClr>
                <a:buSzPts val="5200"/>
              </a:pPr>
              <a:r>
                <a:rPr lang="fr-FR" sz="4800" kern="0" dirty="0">
                  <a:solidFill>
                    <a:schemeClr val="bg1"/>
                  </a:solidFill>
                  <a:latin typeface="Oswald SemiBold"/>
                </a:rPr>
                <a:t>Expérience Professionnelle</a:t>
              </a:r>
            </a:p>
          </p:txBody>
        </p:sp>
      </p:grpSp>
      <p:grpSp>
        <p:nvGrpSpPr>
          <p:cNvPr id="60" name="Groupe 59">
            <a:extLst>
              <a:ext uri="{FF2B5EF4-FFF2-40B4-BE49-F238E27FC236}">
                <a16:creationId xmlns:a16="http://schemas.microsoft.com/office/drawing/2014/main" id="{9D019F80-E64A-CD13-8BAE-F67E9FD36B42}"/>
              </a:ext>
            </a:extLst>
          </p:cNvPr>
          <p:cNvGrpSpPr/>
          <p:nvPr/>
        </p:nvGrpSpPr>
        <p:grpSpPr>
          <a:xfrm>
            <a:off x="-41228" y="6806458"/>
            <a:ext cx="5133009" cy="6891141"/>
            <a:chOff x="0" y="0"/>
            <a:chExt cx="5102291" cy="6848799"/>
          </a:xfrm>
          <a:solidFill>
            <a:srgbClr val="0000FF"/>
          </a:solidFill>
        </p:grpSpPr>
        <p:sp>
          <p:nvSpPr>
            <p:cNvPr id="61" name="Rectangle 60">
              <a:extLst>
                <a:ext uri="{FF2B5EF4-FFF2-40B4-BE49-F238E27FC236}">
                  <a16:creationId xmlns:a16="http://schemas.microsoft.com/office/drawing/2014/main" id="{94545ACC-D759-508C-F92F-2F2AFB4C54A4}"/>
                </a:ext>
              </a:extLst>
            </p:cNvPr>
            <p:cNvSpPr/>
            <p:nvPr/>
          </p:nvSpPr>
          <p:spPr>
            <a:xfrm>
              <a:off x="0" y="0"/>
              <a:ext cx="5102291" cy="6848799"/>
            </a:xfrm>
            <a:prstGeom prst="rect">
              <a:avLst/>
            </a:prstGeom>
            <a:gr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2" name="ZoneTexte 61">
              <a:extLst>
                <a:ext uri="{FF2B5EF4-FFF2-40B4-BE49-F238E27FC236}">
                  <a16:creationId xmlns:a16="http://schemas.microsoft.com/office/drawing/2014/main" id="{74C368EC-8549-BA1E-C2F5-B2304D0C0430}"/>
                </a:ext>
              </a:extLst>
            </p:cNvPr>
            <p:cNvSpPr txBox="1"/>
            <p:nvPr/>
          </p:nvSpPr>
          <p:spPr>
            <a:xfrm>
              <a:off x="77114" y="2673493"/>
              <a:ext cx="5025177" cy="825891"/>
            </a:xfrm>
            <a:prstGeom prst="rect">
              <a:avLst/>
            </a:prstGeom>
            <a:grp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a:t>
              </a:r>
              <a:endParaRPr lang="fr-FR" sz="4800" kern="0" dirty="0">
                <a:solidFill>
                  <a:schemeClr val="bg1"/>
                </a:solidFill>
                <a:latin typeface="Oswald SemiBold"/>
                <a:sym typeface="Oswald SemiBold"/>
              </a:endParaRPr>
            </a:p>
          </p:txBody>
        </p:sp>
      </p:grpSp>
      <p:pic>
        <p:nvPicPr>
          <p:cNvPr id="212" name="Picture 2">
            <a:extLst>
              <a:ext uri="{FF2B5EF4-FFF2-40B4-BE49-F238E27FC236}">
                <a16:creationId xmlns:a16="http://schemas.microsoft.com/office/drawing/2014/main" id="{B088CE11-3EF9-CA55-D10E-849FCA5B4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7555" y="8493472"/>
            <a:ext cx="357238" cy="213854"/>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4" descr="Logo complet de Tableau PNG transparents - StickPNG">
            <a:extLst>
              <a:ext uri="{FF2B5EF4-FFF2-40B4-BE49-F238E27FC236}">
                <a16:creationId xmlns:a16="http://schemas.microsoft.com/office/drawing/2014/main" id="{9384ECC4-A7E1-DFF5-151A-BE099BAE1A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75" t="-57249" r="-16162" b="-75082"/>
          <a:stretch/>
        </p:blipFill>
        <p:spPr bwMode="auto">
          <a:xfrm>
            <a:off x="12919421" y="8185960"/>
            <a:ext cx="1042373" cy="96722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14" name="Picture 6">
            <a:extLst>
              <a:ext uri="{FF2B5EF4-FFF2-40B4-BE49-F238E27FC236}">
                <a16:creationId xmlns:a16="http://schemas.microsoft.com/office/drawing/2014/main" id="{65F6EF89-3FAA-7570-302D-D7D4783BA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099" y="8356588"/>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4" descr="Barrier, language, language barrier, miscommunication, misunderstanding,  misunderstood icon - Download on Iconfinder">
            <a:extLst>
              <a:ext uri="{FF2B5EF4-FFF2-40B4-BE49-F238E27FC236}">
                <a16:creationId xmlns:a16="http://schemas.microsoft.com/office/drawing/2014/main" id="{07B53525-AC07-9352-A008-129E31747D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4731" y="8368584"/>
            <a:ext cx="443570" cy="44357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 descr="Scrum: Adaptive Software Development | by Hanif Arkan Audah | Medium">
            <a:extLst>
              <a:ext uri="{FF2B5EF4-FFF2-40B4-BE49-F238E27FC236}">
                <a16:creationId xmlns:a16="http://schemas.microsoft.com/office/drawing/2014/main" id="{ADC23BDE-6043-B6D6-EDDD-8B03FEFD0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8786" y="8218435"/>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0" descr="Machine Learning – Europlanet Society">
            <a:extLst>
              <a:ext uri="{FF2B5EF4-FFF2-40B4-BE49-F238E27FC236}">
                <a16:creationId xmlns:a16="http://schemas.microsoft.com/office/drawing/2014/main" id="{9403B34B-0D4C-EC9B-0A97-A17E80992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7633" y="8356588"/>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2" descr="Data visualization - Free marketing icons">
            <a:extLst>
              <a:ext uri="{FF2B5EF4-FFF2-40B4-BE49-F238E27FC236}">
                <a16:creationId xmlns:a16="http://schemas.microsoft.com/office/drawing/2014/main" id="{8C1DB76B-BACD-64E4-A230-95C710DB33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7861" y="8317775"/>
            <a:ext cx="565249" cy="56524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4" descr="CS-Delivery: Cabinet de consulting IT - [CS] Delivery">
            <a:extLst>
              <a:ext uri="{FF2B5EF4-FFF2-40B4-BE49-F238E27FC236}">
                <a16:creationId xmlns:a16="http://schemas.microsoft.com/office/drawing/2014/main" id="{623BF22C-EA71-48E4-6B45-18990FE88E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400" y="7578289"/>
            <a:ext cx="3535938" cy="2433530"/>
          </a:xfrm>
          <a:prstGeom prst="rect">
            <a:avLst/>
          </a:prstGeom>
          <a:noFill/>
          <a:extLst>
            <a:ext uri="{909E8E84-426E-40DD-AFC4-6F175D3DCCD1}">
              <a14:hiddenFill xmlns:a14="http://schemas.microsoft.com/office/drawing/2010/main">
                <a:solidFill>
                  <a:srgbClr val="FFFFFF"/>
                </a:solidFill>
              </a14:hiddenFill>
            </a:ext>
          </a:extLst>
        </p:spPr>
      </p:pic>
      <p:grpSp>
        <p:nvGrpSpPr>
          <p:cNvPr id="220" name="Groupe 219">
            <a:extLst>
              <a:ext uri="{FF2B5EF4-FFF2-40B4-BE49-F238E27FC236}">
                <a16:creationId xmlns:a16="http://schemas.microsoft.com/office/drawing/2014/main" id="{86C8A999-06E2-ED06-E0CA-99AE67E299A9}"/>
              </a:ext>
            </a:extLst>
          </p:cNvPr>
          <p:cNvGrpSpPr/>
          <p:nvPr/>
        </p:nvGrpSpPr>
        <p:grpSpPr>
          <a:xfrm>
            <a:off x="5350272" y="10770103"/>
            <a:ext cx="3771948" cy="2762896"/>
            <a:chOff x="5231850" y="3479545"/>
            <a:chExt cx="3771948" cy="2762896"/>
          </a:xfrm>
        </p:grpSpPr>
        <p:sp>
          <p:nvSpPr>
            <p:cNvPr id="221" name="Rectangle 220">
              <a:extLst>
                <a:ext uri="{FF2B5EF4-FFF2-40B4-BE49-F238E27FC236}">
                  <a16:creationId xmlns:a16="http://schemas.microsoft.com/office/drawing/2014/main" id="{DF487810-BA93-E0BD-7F03-7021BFEE05A0}"/>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id="{5BDE374A-3FB3-AA28-6913-369A8867EC9B}"/>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Rectangle : coins arrondis 222">
              <a:extLst>
                <a:ext uri="{FF2B5EF4-FFF2-40B4-BE49-F238E27FC236}">
                  <a16:creationId xmlns:a16="http://schemas.microsoft.com/office/drawing/2014/main" id="{242B0BD0-86C9-4C2A-A107-A68E27997060}"/>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4" name="ZoneTexte 223">
            <a:extLst>
              <a:ext uri="{FF2B5EF4-FFF2-40B4-BE49-F238E27FC236}">
                <a16:creationId xmlns:a16="http://schemas.microsoft.com/office/drawing/2014/main" id="{08193661-3A09-66AF-A8F3-2813A755A79B}"/>
              </a:ext>
            </a:extLst>
          </p:cNvPr>
          <p:cNvSpPr txBox="1"/>
          <p:nvPr/>
        </p:nvSpPr>
        <p:spPr>
          <a:xfrm>
            <a:off x="5500535" y="10816994"/>
            <a:ext cx="1244990" cy="369332"/>
          </a:xfrm>
          <a:prstGeom prst="rect">
            <a:avLst/>
          </a:prstGeom>
          <a:noFill/>
        </p:spPr>
        <p:txBody>
          <a:bodyPr wrap="square" rtlCol="0">
            <a:spAutoFit/>
          </a:bodyPr>
          <a:lstStyle/>
          <a:p>
            <a:r>
              <a:rPr lang="fr-FR" kern="0" dirty="0">
                <a:solidFill>
                  <a:schemeClr val="bg1"/>
                </a:solidFill>
                <a:latin typeface="Oswald SemiBold"/>
              </a:rPr>
              <a:t>Consulting </a:t>
            </a:r>
          </a:p>
        </p:txBody>
      </p:sp>
      <p:sp>
        <p:nvSpPr>
          <p:cNvPr id="225" name="ZoneTexte 224">
            <a:extLst>
              <a:ext uri="{FF2B5EF4-FFF2-40B4-BE49-F238E27FC236}">
                <a16:creationId xmlns:a16="http://schemas.microsoft.com/office/drawing/2014/main" id="{90FB8FE2-9163-E0A5-5FD0-BED058E717D5}"/>
              </a:ext>
            </a:extLst>
          </p:cNvPr>
          <p:cNvSpPr txBox="1"/>
          <p:nvPr/>
        </p:nvSpPr>
        <p:spPr>
          <a:xfrm>
            <a:off x="5698033" y="11293927"/>
            <a:ext cx="3076427" cy="1938992"/>
          </a:xfrm>
          <a:prstGeom prst="rect">
            <a:avLst/>
          </a:prstGeom>
          <a:noFill/>
        </p:spPr>
        <p:txBody>
          <a:bodyPr wrap="square" rtlCol="0">
            <a:spAutoFit/>
          </a:bodyPr>
          <a:lstStyle/>
          <a:p>
            <a:pPr>
              <a:buFont typeface="Arial" panose="020B0604020202020204" pitchFamily="34" charset="0"/>
              <a:buChar char="•"/>
            </a:pPr>
            <a:r>
              <a:rPr lang="fr-FR" sz="1200" dirty="0">
                <a:solidFill>
                  <a:schemeClr val="bg1"/>
                </a:solidFill>
                <a:latin typeface="Poppins"/>
                <a:cs typeface="Poppins"/>
              </a:rPr>
              <a:t>J'ai travaillé sur différents projets universitaires couvrant différents aspects du traitement des données, allant de la manipulation et de l'ingénierie des données à la conception de modèles complexes et à la visualisation, ce qui m'a permis de m'adapter à différents niveaux de stress.</a:t>
            </a:r>
          </a:p>
          <a:p>
            <a:pPr algn="l">
              <a:buFont typeface="Arial" panose="020B0604020202020204" pitchFamily="34" charset="0"/>
              <a:buChar char="•"/>
            </a:pPr>
            <a:endParaRPr lang="fr-FR" sz="1200" dirty="0">
              <a:solidFill>
                <a:schemeClr val="bg1"/>
              </a:solidFill>
              <a:latin typeface="Poppins"/>
              <a:cs typeface="Poppins"/>
            </a:endParaRPr>
          </a:p>
        </p:txBody>
      </p:sp>
      <p:pic>
        <p:nvPicPr>
          <p:cNvPr id="3" name="Picture 2">
            <a:extLst>
              <a:ext uri="{FF2B5EF4-FFF2-40B4-BE49-F238E27FC236}">
                <a16:creationId xmlns:a16="http://schemas.microsoft.com/office/drawing/2014/main" id="{36E7BA81-27DE-C669-F6F8-5F6EB8224436}"/>
              </a:ext>
            </a:extLst>
          </p:cNvPr>
          <p:cNvPicPr>
            <a:picLocks noChangeAspect="1"/>
          </p:cNvPicPr>
          <p:nvPr/>
        </p:nvPicPr>
        <p:blipFill>
          <a:blip r:embed="rId11"/>
          <a:stretch>
            <a:fillRect/>
          </a:stretch>
        </p:blipFill>
        <p:spPr>
          <a:xfrm>
            <a:off x="-11897550" y="7010898"/>
            <a:ext cx="5016617" cy="2554545"/>
          </a:xfrm>
          <a:prstGeom prst="rect">
            <a:avLst/>
          </a:prstGeom>
        </p:spPr>
      </p:pic>
      <p:grpSp>
        <p:nvGrpSpPr>
          <p:cNvPr id="6" name="Group 5">
            <a:extLst>
              <a:ext uri="{FF2B5EF4-FFF2-40B4-BE49-F238E27FC236}">
                <a16:creationId xmlns:a16="http://schemas.microsoft.com/office/drawing/2014/main" id="{0F1566EB-9FE6-93D4-9AC3-9DB4B73784BE}"/>
              </a:ext>
            </a:extLst>
          </p:cNvPr>
          <p:cNvGrpSpPr/>
          <p:nvPr/>
        </p:nvGrpSpPr>
        <p:grpSpPr>
          <a:xfrm>
            <a:off x="-9389241" y="6968672"/>
            <a:ext cx="2839362" cy="3308686"/>
            <a:chOff x="8476338" y="3402218"/>
            <a:chExt cx="2839362" cy="3308686"/>
          </a:xfrm>
        </p:grpSpPr>
        <p:sp>
          <p:nvSpPr>
            <p:cNvPr id="4" name="Rectangle 3">
              <a:extLst>
                <a:ext uri="{FF2B5EF4-FFF2-40B4-BE49-F238E27FC236}">
                  <a16:creationId xmlns:a16="http://schemas.microsoft.com/office/drawing/2014/main" id="{4EBEF028-A1B0-C689-1CCC-A1262AA73570}"/>
                </a:ext>
              </a:extLst>
            </p:cNvPr>
            <p:cNvSpPr/>
            <p:nvPr/>
          </p:nvSpPr>
          <p:spPr>
            <a:xfrm>
              <a:off x="8951300" y="3402218"/>
              <a:ext cx="2364400" cy="199528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C0CD022F-ED6B-F791-BC7C-6CEB20BF233D}"/>
                </a:ext>
              </a:extLst>
            </p:cNvPr>
            <p:cNvSpPr/>
            <p:nvPr/>
          </p:nvSpPr>
          <p:spPr>
            <a:xfrm>
              <a:off x="8476338" y="4920902"/>
              <a:ext cx="2334352" cy="179000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grpSp>
        <p:nvGrpSpPr>
          <p:cNvPr id="2" name="Groupe 43">
            <a:extLst>
              <a:ext uri="{FF2B5EF4-FFF2-40B4-BE49-F238E27FC236}">
                <a16:creationId xmlns:a16="http://schemas.microsoft.com/office/drawing/2014/main" id="{4512D89A-7F2A-F0DB-7B68-50A1F8910730}"/>
              </a:ext>
            </a:extLst>
          </p:cNvPr>
          <p:cNvGrpSpPr/>
          <p:nvPr/>
        </p:nvGrpSpPr>
        <p:grpSpPr>
          <a:xfrm>
            <a:off x="5181498" y="4000497"/>
            <a:ext cx="6814743" cy="6019994"/>
            <a:chOff x="5310653" y="1126490"/>
            <a:chExt cx="6814743" cy="6019994"/>
          </a:xfrm>
        </p:grpSpPr>
        <p:sp>
          <p:nvSpPr>
            <p:cNvPr id="7" name="Google Shape;148;p20">
              <a:extLst>
                <a:ext uri="{FF2B5EF4-FFF2-40B4-BE49-F238E27FC236}">
                  <a16:creationId xmlns:a16="http://schemas.microsoft.com/office/drawing/2014/main" id="{478DF973-C259-816D-A890-499559670E23}"/>
                </a:ext>
              </a:extLst>
            </p:cNvPr>
            <p:cNvSpPr txBox="1">
              <a:spLocks/>
            </p:cNvSpPr>
            <p:nvPr/>
          </p:nvSpPr>
          <p:spPr>
            <a:xfrm>
              <a:off x="5310653" y="2082473"/>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8" name="Google Shape;153;p20">
              <a:extLst>
                <a:ext uri="{FF2B5EF4-FFF2-40B4-BE49-F238E27FC236}">
                  <a16:creationId xmlns:a16="http://schemas.microsoft.com/office/drawing/2014/main" id="{977B072C-937E-3178-0695-7B595D9D5BF5}"/>
                </a:ext>
              </a:extLst>
            </p:cNvPr>
            <p:cNvSpPr txBox="1">
              <a:spLocks/>
            </p:cNvSpPr>
            <p:nvPr/>
          </p:nvSpPr>
          <p:spPr>
            <a:xfrm>
              <a:off x="5310654" y="5408263"/>
              <a:ext cx="1896465" cy="3644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9" name="Google Shape;157;p20">
              <a:extLst>
                <a:ext uri="{FF2B5EF4-FFF2-40B4-BE49-F238E27FC236}">
                  <a16:creationId xmlns:a16="http://schemas.microsoft.com/office/drawing/2014/main" id="{B219A73A-2CBD-A1F1-6700-B49EA987CE0B}"/>
                </a:ext>
              </a:extLst>
            </p:cNvPr>
            <p:cNvSpPr txBox="1">
              <a:spLocks/>
            </p:cNvSpPr>
            <p:nvPr/>
          </p:nvSpPr>
          <p:spPr>
            <a:xfrm>
              <a:off x="5371475" y="1263664"/>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endParaRPr lang="fr-MA" sz="1600" kern="0" dirty="0">
                <a:solidFill>
                  <a:srgbClr val="FFFFFF"/>
                </a:solidFill>
              </a:endParaRPr>
            </a:p>
            <a:p>
              <a:pPr>
                <a:buClr>
                  <a:srgbClr val="063565"/>
                </a:buClr>
              </a:pPr>
              <a:r>
                <a:rPr lang="fr-MA" sz="1600" kern="0" dirty="0" err="1">
                  <a:solidFill>
                    <a:srgbClr val="FFFFFF"/>
                  </a:solidFill>
                </a:rPr>
                <a:t>oct</a:t>
              </a:r>
              <a:r>
                <a:rPr kumimoji="0" lang="fr-MA" sz="1600" b="0" i="0" u="none" strike="noStrike" kern="0" cap="none" spc="0" normalizeH="0" baseline="0" noProof="0" dirty="0">
                  <a:ln>
                    <a:noFill/>
                  </a:ln>
                  <a:solidFill>
                    <a:srgbClr val="FFFFFF"/>
                  </a:solidFill>
                  <a:effectLst/>
                  <a:uLnTx/>
                  <a:uFillTx/>
                  <a:latin typeface="Oxanium ExtraBold"/>
                  <a:sym typeface="Oxanium ExtraBold"/>
                </a:rPr>
                <a:t> 2023</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10" name="Google Shape;157;p20">
              <a:extLst>
                <a:ext uri="{FF2B5EF4-FFF2-40B4-BE49-F238E27FC236}">
                  <a16:creationId xmlns:a16="http://schemas.microsoft.com/office/drawing/2014/main" id="{1BDDC9C2-55BF-7CA8-1D8D-9E5F2B91CDD2}"/>
                </a:ext>
              </a:extLst>
            </p:cNvPr>
            <p:cNvSpPr txBox="1">
              <a:spLocks/>
            </p:cNvSpPr>
            <p:nvPr/>
          </p:nvSpPr>
          <p:spPr>
            <a:xfrm>
              <a:off x="5371475" y="469796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Jan</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2024</a:t>
              </a:r>
            </a:p>
          </p:txBody>
        </p:sp>
        <p:sp>
          <p:nvSpPr>
            <p:cNvPr id="11" name="ZoneTexte 41">
              <a:extLst>
                <a:ext uri="{FF2B5EF4-FFF2-40B4-BE49-F238E27FC236}">
                  <a16:creationId xmlns:a16="http://schemas.microsoft.com/office/drawing/2014/main" id="{971494FD-0C80-4E49-EDCA-953E6CB38F77}"/>
                </a:ext>
              </a:extLst>
            </p:cNvPr>
            <p:cNvSpPr txBox="1"/>
            <p:nvPr/>
          </p:nvSpPr>
          <p:spPr>
            <a:xfrm>
              <a:off x="7340111" y="4591939"/>
              <a:ext cx="4785285"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2"/>
                  </a:solidFill>
                  <a:latin typeface="Poppins"/>
                  <a:cs typeface="Poppins"/>
                </a:rPr>
                <a:t>Text Clustering with LLMs : Replicated a cutting-edge experiment from ’Large Language Models Enable Few-Shot Clustering,’ demonstrating the use of LLMs for enhanced text clustering with minimal expert input. This work underscores the potential of LLMs in data science, showcasing significant advancements in clustering techniques and model application.</a:t>
              </a:r>
              <a:endParaRPr lang="fr-FR" sz="1600" dirty="0">
                <a:solidFill>
                  <a:schemeClr val="dk2"/>
                </a:solidFill>
                <a:latin typeface="Poppins"/>
                <a:cs typeface="Poppins"/>
              </a:endParaRPr>
            </a:p>
          </p:txBody>
        </p:sp>
        <p:sp>
          <p:nvSpPr>
            <p:cNvPr id="12" name="ZoneTexte 42">
              <a:extLst>
                <a:ext uri="{FF2B5EF4-FFF2-40B4-BE49-F238E27FC236}">
                  <a16:creationId xmlns:a16="http://schemas.microsoft.com/office/drawing/2014/main" id="{AA54AAD9-A94D-64DB-D1F2-815B26867196}"/>
                </a:ext>
              </a:extLst>
            </p:cNvPr>
            <p:cNvSpPr txBox="1"/>
            <p:nvPr/>
          </p:nvSpPr>
          <p:spPr>
            <a:xfrm>
              <a:off x="7332678" y="1126490"/>
              <a:ext cx="4792718"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Developed an innovative ETL process for economic data aggregation, enhancing data collection efficiency by 30%. Conducted in-depth analysis using NLP with NLTK and Spacy, resulting in a </a:t>
              </a:r>
              <a:r>
                <a:rPr lang="en-US" sz="1600" dirty="0" err="1"/>
                <a:t>PowerBI</a:t>
              </a:r>
              <a:r>
                <a:rPr lang="en-US" sz="1600" dirty="0"/>
                <a:t> dashboard that improved interpretation of economic trends by 25%. •Tools: NLP, NLTK, Spacy, </a:t>
              </a:r>
              <a:r>
                <a:rPr lang="en-US" sz="1600" dirty="0" err="1"/>
                <a:t>PowerBI</a:t>
              </a:r>
              <a:r>
                <a:rPr lang="en-US" sz="1600" dirty="0"/>
                <a:t>, Python</a:t>
              </a:r>
              <a:endParaRPr lang="fr-FR" sz="1600" dirty="0">
                <a:solidFill>
                  <a:schemeClr val="dk2"/>
                </a:solidFill>
                <a:latin typeface="Poppins"/>
                <a:cs typeface="Poppins"/>
              </a:endParaRPr>
            </a:p>
          </p:txBody>
        </p:sp>
      </p:grpSp>
      <p:pic>
        <p:nvPicPr>
          <p:cNvPr id="13" name="Picture 12" descr="A close-up of a computer screen&#10;&#10;Description automatically generated">
            <a:extLst>
              <a:ext uri="{FF2B5EF4-FFF2-40B4-BE49-F238E27FC236}">
                <a16:creationId xmlns:a16="http://schemas.microsoft.com/office/drawing/2014/main" id="{03DD6745-6DF3-5DCD-A3E4-6F53E419FC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42320" y="1604378"/>
            <a:ext cx="6697624" cy="1423245"/>
          </a:xfrm>
          <a:prstGeom prst="rect">
            <a:avLst/>
          </a:prstGeom>
        </p:spPr>
      </p:pic>
    </p:spTree>
    <p:extLst>
      <p:ext uri="{BB962C8B-B14F-4D97-AF65-F5344CB8AC3E}">
        <p14:creationId xmlns:p14="http://schemas.microsoft.com/office/powerpoint/2010/main" val="3397768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46ED8BB6-D201-32E2-7E34-4E4B2E3B6C5E}"/>
              </a:ext>
            </a:extLst>
          </p:cNvPr>
          <p:cNvGrpSpPr/>
          <p:nvPr/>
        </p:nvGrpSpPr>
        <p:grpSpPr>
          <a:xfrm>
            <a:off x="-5293745" y="9200"/>
            <a:ext cx="5280025" cy="6891142"/>
            <a:chOff x="6885073" y="-21171"/>
            <a:chExt cx="5280025" cy="6848800"/>
          </a:xfrm>
        </p:grpSpPr>
        <p:sp>
          <p:nvSpPr>
            <p:cNvPr id="17" name="Rectangle 16">
              <a:extLst>
                <a:ext uri="{FF2B5EF4-FFF2-40B4-BE49-F238E27FC236}">
                  <a16:creationId xmlns:a16="http://schemas.microsoft.com/office/drawing/2014/main" id="{72E0C712-1432-F5D8-9C2C-52D760936435}"/>
                </a:ext>
              </a:extLst>
            </p:cNvPr>
            <p:cNvSpPr/>
            <p:nvPr/>
          </p:nvSpPr>
          <p:spPr>
            <a:xfrm>
              <a:off x="6885073" y="-21171"/>
              <a:ext cx="5243155" cy="6848800"/>
            </a:xfrm>
            <a:prstGeom prst="rect">
              <a:avLst/>
            </a:prstGeom>
            <a:solidFill>
              <a:srgbClr val="ED1C24"/>
            </a:solidFill>
            <a:ln>
              <a:solidFill>
                <a:srgbClr val="ED1C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6FF6B667-5D70-D249-393C-D1A61E52368C}"/>
                </a:ext>
              </a:extLst>
            </p:cNvPr>
            <p:cNvSpPr txBox="1"/>
            <p:nvPr/>
          </p:nvSpPr>
          <p:spPr>
            <a:xfrm>
              <a:off x="7032089" y="2246244"/>
              <a:ext cx="513300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600" b="0" i="0" u="none" strike="noStrike" kern="1200" cap="none" spc="0" normalizeH="0" baseline="0" noProof="0" dirty="0">
                  <a:ln>
                    <a:noFill/>
                  </a:ln>
                  <a:solidFill>
                    <a:prstClr val="white"/>
                  </a:solidFill>
                  <a:effectLst/>
                  <a:uLnTx/>
                  <a:uFillTx/>
                  <a:latin typeface="Calibri" panose="020F0502020204030204"/>
                  <a:ea typeface="+mn-ea"/>
                  <a:cs typeface="+mn-cs"/>
                </a:rPr>
                <a:t>Education</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grpSp>
        <p:nvGrpSpPr>
          <p:cNvPr id="30" name="Groupe 29">
            <a:extLst>
              <a:ext uri="{FF2B5EF4-FFF2-40B4-BE49-F238E27FC236}">
                <a16:creationId xmlns:a16="http://schemas.microsoft.com/office/drawing/2014/main" id="{66DCAD63-1CB3-8FEA-0619-A7943E5032D1}"/>
              </a:ext>
            </a:extLst>
          </p:cNvPr>
          <p:cNvGrpSpPr/>
          <p:nvPr/>
        </p:nvGrpSpPr>
        <p:grpSpPr>
          <a:xfrm>
            <a:off x="-11897550" y="1477556"/>
            <a:ext cx="6613167" cy="4089124"/>
            <a:chOff x="335678" y="1477556"/>
            <a:chExt cx="6613167" cy="4089124"/>
          </a:xfrm>
        </p:grpSpPr>
        <p:sp>
          <p:nvSpPr>
            <p:cNvPr id="21" name="Google Shape;132;p20">
              <a:extLst>
                <a:ext uri="{FF2B5EF4-FFF2-40B4-BE49-F238E27FC236}">
                  <a16:creationId xmlns:a16="http://schemas.microsoft.com/office/drawing/2014/main" id="{783F3A3F-D2A6-1CEC-3757-CB7D5C581C5E}"/>
                </a:ext>
              </a:extLst>
            </p:cNvPr>
            <p:cNvSpPr txBox="1">
              <a:spLocks/>
            </p:cNvSpPr>
            <p:nvPr/>
          </p:nvSpPr>
          <p:spPr>
            <a:xfrm>
              <a:off x="335678" y="1477556"/>
              <a:ext cx="1896467" cy="609404"/>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2023-2024</a:t>
              </a:r>
            </a:p>
          </p:txBody>
        </p:sp>
        <p:sp>
          <p:nvSpPr>
            <p:cNvPr id="22" name="Google Shape;154;p20">
              <a:extLst>
                <a:ext uri="{FF2B5EF4-FFF2-40B4-BE49-F238E27FC236}">
                  <a16:creationId xmlns:a16="http://schemas.microsoft.com/office/drawing/2014/main" id="{01B16CA9-D1AC-3CA3-E49B-F783CFF1EF57}"/>
                </a:ext>
              </a:extLst>
            </p:cNvPr>
            <p:cNvSpPr txBox="1">
              <a:spLocks/>
            </p:cNvSpPr>
            <p:nvPr/>
          </p:nvSpPr>
          <p:spPr>
            <a:xfrm>
              <a:off x="2272088" y="1553495"/>
              <a:ext cx="2590327" cy="240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Université Paris Cité</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3" name="Google Shape;155;p20">
              <a:extLst>
                <a:ext uri="{FF2B5EF4-FFF2-40B4-BE49-F238E27FC236}">
                  <a16:creationId xmlns:a16="http://schemas.microsoft.com/office/drawing/2014/main" id="{AD893F7F-E3E6-7D28-E841-74381D5FBE90}"/>
                </a:ext>
              </a:extLst>
            </p:cNvPr>
            <p:cNvSpPr txBox="1">
              <a:spLocks/>
            </p:cNvSpPr>
            <p:nvPr/>
          </p:nvSpPr>
          <p:spPr>
            <a:xfrm>
              <a:off x="2272088" y="1893412"/>
              <a:ext cx="4485391" cy="310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lang="fr-FR"/>
              </a:defPPr>
              <a:lvl1pPr marR="0" lvl="0" indent="0" fontAlgn="auto">
                <a:lnSpc>
                  <a:spcPct val="100000"/>
                </a:lnSpc>
                <a:spcBef>
                  <a:spcPts val="0"/>
                </a:spcBef>
                <a:spcAft>
                  <a:spcPts val="1200"/>
                </a:spcAft>
                <a:buClr>
                  <a:srgbClr val="063565"/>
                </a:buClr>
                <a:buSzPts val="1400"/>
                <a:buFont typeface="Exo 2"/>
                <a:buNone/>
                <a:tabLst/>
                <a:defRPr kumimoji="0" b="0" i="0" u="none" strike="noStrike" kern="0" cap="none" spc="0" normalizeH="0" baseline="0">
                  <a:ln>
                    <a:noFill/>
                  </a:ln>
                  <a:solidFill>
                    <a:srgbClr val="063565"/>
                  </a:solidFill>
                  <a:effectLst/>
                  <a:uLnTx/>
                  <a:uFillTx/>
                  <a:latin typeface="Exo 2"/>
                  <a:ea typeface="Exo 2"/>
                  <a:cs typeface="Exo 2"/>
                </a:defRPr>
              </a:lvl1pPr>
              <a:lvl2pPr marL="914400" marR="0" lvl="1"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2pPr>
              <a:lvl3pPr marL="1371600" marR="0" lvl="2"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3pPr>
              <a:lvl4pPr marL="1828800" marR="0" lvl="3"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4pPr>
              <a:lvl5pPr marL="2286000" marR="0" lvl="4"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5pPr>
              <a:lvl6pPr marL="2743200" marR="0" lvl="5"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6pPr>
              <a:lvl7pPr marL="3200400" marR="0" lvl="6"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7pPr>
              <a:lvl8pPr marL="3657600" marR="0" lvl="7"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8pPr>
              <a:lvl9pPr marL="4114800" marR="0" lvl="8" indent="-31750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M2-</a:t>
              </a:r>
              <a:r>
                <a:rPr kumimoji="0" lang="fr-FR" sz="1800" b="0" i="0" u="none" strike="noStrike" kern="0" cap="none" spc="0" normalizeH="0" baseline="0" noProof="0" dirty="0">
                  <a:ln>
                    <a:noFill/>
                  </a:ln>
                  <a:solidFill>
                    <a:srgbClr val="0000FF"/>
                  </a:solidFill>
                  <a:effectLst/>
                  <a:uLnTx/>
                  <a:uFillTx/>
                  <a:latin typeface="Exo 2"/>
                  <a:sym typeface="Exo 2"/>
                </a:rPr>
                <a:t>Machine Learning for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4" name="Google Shape;157;p20">
              <a:extLst>
                <a:ext uri="{FF2B5EF4-FFF2-40B4-BE49-F238E27FC236}">
                  <a16:creationId xmlns:a16="http://schemas.microsoft.com/office/drawing/2014/main" id="{BDE8140D-71D0-2FD4-1974-FCA67C5F165E}"/>
                </a:ext>
              </a:extLst>
            </p:cNvPr>
            <p:cNvSpPr txBox="1">
              <a:spLocks/>
            </p:cNvSpPr>
            <p:nvPr/>
          </p:nvSpPr>
          <p:spPr>
            <a:xfrm>
              <a:off x="335678" y="3030421"/>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2019-2022</a:t>
              </a:r>
            </a:p>
          </p:txBody>
        </p:sp>
        <p:sp>
          <p:nvSpPr>
            <p:cNvPr id="25" name="Google Shape;158;p20">
              <a:extLst>
                <a:ext uri="{FF2B5EF4-FFF2-40B4-BE49-F238E27FC236}">
                  <a16:creationId xmlns:a16="http://schemas.microsoft.com/office/drawing/2014/main" id="{8484D77E-2E5A-691F-C3C0-70D7774C3268}"/>
                </a:ext>
              </a:extLst>
            </p:cNvPr>
            <p:cNvSpPr txBox="1">
              <a:spLocks/>
            </p:cNvSpPr>
            <p:nvPr/>
          </p:nvSpPr>
          <p:spPr>
            <a:xfrm>
              <a:off x="2272088" y="3169672"/>
              <a:ext cx="4476342"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Institut National de Statistique et de l’Économie Appliquée </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sp>
          <p:nvSpPr>
            <p:cNvPr id="27" name="Google Shape;161;p20">
              <a:extLst>
                <a:ext uri="{FF2B5EF4-FFF2-40B4-BE49-F238E27FC236}">
                  <a16:creationId xmlns:a16="http://schemas.microsoft.com/office/drawing/2014/main" id="{C24137F1-8E6D-43E4-B28C-F64D6DDB2922}"/>
                </a:ext>
              </a:extLst>
            </p:cNvPr>
            <p:cNvSpPr txBox="1">
              <a:spLocks/>
            </p:cNvSpPr>
            <p:nvPr/>
          </p:nvSpPr>
          <p:spPr>
            <a:xfrm>
              <a:off x="335678" y="4920902"/>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en-US" sz="2800" b="0" i="0" u="none" strike="noStrike" kern="0" cap="none" spc="0" normalizeH="0" baseline="0" noProof="0" dirty="0">
                  <a:ln>
                    <a:noFill/>
                  </a:ln>
                  <a:solidFill>
                    <a:srgbClr val="FFFFFF"/>
                  </a:solidFill>
                  <a:effectLst/>
                  <a:uLnTx/>
                  <a:uFillTx/>
                  <a:latin typeface="Oxanium ExtraBold"/>
                  <a:sym typeface="Oxanium ExtraBold"/>
                </a:rPr>
                <a:t>2017-2019</a:t>
              </a:r>
            </a:p>
          </p:txBody>
        </p:sp>
        <p:sp>
          <p:nvSpPr>
            <p:cNvPr id="28" name="Google Shape;155;p20">
              <a:extLst>
                <a:ext uri="{FF2B5EF4-FFF2-40B4-BE49-F238E27FC236}">
                  <a16:creationId xmlns:a16="http://schemas.microsoft.com/office/drawing/2014/main" id="{E958A17B-873B-69FB-9220-EDCB81F2C086}"/>
                </a:ext>
              </a:extLst>
            </p:cNvPr>
            <p:cNvSpPr txBox="1">
              <a:spLocks/>
            </p:cNvSpPr>
            <p:nvPr/>
          </p:nvSpPr>
          <p:spPr>
            <a:xfrm>
              <a:off x="2272088" y="3581922"/>
              <a:ext cx="4485391" cy="212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MA" sz="1800" b="0" i="0" u="none" strike="noStrike" kern="0" cap="none" spc="0" normalizeH="0" baseline="0" noProof="0" dirty="0">
                  <a:ln>
                    <a:noFill/>
                  </a:ln>
                  <a:solidFill>
                    <a:srgbClr val="0000FF"/>
                  </a:solidFill>
                  <a:effectLst/>
                  <a:uLnTx/>
                  <a:uFillTx/>
                  <a:latin typeface="Exo 2"/>
                  <a:sym typeface="Exo 2"/>
                </a:rPr>
                <a:t>Cycle ingénieur d'état – Data Science</a:t>
              </a:r>
              <a:endParaRPr kumimoji="0" lang="en-US" sz="1800" b="0" i="0" u="none" strike="noStrike" kern="0" cap="none" spc="0" normalizeH="0" baseline="0" noProof="0" dirty="0">
                <a:ln>
                  <a:noFill/>
                </a:ln>
                <a:solidFill>
                  <a:srgbClr val="0000FF"/>
                </a:solidFill>
                <a:effectLst/>
                <a:uLnTx/>
                <a:uFillTx/>
                <a:latin typeface="Exo 2"/>
                <a:sym typeface="Exo 2"/>
              </a:endParaRPr>
            </a:p>
          </p:txBody>
        </p:sp>
        <p:sp>
          <p:nvSpPr>
            <p:cNvPr id="29" name="Google Shape;158;p20">
              <a:extLst>
                <a:ext uri="{FF2B5EF4-FFF2-40B4-BE49-F238E27FC236}">
                  <a16:creationId xmlns:a16="http://schemas.microsoft.com/office/drawing/2014/main" id="{6C698664-844E-4035-A48E-02E0A882DD20}"/>
                </a:ext>
              </a:extLst>
            </p:cNvPr>
            <p:cNvSpPr txBox="1">
              <a:spLocks/>
            </p:cNvSpPr>
            <p:nvPr/>
          </p:nvSpPr>
          <p:spPr>
            <a:xfrm>
              <a:off x="2255441" y="5100483"/>
              <a:ext cx="4693404" cy="466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marR="0" lvl="0" indent="0" algn="l" defTabSz="914400" rtl="0" eaLnBrk="1" fontAlgn="auto" latinLnBrk="0" hangingPunct="1">
                <a:lnSpc>
                  <a:spcPct val="100000"/>
                </a:lnSpc>
                <a:spcBef>
                  <a:spcPts val="0"/>
                </a:spcBef>
                <a:spcAft>
                  <a:spcPts val="1200"/>
                </a:spcAft>
                <a:buClr>
                  <a:srgbClr val="063565"/>
                </a:buClr>
                <a:buSzPts val="1400"/>
                <a:buFont typeface="Exo 2"/>
                <a:buNone/>
                <a:tabLst/>
                <a:defRPr/>
              </a:pPr>
              <a:r>
                <a:rPr kumimoji="0" lang="fr-FR" sz="1800" b="1" i="0" u="none" strike="noStrike" kern="0" cap="none" spc="0" normalizeH="0" baseline="0" noProof="0" dirty="0">
                  <a:ln>
                    <a:noFill/>
                  </a:ln>
                  <a:solidFill>
                    <a:srgbClr val="0000FF"/>
                  </a:solidFill>
                  <a:effectLst/>
                  <a:uLnTx/>
                  <a:uFillTx/>
                  <a:latin typeface="Exo 2"/>
                  <a:sym typeface="Exo 2"/>
                </a:rPr>
                <a:t>Classes préparatoires aux grandes écoles</a:t>
              </a:r>
              <a:endParaRPr kumimoji="0" lang="en-US" sz="1800" b="1" i="0" u="none" strike="noStrike" kern="0" cap="none" spc="0" normalizeH="0" baseline="0" noProof="0" dirty="0">
                <a:ln>
                  <a:noFill/>
                </a:ln>
                <a:solidFill>
                  <a:srgbClr val="0000FF"/>
                </a:solidFill>
                <a:effectLst/>
                <a:uLnTx/>
                <a:uFillTx/>
                <a:latin typeface="Exo 2"/>
                <a:sym typeface="Exo 2"/>
              </a:endParaRPr>
            </a:p>
          </p:txBody>
        </p:sp>
      </p:grpSp>
      <p:grpSp>
        <p:nvGrpSpPr>
          <p:cNvPr id="14" name="Groupe 13">
            <a:extLst>
              <a:ext uri="{FF2B5EF4-FFF2-40B4-BE49-F238E27FC236}">
                <a16:creationId xmlns:a16="http://schemas.microsoft.com/office/drawing/2014/main" id="{91359C1E-42EA-0C19-34BC-A7565EFC4ACF}"/>
              </a:ext>
            </a:extLst>
          </p:cNvPr>
          <p:cNvGrpSpPr/>
          <p:nvPr/>
        </p:nvGrpSpPr>
        <p:grpSpPr>
          <a:xfrm>
            <a:off x="-5395799" y="102121"/>
            <a:ext cx="5133009" cy="6848800"/>
            <a:chOff x="6921943" y="-21171"/>
            <a:chExt cx="5243155" cy="6848800"/>
          </a:xfrm>
        </p:grpSpPr>
        <p:sp>
          <p:nvSpPr>
            <p:cNvPr id="31" name="Rectangle 30">
              <a:extLst>
                <a:ext uri="{FF2B5EF4-FFF2-40B4-BE49-F238E27FC236}">
                  <a16:creationId xmlns:a16="http://schemas.microsoft.com/office/drawing/2014/main" id="{0FFB9956-A626-F5E5-D823-5A34312E1CD1}"/>
                </a:ext>
              </a:extLst>
            </p:cNvPr>
            <p:cNvSpPr/>
            <p:nvPr/>
          </p:nvSpPr>
          <p:spPr>
            <a:xfrm>
              <a:off x="6921943" y="-21171"/>
              <a:ext cx="5243155" cy="6848800"/>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BBBEC501-5689-8829-0C52-02A1D7E93B4D}"/>
                </a:ext>
              </a:extLst>
            </p:cNvPr>
            <p:cNvSpPr txBox="1"/>
            <p:nvPr/>
          </p:nvSpPr>
          <p:spPr>
            <a:xfrm>
              <a:off x="7032089" y="2108131"/>
              <a:ext cx="5133009" cy="1569660"/>
            </a:xfrm>
            <a:prstGeom prst="rect">
              <a:avLst/>
            </a:prstGeom>
            <a:noFill/>
            <a:ln>
              <a:noFill/>
            </a:ln>
          </p:spPr>
          <p:txBody>
            <a:bodyPr wrap="square" rtlCol="0">
              <a:spAutoFit/>
            </a:bodyPr>
            <a:lstStyle/>
            <a:p>
              <a:pPr>
                <a:buClr>
                  <a:srgbClr val="000000"/>
                </a:buClr>
                <a:buSzPts val="5200"/>
              </a:pPr>
              <a:r>
                <a:rPr lang="fr-FR" sz="4800" kern="0" dirty="0">
                  <a:solidFill>
                    <a:schemeClr val="bg1"/>
                  </a:solidFill>
                  <a:latin typeface="Oswald SemiBold"/>
                </a:rPr>
                <a:t>Expérience Professionnelle</a:t>
              </a:r>
            </a:p>
          </p:txBody>
        </p:sp>
      </p:grpSp>
      <p:grpSp>
        <p:nvGrpSpPr>
          <p:cNvPr id="60" name="Groupe 59">
            <a:extLst>
              <a:ext uri="{FF2B5EF4-FFF2-40B4-BE49-F238E27FC236}">
                <a16:creationId xmlns:a16="http://schemas.microsoft.com/office/drawing/2014/main" id="{9D019F80-E64A-CD13-8BAE-F67E9FD36B42}"/>
              </a:ext>
            </a:extLst>
          </p:cNvPr>
          <p:cNvGrpSpPr/>
          <p:nvPr/>
        </p:nvGrpSpPr>
        <p:grpSpPr>
          <a:xfrm>
            <a:off x="-41228" y="6806458"/>
            <a:ext cx="5133009" cy="6891141"/>
            <a:chOff x="0" y="0"/>
            <a:chExt cx="5102291" cy="6848799"/>
          </a:xfrm>
          <a:solidFill>
            <a:srgbClr val="0000FF"/>
          </a:solidFill>
        </p:grpSpPr>
        <p:sp>
          <p:nvSpPr>
            <p:cNvPr id="61" name="Rectangle 60">
              <a:extLst>
                <a:ext uri="{FF2B5EF4-FFF2-40B4-BE49-F238E27FC236}">
                  <a16:creationId xmlns:a16="http://schemas.microsoft.com/office/drawing/2014/main" id="{94545ACC-D759-508C-F92F-2F2AFB4C54A4}"/>
                </a:ext>
              </a:extLst>
            </p:cNvPr>
            <p:cNvSpPr/>
            <p:nvPr/>
          </p:nvSpPr>
          <p:spPr>
            <a:xfrm>
              <a:off x="0" y="0"/>
              <a:ext cx="5102291" cy="6848799"/>
            </a:xfrm>
            <a:prstGeom prst="rect">
              <a:avLst/>
            </a:prstGeom>
            <a:gr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2" name="ZoneTexte 61">
              <a:extLst>
                <a:ext uri="{FF2B5EF4-FFF2-40B4-BE49-F238E27FC236}">
                  <a16:creationId xmlns:a16="http://schemas.microsoft.com/office/drawing/2014/main" id="{74C368EC-8549-BA1E-C2F5-B2304D0C0430}"/>
                </a:ext>
              </a:extLst>
            </p:cNvPr>
            <p:cNvSpPr txBox="1"/>
            <p:nvPr/>
          </p:nvSpPr>
          <p:spPr>
            <a:xfrm>
              <a:off x="77114" y="2673493"/>
              <a:ext cx="5025177" cy="825891"/>
            </a:xfrm>
            <a:prstGeom prst="rect">
              <a:avLst/>
            </a:prstGeom>
            <a:grpFill/>
          </p:spPr>
          <p:txBody>
            <a:bodyPr wrap="square" rtlCol="0">
              <a:spAutoFit/>
            </a:bodyPr>
            <a:lstStyle/>
            <a:p>
              <a:pPr>
                <a:buClr>
                  <a:srgbClr val="000000"/>
                </a:buClr>
                <a:buSzPts val="5200"/>
              </a:pPr>
              <a:r>
                <a:rPr lang="en-CA" sz="4800" kern="0" dirty="0">
                  <a:solidFill>
                    <a:schemeClr val="bg1"/>
                  </a:solidFill>
                  <a:latin typeface="Oswald SemiBold"/>
                  <a:sym typeface="Oswald SemiBold"/>
                </a:rPr>
                <a:t>COMPÉTENCES</a:t>
              </a:r>
              <a:endParaRPr lang="fr-FR" sz="4800" kern="0" dirty="0">
                <a:solidFill>
                  <a:schemeClr val="bg1"/>
                </a:solidFill>
                <a:latin typeface="Oswald SemiBold"/>
                <a:sym typeface="Oswald SemiBold"/>
              </a:endParaRPr>
            </a:p>
          </p:txBody>
        </p:sp>
      </p:grpSp>
      <p:pic>
        <p:nvPicPr>
          <p:cNvPr id="212" name="Picture 2">
            <a:extLst>
              <a:ext uri="{FF2B5EF4-FFF2-40B4-BE49-F238E27FC236}">
                <a16:creationId xmlns:a16="http://schemas.microsoft.com/office/drawing/2014/main" id="{B088CE11-3EF9-CA55-D10E-849FCA5B4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7555" y="8493472"/>
            <a:ext cx="357238" cy="213854"/>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4" descr="Logo complet de Tableau PNG transparents - StickPNG">
            <a:extLst>
              <a:ext uri="{FF2B5EF4-FFF2-40B4-BE49-F238E27FC236}">
                <a16:creationId xmlns:a16="http://schemas.microsoft.com/office/drawing/2014/main" id="{9384ECC4-A7E1-DFF5-151A-BE099BAE1A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75" t="-57249" r="-16162" b="-75082"/>
          <a:stretch/>
        </p:blipFill>
        <p:spPr bwMode="auto">
          <a:xfrm>
            <a:off x="12919421" y="8185960"/>
            <a:ext cx="1042373" cy="96722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14" name="Picture 6">
            <a:extLst>
              <a:ext uri="{FF2B5EF4-FFF2-40B4-BE49-F238E27FC236}">
                <a16:creationId xmlns:a16="http://schemas.microsoft.com/office/drawing/2014/main" id="{65F6EF89-3FAA-7570-302D-D7D4783BA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7099" y="8356588"/>
            <a:ext cx="505393" cy="553855"/>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4" descr="Barrier, language, language barrier, miscommunication, misunderstanding,  misunderstood icon - Download on Iconfinder">
            <a:extLst>
              <a:ext uri="{FF2B5EF4-FFF2-40B4-BE49-F238E27FC236}">
                <a16:creationId xmlns:a16="http://schemas.microsoft.com/office/drawing/2014/main" id="{07B53525-AC07-9352-A008-129E31747D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4731" y="8368584"/>
            <a:ext cx="443570" cy="44357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 descr="Scrum: Adaptive Software Development | by Hanif Arkan Audah | Medium">
            <a:extLst>
              <a:ext uri="{FF2B5EF4-FFF2-40B4-BE49-F238E27FC236}">
                <a16:creationId xmlns:a16="http://schemas.microsoft.com/office/drawing/2014/main" id="{ADC23BDE-6043-B6D6-EDDD-8B03FEFD0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8786" y="8218435"/>
            <a:ext cx="743868" cy="74386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0" descr="Machine Learning – Europlanet Society">
            <a:extLst>
              <a:ext uri="{FF2B5EF4-FFF2-40B4-BE49-F238E27FC236}">
                <a16:creationId xmlns:a16="http://schemas.microsoft.com/office/drawing/2014/main" id="{9403B34B-0D4C-EC9B-0A97-A17E80992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7633" y="8356588"/>
            <a:ext cx="682837" cy="487622"/>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2" descr="Data visualization - Free marketing icons">
            <a:extLst>
              <a:ext uri="{FF2B5EF4-FFF2-40B4-BE49-F238E27FC236}">
                <a16:creationId xmlns:a16="http://schemas.microsoft.com/office/drawing/2014/main" id="{8C1DB76B-BACD-64E4-A230-95C710DB33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7861" y="8317775"/>
            <a:ext cx="565249" cy="56524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4" descr="CS-Delivery: Cabinet de consulting IT - [CS] Delivery">
            <a:extLst>
              <a:ext uri="{FF2B5EF4-FFF2-40B4-BE49-F238E27FC236}">
                <a16:creationId xmlns:a16="http://schemas.microsoft.com/office/drawing/2014/main" id="{623BF22C-EA71-48E4-6B45-18990FE88E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400" y="7578289"/>
            <a:ext cx="3535938" cy="2433530"/>
          </a:xfrm>
          <a:prstGeom prst="rect">
            <a:avLst/>
          </a:prstGeom>
          <a:noFill/>
          <a:extLst>
            <a:ext uri="{909E8E84-426E-40DD-AFC4-6F175D3DCCD1}">
              <a14:hiddenFill xmlns:a14="http://schemas.microsoft.com/office/drawing/2010/main">
                <a:solidFill>
                  <a:srgbClr val="FFFFFF"/>
                </a:solidFill>
              </a14:hiddenFill>
            </a:ext>
          </a:extLst>
        </p:spPr>
      </p:pic>
      <p:grpSp>
        <p:nvGrpSpPr>
          <p:cNvPr id="220" name="Groupe 219">
            <a:extLst>
              <a:ext uri="{FF2B5EF4-FFF2-40B4-BE49-F238E27FC236}">
                <a16:creationId xmlns:a16="http://schemas.microsoft.com/office/drawing/2014/main" id="{86C8A999-06E2-ED06-E0CA-99AE67E299A9}"/>
              </a:ext>
            </a:extLst>
          </p:cNvPr>
          <p:cNvGrpSpPr/>
          <p:nvPr/>
        </p:nvGrpSpPr>
        <p:grpSpPr>
          <a:xfrm>
            <a:off x="5350272" y="10770103"/>
            <a:ext cx="3771948" cy="2762896"/>
            <a:chOff x="5231850" y="3479545"/>
            <a:chExt cx="3771948" cy="2762896"/>
          </a:xfrm>
        </p:grpSpPr>
        <p:sp>
          <p:nvSpPr>
            <p:cNvPr id="221" name="Rectangle 220">
              <a:extLst>
                <a:ext uri="{FF2B5EF4-FFF2-40B4-BE49-F238E27FC236}">
                  <a16:creationId xmlns:a16="http://schemas.microsoft.com/office/drawing/2014/main" id="{DF487810-BA93-E0BD-7F03-7021BFEE05A0}"/>
                </a:ext>
              </a:extLst>
            </p:cNvPr>
            <p:cNvSpPr/>
            <p:nvPr/>
          </p:nvSpPr>
          <p:spPr>
            <a:xfrm>
              <a:off x="5674830" y="3829517"/>
              <a:ext cx="3328968" cy="24129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id="{5BDE374A-3FB3-AA28-6913-369A8867EC9B}"/>
                </a:ext>
              </a:extLst>
            </p:cNvPr>
            <p:cNvSpPr/>
            <p:nvPr/>
          </p:nvSpPr>
          <p:spPr>
            <a:xfrm>
              <a:off x="5503910" y="3741042"/>
              <a:ext cx="3328968" cy="2412924"/>
            </a:xfrm>
            <a:prstGeom prst="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Rectangle : coins arrondis 222">
              <a:extLst>
                <a:ext uri="{FF2B5EF4-FFF2-40B4-BE49-F238E27FC236}">
                  <a16:creationId xmlns:a16="http://schemas.microsoft.com/office/drawing/2014/main" id="{242B0BD0-86C9-4C2A-A107-A68E27997060}"/>
                </a:ext>
              </a:extLst>
            </p:cNvPr>
            <p:cNvSpPr/>
            <p:nvPr/>
          </p:nvSpPr>
          <p:spPr>
            <a:xfrm>
              <a:off x="5231850" y="3479545"/>
              <a:ext cx="1591842" cy="465033"/>
            </a:xfrm>
            <a:prstGeom prst="roundRect">
              <a:avLst>
                <a:gd name="adj" fmla="val 19792"/>
              </a:avLst>
            </a:prstGeom>
            <a:solidFill>
              <a:srgbClr val="ED1C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4" name="ZoneTexte 223">
            <a:extLst>
              <a:ext uri="{FF2B5EF4-FFF2-40B4-BE49-F238E27FC236}">
                <a16:creationId xmlns:a16="http://schemas.microsoft.com/office/drawing/2014/main" id="{08193661-3A09-66AF-A8F3-2813A755A79B}"/>
              </a:ext>
            </a:extLst>
          </p:cNvPr>
          <p:cNvSpPr txBox="1"/>
          <p:nvPr/>
        </p:nvSpPr>
        <p:spPr>
          <a:xfrm>
            <a:off x="5500535" y="10816994"/>
            <a:ext cx="1244990" cy="369332"/>
          </a:xfrm>
          <a:prstGeom prst="rect">
            <a:avLst/>
          </a:prstGeom>
          <a:noFill/>
        </p:spPr>
        <p:txBody>
          <a:bodyPr wrap="square" rtlCol="0">
            <a:spAutoFit/>
          </a:bodyPr>
          <a:lstStyle/>
          <a:p>
            <a:r>
              <a:rPr lang="fr-FR" kern="0" dirty="0">
                <a:solidFill>
                  <a:schemeClr val="bg1"/>
                </a:solidFill>
                <a:latin typeface="Oswald SemiBold"/>
              </a:rPr>
              <a:t>Consulting </a:t>
            </a:r>
          </a:p>
        </p:txBody>
      </p:sp>
      <p:sp>
        <p:nvSpPr>
          <p:cNvPr id="225" name="ZoneTexte 224">
            <a:extLst>
              <a:ext uri="{FF2B5EF4-FFF2-40B4-BE49-F238E27FC236}">
                <a16:creationId xmlns:a16="http://schemas.microsoft.com/office/drawing/2014/main" id="{90FB8FE2-9163-E0A5-5FD0-BED058E717D5}"/>
              </a:ext>
            </a:extLst>
          </p:cNvPr>
          <p:cNvSpPr txBox="1"/>
          <p:nvPr/>
        </p:nvSpPr>
        <p:spPr>
          <a:xfrm>
            <a:off x="5698033" y="11293927"/>
            <a:ext cx="3076427" cy="1938992"/>
          </a:xfrm>
          <a:prstGeom prst="rect">
            <a:avLst/>
          </a:prstGeom>
          <a:noFill/>
        </p:spPr>
        <p:txBody>
          <a:bodyPr wrap="square" rtlCol="0">
            <a:spAutoFit/>
          </a:bodyPr>
          <a:lstStyle/>
          <a:p>
            <a:pPr>
              <a:buFont typeface="Arial" panose="020B0604020202020204" pitchFamily="34" charset="0"/>
              <a:buChar char="•"/>
            </a:pPr>
            <a:r>
              <a:rPr lang="fr-FR" sz="1200" dirty="0">
                <a:solidFill>
                  <a:schemeClr val="bg1"/>
                </a:solidFill>
                <a:latin typeface="Poppins"/>
                <a:cs typeface="Poppins"/>
              </a:rPr>
              <a:t>J'ai travaillé sur différents projets universitaires couvrant différents aspects du traitement des données, allant de la manipulation et de l'ingénierie des données à la conception de modèles complexes et à la visualisation, ce qui m'a permis de m'adapter à différents niveaux de stress.</a:t>
            </a:r>
          </a:p>
          <a:p>
            <a:pPr algn="l">
              <a:buFont typeface="Arial" panose="020B0604020202020204" pitchFamily="34" charset="0"/>
              <a:buChar char="•"/>
            </a:pPr>
            <a:endParaRPr lang="fr-FR" sz="1200" dirty="0">
              <a:solidFill>
                <a:schemeClr val="bg1"/>
              </a:solidFill>
              <a:latin typeface="Poppins"/>
              <a:cs typeface="Poppins"/>
            </a:endParaRPr>
          </a:p>
        </p:txBody>
      </p:sp>
      <p:pic>
        <p:nvPicPr>
          <p:cNvPr id="3" name="Picture 2">
            <a:extLst>
              <a:ext uri="{FF2B5EF4-FFF2-40B4-BE49-F238E27FC236}">
                <a16:creationId xmlns:a16="http://schemas.microsoft.com/office/drawing/2014/main" id="{36E7BA81-27DE-C669-F6F8-5F6EB8224436}"/>
              </a:ext>
            </a:extLst>
          </p:cNvPr>
          <p:cNvPicPr>
            <a:picLocks noChangeAspect="1"/>
          </p:cNvPicPr>
          <p:nvPr/>
        </p:nvPicPr>
        <p:blipFill>
          <a:blip r:embed="rId11"/>
          <a:stretch>
            <a:fillRect/>
          </a:stretch>
        </p:blipFill>
        <p:spPr>
          <a:xfrm>
            <a:off x="-11897550" y="7010898"/>
            <a:ext cx="5016617" cy="2554545"/>
          </a:xfrm>
          <a:prstGeom prst="rect">
            <a:avLst/>
          </a:prstGeom>
        </p:spPr>
      </p:pic>
      <p:grpSp>
        <p:nvGrpSpPr>
          <p:cNvPr id="6" name="Group 5">
            <a:extLst>
              <a:ext uri="{FF2B5EF4-FFF2-40B4-BE49-F238E27FC236}">
                <a16:creationId xmlns:a16="http://schemas.microsoft.com/office/drawing/2014/main" id="{0F1566EB-9FE6-93D4-9AC3-9DB4B73784BE}"/>
              </a:ext>
            </a:extLst>
          </p:cNvPr>
          <p:cNvGrpSpPr/>
          <p:nvPr/>
        </p:nvGrpSpPr>
        <p:grpSpPr>
          <a:xfrm>
            <a:off x="-9389241" y="6968672"/>
            <a:ext cx="2839362" cy="3308686"/>
            <a:chOff x="8476338" y="3402218"/>
            <a:chExt cx="2839362" cy="3308686"/>
          </a:xfrm>
        </p:grpSpPr>
        <p:sp>
          <p:nvSpPr>
            <p:cNvPr id="4" name="Rectangle 3">
              <a:extLst>
                <a:ext uri="{FF2B5EF4-FFF2-40B4-BE49-F238E27FC236}">
                  <a16:creationId xmlns:a16="http://schemas.microsoft.com/office/drawing/2014/main" id="{4EBEF028-A1B0-C689-1CCC-A1262AA73570}"/>
                </a:ext>
              </a:extLst>
            </p:cNvPr>
            <p:cNvSpPr/>
            <p:nvPr/>
          </p:nvSpPr>
          <p:spPr>
            <a:xfrm>
              <a:off x="8951300" y="3402218"/>
              <a:ext cx="2364400" cy="199528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C0CD022F-ED6B-F791-BC7C-6CEB20BF233D}"/>
                </a:ext>
              </a:extLst>
            </p:cNvPr>
            <p:cNvSpPr/>
            <p:nvPr/>
          </p:nvSpPr>
          <p:spPr>
            <a:xfrm>
              <a:off x="8476338" y="4920902"/>
              <a:ext cx="2334352" cy="179000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grpSp>
        <p:nvGrpSpPr>
          <p:cNvPr id="2" name="Groupe 43">
            <a:extLst>
              <a:ext uri="{FF2B5EF4-FFF2-40B4-BE49-F238E27FC236}">
                <a16:creationId xmlns:a16="http://schemas.microsoft.com/office/drawing/2014/main" id="{4512D89A-7F2A-F0DB-7B68-50A1F8910730}"/>
              </a:ext>
            </a:extLst>
          </p:cNvPr>
          <p:cNvGrpSpPr/>
          <p:nvPr/>
        </p:nvGrpSpPr>
        <p:grpSpPr>
          <a:xfrm>
            <a:off x="5189412" y="7174207"/>
            <a:ext cx="6814743" cy="6019994"/>
            <a:chOff x="5310653" y="1126490"/>
            <a:chExt cx="6814743" cy="6019994"/>
          </a:xfrm>
        </p:grpSpPr>
        <p:sp>
          <p:nvSpPr>
            <p:cNvPr id="7" name="Google Shape;148;p20">
              <a:extLst>
                <a:ext uri="{FF2B5EF4-FFF2-40B4-BE49-F238E27FC236}">
                  <a16:creationId xmlns:a16="http://schemas.microsoft.com/office/drawing/2014/main" id="{478DF973-C259-816D-A890-499559670E23}"/>
                </a:ext>
              </a:extLst>
            </p:cNvPr>
            <p:cNvSpPr txBox="1">
              <a:spLocks/>
            </p:cNvSpPr>
            <p:nvPr/>
          </p:nvSpPr>
          <p:spPr>
            <a:xfrm>
              <a:off x="5310653" y="2082473"/>
              <a:ext cx="1896466" cy="3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8" name="Google Shape;153;p20">
              <a:extLst>
                <a:ext uri="{FF2B5EF4-FFF2-40B4-BE49-F238E27FC236}">
                  <a16:creationId xmlns:a16="http://schemas.microsoft.com/office/drawing/2014/main" id="{977B072C-937E-3178-0695-7B595D9D5BF5}"/>
                </a:ext>
              </a:extLst>
            </p:cNvPr>
            <p:cNvSpPr txBox="1">
              <a:spLocks/>
            </p:cNvSpPr>
            <p:nvPr/>
          </p:nvSpPr>
          <p:spPr>
            <a:xfrm>
              <a:off x="5310654" y="5408263"/>
              <a:ext cx="1896465" cy="3644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1pPr>
              <a:lvl2pPr marL="914400" marR="0" lvl="1"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2pPr>
              <a:lvl3pPr marL="1371600" marR="0" lvl="2"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3pPr>
              <a:lvl4pPr marL="1828800" marR="0" lvl="3"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4pPr>
              <a:lvl5pPr marL="2286000" marR="0" lvl="4"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5pPr>
              <a:lvl6pPr marL="2743200" marR="0" lvl="5"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6pPr>
              <a:lvl7pPr marL="3200400" marR="0" lvl="6"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7pPr>
              <a:lvl8pPr marL="3657600" marR="0" lvl="7"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8pPr>
              <a:lvl9pPr marL="4114800" marR="0" lvl="8" indent="-317500" algn="l" rtl="0">
                <a:lnSpc>
                  <a:spcPct val="100000"/>
                </a:lnSpc>
                <a:spcBef>
                  <a:spcPts val="0"/>
                </a:spcBef>
                <a:spcAft>
                  <a:spcPts val="0"/>
                </a:spcAft>
                <a:buClr>
                  <a:schemeClr val="dk1"/>
                </a:buClr>
                <a:buSzPts val="1400"/>
                <a:buFont typeface="Exo 2"/>
                <a:buChar char="■"/>
                <a:defRPr sz="1400" b="0" i="0" u="none" strike="noStrike" cap="none">
                  <a:solidFill>
                    <a:schemeClr val="dk1"/>
                  </a:solidFill>
                  <a:latin typeface="Exo 2"/>
                  <a:ea typeface="Exo 2"/>
                  <a:cs typeface="Exo 2"/>
                  <a:sym typeface="Exo 2"/>
                </a:defRPr>
              </a:lvl9pPr>
            </a:lstStyle>
            <a:p>
              <a:pPr marL="0" indent="0">
                <a:spcAft>
                  <a:spcPts val="1200"/>
                </a:spcAft>
                <a:buClr>
                  <a:srgbClr val="063565"/>
                </a:buClr>
                <a:buFont typeface="Exo 2"/>
                <a:buNone/>
              </a:pPr>
              <a:r>
                <a:rPr lang="fr-FR" sz="1600" kern="0" dirty="0">
                  <a:solidFill>
                    <a:srgbClr val="0000FF"/>
                  </a:solidFill>
                </a:rPr>
                <a:t>projet académique </a:t>
              </a:r>
              <a:endParaRPr lang="en-US" sz="1600" kern="0" dirty="0">
                <a:solidFill>
                  <a:srgbClr val="0000FF"/>
                </a:solidFill>
                <a:sym typeface="Oxanium ExtraBold"/>
              </a:endParaRPr>
            </a:p>
          </p:txBody>
        </p:sp>
        <p:sp>
          <p:nvSpPr>
            <p:cNvPr id="9" name="Google Shape;157;p20">
              <a:extLst>
                <a:ext uri="{FF2B5EF4-FFF2-40B4-BE49-F238E27FC236}">
                  <a16:creationId xmlns:a16="http://schemas.microsoft.com/office/drawing/2014/main" id="{B219A73A-2CBD-A1F1-6700-B49EA987CE0B}"/>
                </a:ext>
              </a:extLst>
            </p:cNvPr>
            <p:cNvSpPr txBox="1">
              <a:spLocks/>
            </p:cNvSpPr>
            <p:nvPr/>
          </p:nvSpPr>
          <p:spPr>
            <a:xfrm>
              <a:off x="5371475" y="1263664"/>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a:buClr>
                  <a:srgbClr val="063565"/>
                </a:buClr>
              </a:pPr>
              <a:endParaRPr kumimoji="0" lang="fr-MA" sz="1600" b="0" i="0" u="none" strike="noStrike" kern="0" cap="none" spc="0" normalizeH="0" baseline="0" noProof="0" dirty="0">
                <a:ln>
                  <a:noFill/>
                </a:ln>
                <a:solidFill>
                  <a:srgbClr val="FFFFFF"/>
                </a:solidFill>
                <a:effectLst/>
                <a:uLnTx/>
                <a:uFillTx/>
                <a:latin typeface="Oxanium ExtraBold"/>
                <a:sym typeface="Oxanium ExtraBold"/>
              </a:endParaRPr>
            </a:p>
            <a:p>
              <a:pPr>
                <a:buClr>
                  <a:srgbClr val="063565"/>
                </a:buClr>
              </a:pPr>
              <a:endParaRPr lang="fr-MA" sz="1600" kern="0" dirty="0">
                <a:solidFill>
                  <a:srgbClr val="FFFFFF"/>
                </a:solidFill>
              </a:endParaRPr>
            </a:p>
            <a:p>
              <a:pPr>
                <a:buClr>
                  <a:srgbClr val="063565"/>
                </a:buClr>
              </a:pPr>
              <a:r>
                <a:rPr lang="fr-MA" sz="1600" kern="0" dirty="0" err="1">
                  <a:solidFill>
                    <a:srgbClr val="FFFFFF"/>
                  </a:solidFill>
                </a:rPr>
                <a:t>oct</a:t>
              </a:r>
              <a:r>
                <a:rPr kumimoji="0" lang="fr-MA" sz="1600" b="0" i="0" u="none" strike="noStrike" kern="0" cap="none" spc="0" normalizeH="0" baseline="0" noProof="0" dirty="0">
                  <a:ln>
                    <a:noFill/>
                  </a:ln>
                  <a:solidFill>
                    <a:srgbClr val="FFFFFF"/>
                  </a:solidFill>
                  <a:effectLst/>
                  <a:uLnTx/>
                  <a:uFillTx/>
                  <a:latin typeface="Oxanium ExtraBold"/>
                  <a:sym typeface="Oxanium ExtraBold"/>
                </a:rPr>
                <a:t> 2023</a:t>
              </a:r>
              <a:endParaRPr kumimoji="0" lang="en-US" sz="1600" b="0" i="0" u="none" strike="noStrike" kern="0" cap="none" spc="0" normalizeH="0" baseline="0" noProof="0" dirty="0">
                <a:ln>
                  <a:noFill/>
                </a:ln>
                <a:solidFill>
                  <a:srgbClr val="FFFFFF"/>
                </a:solidFill>
                <a:effectLst/>
                <a:uLnTx/>
                <a:uFillTx/>
                <a:latin typeface="Oxanium ExtraBold"/>
                <a:sym typeface="Oxanium ExtraBold"/>
              </a:endParaRPr>
            </a:p>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endParaRPr kumimoji="0" lang="en-US" sz="2800" b="0" i="0" u="none" strike="noStrike" kern="0" cap="none" spc="0" normalizeH="0" baseline="0" noProof="0" dirty="0">
                <a:ln>
                  <a:noFill/>
                </a:ln>
                <a:solidFill>
                  <a:srgbClr val="FFFFFF"/>
                </a:solidFill>
                <a:effectLst/>
                <a:uLnTx/>
                <a:uFillTx/>
                <a:latin typeface="Oxanium ExtraBold"/>
                <a:sym typeface="Oxanium ExtraBold"/>
              </a:endParaRPr>
            </a:p>
          </p:txBody>
        </p:sp>
        <p:sp>
          <p:nvSpPr>
            <p:cNvPr id="10" name="Google Shape;157;p20">
              <a:extLst>
                <a:ext uri="{FF2B5EF4-FFF2-40B4-BE49-F238E27FC236}">
                  <a16:creationId xmlns:a16="http://schemas.microsoft.com/office/drawing/2014/main" id="{1BDDC9C2-55BF-7CA8-1D8D-9E5F2B91CDD2}"/>
                </a:ext>
              </a:extLst>
            </p:cNvPr>
            <p:cNvSpPr txBox="1">
              <a:spLocks/>
            </p:cNvSpPr>
            <p:nvPr/>
          </p:nvSpPr>
          <p:spPr>
            <a:xfrm>
              <a:off x="5371475" y="4697965"/>
              <a:ext cx="1896466" cy="617837"/>
            </a:xfrm>
            <a:prstGeom prst="rect">
              <a:avLst/>
            </a:prstGeom>
            <a:solidFill>
              <a:srgbClr val="000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1pPr>
              <a:lvl2pPr marR="0" lvl="1"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2pPr>
              <a:lvl3pPr marR="0" lvl="2"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3pPr>
              <a:lvl4pPr marR="0" lvl="3"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4pPr>
              <a:lvl5pPr marR="0" lvl="4"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5pPr>
              <a:lvl6pPr marR="0" lvl="5"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6pPr>
              <a:lvl7pPr marR="0" lvl="6"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7pPr>
              <a:lvl8pPr marR="0" lvl="7"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8pPr>
              <a:lvl9pPr marR="0" lvl="8" algn="l" rtl="0">
                <a:lnSpc>
                  <a:spcPct val="100000"/>
                </a:lnSpc>
                <a:spcBef>
                  <a:spcPts val="0"/>
                </a:spcBef>
                <a:spcAft>
                  <a:spcPts val="0"/>
                </a:spcAft>
                <a:buClr>
                  <a:schemeClr val="dk1"/>
                </a:buClr>
                <a:buSzPts val="3000"/>
                <a:buFont typeface="Oxanium ExtraBold"/>
                <a:buNone/>
                <a:defRPr sz="3000" b="0" i="0" u="none" strike="noStrike" cap="none">
                  <a:solidFill>
                    <a:schemeClr val="dk1"/>
                  </a:solidFill>
                  <a:latin typeface="Oxanium ExtraBold"/>
                  <a:ea typeface="Oxanium ExtraBold"/>
                  <a:cs typeface="Oxanium ExtraBold"/>
                  <a:sym typeface="Oxanium ExtraBold"/>
                </a:defRPr>
              </a:lvl9pPr>
            </a:lstStyle>
            <a:p>
              <a:pPr marL="0" marR="0" lvl="0" indent="0" algn="l" defTabSz="914400" rtl="0" eaLnBrk="1" fontAlgn="auto" latinLnBrk="0" hangingPunct="1">
                <a:lnSpc>
                  <a:spcPct val="100000"/>
                </a:lnSpc>
                <a:spcBef>
                  <a:spcPts val="0"/>
                </a:spcBef>
                <a:spcAft>
                  <a:spcPts val="0"/>
                </a:spcAft>
                <a:buClr>
                  <a:srgbClr val="063565"/>
                </a:buClr>
                <a:buSzPts val="3000"/>
                <a:buFont typeface="Oxanium ExtraBold"/>
                <a:buNone/>
                <a:tabLst/>
                <a:defRPr/>
              </a:pPr>
              <a:r>
                <a:rPr kumimoji="0" lang="fr-MA" sz="1600" b="0" i="0" u="none" strike="noStrike" kern="0" cap="none" spc="0" normalizeH="0" baseline="0" noProof="0" dirty="0">
                  <a:ln>
                    <a:noFill/>
                  </a:ln>
                  <a:solidFill>
                    <a:srgbClr val="FFFFFF"/>
                  </a:solidFill>
                  <a:effectLst/>
                  <a:uLnTx/>
                  <a:uFillTx/>
                  <a:latin typeface="Oxanium ExtraBold"/>
                  <a:sym typeface="Oxanium ExtraBold"/>
                </a:rPr>
                <a:t>Jan</a:t>
              </a:r>
              <a:r>
                <a:rPr kumimoji="0" lang="en-US" sz="1600" b="0" i="0" u="none" strike="noStrike" kern="0" cap="none" spc="0" normalizeH="0" baseline="0" noProof="0" dirty="0">
                  <a:ln>
                    <a:noFill/>
                  </a:ln>
                  <a:solidFill>
                    <a:srgbClr val="FFFFFF"/>
                  </a:solidFill>
                  <a:effectLst/>
                  <a:uLnTx/>
                  <a:uFillTx/>
                  <a:latin typeface="Oxanium ExtraBold"/>
                  <a:sym typeface="Oxanium ExtraBold"/>
                </a:rPr>
                <a:t> 2024</a:t>
              </a:r>
            </a:p>
          </p:txBody>
        </p:sp>
        <p:sp>
          <p:nvSpPr>
            <p:cNvPr id="11" name="ZoneTexte 41">
              <a:extLst>
                <a:ext uri="{FF2B5EF4-FFF2-40B4-BE49-F238E27FC236}">
                  <a16:creationId xmlns:a16="http://schemas.microsoft.com/office/drawing/2014/main" id="{971494FD-0C80-4E49-EDCA-953E6CB38F77}"/>
                </a:ext>
              </a:extLst>
            </p:cNvPr>
            <p:cNvSpPr txBox="1"/>
            <p:nvPr/>
          </p:nvSpPr>
          <p:spPr>
            <a:xfrm>
              <a:off x="7340111" y="4591939"/>
              <a:ext cx="4785285"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2"/>
                  </a:solidFill>
                  <a:latin typeface="Poppins"/>
                  <a:cs typeface="Poppins"/>
                </a:rPr>
                <a:t>Text Clustering with LLMs : Replicated a cutting-edge experiment from ’Large Language Models Enable Few-Shot Clustering,’ demonstrating the use of LLMs for enhanced text clustering with minimal expert input. This work underscores the potential of LLMs in data science, showcasing significant advancements in clustering techniques and model application.</a:t>
              </a:r>
              <a:endParaRPr lang="fr-FR" sz="1600" dirty="0">
                <a:solidFill>
                  <a:schemeClr val="dk2"/>
                </a:solidFill>
                <a:latin typeface="Poppins"/>
                <a:cs typeface="Poppins"/>
              </a:endParaRPr>
            </a:p>
          </p:txBody>
        </p:sp>
        <p:sp>
          <p:nvSpPr>
            <p:cNvPr id="12" name="ZoneTexte 42">
              <a:extLst>
                <a:ext uri="{FF2B5EF4-FFF2-40B4-BE49-F238E27FC236}">
                  <a16:creationId xmlns:a16="http://schemas.microsoft.com/office/drawing/2014/main" id="{AA54AAD9-A94D-64DB-D1F2-815B26867196}"/>
                </a:ext>
              </a:extLst>
            </p:cNvPr>
            <p:cNvSpPr txBox="1"/>
            <p:nvPr/>
          </p:nvSpPr>
          <p:spPr>
            <a:xfrm>
              <a:off x="7332678" y="1126490"/>
              <a:ext cx="4792718"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Developed an innovative ETL process for economic data aggregation, enhancing data collection efficiency by 30%. Conducted in-depth analysis using NLP with NLTK and Spacy, resulting in a </a:t>
              </a:r>
              <a:r>
                <a:rPr lang="en-US" sz="1600" dirty="0" err="1"/>
                <a:t>PowerBI</a:t>
              </a:r>
              <a:r>
                <a:rPr lang="en-US" sz="1600" dirty="0"/>
                <a:t> dashboard that improved interpretation of economic trends by 25%. •Tools: NLP, NLTK, Spacy, </a:t>
              </a:r>
              <a:r>
                <a:rPr lang="en-US" sz="1600" dirty="0" err="1"/>
                <a:t>PowerBI</a:t>
              </a:r>
              <a:r>
                <a:rPr lang="en-US" sz="1600" dirty="0"/>
                <a:t>, Python</a:t>
              </a:r>
              <a:endParaRPr lang="fr-FR" sz="1600" dirty="0">
                <a:solidFill>
                  <a:schemeClr val="dk2"/>
                </a:solidFill>
                <a:latin typeface="Poppins"/>
                <a:cs typeface="Poppins"/>
              </a:endParaRPr>
            </a:p>
          </p:txBody>
        </p:sp>
      </p:grpSp>
      <p:pic>
        <p:nvPicPr>
          <p:cNvPr id="13" name="Picture 12" descr="A close-up of a computer screen&#10;&#10;Description automatically generated">
            <a:extLst>
              <a:ext uri="{FF2B5EF4-FFF2-40B4-BE49-F238E27FC236}">
                <a16:creationId xmlns:a16="http://schemas.microsoft.com/office/drawing/2014/main" id="{03DD6745-6DF3-5DCD-A3E4-6F53E419FC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1963" y="2170898"/>
            <a:ext cx="10997088" cy="2336881"/>
          </a:xfrm>
          <a:prstGeom prst="rect">
            <a:avLst/>
          </a:prstGeom>
        </p:spPr>
      </p:pic>
      <p:pic>
        <p:nvPicPr>
          <p:cNvPr id="16" name="Picture 15" descr="A diagram of a software company&#10;&#10;Description automatically generated">
            <a:extLst>
              <a:ext uri="{FF2B5EF4-FFF2-40B4-BE49-F238E27FC236}">
                <a16:creationId xmlns:a16="http://schemas.microsoft.com/office/drawing/2014/main" id="{403D21DE-CE22-A1FD-2B04-58AA8A12DBD1}"/>
              </a:ext>
            </a:extLst>
          </p:cNvPr>
          <p:cNvPicPr>
            <a:picLocks noChangeAspect="1"/>
          </p:cNvPicPr>
          <p:nvPr/>
        </p:nvPicPr>
        <p:blipFill>
          <a:blip r:embed="rId13">
            <a:alphaModFix/>
            <a:extLst>
              <a:ext uri="{28A0092B-C50C-407E-A947-70E740481C1C}">
                <a14:useLocalDpi xmlns:a14="http://schemas.microsoft.com/office/drawing/2010/main" val="0"/>
              </a:ext>
            </a:extLst>
          </a:blip>
          <a:stretch>
            <a:fillRect/>
          </a:stretch>
        </p:blipFill>
        <p:spPr>
          <a:xfrm>
            <a:off x="189680" y="1947823"/>
            <a:ext cx="11207144" cy="4105948"/>
          </a:xfrm>
          <a:prstGeom prst="rect">
            <a:avLst/>
          </a:prstGeom>
        </p:spPr>
      </p:pic>
    </p:spTree>
    <p:extLst>
      <p:ext uri="{BB962C8B-B14F-4D97-AF65-F5344CB8AC3E}">
        <p14:creationId xmlns:p14="http://schemas.microsoft.com/office/powerpoint/2010/main" val="2215450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5030</TotalTime>
  <Words>3369</Words>
  <Application>Microsoft Office PowerPoint</Application>
  <PresentationFormat>Widescreen</PresentationFormat>
  <Paragraphs>493</Paragraphs>
  <Slides>24</Slides>
  <Notes>20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Exo 2</vt:lpstr>
      <vt:lpstr>Oswald</vt:lpstr>
      <vt:lpstr>Oswald SemiBold</vt:lpstr>
      <vt:lpstr>Oswald;600</vt:lpstr>
      <vt:lpstr>Oxanium ExtraBold</vt:lpstr>
      <vt:lpstr>Poppins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KHALLOUQ Youssef Amine</dc:creator>
  <cp:lastModifiedBy>MOHAMED NABIGH</cp:lastModifiedBy>
  <cp:revision>19</cp:revision>
  <dcterms:created xsi:type="dcterms:W3CDTF">2023-10-07T10:45:28Z</dcterms:created>
  <dcterms:modified xsi:type="dcterms:W3CDTF">2024-04-10T06:54:19Z</dcterms:modified>
</cp:coreProperties>
</file>