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48"/>
  </p:notesMasterIdLst>
  <p:sldIdLst>
    <p:sldId id="312" r:id="rId3"/>
    <p:sldId id="309" r:id="rId4"/>
    <p:sldId id="322" r:id="rId5"/>
    <p:sldId id="323" r:id="rId6"/>
    <p:sldId id="260" r:id="rId7"/>
    <p:sldId id="325" r:id="rId8"/>
    <p:sldId id="327" r:id="rId9"/>
    <p:sldId id="326" r:id="rId10"/>
    <p:sldId id="362" r:id="rId11"/>
    <p:sldId id="363" r:id="rId12"/>
    <p:sldId id="328" r:id="rId13"/>
    <p:sldId id="361" r:id="rId14"/>
    <p:sldId id="331" r:id="rId15"/>
    <p:sldId id="370" r:id="rId16"/>
    <p:sldId id="371" r:id="rId17"/>
    <p:sldId id="372" r:id="rId18"/>
    <p:sldId id="375" r:id="rId19"/>
    <p:sldId id="376" r:id="rId20"/>
    <p:sldId id="377" r:id="rId21"/>
    <p:sldId id="378" r:id="rId22"/>
    <p:sldId id="383" r:id="rId23"/>
    <p:sldId id="384" r:id="rId24"/>
    <p:sldId id="385" r:id="rId25"/>
    <p:sldId id="381" r:id="rId26"/>
    <p:sldId id="382" r:id="rId27"/>
    <p:sldId id="407" r:id="rId28"/>
    <p:sldId id="386" r:id="rId29"/>
    <p:sldId id="387" r:id="rId30"/>
    <p:sldId id="388" r:id="rId31"/>
    <p:sldId id="389" r:id="rId32"/>
    <p:sldId id="390" r:id="rId33"/>
    <p:sldId id="391" r:id="rId34"/>
    <p:sldId id="392" r:id="rId35"/>
    <p:sldId id="393" r:id="rId36"/>
    <p:sldId id="395" r:id="rId37"/>
    <p:sldId id="394" r:id="rId38"/>
    <p:sldId id="396" r:id="rId39"/>
    <p:sldId id="397" r:id="rId40"/>
    <p:sldId id="398" r:id="rId41"/>
    <p:sldId id="399" r:id="rId42"/>
    <p:sldId id="400" r:id="rId43"/>
    <p:sldId id="403" r:id="rId44"/>
    <p:sldId id="404" r:id="rId45"/>
    <p:sldId id="405" r:id="rId46"/>
    <p:sldId id="406"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0" roundtripDataSignature="AMtx7mim9366cDfsmPADFcYSl1+6HAn7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16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202" autoAdjust="0"/>
  </p:normalViewPr>
  <p:slideViewPr>
    <p:cSldViewPr snapToGrid="0">
      <p:cViewPr varScale="1">
        <p:scale>
          <a:sx n="50" d="100"/>
          <a:sy n="50" d="100"/>
        </p:scale>
        <p:origin x="1284" y="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84"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80" Type="http://customschemas.google.com/relationships/presentationmetadata" Target="meta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areaChart>
        <c:grouping val="standard"/>
        <c:varyColors val="0"/>
        <c:ser>
          <c:idx val="1"/>
          <c:order val="1"/>
          <c:tx>
            <c:strRef>
              <c:f>Sheet1!$C$1</c:f>
              <c:strCache>
                <c:ptCount val="1"/>
                <c:pt idx="0">
                  <c:v>r²2</c:v>
                </c:pt>
              </c:strCache>
            </c:strRef>
          </c:tx>
          <c:spPr>
            <a:solidFill>
              <a:schemeClr val="accent6"/>
            </a:solidFill>
            <a:ln>
              <a:noFill/>
            </a:ln>
            <a:effectLst/>
          </c:spPr>
          <c:cat>
            <c:strRef>
              <c:f>Sheet1!$A$2:$A$8</c:f>
              <c:strCache>
                <c:ptCount val="7"/>
                <c:pt idx="0">
                  <c:v>AGBoost Standard</c:v>
                </c:pt>
                <c:pt idx="1">
                  <c:v>AGBoost Optimis´e (Algorithme G´en´etique)</c:v>
                </c:pt>
                <c:pt idx="2">
                  <c:v>Regression a Moyenne Quadratique</c:v>
                </c:pt>
                <c:pt idx="3">
                  <c:v>R´eseau de Neurones avec ZILN</c:v>
                </c:pt>
                <c:pt idx="4">
                  <c:v>XGBoost Tweedie</c:v>
                </c:pt>
                <c:pt idx="5">
                  <c:v>Pr´ediction Segment´ee en Deux Phases</c:v>
                </c:pt>
                <c:pt idx="6">
                  <c:v>XGBoost avec Perte Logarithmique</c:v>
                </c:pt>
              </c:strCache>
            </c:strRef>
          </c:cat>
          <c:val>
            <c:numRef>
              <c:f>Sheet1!$C$2:$C$8</c:f>
              <c:numCache>
                <c:formatCode>General</c:formatCode>
                <c:ptCount val="7"/>
                <c:pt idx="0">
                  <c:v>12</c:v>
                </c:pt>
                <c:pt idx="1">
                  <c:v>19</c:v>
                </c:pt>
                <c:pt idx="2">
                  <c:v>21</c:v>
                </c:pt>
                <c:pt idx="3">
                  <c:v>22</c:v>
                </c:pt>
                <c:pt idx="4">
                  <c:v>16</c:v>
                </c:pt>
                <c:pt idx="5">
                  <c:v>17</c:v>
                </c:pt>
                <c:pt idx="6">
                  <c:v>12</c:v>
                </c:pt>
              </c:numCache>
            </c:numRef>
          </c:val>
          <c:extLst>
            <c:ext xmlns:c16="http://schemas.microsoft.com/office/drawing/2014/chart" uri="{C3380CC4-5D6E-409C-BE32-E72D297353CC}">
              <c16:uniqueId val="{00000001-3A25-4E79-B2E9-96675A202DFA}"/>
            </c:ext>
          </c:extLst>
        </c:ser>
        <c:dLbls>
          <c:showLegendKey val="0"/>
          <c:showVal val="0"/>
          <c:showCatName val="0"/>
          <c:showSerName val="0"/>
          <c:showPercent val="0"/>
          <c:showBubbleSize val="0"/>
        </c:dLbls>
        <c:axId val="128348944"/>
        <c:axId val="128351344"/>
      </c:areaChart>
      <c:barChart>
        <c:barDir val="col"/>
        <c:grouping val="clustered"/>
        <c:varyColors val="0"/>
        <c:ser>
          <c:idx val="0"/>
          <c:order val="0"/>
          <c:tx>
            <c:strRef>
              <c:f>Sheet1!$B$1</c:f>
              <c:strCache>
                <c:ptCount val="1"/>
                <c:pt idx="0">
                  <c:v>R²</c:v>
                </c:pt>
              </c:strCache>
            </c:strRef>
          </c:tx>
          <c:spPr>
            <a:solidFill>
              <a:schemeClr val="accent6">
                <a:shade val="65000"/>
              </a:schemeClr>
            </a:solidFill>
            <a:ln>
              <a:noFill/>
            </a:ln>
            <a:effectLst/>
          </c:spPr>
          <c:invertIfNegative val="0"/>
          <c:cat>
            <c:strRef>
              <c:f>Sheet1!$A$2:$A$8</c:f>
              <c:strCache>
                <c:ptCount val="7"/>
                <c:pt idx="0">
                  <c:v>AGBoost Standard</c:v>
                </c:pt>
                <c:pt idx="1">
                  <c:v>AGBoost Optimis´e (Algorithme G´en´etique)</c:v>
                </c:pt>
                <c:pt idx="2">
                  <c:v>Regression a Moyenne Quadratique</c:v>
                </c:pt>
                <c:pt idx="3">
                  <c:v>R´eseau de Neurones avec ZILN</c:v>
                </c:pt>
                <c:pt idx="4">
                  <c:v>XGBoost Tweedie</c:v>
                </c:pt>
                <c:pt idx="5">
                  <c:v>Pr´ediction Segment´ee en Deux Phases</c:v>
                </c:pt>
                <c:pt idx="6">
                  <c:v>XGBoost avec Perte Logarithmique</c:v>
                </c:pt>
              </c:strCache>
            </c:strRef>
          </c:cat>
          <c:val>
            <c:numRef>
              <c:f>Sheet1!$B$2:$B$8</c:f>
              <c:numCache>
                <c:formatCode>General</c:formatCode>
                <c:ptCount val="7"/>
                <c:pt idx="0">
                  <c:v>12</c:v>
                </c:pt>
                <c:pt idx="1">
                  <c:v>19</c:v>
                </c:pt>
                <c:pt idx="2">
                  <c:v>21</c:v>
                </c:pt>
                <c:pt idx="3">
                  <c:v>22</c:v>
                </c:pt>
                <c:pt idx="4">
                  <c:v>16</c:v>
                </c:pt>
                <c:pt idx="5">
                  <c:v>17</c:v>
                </c:pt>
                <c:pt idx="6">
                  <c:v>12</c:v>
                </c:pt>
              </c:numCache>
            </c:numRef>
          </c:val>
          <c:extLst>
            <c:ext xmlns:c16="http://schemas.microsoft.com/office/drawing/2014/chart" uri="{C3380CC4-5D6E-409C-BE32-E72D297353CC}">
              <c16:uniqueId val="{00000000-3A25-4E79-B2E9-96675A202DFA}"/>
            </c:ext>
          </c:extLst>
        </c:ser>
        <c:dLbls>
          <c:showLegendKey val="0"/>
          <c:showVal val="0"/>
          <c:showCatName val="0"/>
          <c:showSerName val="0"/>
          <c:showPercent val="0"/>
          <c:showBubbleSize val="0"/>
        </c:dLbls>
        <c:gapWidth val="219"/>
        <c:overlap val="-27"/>
        <c:axId val="128348944"/>
        <c:axId val="128351344"/>
      </c:barChart>
      <c:lineChart>
        <c:grouping val="standard"/>
        <c:varyColors val="0"/>
        <c:ser>
          <c:idx val="2"/>
          <c:order val="2"/>
          <c:tx>
            <c:strRef>
              <c:f>Sheet1!$D$1</c:f>
              <c:strCache>
                <c:ptCount val="1"/>
                <c:pt idx="0">
                  <c:v>r²3</c:v>
                </c:pt>
              </c:strCache>
            </c:strRef>
          </c:tx>
          <c:spPr>
            <a:ln w="28575" cap="rnd">
              <a:solidFill>
                <a:schemeClr val="accent6">
                  <a:tint val="65000"/>
                </a:schemeClr>
              </a:solidFill>
              <a:round/>
            </a:ln>
            <a:effectLst/>
          </c:spPr>
          <c:marker>
            <c:symbol val="none"/>
          </c:marker>
          <c:cat>
            <c:strRef>
              <c:f>Sheet1!$A$2:$A$8</c:f>
              <c:strCache>
                <c:ptCount val="7"/>
                <c:pt idx="0">
                  <c:v>AGBoost Standard</c:v>
                </c:pt>
                <c:pt idx="1">
                  <c:v>AGBoost Optimis´e (Algorithme G´en´etique)</c:v>
                </c:pt>
                <c:pt idx="2">
                  <c:v>Regression a Moyenne Quadratique</c:v>
                </c:pt>
                <c:pt idx="3">
                  <c:v>R´eseau de Neurones avec ZILN</c:v>
                </c:pt>
                <c:pt idx="4">
                  <c:v>XGBoost Tweedie</c:v>
                </c:pt>
                <c:pt idx="5">
                  <c:v>Pr´ediction Segment´ee en Deux Phases</c:v>
                </c:pt>
                <c:pt idx="6">
                  <c:v>XGBoost avec Perte Logarithmique</c:v>
                </c:pt>
              </c:strCache>
            </c:strRef>
          </c:cat>
          <c:val>
            <c:numRef>
              <c:f>Sheet1!$D$2:$D$8</c:f>
              <c:numCache>
                <c:formatCode>General</c:formatCode>
                <c:ptCount val="7"/>
                <c:pt idx="0">
                  <c:v>12</c:v>
                </c:pt>
                <c:pt idx="1">
                  <c:v>19</c:v>
                </c:pt>
                <c:pt idx="2">
                  <c:v>21</c:v>
                </c:pt>
                <c:pt idx="3">
                  <c:v>22</c:v>
                </c:pt>
                <c:pt idx="4">
                  <c:v>16</c:v>
                </c:pt>
                <c:pt idx="5">
                  <c:v>17</c:v>
                </c:pt>
                <c:pt idx="6">
                  <c:v>12</c:v>
                </c:pt>
              </c:numCache>
            </c:numRef>
          </c:val>
          <c:smooth val="0"/>
          <c:extLst>
            <c:ext xmlns:c16="http://schemas.microsoft.com/office/drawing/2014/chart" uri="{C3380CC4-5D6E-409C-BE32-E72D297353CC}">
              <c16:uniqueId val="{00000002-3A25-4E79-B2E9-96675A202DFA}"/>
            </c:ext>
          </c:extLst>
        </c:ser>
        <c:dLbls>
          <c:showLegendKey val="0"/>
          <c:showVal val="0"/>
          <c:showCatName val="0"/>
          <c:showSerName val="0"/>
          <c:showPercent val="0"/>
          <c:showBubbleSize val="0"/>
        </c:dLbls>
        <c:marker val="1"/>
        <c:smooth val="0"/>
        <c:axId val="128348944"/>
        <c:axId val="128351344"/>
      </c:lineChart>
      <c:catAx>
        <c:axId val="128348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8351344"/>
        <c:crosses val="autoZero"/>
        <c:auto val="1"/>
        <c:lblAlgn val="ctr"/>
        <c:lblOffset val="100"/>
        <c:noMultiLvlLbl val="0"/>
      </c:catAx>
      <c:valAx>
        <c:axId val="12835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8348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fr-FR"/>
        </a:p>
      </c:txPr>
    </c:title>
    <c:autoTitleDeleted val="0"/>
    <c:plotArea>
      <c:layout/>
      <c:barChart>
        <c:barDir val="col"/>
        <c:grouping val="clustered"/>
        <c:varyColors val="0"/>
        <c:ser>
          <c:idx val="0"/>
          <c:order val="0"/>
          <c:tx>
            <c:strRef>
              <c:f>Sheet1!$B$1</c:f>
              <c:strCache>
                <c:ptCount val="1"/>
                <c:pt idx="0">
                  <c:v>R²</c:v>
                </c:pt>
              </c:strCache>
            </c:strRef>
          </c:tx>
          <c:spPr>
            <a:solidFill>
              <a:schemeClr val="accent6"/>
            </a:solidFill>
            <a:ln>
              <a:noFill/>
            </a:ln>
            <a:effectLst/>
          </c:spPr>
          <c:invertIfNegative val="0"/>
          <c:cat>
            <c:strRef>
              <c:f>Sheet1!$A$2:$A$8</c:f>
              <c:strCache>
                <c:ptCount val="7"/>
                <c:pt idx="0">
                  <c:v>AGBoost Standard</c:v>
                </c:pt>
                <c:pt idx="1">
                  <c:v>AGBoost Optimis´e (Algorithme G´en´etique)</c:v>
                </c:pt>
                <c:pt idx="2">
                  <c:v>Regression a Moyenne Quadratique</c:v>
                </c:pt>
                <c:pt idx="3">
                  <c:v>R´eseau de Neurones avec ZILN</c:v>
                </c:pt>
                <c:pt idx="4">
                  <c:v>XGBoost Tweedie</c:v>
                </c:pt>
                <c:pt idx="5">
                  <c:v>Pr´ediction Segment´ee en Deux Phases</c:v>
                </c:pt>
                <c:pt idx="6">
                  <c:v>XGBoost avec Perte Logarithmique</c:v>
                </c:pt>
              </c:strCache>
            </c:strRef>
          </c:cat>
          <c:val>
            <c:numRef>
              <c:f>Sheet1!$B$2:$B$8</c:f>
              <c:numCache>
                <c:formatCode>General</c:formatCode>
                <c:ptCount val="7"/>
                <c:pt idx="0">
                  <c:v>12</c:v>
                </c:pt>
                <c:pt idx="1">
                  <c:v>19</c:v>
                </c:pt>
                <c:pt idx="2">
                  <c:v>21</c:v>
                </c:pt>
                <c:pt idx="3">
                  <c:v>22</c:v>
                </c:pt>
                <c:pt idx="4">
                  <c:v>16</c:v>
                </c:pt>
                <c:pt idx="5">
                  <c:v>17</c:v>
                </c:pt>
                <c:pt idx="6">
                  <c:v>12</c:v>
                </c:pt>
              </c:numCache>
            </c:numRef>
          </c:val>
          <c:extLst>
            <c:ext xmlns:c16="http://schemas.microsoft.com/office/drawing/2014/chart" uri="{C3380CC4-5D6E-409C-BE32-E72D297353CC}">
              <c16:uniqueId val="{00000000-3A25-4E79-B2E9-96675A202DFA}"/>
            </c:ext>
          </c:extLst>
        </c:ser>
        <c:dLbls>
          <c:showLegendKey val="0"/>
          <c:showVal val="0"/>
          <c:showCatName val="0"/>
          <c:showSerName val="0"/>
          <c:showPercent val="0"/>
          <c:showBubbleSize val="0"/>
        </c:dLbls>
        <c:gapWidth val="247"/>
        <c:overlap val="-27"/>
        <c:axId val="128348944"/>
        <c:axId val="128351344"/>
      </c:barChart>
      <c:catAx>
        <c:axId val="12834894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fr-FR"/>
          </a:p>
        </c:txPr>
        <c:crossAx val="128351344"/>
        <c:crosses val="autoZero"/>
        <c:auto val="1"/>
        <c:lblAlgn val="ctr"/>
        <c:lblOffset val="100"/>
        <c:noMultiLvlLbl val="0"/>
      </c:catAx>
      <c:valAx>
        <c:axId val="12835134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crossAx val="128348944"/>
        <c:crosses val="autoZero"/>
        <c:crossBetween val="between"/>
      </c:valAx>
      <c:dTable>
        <c:showHorzBorder val="1"/>
        <c:showVertBorder val="1"/>
        <c:showOutline val="1"/>
        <c:showKeys val="1"/>
        <c:spPr>
          <a:noFill/>
          <a:ln w="9525" cap="flat" cmpd="sng" algn="ctr">
            <a:solidFill>
              <a:schemeClr val="dk1">
                <a:lumMod val="15000"/>
                <a:lumOff val="85000"/>
              </a:schemeClr>
            </a:solidFill>
            <a:round/>
          </a:ln>
          <a:effectLst/>
        </c:spPr>
        <c:txPr>
          <a:bodyPr rot="0" spcFirstLastPara="1" vertOverflow="ellipsis" vert="horz" wrap="square" anchor="ctr" anchorCtr="1"/>
          <a:lstStyle/>
          <a:p>
            <a:pPr rtl="0">
              <a:defRPr sz="1064" b="0" i="0" u="none" strike="noStrike" kern="1200" baseline="0">
                <a:solidFill>
                  <a:schemeClr val="dk1">
                    <a:lumMod val="65000"/>
                    <a:lumOff val="35000"/>
                  </a:schemeClr>
                </a:solidFill>
                <a:latin typeface="+mn-lt"/>
                <a:ea typeface="+mn-ea"/>
                <a:cs typeface="+mn-cs"/>
              </a:defRPr>
            </a:pPr>
            <a:endParaRPr lang="fr-FR"/>
          </a:p>
        </c:txPr>
      </c:dTable>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fr-FR"/>
        </a:p>
      </c:txPr>
    </c:title>
    <c:autoTitleDeleted val="0"/>
    <c:plotArea>
      <c:layout/>
      <c:barChart>
        <c:barDir val="col"/>
        <c:grouping val="clustered"/>
        <c:varyColors val="0"/>
        <c:ser>
          <c:idx val="0"/>
          <c:order val="0"/>
          <c:tx>
            <c:strRef>
              <c:f>Sheet1!$B$1</c:f>
              <c:strCache>
                <c:ptCount val="1"/>
                <c:pt idx="0">
                  <c:v>R²</c:v>
                </c:pt>
              </c:strCache>
            </c:strRef>
          </c:tx>
          <c:spPr>
            <a:solidFill>
              <a:schemeClr val="accent6"/>
            </a:solidFill>
            <a:ln>
              <a:noFill/>
            </a:ln>
            <a:effectLst/>
          </c:spPr>
          <c:invertIfNegative val="0"/>
          <c:cat>
            <c:strRef>
              <c:f>Sheet1!$A$2:$A$8</c:f>
              <c:strCache>
                <c:ptCount val="7"/>
                <c:pt idx="0">
                  <c:v>AGBoost Standard</c:v>
                </c:pt>
                <c:pt idx="1">
                  <c:v>AGBoost Optimis´e (Algorithme G´en´etique)</c:v>
                </c:pt>
                <c:pt idx="2">
                  <c:v>Regression a Moyenne Quadratique</c:v>
                </c:pt>
                <c:pt idx="3">
                  <c:v>R´eseau de Neurones avec ZILN</c:v>
                </c:pt>
                <c:pt idx="4">
                  <c:v>XGBoost Tweedie</c:v>
                </c:pt>
                <c:pt idx="5">
                  <c:v>Pr´ediction Segment´ee en Deux Phases</c:v>
                </c:pt>
                <c:pt idx="6">
                  <c:v>XGBoost avec Perte Logarithmique</c:v>
                </c:pt>
              </c:strCache>
            </c:strRef>
          </c:cat>
          <c:val>
            <c:numRef>
              <c:f>Sheet1!$B$2:$B$8</c:f>
              <c:numCache>
                <c:formatCode>General</c:formatCode>
                <c:ptCount val="7"/>
                <c:pt idx="0">
                  <c:v>12</c:v>
                </c:pt>
                <c:pt idx="1">
                  <c:v>19</c:v>
                </c:pt>
                <c:pt idx="2">
                  <c:v>21</c:v>
                </c:pt>
                <c:pt idx="3">
                  <c:v>22</c:v>
                </c:pt>
                <c:pt idx="4">
                  <c:v>16</c:v>
                </c:pt>
                <c:pt idx="5">
                  <c:v>17</c:v>
                </c:pt>
                <c:pt idx="6">
                  <c:v>12</c:v>
                </c:pt>
              </c:numCache>
            </c:numRef>
          </c:val>
          <c:extLst>
            <c:ext xmlns:c16="http://schemas.microsoft.com/office/drawing/2014/chart" uri="{C3380CC4-5D6E-409C-BE32-E72D297353CC}">
              <c16:uniqueId val="{00000000-3A25-4E79-B2E9-96675A202DFA}"/>
            </c:ext>
          </c:extLst>
        </c:ser>
        <c:dLbls>
          <c:showLegendKey val="0"/>
          <c:showVal val="0"/>
          <c:showCatName val="0"/>
          <c:showSerName val="0"/>
          <c:showPercent val="0"/>
          <c:showBubbleSize val="0"/>
        </c:dLbls>
        <c:gapWidth val="247"/>
        <c:overlap val="-27"/>
        <c:axId val="128348944"/>
        <c:axId val="128351344"/>
      </c:barChart>
      <c:catAx>
        <c:axId val="12834894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fr-FR"/>
          </a:p>
        </c:txPr>
        <c:crossAx val="128351344"/>
        <c:crosses val="autoZero"/>
        <c:auto val="1"/>
        <c:lblAlgn val="ctr"/>
        <c:lblOffset val="100"/>
        <c:noMultiLvlLbl val="0"/>
      </c:catAx>
      <c:valAx>
        <c:axId val="12835134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crossAx val="128348944"/>
        <c:crosses val="autoZero"/>
        <c:crossBetween val="between"/>
      </c:valAx>
      <c:dTable>
        <c:showHorzBorder val="1"/>
        <c:showVertBorder val="1"/>
        <c:showOutline val="1"/>
        <c:showKeys val="1"/>
        <c:spPr>
          <a:noFill/>
          <a:ln w="9525" cap="flat" cmpd="sng" algn="ctr">
            <a:solidFill>
              <a:schemeClr val="dk1">
                <a:lumMod val="15000"/>
                <a:lumOff val="85000"/>
              </a:schemeClr>
            </a:solidFill>
            <a:round/>
          </a:ln>
          <a:effectLst/>
        </c:spPr>
        <c:txPr>
          <a:bodyPr rot="0" spcFirstLastPara="1" vertOverflow="ellipsis" vert="horz" wrap="square" anchor="ctr" anchorCtr="1"/>
          <a:lstStyle/>
          <a:p>
            <a:pPr rtl="0">
              <a:defRPr sz="1064" b="0" i="0" u="none" strike="noStrike" kern="1200" baseline="0">
                <a:solidFill>
                  <a:schemeClr val="dk1">
                    <a:lumMod val="65000"/>
                    <a:lumOff val="35000"/>
                  </a:schemeClr>
                </a:solidFill>
                <a:latin typeface="+mn-lt"/>
                <a:ea typeface="+mn-ea"/>
                <a:cs typeface="+mn-cs"/>
              </a:defRPr>
            </a:pPr>
            <a:endParaRPr lang="fr-FR"/>
          </a:p>
        </c:txPr>
      </c:dTable>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fr-FR"/>
        </a:p>
      </c:txPr>
    </c:title>
    <c:autoTitleDeleted val="0"/>
    <c:plotArea>
      <c:layout/>
      <c:barChart>
        <c:barDir val="col"/>
        <c:grouping val="clustered"/>
        <c:varyColors val="0"/>
        <c:ser>
          <c:idx val="0"/>
          <c:order val="0"/>
          <c:tx>
            <c:strRef>
              <c:f>Sheet1!$B$1</c:f>
              <c:strCache>
                <c:ptCount val="1"/>
                <c:pt idx="0">
                  <c:v>R²</c:v>
                </c:pt>
              </c:strCache>
            </c:strRef>
          </c:tx>
          <c:spPr>
            <a:solidFill>
              <a:schemeClr val="accent6"/>
            </a:solidFill>
            <a:ln>
              <a:noFill/>
            </a:ln>
            <a:effectLst/>
          </c:spPr>
          <c:invertIfNegative val="0"/>
          <c:cat>
            <c:strRef>
              <c:f>Sheet1!$A$2:$A$8</c:f>
              <c:strCache>
                <c:ptCount val="7"/>
                <c:pt idx="0">
                  <c:v>AGBoost Standard</c:v>
                </c:pt>
                <c:pt idx="1">
                  <c:v>AGBoost Optimis´e (Algorithme G´en´etique)</c:v>
                </c:pt>
                <c:pt idx="2">
                  <c:v>Regression a Moyenne Quadratique</c:v>
                </c:pt>
                <c:pt idx="3">
                  <c:v>R´eseau de Neurones avec ZILN</c:v>
                </c:pt>
                <c:pt idx="4">
                  <c:v>XGBoost Tweedie</c:v>
                </c:pt>
                <c:pt idx="5">
                  <c:v>Pr´ediction Segment´ee en Deux Phases</c:v>
                </c:pt>
                <c:pt idx="6">
                  <c:v>XGBoost avec Perte Logarithmique</c:v>
                </c:pt>
              </c:strCache>
            </c:strRef>
          </c:cat>
          <c:val>
            <c:numRef>
              <c:f>Sheet1!$B$2:$B$8</c:f>
              <c:numCache>
                <c:formatCode>General</c:formatCode>
                <c:ptCount val="7"/>
                <c:pt idx="0">
                  <c:v>12</c:v>
                </c:pt>
                <c:pt idx="1">
                  <c:v>19</c:v>
                </c:pt>
                <c:pt idx="2">
                  <c:v>21</c:v>
                </c:pt>
                <c:pt idx="3">
                  <c:v>22</c:v>
                </c:pt>
                <c:pt idx="4">
                  <c:v>16</c:v>
                </c:pt>
                <c:pt idx="5">
                  <c:v>17</c:v>
                </c:pt>
                <c:pt idx="6">
                  <c:v>12</c:v>
                </c:pt>
              </c:numCache>
            </c:numRef>
          </c:val>
          <c:extLst>
            <c:ext xmlns:c16="http://schemas.microsoft.com/office/drawing/2014/chart" uri="{C3380CC4-5D6E-409C-BE32-E72D297353CC}">
              <c16:uniqueId val="{00000000-3A25-4E79-B2E9-96675A202DFA}"/>
            </c:ext>
          </c:extLst>
        </c:ser>
        <c:dLbls>
          <c:showLegendKey val="0"/>
          <c:showVal val="0"/>
          <c:showCatName val="0"/>
          <c:showSerName val="0"/>
          <c:showPercent val="0"/>
          <c:showBubbleSize val="0"/>
        </c:dLbls>
        <c:gapWidth val="247"/>
        <c:overlap val="-27"/>
        <c:axId val="128348944"/>
        <c:axId val="128351344"/>
      </c:barChart>
      <c:catAx>
        <c:axId val="12834894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fr-FR"/>
          </a:p>
        </c:txPr>
        <c:crossAx val="128351344"/>
        <c:crosses val="autoZero"/>
        <c:auto val="1"/>
        <c:lblAlgn val="ctr"/>
        <c:lblOffset val="100"/>
        <c:noMultiLvlLbl val="0"/>
      </c:catAx>
      <c:valAx>
        <c:axId val="12835134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crossAx val="128348944"/>
        <c:crosses val="autoZero"/>
        <c:crossBetween val="between"/>
      </c:valAx>
      <c:dTable>
        <c:showHorzBorder val="1"/>
        <c:showVertBorder val="1"/>
        <c:showOutline val="1"/>
        <c:showKeys val="1"/>
        <c:spPr>
          <a:noFill/>
          <a:ln w="9525" cap="flat" cmpd="sng" algn="ctr">
            <a:solidFill>
              <a:schemeClr val="dk1">
                <a:lumMod val="15000"/>
                <a:lumOff val="85000"/>
              </a:schemeClr>
            </a:solidFill>
            <a:round/>
          </a:ln>
          <a:effectLst/>
        </c:spPr>
        <c:txPr>
          <a:bodyPr rot="0" spcFirstLastPara="1" vertOverflow="ellipsis" vert="horz" wrap="square" anchor="ctr" anchorCtr="1"/>
          <a:lstStyle/>
          <a:p>
            <a:pPr rtl="0">
              <a:defRPr sz="1064" b="0" i="0" u="none" strike="noStrike" kern="1200" baseline="0">
                <a:solidFill>
                  <a:schemeClr val="dk1">
                    <a:lumMod val="65000"/>
                    <a:lumOff val="35000"/>
                  </a:schemeClr>
                </a:solidFill>
                <a:latin typeface="+mn-lt"/>
                <a:ea typeface="+mn-ea"/>
                <a:cs typeface="+mn-cs"/>
              </a:defRPr>
            </a:pPr>
            <a:endParaRPr lang="fr-FR"/>
          </a:p>
        </c:txPr>
      </c:dTable>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fr-FR"/>
        </a:p>
      </c:txPr>
    </c:title>
    <c:autoTitleDeleted val="0"/>
    <c:plotArea>
      <c:layout/>
      <c:barChart>
        <c:barDir val="col"/>
        <c:grouping val="clustered"/>
        <c:varyColors val="0"/>
        <c:ser>
          <c:idx val="0"/>
          <c:order val="0"/>
          <c:tx>
            <c:strRef>
              <c:f>Sheet1!$B$1</c:f>
              <c:strCache>
                <c:ptCount val="1"/>
                <c:pt idx="0">
                  <c:v>R²</c:v>
                </c:pt>
              </c:strCache>
            </c:strRef>
          </c:tx>
          <c:spPr>
            <a:solidFill>
              <a:schemeClr val="accent6"/>
            </a:solidFill>
            <a:ln>
              <a:noFill/>
            </a:ln>
            <a:effectLst/>
          </c:spPr>
          <c:invertIfNegative val="0"/>
          <c:cat>
            <c:strRef>
              <c:f>Sheet1!$A$2:$A$8</c:f>
              <c:strCache>
                <c:ptCount val="7"/>
                <c:pt idx="0">
                  <c:v>AGBoost Standard</c:v>
                </c:pt>
                <c:pt idx="1">
                  <c:v>AGBoost Optimis´e (Algorithme G´en´etique)</c:v>
                </c:pt>
                <c:pt idx="2">
                  <c:v>Regression a Moyenne Quadratique</c:v>
                </c:pt>
                <c:pt idx="3">
                  <c:v>R´eseau de Neurones avec ZILN</c:v>
                </c:pt>
                <c:pt idx="4">
                  <c:v>XGBoost Tweedie</c:v>
                </c:pt>
                <c:pt idx="5">
                  <c:v>Pr´ediction Segment´ee en Deux Phases</c:v>
                </c:pt>
                <c:pt idx="6">
                  <c:v>XGBoost avec Perte Logarithmique</c:v>
                </c:pt>
              </c:strCache>
            </c:strRef>
          </c:cat>
          <c:val>
            <c:numRef>
              <c:f>Sheet1!$B$2:$B$8</c:f>
              <c:numCache>
                <c:formatCode>General</c:formatCode>
                <c:ptCount val="7"/>
                <c:pt idx="0">
                  <c:v>12</c:v>
                </c:pt>
                <c:pt idx="1">
                  <c:v>19</c:v>
                </c:pt>
                <c:pt idx="2">
                  <c:v>21</c:v>
                </c:pt>
                <c:pt idx="3">
                  <c:v>22</c:v>
                </c:pt>
                <c:pt idx="4">
                  <c:v>16</c:v>
                </c:pt>
                <c:pt idx="5">
                  <c:v>17</c:v>
                </c:pt>
                <c:pt idx="6">
                  <c:v>12</c:v>
                </c:pt>
              </c:numCache>
            </c:numRef>
          </c:val>
          <c:extLst>
            <c:ext xmlns:c16="http://schemas.microsoft.com/office/drawing/2014/chart" uri="{C3380CC4-5D6E-409C-BE32-E72D297353CC}">
              <c16:uniqueId val="{00000000-3A25-4E79-B2E9-96675A202DFA}"/>
            </c:ext>
          </c:extLst>
        </c:ser>
        <c:dLbls>
          <c:showLegendKey val="0"/>
          <c:showVal val="0"/>
          <c:showCatName val="0"/>
          <c:showSerName val="0"/>
          <c:showPercent val="0"/>
          <c:showBubbleSize val="0"/>
        </c:dLbls>
        <c:gapWidth val="247"/>
        <c:overlap val="-27"/>
        <c:axId val="128348944"/>
        <c:axId val="128351344"/>
      </c:barChart>
      <c:catAx>
        <c:axId val="12834894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fr-FR"/>
          </a:p>
        </c:txPr>
        <c:crossAx val="128351344"/>
        <c:crosses val="autoZero"/>
        <c:auto val="1"/>
        <c:lblAlgn val="ctr"/>
        <c:lblOffset val="100"/>
        <c:noMultiLvlLbl val="0"/>
      </c:catAx>
      <c:valAx>
        <c:axId val="12835134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crossAx val="128348944"/>
        <c:crosses val="autoZero"/>
        <c:crossBetween val="between"/>
      </c:valAx>
      <c:dTable>
        <c:showHorzBorder val="1"/>
        <c:showVertBorder val="1"/>
        <c:showOutline val="1"/>
        <c:showKeys val="1"/>
        <c:spPr>
          <a:noFill/>
          <a:ln w="9525" cap="flat" cmpd="sng" algn="ctr">
            <a:solidFill>
              <a:schemeClr val="dk1">
                <a:lumMod val="15000"/>
                <a:lumOff val="85000"/>
              </a:schemeClr>
            </a:solidFill>
            <a:round/>
          </a:ln>
          <a:effectLst/>
        </c:spPr>
        <c:txPr>
          <a:bodyPr rot="0" spcFirstLastPara="1" vertOverflow="ellipsis" vert="horz" wrap="square" anchor="ctr" anchorCtr="1"/>
          <a:lstStyle/>
          <a:p>
            <a:pPr rtl="0">
              <a:defRPr sz="1064" b="0" i="0" u="none" strike="noStrike" kern="1200" baseline="0">
                <a:solidFill>
                  <a:schemeClr val="dk1">
                    <a:lumMod val="65000"/>
                    <a:lumOff val="35000"/>
                  </a:schemeClr>
                </a:solidFill>
                <a:latin typeface="+mn-lt"/>
                <a:ea typeface="+mn-ea"/>
                <a:cs typeface="+mn-cs"/>
              </a:defRPr>
            </a:pPr>
            <a:endParaRPr lang="fr-FR"/>
          </a:p>
        </c:txPr>
      </c:dTable>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4B7F7-1AEA-4D63-B37A-1BB7304BBDAB}" type="doc">
      <dgm:prSet loTypeId="urn:microsoft.com/office/officeart/2005/8/layout/process1" loCatId="process" qsTypeId="urn:microsoft.com/office/officeart/2005/8/quickstyle/simple2" qsCatId="simple" csTypeId="urn:microsoft.com/office/officeart/2005/8/colors/accent1_2" csCatId="accent1" phldr="1"/>
      <dgm:spPr/>
      <dgm:t>
        <a:bodyPr/>
        <a:lstStyle/>
        <a:p>
          <a:endParaRPr lang="fr-FR"/>
        </a:p>
      </dgm:t>
    </dgm:pt>
    <dgm:pt modelId="{5A6E5DD6-66F8-461B-A471-56204B89D45B}">
      <dgm:prSet phldrT="[Text]">
        <dgm:style>
          <a:lnRef idx="2">
            <a:schemeClr val="accent4">
              <a:shade val="15000"/>
            </a:schemeClr>
          </a:lnRef>
          <a:fillRef idx="1">
            <a:schemeClr val="accent4"/>
          </a:fillRef>
          <a:effectRef idx="0">
            <a:schemeClr val="accent4"/>
          </a:effectRef>
          <a:fontRef idx="minor">
            <a:schemeClr val="lt1"/>
          </a:fontRef>
        </dgm:style>
      </dgm:prSet>
      <dgm:spPr/>
      <dgm:t>
        <a:bodyPr/>
        <a:lstStyle/>
        <a:p>
          <a:r>
            <a:rPr lang="fr-FR" dirty="0"/>
            <a:t>AGBOOST</a:t>
          </a:r>
        </a:p>
      </dgm:t>
    </dgm:pt>
    <dgm:pt modelId="{21CD7045-F7DB-48C1-8E5F-F95EACBED12C}" type="parTrans" cxnId="{960CBBD8-7ACC-43FD-86FE-84147FFF75A9}">
      <dgm:prSet/>
      <dgm:spPr/>
      <dgm:t>
        <a:bodyPr/>
        <a:lstStyle/>
        <a:p>
          <a:endParaRPr lang="fr-FR"/>
        </a:p>
      </dgm:t>
    </dgm:pt>
    <dgm:pt modelId="{8E0F0918-26EC-45B1-830F-8BAD9827DBDC}" type="sibTrans" cxnId="{960CBBD8-7ACC-43FD-86FE-84147FFF75A9}">
      <dgm:prSet/>
      <dgm:spPr/>
      <dgm:t>
        <a:bodyPr/>
        <a:lstStyle/>
        <a:p>
          <a:endParaRPr lang="fr-FR"/>
        </a:p>
      </dgm:t>
    </dgm:pt>
    <dgm:pt modelId="{F7B2D0D8-38F5-48FD-AABD-47D516EF57AA}">
      <dgm:prSet phldrT="[Text]">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fr-FR" dirty="0" err="1"/>
            <a:t>feature</a:t>
          </a:r>
          <a:r>
            <a:rPr lang="fr-FR" dirty="0"/>
            <a:t> importance</a:t>
          </a:r>
        </a:p>
      </dgm:t>
    </dgm:pt>
    <dgm:pt modelId="{FF128507-7B60-42BA-A856-F1F4361ABFF3}" type="parTrans" cxnId="{872C29C8-A3BD-4C63-B9E4-D3821A5123DB}">
      <dgm:prSet/>
      <dgm:spPr/>
      <dgm:t>
        <a:bodyPr/>
        <a:lstStyle/>
        <a:p>
          <a:endParaRPr lang="fr-FR"/>
        </a:p>
      </dgm:t>
    </dgm:pt>
    <dgm:pt modelId="{36FC4613-0FE4-4721-9567-F0EABE0C5BBE}" type="sibTrans" cxnId="{872C29C8-A3BD-4C63-B9E4-D3821A5123DB}">
      <dgm:prSet/>
      <dgm:spPr/>
      <dgm:t>
        <a:bodyPr/>
        <a:lstStyle/>
        <a:p>
          <a:endParaRPr lang="fr-FR"/>
        </a:p>
      </dgm:t>
    </dgm:pt>
    <dgm:pt modelId="{65BD6E76-C5A4-4AA4-BFED-2313A9C9EFA5}">
      <dgm:prSet phldrT="[Text]">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fr-FR" dirty="0"/>
            <a:t>AGBOOST</a:t>
          </a:r>
        </a:p>
      </dgm:t>
    </dgm:pt>
    <dgm:pt modelId="{2793206F-C215-48D0-AF2F-8CB6AD01466D}" type="parTrans" cxnId="{1BBC3AA3-698C-4BC3-9452-80A3C90C1B23}">
      <dgm:prSet/>
      <dgm:spPr/>
      <dgm:t>
        <a:bodyPr/>
        <a:lstStyle/>
        <a:p>
          <a:endParaRPr lang="fr-FR"/>
        </a:p>
      </dgm:t>
    </dgm:pt>
    <dgm:pt modelId="{F264E2E3-36C1-43D4-AC49-9289C9F3418D}" type="sibTrans" cxnId="{1BBC3AA3-698C-4BC3-9452-80A3C90C1B23}">
      <dgm:prSet/>
      <dgm:spPr/>
      <dgm:t>
        <a:bodyPr/>
        <a:lstStyle/>
        <a:p>
          <a:endParaRPr lang="fr-FR"/>
        </a:p>
      </dgm:t>
    </dgm:pt>
    <dgm:pt modelId="{7816980C-9863-4E41-83E4-D7AAD63D98EC}" type="pres">
      <dgm:prSet presAssocID="{D794B7F7-1AEA-4D63-B37A-1BB7304BBDAB}" presName="Name0" presStyleCnt="0">
        <dgm:presLayoutVars>
          <dgm:dir/>
          <dgm:resizeHandles val="exact"/>
        </dgm:presLayoutVars>
      </dgm:prSet>
      <dgm:spPr/>
    </dgm:pt>
    <dgm:pt modelId="{62502D59-82C1-450D-9353-673CF3892E62}" type="pres">
      <dgm:prSet presAssocID="{5A6E5DD6-66F8-461B-A471-56204B89D45B}" presName="node" presStyleLbl="node1" presStyleIdx="0" presStyleCnt="3">
        <dgm:presLayoutVars>
          <dgm:bulletEnabled val="1"/>
        </dgm:presLayoutVars>
      </dgm:prSet>
      <dgm:spPr/>
    </dgm:pt>
    <dgm:pt modelId="{28CCE401-EDE3-49E0-B6F5-5B21E1B08D0D}" type="pres">
      <dgm:prSet presAssocID="{8E0F0918-26EC-45B1-830F-8BAD9827DBDC}" presName="sibTrans" presStyleLbl="sibTrans2D1" presStyleIdx="0" presStyleCnt="2"/>
      <dgm:spPr/>
    </dgm:pt>
    <dgm:pt modelId="{C96A21BA-115F-43CB-AD8D-9E4FA896D24F}" type="pres">
      <dgm:prSet presAssocID="{8E0F0918-26EC-45B1-830F-8BAD9827DBDC}" presName="connectorText" presStyleLbl="sibTrans2D1" presStyleIdx="0" presStyleCnt="2"/>
      <dgm:spPr/>
    </dgm:pt>
    <dgm:pt modelId="{26CE9060-6091-4B62-B6F3-A08D4B9E5DDF}" type="pres">
      <dgm:prSet presAssocID="{F7B2D0D8-38F5-48FD-AABD-47D516EF57AA}" presName="node" presStyleLbl="node1" presStyleIdx="1" presStyleCnt="3">
        <dgm:presLayoutVars>
          <dgm:bulletEnabled val="1"/>
        </dgm:presLayoutVars>
      </dgm:prSet>
      <dgm:spPr/>
    </dgm:pt>
    <dgm:pt modelId="{3BA531A0-E95C-4108-9920-20CD8010B041}" type="pres">
      <dgm:prSet presAssocID="{36FC4613-0FE4-4721-9567-F0EABE0C5BBE}" presName="sibTrans" presStyleLbl="sibTrans2D1" presStyleIdx="1" presStyleCnt="2"/>
      <dgm:spPr/>
    </dgm:pt>
    <dgm:pt modelId="{6284D828-B660-47A4-88DD-B1AE08BBF8BE}" type="pres">
      <dgm:prSet presAssocID="{36FC4613-0FE4-4721-9567-F0EABE0C5BBE}" presName="connectorText" presStyleLbl="sibTrans2D1" presStyleIdx="1" presStyleCnt="2"/>
      <dgm:spPr/>
    </dgm:pt>
    <dgm:pt modelId="{55CF651D-A31F-4C38-A450-3EA80E941CEC}" type="pres">
      <dgm:prSet presAssocID="{65BD6E76-C5A4-4AA4-BFED-2313A9C9EFA5}" presName="node" presStyleLbl="node1" presStyleIdx="2" presStyleCnt="3">
        <dgm:presLayoutVars>
          <dgm:bulletEnabled val="1"/>
        </dgm:presLayoutVars>
      </dgm:prSet>
      <dgm:spPr/>
    </dgm:pt>
  </dgm:ptLst>
  <dgm:cxnLst>
    <dgm:cxn modelId="{5936382D-6B4A-441D-A8D2-B64EDA459AA2}" type="presOf" srcId="{5A6E5DD6-66F8-461B-A471-56204B89D45B}" destId="{62502D59-82C1-450D-9353-673CF3892E62}" srcOrd="0" destOrd="0" presId="urn:microsoft.com/office/officeart/2005/8/layout/process1"/>
    <dgm:cxn modelId="{3DDF6232-231B-4B1E-B6BB-3F3A53CE402F}" type="presOf" srcId="{65BD6E76-C5A4-4AA4-BFED-2313A9C9EFA5}" destId="{55CF651D-A31F-4C38-A450-3EA80E941CEC}" srcOrd="0" destOrd="0" presId="urn:microsoft.com/office/officeart/2005/8/layout/process1"/>
    <dgm:cxn modelId="{68520938-D4D9-420B-9941-D9BC06929C53}" type="presOf" srcId="{8E0F0918-26EC-45B1-830F-8BAD9827DBDC}" destId="{C96A21BA-115F-43CB-AD8D-9E4FA896D24F}" srcOrd="1" destOrd="0" presId="urn:microsoft.com/office/officeart/2005/8/layout/process1"/>
    <dgm:cxn modelId="{2AF9085B-A41E-473D-A684-ADF9616105A1}" type="presOf" srcId="{36FC4613-0FE4-4721-9567-F0EABE0C5BBE}" destId="{3BA531A0-E95C-4108-9920-20CD8010B041}" srcOrd="0" destOrd="0" presId="urn:microsoft.com/office/officeart/2005/8/layout/process1"/>
    <dgm:cxn modelId="{9523CA5F-AE07-46B0-ABDF-E23EB213DF02}" type="presOf" srcId="{F7B2D0D8-38F5-48FD-AABD-47D516EF57AA}" destId="{26CE9060-6091-4B62-B6F3-A08D4B9E5DDF}" srcOrd="0" destOrd="0" presId="urn:microsoft.com/office/officeart/2005/8/layout/process1"/>
    <dgm:cxn modelId="{761A5E50-6162-465E-855F-3B46DDDF6B27}" type="presOf" srcId="{8E0F0918-26EC-45B1-830F-8BAD9827DBDC}" destId="{28CCE401-EDE3-49E0-B6F5-5B21E1B08D0D}" srcOrd="0" destOrd="0" presId="urn:microsoft.com/office/officeart/2005/8/layout/process1"/>
    <dgm:cxn modelId="{427B31A3-B6CE-4812-830E-10B5B2A41675}" type="presOf" srcId="{D794B7F7-1AEA-4D63-B37A-1BB7304BBDAB}" destId="{7816980C-9863-4E41-83E4-D7AAD63D98EC}" srcOrd="0" destOrd="0" presId="urn:microsoft.com/office/officeart/2005/8/layout/process1"/>
    <dgm:cxn modelId="{1BBC3AA3-698C-4BC3-9452-80A3C90C1B23}" srcId="{D794B7F7-1AEA-4D63-B37A-1BB7304BBDAB}" destId="{65BD6E76-C5A4-4AA4-BFED-2313A9C9EFA5}" srcOrd="2" destOrd="0" parTransId="{2793206F-C215-48D0-AF2F-8CB6AD01466D}" sibTransId="{F264E2E3-36C1-43D4-AC49-9289C9F3418D}"/>
    <dgm:cxn modelId="{B1EC1BA8-1CB2-4B63-8410-7A5F0301D83A}" type="presOf" srcId="{36FC4613-0FE4-4721-9567-F0EABE0C5BBE}" destId="{6284D828-B660-47A4-88DD-B1AE08BBF8BE}" srcOrd="1" destOrd="0" presId="urn:microsoft.com/office/officeart/2005/8/layout/process1"/>
    <dgm:cxn modelId="{872C29C8-A3BD-4C63-B9E4-D3821A5123DB}" srcId="{D794B7F7-1AEA-4D63-B37A-1BB7304BBDAB}" destId="{F7B2D0D8-38F5-48FD-AABD-47D516EF57AA}" srcOrd="1" destOrd="0" parTransId="{FF128507-7B60-42BA-A856-F1F4361ABFF3}" sibTransId="{36FC4613-0FE4-4721-9567-F0EABE0C5BBE}"/>
    <dgm:cxn modelId="{960CBBD8-7ACC-43FD-86FE-84147FFF75A9}" srcId="{D794B7F7-1AEA-4D63-B37A-1BB7304BBDAB}" destId="{5A6E5DD6-66F8-461B-A471-56204B89D45B}" srcOrd="0" destOrd="0" parTransId="{21CD7045-F7DB-48C1-8E5F-F95EACBED12C}" sibTransId="{8E0F0918-26EC-45B1-830F-8BAD9827DBDC}"/>
    <dgm:cxn modelId="{45FBFF79-A137-44DA-9BB2-2EEACF2ABE9E}" type="presParOf" srcId="{7816980C-9863-4E41-83E4-D7AAD63D98EC}" destId="{62502D59-82C1-450D-9353-673CF3892E62}" srcOrd="0" destOrd="0" presId="urn:microsoft.com/office/officeart/2005/8/layout/process1"/>
    <dgm:cxn modelId="{6AB8C390-9A35-46FF-9C8B-DD15A5A3A5E5}" type="presParOf" srcId="{7816980C-9863-4E41-83E4-D7AAD63D98EC}" destId="{28CCE401-EDE3-49E0-B6F5-5B21E1B08D0D}" srcOrd="1" destOrd="0" presId="urn:microsoft.com/office/officeart/2005/8/layout/process1"/>
    <dgm:cxn modelId="{74C486D6-22A2-4779-8FBA-BBCF921198E5}" type="presParOf" srcId="{28CCE401-EDE3-49E0-B6F5-5B21E1B08D0D}" destId="{C96A21BA-115F-43CB-AD8D-9E4FA896D24F}" srcOrd="0" destOrd="0" presId="urn:microsoft.com/office/officeart/2005/8/layout/process1"/>
    <dgm:cxn modelId="{9F0B8362-4571-48D2-9838-620A6DEDD0EF}" type="presParOf" srcId="{7816980C-9863-4E41-83E4-D7AAD63D98EC}" destId="{26CE9060-6091-4B62-B6F3-A08D4B9E5DDF}" srcOrd="2" destOrd="0" presId="urn:microsoft.com/office/officeart/2005/8/layout/process1"/>
    <dgm:cxn modelId="{C7242087-E851-41BB-8B1F-DA0B88309D6D}" type="presParOf" srcId="{7816980C-9863-4E41-83E4-D7AAD63D98EC}" destId="{3BA531A0-E95C-4108-9920-20CD8010B041}" srcOrd="3" destOrd="0" presId="urn:microsoft.com/office/officeart/2005/8/layout/process1"/>
    <dgm:cxn modelId="{802353DB-3AE1-4829-B10D-5A126B8B7E20}" type="presParOf" srcId="{3BA531A0-E95C-4108-9920-20CD8010B041}" destId="{6284D828-B660-47A4-88DD-B1AE08BBF8BE}" srcOrd="0" destOrd="0" presId="urn:microsoft.com/office/officeart/2005/8/layout/process1"/>
    <dgm:cxn modelId="{21F798EA-456B-474D-92D0-A437D1D6E3F1}" type="presParOf" srcId="{7816980C-9863-4E41-83E4-D7AAD63D98EC}" destId="{55CF651D-A31F-4C38-A450-3EA80E941CEC}"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94B7F7-1AEA-4D63-B37A-1BB7304BBDAB}" type="doc">
      <dgm:prSet loTypeId="urn:microsoft.com/office/officeart/2005/8/layout/process1" loCatId="process" qsTypeId="urn:microsoft.com/office/officeart/2005/8/quickstyle/simple2" qsCatId="simple" csTypeId="urn:microsoft.com/office/officeart/2005/8/colors/accent1_2" csCatId="accent1" phldr="1"/>
      <dgm:spPr/>
      <dgm:t>
        <a:bodyPr/>
        <a:lstStyle/>
        <a:p>
          <a:endParaRPr lang="fr-FR"/>
        </a:p>
      </dgm:t>
    </dgm:pt>
    <dgm:pt modelId="{5A6E5DD6-66F8-461B-A471-56204B89D45B}">
      <dgm:prSet phldrT="[Text]">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fr-FR" dirty="0"/>
            <a:t>AGBOOST</a:t>
          </a:r>
        </a:p>
      </dgm:t>
    </dgm:pt>
    <dgm:pt modelId="{21CD7045-F7DB-48C1-8E5F-F95EACBED12C}" type="parTrans" cxnId="{960CBBD8-7ACC-43FD-86FE-84147FFF75A9}">
      <dgm:prSet/>
      <dgm:spPr/>
      <dgm:t>
        <a:bodyPr/>
        <a:lstStyle/>
        <a:p>
          <a:endParaRPr lang="fr-FR"/>
        </a:p>
      </dgm:t>
    </dgm:pt>
    <dgm:pt modelId="{8E0F0918-26EC-45B1-830F-8BAD9827DBDC}" type="sibTrans" cxnId="{960CBBD8-7ACC-43FD-86FE-84147FFF75A9}">
      <dgm:prSet/>
      <dgm:spPr/>
      <dgm:t>
        <a:bodyPr/>
        <a:lstStyle/>
        <a:p>
          <a:endParaRPr lang="fr-FR"/>
        </a:p>
      </dgm:t>
    </dgm:pt>
    <dgm:pt modelId="{F7B2D0D8-38F5-48FD-AABD-47D516EF57AA}">
      <dgm:prSet phldrT="[Text]">
        <dgm:style>
          <a:lnRef idx="2">
            <a:schemeClr val="accent4">
              <a:shade val="15000"/>
            </a:schemeClr>
          </a:lnRef>
          <a:fillRef idx="1">
            <a:schemeClr val="accent4"/>
          </a:fillRef>
          <a:effectRef idx="0">
            <a:schemeClr val="accent4"/>
          </a:effectRef>
          <a:fontRef idx="minor">
            <a:schemeClr val="lt1"/>
          </a:fontRef>
        </dgm:style>
      </dgm:prSet>
      <dgm:spPr/>
      <dgm:t>
        <a:bodyPr/>
        <a:lstStyle/>
        <a:p>
          <a:r>
            <a:rPr lang="fr-FR" dirty="0" err="1"/>
            <a:t>feature</a:t>
          </a:r>
          <a:r>
            <a:rPr lang="fr-FR" dirty="0"/>
            <a:t> importance</a:t>
          </a:r>
        </a:p>
      </dgm:t>
    </dgm:pt>
    <dgm:pt modelId="{FF128507-7B60-42BA-A856-F1F4361ABFF3}" type="parTrans" cxnId="{872C29C8-A3BD-4C63-B9E4-D3821A5123DB}">
      <dgm:prSet/>
      <dgm:spPr/>
      <dgm:t>
        <a:bodyPr/>
        <a:lstStyle/>
        <a:p>
          <a:endParaRPr lang="fr-FR"/>
        </a:p>
      </dgm:t>
    </dgm:pt>
    <dgm:pt modelId="{36FC4613-0FE4-4721-9567-F0EABE0C5BBE}" type="sibTrans" cxnId="{872C29C8-A3BD-4C63-B9E4-D3821A5123DB}">
      <dgm:prSet/>
      <dgm:spPr/>
      <dgm:t>
        <a:bodyPr/>
        <a:lstStyle/>
        <a:p>
          <a:endParaRPr lang="fr-FR"/>
        </a:p>
      </dgm:t>
    </dgm:pt>
    <dgm:pt modelId="{65BD6E76-C5A4-4AA4-BFED-2313A9C9EFA5}">
      <dgm:prSet phldrT="[Text]">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fr-FR" dirty="0"/>
            <a:t>AGBOOST</a:t>
          </a:r>
        </a:p>
      </dgm:t>
    </dgm:pt>
    <dgm:pt modelId="{2793206F-C215-48D0-AF2F-8CB6AD01466D}" type="parTrans" cxnId="{1BBC3AA3-698C-4BC3-9452-80A3C90C1B23}">
      <dgm:prSet/>
      <dgm:spPr/>
      <dgm:t>
        <a:bodyPr/>
        <a:lstStyle/>
        <a:p>
          <a:endParaRPr lang="fr-FR"/>
        </a:p>
      </dgm:t>
    </dgm:pt>
    <dgm:pt modelId="{F264E2E3-36C1-43D4-AC49-9289C9F3418D}" type="sibTrans" cxnId="{1BBC3AA3-698C-4BC3-9452-80A3C90C1B23}">
      <dgm:prSet/>
      <dgm:spPr/>
      <dgm:t>
        <a:bodyPr/>
        <a:lstStyle/>
        <a:p>
          <a:endParaRPr lang="fr-FR"/>
        </a:p>
      </dgm:t>
    </dgm:pt>
    <dgm:pt modelId="{7816980C-9863-4E41-83E4-D7AAD63D98EC}" type="pres">
      <dgm:prSet presAssocID="{D794B7F7-1AEA-4D63-B37A-1BB7304BBDAB}" presName="Name0" presStyleCnt="0">
        <dgm:presLayoutVars>
          <dgm:dir/>
          <dgm:resizeHandles val="exact"/>
        </dgm:presLayoutVars>
      </dgm:prSet>
      <dgm:spPr/>
    </dgm:pt>
    <dgm:pt modelId="{62502D59-82C1-450D-9353-673CF3892E62}" type="pres">
      <dgm:prSet presAssocID="{5A6E5DD6-66F8-461B-A471-56204B89D45B}" presName="node" presStyleLbl="node1" presStyleIdx="0" presStyleCnt="3">
        <dgm:presLayoutVars>
          <dgm:bulletEnabled val="1"/>
        </dgm:presLayoutVars>
      </dgm:prSet>
      <dgm:spPr/>
    </dgm:pt>
    <dgm:pt modelId="{28CCE401-EDE3-49E0-B6F5-5B21E1B08D0D}" type="pres">
      <dgm:prSet presAssocID="{8E0F0918-26EC-45B1-830F-8BAD9827DBDC}" presName="sibTrans" presStyleLbl="sibTrans2D1" presStyleIdx="0" presStyleCnt="2"/>
      <dgm:spPr/>
    </dgm:pt>
    <dgm:pt modelId="{C96A21BA-115F-43CB-AD8D-9E4FA896D24F}" type="pres">
      <dgm:prSet presAssocID="{8E0F0918-26EC-45B1-830F-8BAD9827DBDC}" presName="connectorText" presStyleLbl="sibTrans2D1" presStyleIdx="0" presStyleCnt="2"/>
      <dgm:spPr/>
    </dgm:pt>
    <dgm:pt modelId="{26CE9060-6091-4B62-B6F3-A08D4B9E5DDF}" type="pres">
      <dgm:prSet presAssocID="{F7B2D0D8-38F5-48FD-AABD-47D516EF57AA}" presName="node" presStyleLbl="node1" presStyleIdx="1" presStyleCnt="3">
        <dgm:presLayoutVars>
          <dgm:bulletEnabled val="1"/>
        </dgm:presLayoutVars>
      </dgm:prSet>
      <dgm:spPr/>
    </dgm:pt>
    <dgm:pt modelId="{3BA531A0-E95C-4108-9920-20CD8010B041}" type="pres">
      <dgm:prSet presAssocID="{36FC4613-0FE4-4721-9567-F0EABE0C5BBE}" presName="sibTrans" presStyleLbl="sibTrans2D1" presStyleIdx="1" presStyleCnt="2"/>
      <dgm:spPr/>
    </dgm:pt>
    <dgm:pt modelId="{6284D828-B660-47A4-88DD-B1AE08BBF8BE}" type="pres">
      <dgm:prSet presAssocID="{36FC4613-0FE4-4721-9567-F0EABE0C5BBE}" presName="connectorText" presStyleLbl="sibTrans2D1" presStyleIdx="1" presStyleCnt="2"/>
      <dgm:spPr/>
    </dgm:pt>
    <dgm:pt modelId="{55CF651D-A31F-4C38-A450-3EA80E941CEC}" type="pres">
      <dgm:prSet presAssocID="{65BD6E76-C5A4-4AA4-BFED-2313A9C9EFA5}" presName="node" presStyleLbl="node1" presStyleIdx="2" presStyleCnt="3">
        <dgm:presLayoutVars>
          <dgm:bulletEnabled val="1"/>
        </dgm:presLayoutVars>
      </dgm:prSet>
      <dgm:spPr/>
    </dgm:pt>
  </dgm:ptLst>
  <dgm:cxnLst>
    <dgm:cxn modelId="{5936382D-6B4A-441D-A8D2-B64EDA459AA2}" type="presOf" srcId="{5A6E5DD6-66F8-461B-A471-56204B89D45B}" destId="{62502D59-82C1-450D-9353-673CF3892E62}" srcOrd="0" destOrd="0" presId="urn:microsoft.com/office/officeart/2005/8/layout/process1"/>
    <dgm:cxn modelId="{3DDF6232-231B-4B1E-B6BB-3F3A53CE402F}" type="presOf" srcId="{65BD6E76-C5A4-4AA4-BFED-2313A9C9EFA5}" destId="{55CF651D-A31F-4C38-A450-3EA80E941CEC}" srcOrd="0" destOrd="0" presId="urn:microsoft.com/office/officeart/2005/8/layout/process1"/>
    <dgm:cxn modelId="{68520938-D4D9-420B-9941-D9BC06929C53}" type="presOf" srcId="{8E0F0918-26EC-45B1-830F-8BAD9827DBDC}" destId="{C96A21BA-115F-43CB-AD8D-9E4FA896D24F}" srcOrd="1" destOrd="0" presId="urn:microsoft.com/office/officeart/2005/8/layout/process1"/>
    <dgm:cxn modelId="{2AF9085B-A41E-473D-A684-ADF9616105A1}" type="presOf" srcId="{36FC4613-0FE4-4721-9567-F0EABE0C5BBE}" destId="{3BA531A0-E95C-4108-9920-20CD8010B041}" srcOrd="0" destOrd="0" presId="urn:microsoft.com/office/officeart/2005/8/layout/process1"/>
    <dgm:cxn modelId="{9523CA5F-AE07-46B0-ABDF-E23EB213DF02}" type="presOf" srcId="{F7B2D0D8-38F5-48FD-AABD-47D516EF57AA}" destId="{26CE9060-6091-4B62-B6F3-A08D4B9E5DDF}" srcOrd="0" destOrd="0" presId="urn:microsoft.com/office/officeart/2005/8/layout/process1"/>
    <dgm:cxn modelId="{761A5E50-6162-465E-855F-3B46DDDF6B27}" type="presOf" srcId="{8E0F0918-26EC-45B1-830F-8BAD9827DBDC}" destId="{28CCE401-EDE3-49E0-B6F5-5B21E1B08D0D}" srcOrd="0" destOrd="0" presId="urn:microsoft.com/office/officeart/2005/8/layout/process1"/>
    <dgm:cxn modelId="{427B31A3-B6CE-4812-830E-10B5B2A41675}" type="presOf" srcId="{D794B7F7-1AEA-4D63-B37A-1BB7304BBDAB}" destId="{7816980C-9863-4E41-83E4-D7AAD63D98EC}" srcOrd="0" destOrd="0" presId="urn:microsoft.com/office/officeart/2005/8/layout/process1"/>
    <dgm:cxn modelId="{1BBC3AA3-698C-4BC3-9452-80A3C90C1B23}" srcId="{D794B7F7-1AEA-4D63-B37A-1BB7304BBDAB}" destId="{65BD6E76-C5A4-4AA4-BFED-2313A9C9EFA5}" srcOrd="2" destOrd="0" parTransId="{2793206F-C215-48D0-AF2F-8CB6AD01466D}" sibTransId="{F264E2E3-36C1-43D4-AC49-9289C9F3418D}"/>
    <dgm:cxn modelId="{B1EC1BA8-1CB2-4B63-8410-7A5F0301D83A}" type="presOf" srcId="{36FC4613-0FE4-4721-9567-F0EABE0C5BBE}" destId="{6284D828-B660-47A4-88DD-B1AE08BBF8BE}" srcOrd="1" destOrd="0" presId="urn:microsoft.com/office/officeart/2005/8/layout/process1"/>
    <dgm:cxn modelId="{872C29C8-A3BD-4C63-B9E4-D3821A5123DB}" srcId="{D794B7F7-1AEA-4D63-B37A-1BB7304BBDAB}" destId="{F7B2D0D8-38F5-48FD-AABD-47D516EF57AA}" srcOrd="1" destOrd="0" parTransId="{FF128507-7B60-42BA-A856-F1F4361ABFF3}" sibTransId="{36FC4613-0FE4-4721-9567-F0EABE0C5BBE}"/>
    <dgm:cxn modelId="{960CBBD8-7ACC-43FD-86FE-84147FFF75A9}" srcId="{D794B7F7-1AEA-4D63-B37A-1BB7304BBDAB}" destId="{5A6E5DD6-66F8-461B-A471-56204B89D45B}" srcOrd="0" destOrd="0" parTransId="{21CD7045-F7DB-48C1-8E5F-F95EACBED12C}" sibTransId="{8E0F0918-26EC-45B1-830F-8BAD9827DBDC}"/>
    <dgm:cxn modelId="{45FBFF79-A137-44DA-9BB2-2EEACF2ABE9E}" type="presParOf" srcId="{7816980C-9863-4E41-83E4-D7AAD63D98EC}" destId="{62502D59-82C1-450D-9353-673CF3892E62}" srcOrd="0" destOrd="0" presId="urn:microsoft.com/office/officeart/2005/8/layout/process1"/>
    <dgm:cxn modelId="{6AB8C390-9A35-46FF-9C8B-DD15A5A3A5E5}" type="presParOf" srcId="{7816980C-9863-4E41-83E4-D7AAD63D98EC}" destId="{28CCE401-EDE3-49E0-B6F5-5B21E1B08D0D}" srcOrd="1" destOrd="0" presId="urn:microsoft.com/office/officeart/2005/8/layout/process1"/>
    <dgm:cxn modelId="{74C486D6-22A2-4779-8FBA-BBCF921198E5}" type="presParOf" srcId="{28CCE401-EDE3-49E0-B6F5-5B21E1B08D0D}" destId="{C96A21BA-115F-43CB-AD8D-9E4FA896D24F}" srcOrd="0" destOrd="0" presId="urn:microsoft.com/office/officeart/2005/8/layout/process1"/>
    <dgm:cxn modelId="{9F0B8362-4571-48D2-9838-620A6DEDD0EF}" type="presParOf" srcId="{7816980C-9863-4E41-83E4-D7AAD63D98EC}" destId="{26CE9060-6091-4B62-B6F3-A08D4B9E5DDF}" srcOrd="2" destOrd="0" presId="urn:microsoft.com/office/officeart/2005/8/layout/process1"/>
    <dgm:cxn modelId="{C7242087-E851-41BB-8B1F-DA0B88309D6D}" type="presParOf" srcId="{7816980C-9863-4E41-83E4-D7AAD63D98EC}" destId="{3BA531A0-E95C-4108-9920-20CD8010B041}" srcOrd="3" destOrd="0" presId="urn:microsoft.com/office/officeart/2005/8/layout/process1"/>
    <dgm:cxn modelId="{802353DB-3AE1-4829-B10D-5A126B8B7E20}" type="presParOf" srcId="{3BA531A0-E95C-4108-9920-20CD8010B041}" destId="{6284D828-B660-47A4-88DD-B1AE08BBF8BE}" srcOrd="0" destOrd="0" presId="urn:microsoft.com/office/officeart/2005/8/layout/process1"/>
    <dgm:cxn modelId="{21F798EA-456B-474D-92D0-A437D1D6E3F1}" type="presParOf" srcId="{7816980C-9863-4E41-83E4-D7AAD63D98EC}" destId="{55CF651D-A31F-4C38-A450-3EA80E941CEC}"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94B7F7-1AEA-4D63-B37A-1BB7304BBDAB}" type="doc">
      <dgm:prSet loTypeId="urn:microsoft.com/office/officeart/2005/8/layout/process1" loCatId="process" qsTypeId="urn:microsoft.com/office/officeart/2005/8/quickstyle/simple2" qsCatId="simple" csTypeId="urn:microsoft.com/office/officeart/2005/8/colors/accent1_2" csCatId="accent1" phldr="1"/>
      <dgm:spPr/>
      <dgm:t>
        <a:bodyPr/>
        <a:lstStyle/>
        <a:p>
          <a:endParaRPr lang="fr-FR"/>
        </a:p>
      </dgm:t>
    </dgm:pt>
    <dgm:pt modelId="{5A6E5DD6-66F8-461B-A471-56204B89D45B}">
      <dgm:prSet phldrT="[Text]">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fr-FR" dirty="0"/>
            <a:t>AGBOOST</a:t>
          </a:r>
        </a:p>
      </dgm:t>
    </dgm:pt>
    <dgm:pt modelId="{21CD7045-F7DB-48C1-8E5F-F95EACBED12C}" type="parTrans" cxnId="{960CBBD8-7ACC-43FD-86FE-84147FFF75A9}">
      <dgm:prSet/>
      <dgm:spPr/>
      <dgm:t>
        <a:bodyPr/>
        <a:lstStyle/>
        <a:p>
          <a:endParaRPr lang="fr-FR"/>
        </a:p>
      </dgm:t>
    </dgm:pt>
    <dgm:pt modelId="{8E0F0918-26EC-45B1-830F-8BAD9827DBDC}" type="sibTrans" cxnId="{960CBBD8-7ACC-43FD-86FE-84147FFF75A9}">
      <dgm:prSet/>
      <dgm:spPr/>
      <dgm:t>
        <a:bodyPr/>
        <a:lstStyle/>
        <a:p>
          <a:endParaRPr lang="fr-FR"/>
        </a:p>
      </dgm:t>
    </dgm:pt>
    <dgm:pt modelId="{F7B2D0D8-38F5-48FD-AABD-47D516EF57AA}">
      <dgm:prSet phldrT="[Text]">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fr-FR" dirty="0" err="1"/>
            <a:t>feature</a:t>
          </a:r>
          <a:r>
            <a:rPr lang="fr-FR" dirty="0"/>
            <a:t> importance</a:t>
          </a:r>
        </a:p>
      </dgm:t>
    </dgm:pt>
    <dgm:pt modelId="{FF128507-7B60-42BA-A856-F1F4361ABFF3}" type="parTrans" cxnId="{872C29C8-A3BD-4C63-B9E4-D3821A5123DB}">
      <dgm:prSet/>
      <dgm:spPr/>
      <dgm:t>
        <a:bodyPr/>
        <a:lstStyle/>
        <a:p>
          <a:endParaRPr lang="fr-FR"/>
        </a:p>
      </dgm:t>
    </dgm:pt>
    <dgm:pt modelId="{36FC4613-0FE4-4721-9567-F0EABE0C5BBE}" type="sibTrans" cxnId="{872C29C8-A3BD-4C63-B9E4-D3821A5123DB}">
      <dgm:prSet/>
      <dgm:spPr/>
      <dgm:t>
        <a:bodyPr/>
        <a:lstStyle/>
        <a:p>
          <a:endParaRPr lang="fr-FR"/>
        </a:p>
      </dgm:t>
    </dgm:pt>
    <dgm:pt modelId="{65BD6E76-C5A4-4AA4-BFED-2313A9C9EFA5}">
      <dgm:prSet phldrT="[Text]">
        <dgm:style>
          <a:lnRef idx="2">
            <a:schemeClr val="accent4">
              <a:shade val="15000"/>
            </a:schemeClr>
          </a:lnRef>
          <a:fillRef idx="1">
            <a:schemeClr val="accent4"/>
          </a:fillRef>
          <a:effectRef idx="0">
            <a:schemeClr val="accent4"/>
          </a:effectRef>
          <a:fontRef idx="minor">
            <a:schemeClr val="lt1"/>
          </a:fontRef>
        </dgm:style>
      </dgm:prSet>
      <dgm:spPr/>
      <dgm:t>
        <a:bodyPr/>
        <a:lstStyle/>
        <a:p>
          <a:r>
            <a:rPr lang="fr-FR" dirty="0"/>
            <a:t>AGBOOST</a:t>
          </a:r>
        </a:p>
      </dgm:t>
    </dgm:pt>
    <dgm:pt modelId="{2793206F-C215-48D0-AF2F-8CB6AD01466D}" type="parTrans" cxnId="{1BBC3AA3-698C-4BC3-9452-80A3C90C1B23}">
      <dgm:prSet/>
      <dgm:spPr/>
      <dgm:t>
        <a:bodyPr/>
        <a:lstStyle/>
        <a:p>
          <a:endParaRPr lang="fr-FR"/>
        </a:p>
      </dgm:t>
    </dgm:pt>
    <dgm:pt modelId="{F264E2E3-36C1-43D4-AC49-9289C9F3418D}" type="sibTrans" cxnId="{1BBC3AA3-698C-4BC3-9452-80A3C90C1B23}">
      <dgm:prSet/>
      <dgm:spPr/>
      <dgm:t>
        <a:bodyPr/>
        <a:lstStyle/>
        <a:p>
          <a:endParaRPr lang="fr-FR"/>
        </a:p>
      </dgm:t>
    </dgm:pt>
    <dgm:pt modelId="{7816980C-9863-4E41-83E4-D7AAD63D98EC}" type="pres">
      <dgm:prSet presAssocID="{D794B7F7-1AEA-4D63-B37A-1BB7304BBDAB}" presName="Name0" presStyleCnt="0">
        <dgm:presLayoutVars>
          <dgm:dir/>
          <dgm:resizeHandles val="exact"/>
        </dgm:presLayoutVars>
      </dgm:prSet>
      <dgm:spPr/>
    </dgm:pt>
    <dgm:pt modelId="{62502D59-82C1-450D-9353-673CF3892E62}" type="pres">
      <dgm:prSet presAssocID="{5A6E5DD6-66F8-461B-A471-56204B89D45B}" presName="node" presStyleLbl="node1" presStyleIdx="0" presStyleCnt="3">
        <dgm:presLayoutVars>
          <dgm:bulletEnabled val="1"/>
        </dgm:presLayoutVars>
      </dgm:prSet>
      <dgm:spPr/>
    </dgm:pt>
    <dgm:pt modelId="{28CCE401-EDE3-49E0-B6F5-5B21E1B08D0D}" type="pres">
      <dgm:prSet presAssocID="{8E0F0918-26EC-45B1-830F-8BAD9827DBDC}" presName="sibTrans" presStyleLbl="sibTrans2D1" presStyleIdx="0" presStyleCnt="2"/>
      <dgm:spPr/>
    </dgm:pt>
    <dgm:pt modelId="{C96A21BA-115F-43CB-AD8D-9E4FA896D24F}" type="pres">
      <dgm:prSet presAssocID="{8E0F0918-26EC-45B1-830F-8BAD9827DBDC}" presName="connectorText" presStyleLbl="sibTrans2D1" presStyleIdx="0" presStyleCnt="2"/>
      <dgm:spPr/>
    </dgm:pt>
    <dgm:pt modelId="{26CE9060-6091-4B62-B6F3-A08D4B9E5DDF}" type="pres">
      <dgm:prSet presAssocID="{F7B2D0D8-38F5-48FD-AABD-47D516EF57AA}" presName="node" presStyleLbl="node1" presStyleIdx="1" presStyleCnt="3">
        <dgm:presLayoutVars>
          <dgm:bulletEnabled val="1"/>
        </dgm:presLayoutVars>
      </dgm:prSet>
      <dgm:spPr/>
    </dgm:pt>
    <dgm:pt modelId="{3BA531A0-E95C-4108-9920-20CD8010B041}" type="pres">
      <dgm:prSet presAssocID="{36FC4613-0FE4-4721-9567-F0EABE0C5BBE}" presName="sibTrans" presStyleLbl="sibTrans2D1" presStyleIdx="1" presStyleCnt="2"/>
      <dgm:spPr/>
    </dgm:pt>
    <dgm:pt modelId="{6284D828-B660-47A4-88DD-B1AE08BBF8BE}" type="pres">
      <dgm:prSet presAssocID="{36FC4613-0FE4-4721-9567-F0EABE0C5BBE}" presName="connectorText" presStyleLbl="sibTrans2D1" presStyleIdx="1" presStyleCnt="2"/>
      <dgm:spPr/>
    </dgm:pt>
    <dgm:pt modelId="{55CF651D-A31F-4C38-A450-3EA80E941CEC}" type="pres">
      <dgm:prSet presAssocID="{65BD6E76-C5A4-4AA4-BFED-2313A9C9EFA5}" presName="node" presStyleLbl="node1" presStyleIdx="2" presStyleCnt="3">
        <dgm:presLayoutVars>
          <dgm:bulletEnabled val="1"/>
        </dgm:presLayoutVars>
      </dgm:prSet>
      <dgm:spPr/>
    </dgm:pt>
  </dgm:ptLst>
  <dgm:cxnLst>
    <dgm:cxn modelId="{5936382D-6B4A-441D-A8D2-B64EDA459AA2}" type="presOf" srcId="{5A6E5DD6-66F8-461B-A471-56204B89D45B}" destId="{62502D59-82C1-450D-9353-673CF3892E62}" srcOrd="0" destOrd="0" presId="urn:microsoft.com/office/officeart/2005/8/layout/process1"/>
    <dgm:cxn modelId="{3DDF6232-231B-4B1E-B6BB-3F3A53CE402F}" type="presOf" srcId="{65BD6E76-C5A4-4AA4-BFED-2313A9C9EFA5}" destId="{55CF651D-A31F-4C38-A450-3EA80E941CEC}" srcOrd="0" destOrd="0" presId="urn:microsoft.com/office/officeart/2005/8/layout/process1"/>
    <dgm:cxn modelId="{68520938-D4D9-420B-9941-D9BC06929C53}" type="presOf" srcId="{8E0F0918-26EC-45B1-830F-8BAD9827DBDC}" destId="{C96A21BA-115F-43CB-AD8D-9E4FA896D24F}" srcOrd="1" destOrd="0" presId="urn:microsoft.com/office/officeart/2005/8/layout/process1"/>
    <dgm:cxn modelId="{2AF9085B-A41E-473D-A684-ADF9616105A1}" type="presOf" srcId="{36FC4613-0FE4-4721-9567-F0EABE0C5BBE}" destId="{3BA531A0-E95C-4108-9920-20CD8010B041}" srcOrd="0" destOrd="0" presId="urn:microsoft.com/office/officeart/2005/8/layout/process1"/>
    <dgm:cxn modelId="{9523CA5F-AE07-46B0-ABDF-E23EB213DF02}" type="presOf" srcId="{F7B2D0D8-38F5-48FD-AABD-47D516EF57AA}" destId="{26CE9060-6091-4B62-B6F3-A08D4B9E5DDF}" srcOrd="0" destOrd="0" presId="urn:microsoft.com/office/officeart/2005/8/layout/process1"/>
    <dgm:cxn modelId="{761A5E50-6162-465E-855F-3B46DDDF6B27}" type="presOf" srcId="{8E0F0918-26EC-45B1-830F-8BAD9827DBDC}" destId="{28CCE401-EDE3-49E0-B6F5-5B21E1B08D0D}" srcOrd="0" destOrd="0" presId="urn:microsoft.com/office/officeart/2005/8/layout/process1"/>
    <dgm:cxn modelId="{427B31A3-B6CE-4812-830E-10B5B2A41675}" type="presOf" srcId="{D794B7F7-1AEA-4D63-B37A-1BB7304BBDAB}" destId="{7816980C-9863-4E41-83E4-D7AAD63D98EC}" srcOrd="0" destOrd="0" presId="urn:microsoft.com/office/officeart/2005/8/layout/process1"/>
    <dgm:cxn modelId="{1BBC3AA3-698C-4BC3-9452-80A3C90C1B23}" srcId="{D794B7F7-1AEA-4D63-B37A-1BB7304BBDAB}" destId="{65BD6E76-C5A4-4AA4-BFED-2313A9C9EFA5}" srcOrd="2" destOrd="0" parTransId="{2793206F-C215-48D0-AF2F-8CB6AD01466D}" sibTransId="{F264E2E3-36C1-43D4-AC49-9289C9F3418D}"/>
    <dgm:cxn modelId="{B1EC1BA8-1CB2-4B63-8410-7A5F0301D83A}" type="presOf" srcId="{36FC4613-0FE4-4721-9567-F0EABE0C5BBE}" destId="{6284D828-B660-47A4-88DD-B1AE08BBF8BE}" srcOrd="1" destOrd="0" presId="urn:microsoft.com/office/officeart/2005/8/layout/process1"/>
    <dgm:cxn modelId="{872C29C8-A3BD-4C63-B9E4-D3821A5123DB}" srcId="{D794B7F7-1AEA-4D63-B37A-1BB7304BBDAB}" destId="{F7B2D0D8-38F5-48FD-AABD-47D516EF57AA}" srcOrd="1" destOrd="0" parTransId="{FF128507-7B60-42BA-A856-F1F4361ABFF3}" sibTransId="{36FC4613-0FE4-4721-9567-F0EABE0C5BBE}"/>
    <dgm:cxn modelId="{960CBBD8-7ACC-43FD-86FE-84147FFF75A9}" srcId="{D794B7F7-1AEA-4D63-B37A-1BB7304BBDAB}" destId="{5A6E5DD6-66F8-461B-A471-56204B89D45B}" srcOrd="0" destOrd="0" parTransId="{21CD7045-F7DB-48C1-8E5F-F95EACBED12C}" sibTransId="{8E0F0918-26EC-45B1-830F-8BAD9827DBDC}"/>
    <dgm:cxn modelId="{45FBFF79-A137-44DA-9BB2-2EEACF2ABE9E}" type="presParOf" srcId="{7816980C-9863-4E41-83E4-D7AAD63D98EC}" destId="{62502D59-82C1-450D-9353-673CF3892E62}" srcOrd="0" destOrd="0" presId="urn:microsoft.com/office/officeart/2005/8/layout/process1"/>
    <dgm:cxn modelId="{6AB8C390-9A35-46FF-9C8B-DD15A5A3A5E5}" type="presParOf" srcId="{7816980C-9863-4E41-83E4-D7AAD63D98EC}" destId="{28CCE401-EDE3-49E0-B6F5-5B21E1B08D0D}" srcOrd="1" destOrd="0" presId="urn:microsoft.com/office/officeart/2005/8/layout/process1"/>
    <dgm:cxn modelId="{74C486D6-22A2-4779-8FBA-BBCF921198E5}" type="presParOf" srcId="{28CCE401-EDE3-49E0-B6F5-5B21E1B08D0D}" destId="{C96A21BA-115F-43CB-AD8D-9E4FA896D24F}" srcOrd="0" destOrd="0" presId="urn:microsoft.com/office/officeart/2005/8/layout/process1"/>
    <dgm:cxn modelId="{9F0B8362-4571-48D2-9838-620A6DEDD0EF}" type="presParOf" srcId="{7816980C-9863-4E41-83E4-D7AAD63D98EC}" destId="{26CE9060-6091-4B62-B6F3-A08D4B9E5DDF}" srcOrd="2" destOrd="0" presId="urn:microsoft.com/office/officeart/2005/8/layout/process1"/>
    <dgm:cxn modelId="{C7242087-E851-41BB-8B1F-DA0B88309D6D}" type="presParOf" srcId="{7816980C-9863-4E41-83E4-D7AAD63D98EC}" destId="{3BA531A0-E95C-4108-9920-20CD8010B041}" srcOrd="3" destOrd="0" presId="urn:microsoft.com/office/officeart/2005/8/layout/process1"/>
    <dgm:cxn modelId="{802353DB-3AE1-4829-B10D-5A126B8B7E20}" type="presParOf" srcId="{3BA531A0-E95C-4108-9920-20CD8010B041}" destId="{6284D828-B660-47A4-88DD-B1AE08BBF8BE}" srcOrd="0" destOrd="0" presId="urn:microsoft.com/office/officeart/2005/8/layout/process1"/>
    <dgm:cxn modelId="{21F798EA-456B-474D-92D0-A437D1D6E3F1}" type="presParOf" srcId="{7816980C-9863-4E41-83E4-D7AAD63D98EC}" destId="{55CF651D-A31F-4C38-A450-3EA80E941CEC}"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94B7F7-1AEA-4D63-B37A-1BB7304BBDAB}" type="doc">
      <dgm:prSet loTypeId="urn:microsoft.com/office/officeart/2005/8/layout/process1" loCatId="process" qsTypeId="urn:microsoft.com/office/officeart/2005/8/quickstyle/simple2" qsCatId="simple" csTypeId="urn:microsoft.com/office/officeart/2005/8/colors/accent1_2" csCatId="accent1" phldr="1"/>
      <dgm:spPr/>
      <dgm:t>
        <a:bodyPr/>
        <a:lstStyle/>
        <a:p>
          <a:endParaRPr lang="fr-FR"/>
        </a:p>
      </dgm:t>
    </dgm:pt>
    <dgm:pt modelId="{5A6E5DD6-66F8-461B-A471-56204B89D45B}">
      <dgm:prSet phldrT="[Text]">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fr-FR" dirty="0"/>
            <a:t>AGBOOST</a:t>
          </a:r>
        </a:p>
      </dgm:t>
    </dgm:pt>
    <dgm:pt modelId="{21CD7045-F7DB-48C1-8E5F-F95EACBED12C}" type="parTrans" cxnId="{960CBBD8-7ACC-43FD-86FE-84147FFF75A9}">
      <dgm:prSet/>
      <dgm:spPr/>
      <dgm:t>
        <a:bodyPr/>
        <a:lstStyle/>
        <a:p>
          <a:endParaRPr lang="fr-FR"/>
        </a:p>
      </dgm:t>
    </dgm:pt>
    <dgm:pt modelId="{8E0F0918-26EC-45B1-830F-8BAD9827DBDC}" type="sibTrans" cxnId="{960CBBD8-7ACC-43FD-86FE-84147FFF75A9}">
      <dgm:prSet/>
      <dgm:spPr/>
      <dgm:t>
        <a:bodyPr/>
        <a:lstStyle/>
        <a:p>
          <a:endParaRPr lang="fr-FR"/>
        </a:p>
      </dgm:t>
    </dgm:pt>
    <dgm:pt modelId="{F7B2D0D8-38F5-48FD-AABD-47D516EF57AA}">
      <dgm:prSet phldrT="[Text]">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fr-FR" dirty="0" err="1"/>
            <a:t>feature</a:t>
          </a:r>
          <a:r>
            <a:rPr lang="fr-FR" dirty="0"/>
            <a:t> importance</a:t>
          </a:r>
        </a:p>
      </dgm:t>
    </dgm:pt>
    <dgm:pt modelId="{FF128507-7B60-42BA-A856-F1F4361ABFF3}" type="parTrans" cxnId="{872C29C8-A3BD-4C63-B9E4-D3821A5123DB}">
      <dgm:prSet/>
      <dgm:spPr/>
      <dgm:t>
        <a:bodyPr/>
        <a:lstStyle/>
        <a:p>
          <a:endParaRPr lang="fr-FR"/>
        </a:p>
      </dgm:t>
    </dgm:pt>
    <dgm:pt modelId="{36FC4613-0FE4-4721-9567-F0EABE0C5BBE}" type="sibTrans" cxnId="{872C29C8-A3BD-4C63-B9E4-D3821A5123DB}">
      <dgm:prSet/>
      <dgm:spPr/>
      <dgm:t>
        <a:bodyPr/>
        <a:lstStyle/>
        <a:p>
          <a:endParaRPr lang="fr-FR"/>
        </a:p>
      </dgm:t>
    </dgm:pt>
    <dgm:pt modelId="{65BD6E76-C5A4-4AA4-BFED-2313A9C9EFA5}">
      <dgm:prSet phldrT="[Text]">
        <dgm:style>
          <a:lnRef idx="2">
            <a:schemeClr val="accent4">
              <a:shade val="15000"/>
            </a:schemeClr>
          </a:lnRef>
          <a:fillRef idx="1">
            <a:schemeClr val="accent4"/>
          </a:fillRef>
          <a:effectRef idx="0">
            <a:schemeClr val="accent4"/>
          </a:effectRef>
          <a:fontRef idx="minor">
            <a:schemeClr val="lt1"/>
          </a:fontRef>
        </dgm:style>
      </dgm:prSet>
      <dgm:spPr/>
      <dgm:t>
        <a:bodyPr/>
        <a:lstStyle/>
        <a:p>
          <a:r>
            <a:rPr lang="fr-FR" dirty="0"/>
            <a:t>AGBOOST</a:t>
          </a:r>
        </a:p>
      </dgm:t>
    </dgm:pt>
    <dgm:pt modelId="{2793206F-C215-48D0-AF2F-8CB6AD01466D}" type="parTrans" cxnId="{1BBC3AA3-698C-4BC3-9452-80A3C90C1B23}">
      <dgm:prSet/>
      <dgm:spPr/>
      <dgm:t>
        <a:bodyPr/>
        <a:lstStyle/>
        <a:p>
          <a:endParaRPr lang="fr-FR"/>
        </a:p>
      </dgm:t>
    </dgm:pt>
    <dgm:pt modelId="{F264E2E3-36C1-43D4-AC49-9289C9F3418D}" type="sibTrans" cxnId="{1BBC3AA3-698C-4BC3-9452-80A3C90C1B23}">
      <dgm:prSet/>
      <dgm:spPr/>
      <dgm:t>
        <a:bodyPr/>
        <a:lstStyle/>
        <a:p>
          <a:endParaRPr lang="fr-FR"/>
        </a:p>
      </dgm:t>
    </dgm:pt>
    <dgm:pt modelId="{7816980C-9863-4E41-83E4-D7AAD63D98EC}" type="pres">
      <dgm:prSet presAssocID="{D794B7F7-1AEA-4D63-B37A-1BB7304BBDAB}" presName="Name0" presStyleCnt="0">
        <dgm:presLayoutVars>
          <dgm:dir/>
          <dgm:resizeHandles val="exact"/>
        </dgm:presLayoutVars>
      </dgm:prSet>
      <dgm:spPr/>
    </dgm:pt>
    <dgm:pt modelId="{62502D59-82C1-450D-9353-673CF3892E62}" type="pres">
      <dgm:prSet presAssocID="{5A6E5DD6-66F8-461B-A471-56204B89D45B}" presName="node" presStyleLbl="node1" presStyleIdx="0" presStyleCnt="3">
        <dgm:presLayoutVars>
          <dgm:bulletEnabled val="1"/>
        </dgm:presLayoutVars>
      </dgm:prSet>
      <dgm:spPr/>
    </dgm:pt>
    <dgm:pt modelId="{28CCE401-EDE3-49E0-B6F5-5B21E1B08D0D}" type="pres">
      <dgm:prSet presAssocID="{8E0F0918-26EC-45B1-830F-8BAD9827DBDC}" presName="sibTrans" presStyleLbl="sibTrans2D1" presStyleIdx="0" presStyleCnt="2"/>
      <dgm:spPr/>
    </dgm:pt>
    <dgm:pt modelId="{C96A21BA-115F-43CB-AD8D-9E4FA896D24F}" type="pres">
      <dgm:prSet presAssocID="{8E0F0918-26EC-45B1-830F-8BAD9827DBDC}" presName="connectorText" presStyleLbl="sibTrans2D1" presStyleIdx="0" presStyleCnt="2"/>
      <dgm:spPr/>
    </dgm:pt>
    <dgm:pt modelId="{26CE9060-6091-4B62-B6F3-A08D4B9E5DDF}" type="pres">
      <dgm:prSet presAssocID="{F7B2D0D8-38F5-48FD-AABD-47D516EF57AA}" presName="node" presStyleLbl="node1" presStyleIdx="1" presStyleCnt="3">
        <dgm:presLayoutVars>
          <dgm:bulletEnabled val="1"/>
        </dgm:presLayoutVars>
      </dgm:prSet>
      <dgm:spPr/>
    </dgm:pt>
    <dgm:pt modelId="{3BA531A0-E95C-4108-9920-20CD8010B041}" type="pres">
      <dgm:prSet presAssocID="{36FC4613-0FE4-4721-9567-F0EABE0C5BBE}" presName="sibTrans" presStyleLbl="sibTrans2D1" presStyleIdx="1" presStyleCnt="2"/>
      <dgm:spPr/>
    </dgm:pt>
    <dgm:pt modelId="{6284D828-B660-47A4-88DD-B1AE08BBF8BE}" type="pres">
      <dgm:prSet presAssocID="{36FC4613-0FE4-4721-9567-F0EABE0C5BBE}" presName="connectorText" presStyleLbl="sibTrans2D1" presStyleIdx="1" presStyleCnt="2"/>
      <dgm:spPr/>
    </dgm:pt>
    <dgm:pt modelId="{55CF651D-A31F-4C38-A450-3EA80E941CEC}" type="pres">
      <dgm:prSet presAssocID="{65BD6E76-C5A4-4AA4-BFED-2313A9C9EFA5}" presName="node" presStyleLbl="node1" presStyleIdx="2" presStyleCnt="3">
        <dgm:presLayoutVars>
          <dgm:bulletEnabled val="1"/>
        </dgm:presLayoutVars>
      </dgm:prSet>
      <dgm:spPr/>
    </dgm:pt>
  </dgm:ptLst>
  <dgm:cxnLst>
    <dgm:cxn modelId="{5936382D-6B4A-441D-A8D2-B64EDA459AA2}" type="presOf" srcId="{5A6E5DD6-66F8-461B-A471-56204B89D45B}" destId="{62502D59-82C1-450D-9353-673CF3892E62}" srcOrd="0" destOrd="0" presId="urn:microsoft.com/office/officeart/2005/8/layout/process1"/>
    <dgm:cxn modelId="{3DDF6232-231B-4B1E-B6BB-3F3A53CE402F}" type="presOf" srcId="{65BD6E76-C5A4-4AA4-BFED-2313A9C9EFA5}" destId="{55CF651D-A31F-4C38-A450-3EA80E941CEC}" srcOrd="0" destOrd="0" presId="urn:microsoft.com/office/officeart/2005/8/layout/process1"/>
    <dgm:cxn modelId="{68520938-D4D9-420B-9941-D9BC06929C53}" type="presOf" srcId="{8E0F0918-26EC-45B1-830F-8BAD9827DBDC}" destId="{C96A21BA-115F-43CB-AD8D-9E4FA896D24F}" srcOrd="1" destOrd="0" presId="urn:microsoft.com/office/officeart/2005/8/layout/process1"/>
    <dgm:cxn modelId="{2AF9085B-A41E-473D-A684-ADF9616105A1}" type="presOf" srcId="{36FC4613-0FE4-4721-9567-F0EABE0C5BBE}" destId="{3BA531A0-E95C-4108-9920-20CD8010B041}" srcOrd="0" destOrd="0" presId="urn:microsoft.com/office/officeart/2005/8/layout/process1"/>
    <dgm:cxn modelId="{9523CA5F-AE07-46B0-ABDF-E23EB213DF02}" type="presOf" srcId="{F7B2D0D8-38F5-48FD-AABD-47D516EF57AA}" destId="{26CE9060-6091-4B62-B6F3-A08D4B9E5DDF}" srcOrd="0" destOrd="0" presId="urn:microsoft.com/office/officeart/2005/8/layout/process1"/>
    <dgm:cxn modelId="{761A5E50-6162-465E-855F-3B46DDDF6B27}" type="presOf" srcId="{8E0F0918-26EC-45B1-830F-8BAD9827DBDC}" destId="{28CCE401-EDE3-49E0-B6F5-5B21E1B08D0D}" srcOrd="0" destOrd="0" presId="urn:microsoft.com/office/officeart/2005/8/layout/process1"/>
    <dgm:cxn modelId="{427B31A3-B6CE-4812-830E-10B5B2A41675}" type="presOf" srcId="{D794B7F7-1AEA-4D63-B37A-1BB7304BBDAB}" destId="{7816980C-9863-4E41-83E4-D7AAD63D98EC}" srcOrd="0" destOrd="0" presId="urn:microsoft.com/office/officeart/2005/8/layout/process1"/>
    <dgm:cxn modelId="{1BBC3AA3-698C-4BC3-9452-80A3C90C1B23}" srcId="{D794B7F7-1AEA-4D63-B37A-1BB7304BBDAB}" destId="{65BD6E76-C5A4-4AA4-BFED-2313A9C9EFA5}" srcOrd="2" destOrd="0" parTransId="{2793206F-C215-48D0-AF2F-8CB6AD01466D}" sibTransId="{F264E2E3-36C1-43D4-AC49-9289C9F3418D}"/>
    <dgm:cxn modelId="{B1EC1BA8-1CB2-4B63-8410-7A5F0301D83A}" type="presOf" srcId="{36FC4613-0FE4-4721-9567-F0EABE0C5BBE}" destId="{6284D828-B660-47A4-88DD-B1AE08BBF8BE}" srcOrd="1" destOrd="0" presId="urn:microsoft.com/office/officeart/2005/8/layout/process1"/>
    <dgm:cxn modelId="{872C29C8-A3BD-4C63-B9E4-D3821A5123DB}" srcId="{D794B7F7-1AEA-4D63-B37A-1BB7304BBDAB}" destId="{F7B2D0D8-38F5-48FD-AABD-47D516EF57AA}" srcOrd="1" destOrd="0" parTransId="{FF128507-7B60-42BA-A856-F1F4361ABFF3}" sibTransId="{36FC4613-0FE4-4721-9567-F0EABE0C5BBE}"/>
    <dgm:cxn modelId="{960CBBD8-7ACC-43FD-86FE-84147FFF75A9}" srcId="{D794B7F7-1AEA-4D63-B37A-1BB7304BBDAB}" destId="{5A6E5DD6-66F8-461B-A471-56204B89D45B}" srcOrd="0" destOrd="0" parTransId="{21CD7045-F7DB-48C1-8E5F-F95EACBED12C}" sibTransId="{8E0F0918-26EC-45B1-830F-8BAD9827DBDC}"/>
    <dgm:cxn modelId="{45FBFF79-A137-44DA-9BB2-2EEACF2ABE9E}" type="presParOf" srcId="{7816980C-9863-4E41-83E4-D7AAD63D98EC}" destId="{62502D59-82C1-450D-9353-673CF3892E62}" srcOrd="0" destOrd="0" presId="urn:microsoft.com/office/officeart/2005/8/layout/process1"/>
    <dgm:cxn modelId="{6AB8C390-9A35-46FF-9C8B-DD15A5A3A5E5}" type="presParOf" srcId="{7816980C-9863-4E41-83E4-D7AAD63D98EC}" destId="{28CCE401-EDE3-49E0-B6F5-5B21E1B08D0D}" srcOrd="1" destOrd="0" presId="urn:microsoft.com/office/officeart/2005/8/layout/process1"/>
    <dgm:cxn modelId="{74C486D6-22A2-4779-8FBA-BBCF921198E5}" type="presParOf" srcId="{28CCE401-EDE3-49E0-B6F5-5B21E1B08D0D}" destId="{C96A21BA-115F-43CB-AD8D-9E4FA896D24F}" srcOrd="0" destOrd="0" presId="urn:microsoft.com/office/officeart/2005/8/layout/process1"/>
    <dgm:cxn modelId="{9F0B8362-4571-48D2-9838-620A6DEDD0EF}" type="presParOf" srcId="{7816980C-9863-4E41-83E4-D7AAD63D98EC}" destId="{26CE9060-6091-4B62-B6F3-A08D4B9E5DDF}" srcOrd="2" destOrd="0" presId="urn:microsoft.com/office/officeart/2005/8/layout/process1"/>
    <dgm:cxn modelId="{C7242087-E851-41BB-8B1F-DA0B88309D6D}" type="presParOf" srcId="{7816980C-9863-4E41-83E4-D7AAD63D98EC}" destId="{3BA531A0-E95C-4108-9920-20CD8010B041}" srcOrd="3" destOrd="0" presId="urn:microsoft.com/office/officeart/2005/8/layout/process1"/>
    <dgm:cxn modelId="{802353DB-3AE1-4829-B10D-5A126B8B7E20}" type="presParOf" srcId="{3BA531A0-E95C-4108-9920-20CD8010B041}" destId="{6284D828-B660-47A4-88DD-B1AE08BBF8BE}" srcOrd="0" destOrd="0" presId="urn:microsoft.com/office/officeart/2005/8/layout/process1"/>
    <dgm:cxn modelId="{21F798EA-456B-474D-92D0-A437D1D6E3F1}" type="presParOf" srcId="{7816980C-9863-4E41-83E4-D7AAD63D98EC}" destId="{55CF651D-A31F-4C38-A450-3EA80E941CEC}"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94B7F7-1AEA-4D63-B37A-1BB7304BBDAB}" type="doc">
      <dgm:prSet loTypeId="urn:microsoft.com/office/officeart/2005/8/layout/process1" loCatId="process" qsTypeId="urn:microsoft.com/office/officeart/2005/8/quickstyle/simple2" qsCatId="simple" csTypeId="urn:microsoft.com/office/officeart/2005/8/colors/accent1_2" csCatId="accent1" phldr="1"/>
      <dgm:spPr/>
      <dgm:t>
        <a:bodyPr/>
        <a:lstStyle/>
        <a:p>
          <a:endParaRPr lang="fr-FR"/>
        </a:p>
      </dgm:t>
    </dgm:pt>
    <dgm:pt modelId="{5A6E5DD6-66F8-461B-A471-56204B89D45B}">
      <dgm:prSet phldrT="[Text]">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fr-FR" dirty="0"/>
            <a:t>AGBOOST</a:t>
          </a:r>
        </a:p>
      </dgm:t>
    </dgm:pt>
    <dgm:pt modelId="{21CD7045-F7DB-48C1-8E5F-F95EACBED12C}" type="parTrans" cxnId="{960CBBD8-7ACC-43FD-86FE-84147FFF75A9}">
      <dgm:prSet/>
      <dgm:spPr/>
      <dgm:t>
        <a:bodyPr/>
        <a:lstStyle/>
        <a:p>
          <a:endParaRPr lang="fr-FR"/>
        </a:p>
      </dgm:t>
    </dgm:pt>
    <dgm:pt modelId="{8E0F0918-26EC-45B1-830F-8BAD9827DBDC}" type="sibTrans" cxnId="{960CBBD8-7ACC-43FD-86FE-84147FFF75A9}">
      <dgm:prSet/>
      <dgm:spPr/>
      <dgm:t>
        <a:bodyPr/>
        <a:lstStyle/>
        <a:p>
          <a:endParaRPr lang="fr-FR"/>
        </a:p>
      </dgm:t>
    </dgm:pt>
    <dgm:pt modelId="{F7B2D0D8-38F5-48FD-AABD-47D516EF57AA}">
      <dgm:prSet phldrT="[Text]">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fr-FR" dirty="0" err="1"/>
            <a:t>feature</a:t>
          </a:r>
          <a:r>
            <a:rPr lang="fr-FR" dirty="0"/>
            <a:t> importance</a:t>
          </a:r>
        </a:p>
      </dgm:t>
    </dgm:pt>
    <dgm:pt modelId="{FF128507-7B60-42BA-A856-F1F4361ABFF3}" type="parTrans" cxnId="{872C29C8-A3BD-4C63-B9E4-D3821A5123DB}">
      <dgm:prSet/>
      <dgm:spPr/>
      <dgm:t>
        <a:bodyPr/>
        <a:lstStyle/>
        <a:p>
          <a:endParaRPr lang="fr-FR"/>
        </a:p>
      </dgm:t>
    </dgm:pt>
    <dgm:pt modelId="{36FC4613-0FE4-4721-9567-F0EABE0C5BBE}" type="sibTrans" cxnId="{872C29C8-A3BD-4C63-B9E4-D3821A5123DB}">
      <dgm:prSet/>
      <dgm:spPr/>
      <dgm:t>
        <a:bodyPr/>
        <a:lstStyle/>
        <a:p>
          <a:endParaRPr lang="fr-FR"/>
        </a:p>
      </dgm:t>
    </dgm:pt>
    <dgm:pt modelId="{65BD6E76-C5A4-4AA4-BFED-2313A9C9EFA5}">
      <dgm:prSet phldrT="[Text]">
        <dgm:style>
          <a:lnRef idx="2">
            <a:schemeClr val="accent4">
              <a:shade val="15000"/>
            </a:schemeClr>
          </a:lnRef>
          <a:fillRef idx="1">
            <a:schemeClr val="accent4"/>
          </a:fillRef>
          <a:effectRef idx="0">
            <a:schemeClr val="accent4"/>
          </a:effectRef>
          <a:fontRef idx="minor">
            <a:schemeClr val="lt1"/>
          </a:fontRef>
        </dgm:style>
      </dgm:prSet>
      <dgm:spPr/>
      <dgm:t>
        <a:bodyPr/>
        <a:lstStyle/>
        <a:p>
          <a:r>
            <a:rPr lang="fr-FR" dirty="0"/>
            <a:t>AGBOOST</a:t>
          </a:r>
        </a:p>
      </dgm:t>
    </dgm:pt>
    <dgm:pt modelId="{2793206F-C215-48D0-AF2F-8CB6AD01466D}" type="parTrans" cxnId="{1BBC3AA3-698C-4BC3-9452-80A3C90C1B23}">
      <dgm:prSet/>
      <dgm:spPr/>
      <dgm:t>
        <a:bodyPr/>
        <a:lstStyle/>
        <a:p>
          <a:endParaRPr lang="fr-FR"/>
        </a:p>
      </dgm:t>
    </dgm:pt>
    <dgm:pt modelId="{F264E2E3-36C1-43D4-AC49-9289C9F3418D}" type="sibTrans" cxnId="{1BBC3AA3-698C-4BC3-9452-80A3C90C1B23}">
      <dgm:prSet/>
      <dgm:spPr/>
      <dgm:t>
        <a:bodyPr/>
        <a:lstStyle/>
        <a:p>
          <a:endParaRPr lang="fr-FR"/>
        </a:p>
      </dgm:t>
    </dgm:pt>
    <dgm:pt modelId="{7816980C-9863-4E41-83E4-D7AAD63D98EC}" type="pres">
      <dgm:prSet presAssocID="{D794B7F7-1AEA-4D63-B37A-1BB7304BBDAB}" presName="Name0" presStyleCnt="0">
        <dgm:presLayoutVars>
          <dgm:dir/>
          <dgm:resizeHandles val="exact"/>
        </dgm:presLayoutVars>
      </dgm:prSet>
      <dgm:spPr/>
    </dgm:pt>
    <dgm:pt modelId="{62502D59-82C1-450D-9353-673CF3892E62}" type="pres">
      <dgm:prSet presAssocID="{5A6E5DD6-66F8-461B-A471-56204B89D45B}" presName="node" presStyleLbl="node1" presStyleIdx="0" presStyleCnt="3">
        <dgm:presLayoutVars>
          <dgm:bulletEnabled val="1"/>
        </dgm:presLayoutVars>
      </dgm:prSet>
      <dgm:spPr/>
    </dgm:pt>
    <dgm:pt modelId="{28CCE401-EDE3-49E0-B6F5-5B21E1B08D0D}" type="pres">
      <dgm:prSet presAssocID="{8E0F0918-26EC-45B1-830F-8BAD9827DBDC}" presName="sibTrans" presStyleLbl="sibTrans2D1" presStyleIdx="0" presStyleCnt="2"/>
      <dgm:spPr/>
    </dgm:pt>
    <dgm:pt modelId="{C96A21BA-115F-43CB-AD8D-9E4FA896D24F}" type="pres">
      <dgm:prSet presAssocID="{8E0F0918-26EC-45B1-830F-8BAD9827DBDC}" presName="connectorText" presStyleLbl="sibTrans2D1" presStyleIdx="0" presStyleCnt="2"/>
      <dgm:spPr/>
    </dgm:pt>
    <dgm:pt modelId="{26CE9060-6091-4B62-B6F3-A08D4B9E5DDF}" type="pres">
      <dgm:prSet presAssocID="{F7B2D0D8-38F5-48FD-AABD-47D516EF57AA}" presName="node" presStyleLbl="node1" presStyleIdx="1" presStyleCnt="3">
        <dgm:presLayoutVars>
          <dgm:bulletEnabled val="1"/>
        </dgm:presLayoutVars>
      </dgm:prSet>
      <dgm:spPr/>
    </dgm:pt>
    <dgm:pt modelId="{3BA531A0-E95C-4108-9920-20CD8010B041}" type="pres">
      <dgm:prSet presAssocID="{36FC4613-0FE4-4721-9567-F0EABE0C5BBE}" presName="sibTrans" presStyleLbl="sibTrans2D1" presStyleIdx="1" presStyleCnt="2"/>
      <dgm:spPr/>
    </dgm:pt>
    <dgm:pt modelId="{6284D828-B660-47A4-88DD-B1AE08BBF8BE}" type="pres">
      <dgm:prSet presAssocID="{36FC4613-0FE4-4721-9567-F0EABE0C5BBE}" presName="connectorText" presStyleLbl="sibTrans2D1" presStyleIdx="1" presStyleCnt="2"/>
      <dgm:spPr/>
    </dgm:pt>
    <dgm:pt modelId="{55CF651D-A31F-4C38-A450-3EA80E941CEC}" type="pres">
      <dgm:prSet presAssocID="{65BD6E76-C5A4-4AA4-BFED-2313A9C9EFA5}" presName="node" presStyleLbl="node1" presStyleIdx="2" presStyleCnt="3">
        <dgm:presLayoutVars>
          <dgm:bulletEnabled val="1"/>
        </dgm:presLayoutVars>
      </dgm:prSet>
      <dgm:spPr/>
    </dgm:pt>
  </dgm:ptLst>
  <dgm:cxnLst>
    <dgm:cxn modelId="{5936382D-6B4A-441D-A8D2-B64EDA459AA2}" type="presOf" srcId="{5A6E5DD6-66F8-461B-A471-56204B89D45B}" destId="{62502D59-82C1-450D-9353-673CF3892E62}" srcOrd="0" destOrd="0" presId="urn:microsoft.com/office/officeart/2005/8/layout/process1"/>
    <dgm:cxn modelId="{3DDF6232-231B-4B1E-B6BB-3F3A53CE402F}" type="presOf" srcId="{65BD6E76-C5A4-4AA4-BFED-2313A9C9EFA5}" destId="{55CF651D-A31F-4C38-A450-3EA80E941CEC}" srcOrd="0" destOrd="0" presId="urn:microsoft.com/office/officeart/2005/8/layout/process1"/>
    <dgm:cxn modelId="{68520938-D4D9-420B-9941-D9BC06929C53}" type="presOf" srcId="{8E0F0918-26EC-45B1-830F-8BAD9827DBDC}" destId="{C96A21BA-115F-43CB-AD8D-9E4FA896D24F}" srcOrd="1" destOrd="0" presId="urn:microsoft.com/office/officeart/2005/8/layout/process1"/>
    <dgm:cxn modelId="{2AF9085B-A41E-473D-A684-ADF9616105A1}" type="presOf" srcId="{36FC4613-0FE4-4721-9567-F0EABE0C5BBE}" destId="{3BA531A0-E95C-4108-9920-20CD8010B041}" srcOrd="0" destOrd="0" presId="urn:microsoft.com/office/officeart/2005/8/layout/process1"/>
    <dgm:cxn modelId="{9523CA5F-AE07-46B0-ABDF-E23EB213DF02}" type="presOf" srcId="{F7B2D0D8-38F5-48FD-AABD-47D516EF57AA}" destId="{26CE9060-6091-4B62-B6F3-A08D4B9E5DDF}" srcOrd="0" destOrd="0" presId="urn:microsoft.com/office/officeart/2005/8/layout/process1"/>
    <dgm:cxn modelId="{761A5E50-6162-465E-855F-3B46DDDF6B27}" type="presOf" srcId="{8E0F0918-26EC-45B1-830F-8BAD9827DBDC}" destId="{28CCE401-EDE3-49E0-B6F5-5B21E1B08D0D}" srcOrd="0" destOrd="0" presId="urn:microsoft.com/office/officeart/2005/8/layout/process1"/>
    <dgm:cxn modelId="{427B31A3-B6CE-4812-830E-10B5B2A41675}" type="presOf" srcId="{D794B7F7-1AEA-4D63-B37A-1BB7304BBDAB}" destId="{7816980C-9863-4E41-83E4-D7AAD63D98EC}" srcOrd="0" destOrd="0" presId="urn:microsoft.com/office/officeart/2005/8/layout/process1"/>
    <dgm:cxn modelId="{1BBC3AA3-698C-4BC3-9452-80A3C90C1B23}" srcId="{D794B7F7-1AEA-4D63-B37A-1BB7304BBDAB}" destId="{65BD6E76-C5A4-4AA4-BFED-2313A9C9EFA5}" srcOrd="2" destOrd="0" parTransId="{2793206F-C215-48D0-AF2F-8CB6AD01466D}" sibTransId="{F264E2E3-36C1-43D4-AC49-9289C9F3418D}"/>
    <dgm:cxn modelId="{B1EC1BA8-1CB2-4B63-8410-7A5F0301D83A}" type="presOf" srcId="{36FC4613-0FE4-4721-9567-F0EABE0C5BBE}" destId="{6284D828-B660-47A4-88DD-B1AE08BBF8BE}" srcOrd="1" destOrd="0" presId="urn:microsoft.com/office/officeart/2005/8/layout/process1"/>
    <dgm:cxn modelId="{872C29C8-A3BD-4C63-B9E4-D3821A5123DB}" srcId="{D794B7F7-1AEA-4D63-B37A-1BB7304BBDAB}" destId="{F7B2D0D8-38F5-48FD-AABD-47D516EF57AA}" srcOrd="1" destOrd="0" parTransId="{FF128507-7B60-42BA-A856-F1F4361ABFF3}" sibTransId="{36FC4613-0FE4-4721-9567-F0EABE0C5BBE}"/>
    <dgm:cxn modelId="{960CBBD8-7ACC-43FD-86FE-84147FFF75A9}" srcId="{D794B7F7-1AEA-4D63-B37A-1BB7304BBDAB}" destId="{5A6E5DD6-66F8-461B-A471-56204B89D45B}" srcOrd="0" destOrd="0" parTransId="{21CD7045-F7DB-48C1-8E5F-F95EACBED12C}" sibTransId="{8E0F0918-26EC-45B1-830F-8BAD9827DBDC}"/>
    <dgm:cxn modelId="{45FBFF79-A137-44DA-9BB2-2EEACF2ABE9E}" type="presParOf" srcId="{7816980C-9863-4E41-83E4-D7AAD63D98EC}" destId="{62502D59-82C1-450D-9353-673CF3892E62}" srcOrd="0" destOrd="0" presId="urn:microsoft.com/office/officeart/2005/8/layout/process1"/>
    <dgm:cxn modelId="{6AB8C390-9A35-46FF-9C8B-DD15A5A3A5E5}" type="presParOf" srcId="{7816980C-9863-4E41-83E4-D7AAD63D98EC}" destId="{28CCE401-EDE3-49E0-B6F5-5B21E1B08D0D}" srcOrd="1" destOrd="0" presId="urn:microsoft.com/office/officeart/2005/8/layout/process1"/>
    <dgm:cxn modelId="{74C486D6-22A2-4779-8FBA-BBCF921198E5}" type="presParOf" srcId="{28CCE401-EDE3-49E0-B6F5-5B21E1B08D0D}" destId="{C96A21BA-115F-43CB-AD8D-9E4FA896D24F}" srcOrd="0" destOrd="0" presId="urn:microsoft.com/office/officeart/2005/8/layout/process1"/>
    <dgm:cxn modelId="{9F0B8362-4571-48D2-9838-620A6DEDD0EF}" type="presParOf" srcId="{7816980C-9863-4E41-83E4-D7AAD63D98EC}" destId="{26CE9060-6091-4B62-B6F3-A08D4B9E5DDF}" srcOrd="2" destOrd="0" presId="urn:microsoft.com/office/officeart/2005/8/layout/process1"/>
    <dgm:cxn modelId="{C7242087-E851-41BB-8B1F-DA0B88309D6D}" type="presParOf" srcId="{7816980C-9863-4E41-83E4-D7AAD63D98EC}" destId="{3BA531A0-E95C-4108-9920-20CD8010B041}" srcOrd="3" destOrd="0" presId="urn:microsoft.com/office/officeart/2005/8/layout/process1"/>
    <dgm:cxn modelId="{802353DB-3AE1-4829-B10D-5A126B8B7E20}" type="presParOf" srcId="{3BA531A0-E95C-4108-9920-20CD8010B041}" destId="{6284D828-B660-47A4-88DD-B1AE08BBF8BE}" srcOrd="0" destOrd="0" presId="urn:microsoft.com/office/officeart/2005/8/layout/process1"/>
    <dgm:cxn modelId="{21F798EA-456B-474D-92D0-A437D1D6E3F1}" type="presParOf" srcId="{7816980C-9863-4E41-83E4-D7AAD63D98EC}" destId="{55CF651D-A31F-4C38-A450-3EA80E941CEC}"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94B7F7-1AEA-4D63-B37A-1BB7304BBDAB}" type="doc">
      <dgm:prSet loTypeId="urn:microsoft.com/office/officeart/2005/8/layout/process1" loCatId="process" qsTypeId="urn:microsoft.com/office/officeart/2005/8/quickstyle/simple2" qsCatId="simple" csTypeId="urn:microsoft.com/office/officeart/2005/8/colors/accent1_2" csCatId="accent1" phldr="1"/>
      <dgm:spPr/>
      <dgm:t>
        <a:bodyPr/>
        <a:lstStyle/>
        <a:p>
          <a:endParaRPr lang="fr-FR"/>
        </a:p>
      </dgm:t>
    </dgm:pt>
    <dgm:pt modelId="{5A6E5DD6-66F8-461B-A471-56204B89D45B}">
      <dgm:prSet phldrT="[Text]">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fr-FR" dirty="0"/>
            <a:t>AGBOOST</a:t>
          </a:r>
        </a:p>
      </dgm:t>
    </dgm:pt>
    <dgm:pt modelId="{21CD7045-F7DB-48C1-8E5F-F95EACBED12C}" type="parTrans" cxnId="{960CBBD8-7ACC-43FD-86FE-84147FFF75A9}">
      <dgm:prSet/>
      <dgm:spPr/>
      <dgm:t>
        <a:bodyPr/>
        <a:lstStyle/>
        <a:p>
          <a:endParaRPr lang="fr-FR"/>
        </a:p>
      </dgm:t>
    </dgm:pt>
    <dgm:pt modelId="{8E0F0918-26EC-45B1-830F-8BAD9827DBDC}" type="sibTrans" cxnId="{960CBBD8-7ACC-43FD-86FE-84147FFF75A9}">
      <dgm:prSet/>
      <dgm:spPr/>
      <dgm:t>
        <a:bodyPr/>
        <a:lstStyle/>
        <a:p>
          <a:endParaRPr lang="fr-FR"/>
        </a:p>
      </dgm:t>
    </dgm:pt>
    <dgm:pt modelId="{F7B2D0D8-38F5-48FD-AABD-47D516EF57AA}">
      <dgm:prSet phldrT="[Text]">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fr-FR" dirty="0" err="1"/>
            <a:t>feature</a:t>
          </a:r>
          <a:r>
            <a:rPr lang="fr-FR" dirty="0"/>
            <a:t> importance</a:t>
          </a:r>
        </a:p>
      </dgm:t>
    </dgm:pt>
    <dgm:pt modelId="{FF128507-7B60-42BA-A856-F1F4361ABFF3}" type="parTrans" cxnId="{872C29C8-A3BD-4C63-B9E4-D3821A5123DB}">
      <dgm:prSet/>
      <dgm:spPr/>
      <dgm:t>
        <a:bodyPr/>
        <a:lstStyle/>
        <a:p>
          <a:endParaRPr lang="fr-FR"/>
        </a:p>
      </dgm:t>
    </dgm:pt>
    <dgm:pt modelId="{36FC4613-0FE4-4721-9567-F0EABE0C5BBE}" type="sibTrans" cxnId="{872C29C8-A3BD-4C63-B9E4-D3821A5123DB}">
      <dgm:prSet/>
      <dgm:spPr/>
      <dgm:t>
        <a:bodyPr/>
        <a:lstStyle/>
        <a:p>
          <a:endParaRPr lang="fr-FR"/>
        </a:p>
      </dgm:t>
    </dgm:pt>
    <dgm:pt modelId="{65BD6E76-C5A4-4AA4-BFED-2313A9C9EFA5}">
      <dgm:prSet phldrT="[Text]">
        <dgm:style>
          <a:lnRef idx="2">
            <a:schemeClr val="accent4">
              <a:shade val="15000"/>
            </a:schemeClr>
          </a:lnRef>
          <a:fillRef idx="1">
            <a:schemeClr val="accent4"/>
          </a:fillRef>
          <a:effectRef idx="0">
            <a:schemeClr val="accent4"/>
          </a:effectRef>
          <a:fontRef idx="minor">
            <a:schemeClr val="lt1"/>
          </a:fontRef>
        </dgm:style>
      </dgm:prSet>
      <dgm:spPr/>
      <dgm:t>
        <a:bodyPr/>
        <a:lstStyle/>
        <a:p>
          <a:r>
            <a:rPr lang="fr-FR" dirty="0"/>
            <a:t>AGBOOST</a:t>
          </a:r>
        </a:p>
      </dgm:t>
    </dgm:pt>
    <dgm:pt modelId="{2793206F-C215-48D0-AF2F-8CB6AD01466D}" type="parTrans" cxnId="{1BBC3AA3-698C-4BC3-9452-80A3C90C1B23}">
      <dgm:prSet/>
      <dgm:spPr/>
      <dgm:t>
        <a:bodyPr/>
        <a:lstStyle/>
        <a:p>
          <a:endParaRPr lang="fr-FR"/>
        </a:p>
      </dgm:t>
    </dgm:pt>
    <dgm:pt modelId="{F264E2E3-36C1-43D4-AC49-9289C9F3418D}" type="sibTrans" cxnId="{1BBC3AA3-698C-4BC3-9452-80A3C90C1B23}">
      <dgm:prSet/>
      <dgm:spPr/>
      <dgm:t>
        <a:bodyPr/>
        <a:lstStyle/>
        <a:p>
          <a:endParaRPr lang="fr-FR"/>
        </a:p>
      </dgm:t>
    </dgm:pt>
    <dgm:pt modelId="{7816980C-9863-4E41-83E4-D7AAD63D98EC}" type="pres">
      <dgm:prSet presAssocID="{D794B7F7-1AEA-4D63-B37A-1BB7304BBDAB}" presName="Name0" presStyleCnt="0">
        <dgm:presLayoutVars>
          <dgm:dir/>
          <dgm:resizeHandles val="exact"/>
        </dgm:presLayoutVars>
      </dgm:prSet>
      <dgm:spPr/>
    </dgm:pt>
    <dgm:pt modelId="{62502D59-82C1-450D-9353-673CF3892E62}" type="pres">
      <dgm:prSet presAssocID="{5A6E5DD6-66F8-461B-A471-56204B89D45B}" presName="node" presStyleLbl="node1" presStyleIdx="0" presStyleCnt="3">
        <dgm:presLayoutVars>
          <dgm:bulletEnabled val="1"/>
        </dgm:presLayoutVars>
      </dgm:prSet>
      <dgm:spPr/>
    </dgm:pt>
    <dgm:pt modelId="{28CCE401-EDE3-49E0-B6F5-5B21E1B08D0D}" type="pres">
      <dgm:prSet presAssocID="{8E0F0918-26EC-45B1-830F-8BAD9827DBDC}" presName="sibTrans" presStyleLbl="sibTrans2D1" presStyleIdx="0" presStyleCnt="2"/>
      <dgm:spPr/>
    </dgm:pt>
    <dgm:pt modelId="{C96A21BA-115F-43CB-AD8D-9E4FA896D24F}" type="pres">
      <dgm:prSet presAssocID="{8E0F0918-26EC-45B1-830F-8BAD9827DBDC}" presName="connectorText" presStyleLbl="sibTrans2D1" presStyleIdx="0" presStyleCnt="2"/>
      <dgm:spPr/>
    </dgm:pt>
    <dgm:pt modelId="{26CE9060-6091-4B62-B6F3-A08D4B9E5DDF}" type="pres">
      <dgm:prSet presAssocID="{F7B2D0D8-38F5-48FD-AABD-47D516EF57AA}" presName="node" presStyleLbl="node1" presStyleIdx="1" presStyleCnt="3">
        <dgm:presLayoutVars>
          <dgm:bulletEnabled val="1"/>
        </dgm:presLayoutVars>
      </dgm:prSet>
      <dgm:spPr/>
    </dgm:pt>
    <dgm:pt modelId="{3BA531A0-E95C-4108-9920-20CD8010B041}" type="pres">
      <dgm:prSet presAssocID="{36FC4613-0FE4-4721-9567-F0EABE0C5BBE}" presName="sibTrans" presStyleLbl="sibTrans2D1" presStyleIdx="1" presStyleCnt="2"/>
      <dgm:spPr/>
    </dgm:pt>
    <dgm:pt modelId="{6284D828-B660-47A4-88DD-B1AE08BBF8BE}" type="pres">
      <dgm:prSet presAssocID="{36FC4613-0FE4-4721-9567-F0EABE0C5BBE}" presName="connectorText" presStyleLbl="sibTrans2D1" presStyleIdx="1" presStyleCnt="2"/>
      <dgm:spPr/>
    </dgm:pt>
    <dgm:pt modelId="{55CF651D-A31F-4C38-A450-3EA80E941CEC}" type="pres">
      <dgm:prSet presAssocID="{65BD6E76-C5A4-4AA4-BFED-2313A9C9EFA5}" presName="node" presStyleLbl="node1" presStyleIdx="2" presStyleCnt="3">
        <dgm:presLayoutVars>
          <dgm:bulletEnabled val="1"/>
        </dgm:presLayoutVars>
      </dgm:prSet>
      <dgm:spPr/>
    </dgm:pt>
  </dgm:ptLst>
  <dgm:cxnLst>
    <dgm:cxn modelId="{5936382D-6B4A-441D-A8D2-B64EDA459AA2}" type="presOf" srcId="{5A6E5DD6-66F8-461B-A471-56204B89D45B}" destId="{62502D59-82C1-450D-9353-673CF3892E62}" srcOrd="0" destOrd="0" presId="urn:microsoft.com/office/officeart/2005/8/layout/process1"/>
    <dgm:cxn modelId="{3DDF6232-231B-4B1E-B6BB-3F3A53CE402F}" type="presOf" srcId="{65BD6E76-C5A4-4AA4-BFED-2313A9C9EFA5}" destId="{55CF651D-A31F-4C38-A450-3EA80E941CEC}" srcOrd="0" destOrd="0" presId="urn:microsoft.com/office/officeart/2005/8/layout/process1"/>
    <dgm:cxn modelId="{68520938-D4D9-420B-9941-D9BC06929C53}" type="presOf" srcId="{8E0F0918-26EC-45B1-830F-8BAD9827DBDC}" destId="{C96A21BA-115F-43CB-AD8D-9E4FA896D24F}" srcOrd="1" destOrd="0" presId="urn:microsoft.com/office/officeart/2005/8/layout/process1"/>
    <dgm:cxn modelId="{2AF9085B-A41E-473D-A684-ADF9616105A1}" type="presOf" srcId="{36FC4613-0FE4-4721-9567-F0EABE0C5BBE}" destId="{3BA531A0-E95C-4108-9920-20CD8010B041}" srcOrd="0" destOrd="0" presId="urn:microsoft.com/office/officeart/2005/8/layout/process1"/>
    <dgm:cxn modelId="{9523CA5F-AE07-46B0-ABDF-E23EB213DF02}" type="presOf" srcId="{F7B2D0D8-38F5-48FD-AABD-47D516EF57AA}" destId="{26CE9060-6091-4B62-B6F3-A08D4B9E5DDF}" srcOrd="0" destOrd="0" presId="urn:microsoft.com/office/officeart/2005/8/layout/process1"/>
    <dgm:cxn modelId="{761A5E50-6162-465E-855F-3B46DDDF6B27}" type="presOf" srcId="{8E0F0918-26EC-45B1-830F-8BAD9827DBDC}" destId="{28CCE401-EDE3-49E0-B6F5-5B21E1B08D0D}" srcOrd="0" destOrd="0" presId="urn:microsoft.com/office/officeart/2005/8/layout/process1"/>
    <dgm:cxn modelId="{427B31A3-B6CE-4812-830E-10B5B2A41675}" type="presOf" srcId="{D794B7F7-1AEA-4D63-B37A-1BB7304BBDAB}" destId="{7816980C-9863-4E41-83E4-D7AAD63D98EC}" srcOrd="0" destOrd="0" presId="urn:microsoft.com/office/officeart/2005/8/layout/process1"/>
    <dgm:cxn modelId="{1BBC3AA3-698C-4BC3-9452-80A3C90C1B23}" srcId="{D794B7F7-1AEA-4D63-B37A-1BB7304BBDAB}" destId="{65BD6E76-C5A4-4AA4-BFED-2313A9C9EFA5}" srcOrd="2" destOrd="0" parTransId="{2793206F-C215-48D0-AF2F-8CB6AD01466D}" sibTransId="{F264E2E3-36C1-43D4-AC49-9289C9F3418D}"/>
    <dgm:cxn modelId="{B1EC1BA8-1CB2-4B63-8410-7A5F0301D83A}" type="presOf" srcId="{36FC4613-0FE4-4721-9567-F0EABE0C5BBE}" destId="{6284D828-B660-47A4-88DD-B1AE08BBF8BE}" srcOrd="1" destOrd="0" presId="urn:microsoft.com/office/officeart/2005/8/layout/process1"/>
    <dgm:cxn modelId="{872C29C8-A3BD-4C63-B9E4-D3821A5123DB}" srcId="{D794B7F7-1AEA-4D63-B37A-1BB7304BBDAB}" destId="{F7B2D0D8-38F5-48FD-AABD-47D516EF57AA}" srcOrd="1" destOrd="0" parTransId="{FF128507-7B60-42BA-A856-F1F4361ABFF3}" sibTransId="{36FC4613-0FE4-4721-9567-F0EABE0C5BBE}"/>
    <dgm:cxn modelId="{960CBBD8-7ACC-43FD-86FE-84147FFF75A9}" srcId="{D794B7F7-1AEA-4D63-B37A-1BB7304BBDAB}" destId="{5A6E5DD6-66F8-461B-A471-56204B89D45B}" srcOrd="0" destOrd="0" parTransId="{21CD7045-F7DB-48C1-8E5F-F95EACBED12C}" sibTransId="{8E0F0918-26EC-45B1-830F-8BAD9827DBDC}"/>
    <dgm:cxn modelId="{45FBFF79-A137-44DA-9BB2-2EEACF2ABE9E}" type="presParOf" srcId="{7816980C-9863-4E41-83E4-D7AAD63D98EC}" destId="{62502D59-82C1-450D-9353-673CF3892E62}" srcOrd="0" destOrd="0" presId="urn:microsoft.com/office/officeart/2005/8/layout/process1"/>
    <dgm:cxn modelId="{6AB8C390-9A35-46FF-9C8B-DD15A5A3A5E5}" type="presParOf" srcId="{7816980C-9863-4E41-83E4-D7AAD63D98EC}" destId="{28CCE401-EDE3-49E0-B6F5-5B21E1B08D0D}" srcOrd="1" destOrd="0" presId="urn:microsoft.com/office/officeart/2005/8/layout/process1"/>
    <dgm:cxn modelId="{74C486D6-22A2-4779-8FBA-BBCF921198E5}" type="presParOf" srcId="{28CCE401-EDE3-49E0-B6F5-5B21E1B08D0D}" destId="{C96A21BA-115F-43CB-AD8D-9E4FA896D24F}" srcOrd="0" destOrd="0" presId="urn:microsoft.com/office/officeart/2005/8/layout/process1"/>
    <dgm:cxn modelId="{9F0B8362-4571-48D2-9838-620A6DEDD0EF}" type="presParOf" srcId="{7816980C-9863-4E41-83E4-D7AAD63D98EC}" destId="{26CE9060-6091-4B62-B6F3-A08D4B9E5DDF}" srcOrd="2" destOrd="0" presId="urn:microsoft.com/office/officeart/2005/8/layout/process1"/>
    <dgm:cxn modelId="{C7242087-E851-41BB-8B1F-DA0B88309D6D}" type="presParOf" srcId="{7816980C-9863-4E41-83E4-D7AAD63D98EC}" destId="{3BA531A0-E95C-4108-9920-20CD8010B041}" srcOrd="3" destOrd="0" presId="urn:microsoft.com/office/officeart/2005/8/layout/process1"/>
    <dgm:cxn modelId="{802353DB-3AE1-4829-B10D-5A126B8B7E20}" type="presParOf" srcId="{3BA531A0-E95C-4108-9920-20CD8010B041}" destId="{6284D828-B660-47A4-88DD-B1AE08BBF8BE}" srcOrd="0" destOrd="0" presId="urn:microsoft.com/office/officeart/2005/8/layout/process1"/>
    <dgm:cxn modelId="{21F798EA-456B-474D-92D0-A437D1D6E3F1}" type="presParOf" srcId="{7816980C-9863-4E41-83E4-D7AAD63D98EC}" destId="{55CF651D-A31F-4C38-A450-3EA80E941CEC}"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02D59-82C1-450D-9353-673CF3892E62}">
      <dsp:nvSpPr>
        <dsp:cNvPr id="0" name=""/>
        <dsp:cNvSpPr/>
      </dsp:nvSpPr>
      <dsp:spPr>
        <a:xfrm>
          <a:off x="8036" y="715181"/>
          <a:ext cx="2402085" cy="1441251"/>
        </a:xfrm>
        <a:prstGeom prst="roundRect">
          <a:avLst>
            <a:gd name="adj" fmla="val 10000"/>
          </a:avLst>
        </a:prstGeom>
        <a:solidFill>
          <a:schemeClr val="accent4"/>
        </a:solidFill>
        <a:ln w="25400" cap="flat" cmpd="sng" algn="ctr">
          <a:solidFill>
            <a:schemeClr val="accent4">
              <a:shade val="15000"/>
            </a:schemeClr>
          </a:solidFill>
          <a:prstDash val="solid"/>
        </a:ln>
        <a:effectLst/>
      </dsp:spPr>
      <dsp:style>
        <a:lnRef idx="2">
          <a:schemeClr val="accent4">
            <a:shade val="15000"/>
          </a:schemeClr>
        </a:lnRef>
        <a:fillRef idx="1">
          <a:schemeClr val="accent4"/>
        </a:fillRef>
        <a:effectRef idx="0">
          <a:schemeClr val="accent4"/>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t>AGBOOST</a:t>
          </a:r>
        </a:p>
      </dsp:txBody>
      <dsp:txXfrm>
        <a:off x="50249" y="757394"/>
        <a:ext cx="2317659" cy="1356825"/>
      </dsp:txXfrm>
    </dsp:sp>
    <dsp:sp modelId="{28CCE401-EDE3-49E0-B6F5-5B21E1B08D0D}">
      <dsp:nvSpPr>
        <dsp:cNvPr id="0" name=""/>
        <dsp:cNvSpPr/>
      </dsp:nvSpPr>
      <dsp:spPr>
        <a:xfrm>
          <a:off x="2650331" y="1137948"/>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fr-FR" sz="2600" kern="1200"/>
        </a:p>
      </dsp:txBody>
      <dsp:txXfrm>
        <a:off x="2650331" y="1257091"/>
        <a:ext cx="356469" cy="357431"/>
      </dsp:txXfrm>
    </dsp:sp>
    <dsp:sp modelId="{26CE9060-6091-4B62-B6F3-A08D4B9E5DDF}">
      <dsp:nvSpPr>
        <dsp:cNvPr id="0" name=""/>
        <dsp:cNvSpPr/>
      </dsp:nvSpPr>
      <dsp:spPr>
        <a:xfrm>
          <a:off x="3370957" y="715181"/>
          <a:ext cx="2402085" cy="1441251"/>
        </a:xfrm>
        <a:prstGeom prst="roundRect">
          <a:avLst>
            <a:gd name="adj" fmla="val 10000"/>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err="1"/>
            <a:t>feature</a:t>
          </a:r>
          <a:r>
            <a:rPr lang="fr-FR" sz="3200" kern="1200" dirty="0"/>
            <a:t> importance</a:t>
          </a:r>
        </a:p>
      </dsp:txBody>
      <dsp:txXfrm>
        <a:off x="3413170" y="757394"/>
        <a:ext cx="2317659" cy="1356825"/>
      </dsp:txXfrm>
    </dsp:sp>
    <dsp:sp modelId="{3BA531A0-E95C-4108-9920-20CD8010B041}">
      <dsp:nvSpPr>
        <dsp:cNvPr id="0" name=""/>
        <dsp:cNvSpPr/>
      </dsp:nvSpPr>
      <dsp:spPr>
        <a:xfrm>
          <a:off x="6013251" y="1137948"/>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fr-FR" sz="2600" kern="1200"/>
        </a:p>
      </dsp:txBody>
      <dsp:txXfrm>
        <a:off x="6013251" y="1257091"/>
        <a:ext cx="356469" cy="357431"/>
      </dsp:txXfrm>
    </dsp:sp>
    <dsp:sp modelId="{55CF651D-A31F-4C38-A450-3EA80E941CEC}">
      <dsp:nvSpPr>
        <dsp:cNvPr id="0" name=""/>
        <dsp:cNvSpPr/>
      </dsp:nvSpPr>
      <dsp:spPr>
        <a:xfrm>
          <a:off x="6733877" y="715181"/>
          <a:ext cx="2402085" cy="1441251"/>
        </a:xfrm>
        <a:prstGeom prst="roundRect">
          <a:avLst>
            <a:gd name="adj" fmla="val 10000"/>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t>AGBOOST</a:t>
          </a:r>
        </a:p>
      </dsp:txBody>
      <dsp:txXfrm>
        <a:off x="6776090" y="757394"/>
        <a:ext cx="2317659" cy="1356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02D59-82C1-450D-9353-673CF3892E62}">
      <dsp:nvSpPr>
        <dsp:cNvPr id="0" name=""/>
        <dsp:cNvSpPr/>
      </dsp:nvSpPr>
      <dsp:spPr>
        <a:xfrm>
          <a:off x="8036" y="715181"/>
          <a:ext cx="2402085" cy="1441251"/>
        </a:xfrm>
        <a:prstGeom prst="roundRect">
          <a:avLst>
            <a:gd name="adj" fmla="val 10000"/>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t>AGBOOST</a:t>
          </a:r>
        </a:p>
      </dsp:txBody>
      <dsp:txXfrm>
        <a:off x="50249" y="757394"/>
        <a:ext cx="2317659" cy="1356825"/>
      </dsp:txXfrm>
    </dsp:sp>
    <dsp:sp modelId="{28CCE401-EDE3-49E0-B6F5-5B21E1B08D0D}">
      <dsp:nvSpPr>
        <dsp:cNvPr id="0" name=""/>
        <dsp:cNvSpPr/>
      </dsp:nvSpPr>
      <dsp:spPr>
        <a:xfrm>
          <a:off x="2650331" y="1137948"/>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fr-FR" sz="2600" kern="1200"/>
        </a:p>
      </dsp:txBody>
      <dsp:txXfrm>
        <a:off x="2650331" y="1257091"/>
        <a:ext cx="356469" cy="357431"/>
      </dsp:txXfrm>
    </dsp:sp>
    <dsp:sp modelId="{26CE9060-6091-4B62-B6F3-A08D4B9E5DDF}">
      <dsp:nvSpPr>
        <dsp:cNvPr id="0" name=""/>
        <dsp:cNvSpPr/>
      </dsp:nvSpPr>
      <dsp:spPr>
        <a:xfrm>
          <a:off x="3370957" y="715181"/>
          <a:ext cx="2402085" cy="1441251"/>
        </a:xfrm>
        <a:prstGeom prst="roundRect">
          <a:avLst>
            <a:gd name="adj" fmla="val 10000"/>
          </a:avLst>
        </a:prstGeom>
        <a:solidFill>
          <a:schemeClr val="accent4"/>
        </a:solidFill>
        <a:ln w="25400" cap="flat" cmpd="sng" algn="ctr">
          <a:solidFill>
            <a:schemeClr val="accent4">
              <a:shade val="15000"/>
            </a:schemeClr>
          </a:solidFill>
          <a:prstDash val="solid"/>
        </a:ln>
        <a:effectLst/>
      </dsp:spPr>
      <dsp:style>
        <a:lnRef idx="2">
          <a:schemeClr val="accent4">
            <a:shade val="15000"/>
          </a:schemeClr>
        </a:lnRef>
        <a:fillRef idx="1">
          <a:schemeClr val="accent4"/>
        </a:fillRef>
        <a:effectRef idx="0">
          <a:schemeClr val="accent4"/>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err="1"/>
            <a:t>feature</a:t>
          </a:r>
          <a:r>
            <a:rPr lang="fr-FR" sz="3200" kern="1200" dirty="0"/>
            <a:t> importance</a:t>
          </a:r>
        </a:p>
      </dsp:txBody>
      <dsp:txXfrm>
        <a:off x="3413170" y="757394"/>
        <a:ext cx="2317659" cy="1356825"/>
      </dsp:txXfrm>
    </dsp:sp>
    <dsp:sp modelId="{3BA531A0-E95C-4108-9920-20CD8010B041}">
      <dsp:nvSpPr>
        <dsp:cNvPr id="0" name=""/>
        <dsp:cNvSpPr/>
      </dsp:nvSpPr>
      <dsp:spPr>
        <a:xfrm>
          <a:off x="6013251" y="1137948"/>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fr-FR" sz="2600" kern="1200"/>
        </a:p>
      </dsp:txBody>
      <dsp:txXfrm>
        <a:off x="6013251" y="1257091"/>
        <a:ext cx="356469" cy="357431"/>
      </dsp:txXfrm>
    </dsp:sp>
    <dsp:sp modelId="{55CF651D-A31F-4C38-A450-3EA80E941CEC}">
      <dsp:nvSpPr>
        <dsp:cNvPr id="0" name=""/>
        <dsp:cNvSpPr/>
      </dsp:nvSpPr>
      <dsp:spPr>
        <a:xfrm>
          <a:off x="6733877" y="715181"/>
          <a:ext cx="2402085" cy="1441251"/>
        </a:xfrm>
        <a:prstGeom prst="roundRect">
          <a:avLst>
            <a:gd name="adj" fmla="val 10000"/>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t>AGBOOST</a:t>
          </a:r>
        </a:p>
      </dsp:txBody>
      <dsp:txXfrm>
        <a:off x="6776090" y="757394"/>
        <a:ext cx="2317659" cy="13568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02D59-82C1-450D-9353-673CF3892E62}">
      <dsp:nvSpPr>
        <dsp:cNvPr id="0" name=""/>
        <dsp:cNvSpPr/>
      </dsp:nvSpPr>
      <dsp:spPr>
        <a:xfrm>
          <a:off x="8036" y="715181"/>
          <a:ext cx="2402085" cy="1441251"/>
        </a:xfrm>
        <a:prstGeom prst="roundRect">
          <a:avLst>
            <a:gd name="adj" fmla="val 10000"/>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t>AGBOOST</a:t>
          </a:r>
        </a:p>
      </dsp:txBody>
      <dsp:txXfrm>
        <a:off x="50249" y="757394"/>
        <a:ext cx="2317659" cy="1356825"/>
      </dsp:txXfrm>
    </dsp:sp>
    <dsp:sp modelId="{28CCE401-EDE3-49E0-B6F5-5B21E1B08D0D}">
      <dsp:nvSpPr>
        <dsp:cNvPr id="0" name=""/>
        <dsp:cNvSpPr/>
      </dsp:nvSpPr>
      <dsp:spPr>
        <a:xfrm>
          <a:off x="2650331" y="1137948"/>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fr-FR" sz="2600" kern="1200"/>
        </a:p>
      </dsp:txBody>
      <dsp:txXfrm>
        <a:off x="2650331" y="1257091"/>
        <a:ext cx="356469" cy="357431"/>
      </dsp:txXfrm>
    </dsp:sp>
    <dsp:sp modelId="{26CE9060-6091-4B62-B6F3-A08D4B9E5DDF}">
      <dsp:nvSpPr>
        <dsp:cNvPr id="0" name=""/>
        <dsp:cNvSpPr/>
      </dsp:nvSpPr>
      <dsp:spPr>
        <a:xfrm>
          <a:off x="3370957" y="715181"/>
          <a:ext cx="2402085" cy="1441251"/>
        </a:xfrm>
        <a:prstGeom prst="roundRect">
          <a:avLst>
            <a:gd name="adj" fmla="val 10000"/>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err="1"/>
            <a:t>feature</a:t>
          </a:r>
          <a:r>
            <a:rPr lang="fr-FR" sz="3200" kern="1200" dirty="0"/>
            <a:t> importance</a:t>
          </a:r>
        </a:p>
      </dsp:txBody>
      <dsp:txXfrm>
        <a:off x="3413170" y="757394"/>
        <a:ext cx="2317659" cy="1356825"/>
      </dsp:txXfrm>
    </dsp:sp>
    <dsp:sp modelId="{3BA531A0-E95C-4108-9920-20CD8010B041}">
      <dsp:nvSpPr>
        <dsp:cNvPr id="0" name=""/>
        <dsp:cNvSpPr/>
      </dsp:nvSpPr>
      <dsp:spPr>
        <a:xfrm>
          <a:off x="6013251" y="1137948"/>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fr-FR" sz="2600" kern="1200"/>
        </a:p>
      </dsp:txBody>
      <dsp:txXfrm>
        <a:off x="6013251" y="1257091"/>
        <a:ext cx="356469" cy="357431"/>
      </dsp:txXfrm>
    </dsp:sp>
    <dsp:sp modelId="{55CF651D-A31F-4C38-A450-3EA80E941CEC}">
      <dsp:nvSpPr>
        <dsp:cNvPr id="0" name=""/>
        <dsp:cNvSpPr/>
      </dsp:nvSpPr>
      <dsp:spPr>
        <a:xfrm>
          <a:off x="6733877" y="715181"/>
          <a:ext cx="2402085" cy="1441251"/>
        </a:xfrm>
        <a:prstGeom prst="roundRect">
          <a:avLst>
            <a:gd name="adj" fmla="val 10000"/>
          </a:avLst>
        </a:prstGeom>
        <a:solidFill>
          <a:schemeClr val="accent4"/>
        </a:solidFill>
        <a:ln w="25400" cap="flat" cmpd="sng" algn="ctr">
          <a:solidFill>
            <a:schemeClr val="accent4">
              <a:shade val="15000"/>
            </a:schemeClr>
          </a:solidFill>
          <a:prstDash val="solid"/>
        </a:ln>
        <a:effectLst/>
      </dsp:spPr>
      <dsp:style>
        <a:lnRef idx="2">
          <a:schemeClr val="accent4">
            <a:shade val="15000"/>
          </a:schemeClr>
        </a:lnRef>
        <a:fillRef idx="1">
          <a:schemeClr val="accent4"/>
        </a:fillRef>
        <a:effectRef idx="0">
          <a:schemeClr val="accent4"/>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t>AGBOOST</a:t>
          </a:r>
        </a:p>
      </dsp:txBody>
      <dsp:txXfrm>
        <a:off x="6776090" y="757394"/>
        <a:ext cx="2317659" cy="13568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02D59-82C1-450D-9353-673CF3892E62}">
      <dsp:nvSpPr>
        <dsp:cNvPr id="0" name=""/>
        <dsp:cNvSpPr/>
      </dsp:nvSpPr>
      <dsp:spPr>
        <a:xfrm>
          <a:off x="8036" y="715181"/>
          <a:ext cx="2402085" cy="1441251"/>
        </a:xfrm>
        <a:prstGeom prst="roundRect">
          <a:avLst>
            <a:gd name="adj" fmla="val 10000"/>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t>AGBOOST</a:t>
          </a:r>
        </a:p>
      </dsp:txBody>
      <dsp:txXfrm>
        <a:off x="50249" y="757394"/>
        <a:ext cx="2317659" cy="1356825"/>
      </dsp:txXfrm>
    </dsp:sp>
    <dsp:sp modelId="{28CCE401-EDE3-49E0-B6F5-5B21E1B08D0D}">
      <dsp:nvSpPr>
        <dsp:cNvPr id="0" name=""/>
        <dsp:cNvSpPr/>
      </dsp:nvSpPr>
      <dsp:spPr>
        <a:xfrm>
          <a:off x="2650331" y="1137948"/>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fr-FR" sz="2600" kern="1200"/>
        </a:p>
      </dsp:txBody>
      <dsp:txXfrm>
        <a:off x="2650331" y="1257091"/>
        <a:ext cx="356469" cy="357431"/>
      </dsp:txXfrm>
    </dsp:sp>
    <dsp:sp modelId="{26CE9060-6091-4B62-B6F3-A08D4B9E5DDF}">
      <dsp:nvSpPr>
        <dsp:cNvPr id="0" name=""/>
        <dsp:cNvSpPr/>
      </dsp:nvSpPr>
      <dsp:spPr>
        <a:xfrm>
          <a:off x="3370957" y="715181"/>
          <a:ext cx="2402085" cy="1441251"/>
        </a:xfrm>
        <a:prstGeom prst="roundRect">
          <a:avLst>
            <a:gd name="adj" fmla="val 10000"/>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err="1"/>
            <a:t>feature</a:t>
          </a:r>
          <a:r>
            <a:rPr lang="fr-FR" sz="3200" kern="1200" dirty="0"/>
            <a:t> importance</a:t>
          </a:r>
        </a:p>
      </dsp:txBody>
      <dsp:txXfrm>
        <a:off x="3413170" y="757394"/>
        <a:ext cx="2317659" cy="1356825"/>
      </dsp:txXfrm>
    </dsp:sp>
    <dsp:sp modelId="{3BA531A0-E95C-4108-9920-20CD8010B041}">
      <dsp:nvSpPr>
        <dsp:cNvPr id="0" name=""/>
        <dsp:cNvSpPr/>
      </dsp:nvSpPr>
      <dsp:spPr>
        <a:xfrm>
          <a:off x="6013251" y="1137948"/>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fr-FR" sz="2600" kern="1200"/>
        </a:p>
      </dsp:txBody>
      <dsp:txXfrm>
        <a:off x="6013251" y="1257091"/>
        <a:ext cx="356469" cy="357431"/>
      </dsp:txXfrm>
    </dsp:sp>
    <dsp:sp modelId="{55CF651D-A31F-4C38-A450-3EA80E941CEC}">
      <dsp:nvSpPr>
        <dsp:cNvPr id="0" name=""/>
        <dsp:cNvSpPr/>
      </dsp:nvSpPr>
      <dsp:spPr>
        <a:xfrm>
          <a:off x="6733877" y="715181"/>
          <a:ext cx="2402085" cy="1441251"/>
        </a:xfrm>
        <a:prstGeom prst="roundRect">
          <a:avLst>
            <a:gd name="adj" fmla="val 10000"/>
          </a:avLst>
        </a:prstGeom>
        <a:solidFill>
          <a:schemeClr val="accent4"/>
        </a:solidFill>
        <a:ln w="25400" cap="flat" cmpd="sng" algn="ctr">
          <a:solidFill>
            <a:schemeClr val="accent4">
              <a:shade val="15000"/>
            </a:schemeClr>
          </a:solidFill>
          <a:prstDash val="solid"/>
        </a:ln>
        <a:effectLst/>
      </dsp:spPr>
      <dsp:style>
        <a:lnRef idx="2">
          <a:schemeClr val="accent4">
            <a:shade val="15000"/>
          </a:schemeClr>
        </a:lnRef>
        <a:fillRef idx="1">
          <a:schemeClr val="accent4"/>
        </a:fillRef>
        <a:effectRef idx="0">
          <a:schemeClr val="accent4"/>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t>AGBOOST</a:t>
          </a:r>
        </a:p>
      </dsp:txBody>
      <dsp:txXfrm>
        <a:off x="6776090" y="757394"/>
        <a:ext cx="2317659" cy="13568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02D59-82C1-450D-9353-673CF3892E62}">
      <dsp:nvSpPr>
        <dsp:cNvPr id="0" name=""/>
        <dsp:cNvSpPr/>
      </dsp:nvSpPr>
      <dsp:spPr>
        <a:xfrm>
          <a:off x="8036" y="715181"/>
          <a:ext cx="2402085" cy="1441251"/>
        </a:xfrm>
        <a:prstGeom prst="roundRect">
          <a:avLst>
            <a:gd name="adj" fmla="val 10000"/>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t>AGBOOST</a:t>
          </a:r>
        </a:p>
      </dsp:txBody>
      <dsp:txXfrm>
        <a:off x="50249" y="757394"/>
        <a:ext cx="2317659" cy="1356825"/>
      </dsp:txXfrm>
    </dsp:sp>
    <dsp:sp modelId="{28CCE401-EDE3-49E0-B6F5-5B21E1B08D0D}">
      <dsp:nvSpPr>
        <dsp:cNvPr id="0" name=""/>
        <dsp:cNvSpPr/>
      </dsp:nvSpPr>
      <dsp:spPr>
        <a:xfrm>
          <a:off x="2650331" y="1137948"/>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fr-FR" sz="2600" kern="1200"/>
        </a:p>
      </dsp:txBody>
      <dsp:txXfrm>
        <a:off x="2650331" y="1257091"/>
        <a:ext cx="356469" cy="357431"/>
      </dsp:txXfrm>
    </dsp:sp>
    <dsp:sp modelId="{26CE9060-6091-4B62-B6F3-A08D4B9E5DDF}">
      <dsp:nvSpPr>
        <dsp:cNvPr id="0" name=""/>
        <dsp:cNvSpPr/>
      </dsp:nvSpPr>
      <dsp:spPr>
        <a:xfrm>
          <a:off x="3370957" y="715181"/>
          <a:ext cx="2402085" cy="1441251"/>
        </a:xfrm>
        <a:prstGeom prst="roundRect">
          <a:avLst>
            <a:gd name="adj" fmla="val 10000"/>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err="1"/>
            <a:t>feature</a:t>
          </a:r>
          <a:r>
            <a:rPr lang="fr-FR" sz="3200" kern="1200" dirty="0"/>
            <a:t> importance</a:t>
          </a:r>
        </a:p>
      </dsp:txBody>
      <dsp:txXfrm>
        <a:off x="3413170" y="757394"/>
        <a:ext cx="2317659" cy="1356825"/>
      </dsp:txXfrm>
    </dsp:sp>
    <dsp:sp modelId="{3BA531A0-E95C-4108-9920-20CD8010B041}">
      <dsp:nvSpPr>
        <dsp:cNvPr id="0" name=""/>
        <dsp:cNvSpPr/>
      </dsp:nvSpPr>
      <dsp:spPr>
        <a:xfrm>
          <a:off x="6013251" y="1137948"/>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fr-FR" sz="2600" kern="1200"/>
        </a:p>
      </dsp:txBody>
      <dsp:txXfrm>
        <a:off x="6013251" y="1257091"/>
        <a:ext cx="356469" cy="357431"/>
      </dsp:txXfrm>
    </dsp:sp>
    <dsp:sp modelId="{55CF651D-A31F-4C38-A450-3EA80E941CEC}">
      <dsp:nvSpPr>
        <dsp:cNvPr id="0" name=""/>
        <dsp:cNvSpPr/>
      </dsp:nvSpPr>
      <dsp:spPr>
        <a:xfrm>
          <a:off x="6733877" y="715181"/>
          <a:ext cx="2402085" cy="1441251"/>
        </a:xfrm>
        <a:prstGeom prst="roundRect">
          <a:avLst>
            <a:gd name="adj" fmla="val 10000"/>
          </a:avLst>
        </a:prstGeom>
        <a:solidFill>
          <a:schemeClr val="accent4"/>
        </a:solidFill>
        <a:ln w="25400" cap="flat" cmpd="sng" algn="ctr">
          <a:solidFill>
            <a:schemeClr val="accent4">
              <a:shade val="15000"/>
            </a:schemeClr>
          </a:solidFill>
          <a:prstDash val="solid"/>
        </a:ln>
        <a:effectLst/>
      </dsp:spPr>
      <dsp:style>
        <a:lnRef idx="2">
          <a:schemeClr val="accent4">
            <a:shade val="15000"/>
          </a:schemeClr>
        </a:lnRef>
        <a:fillRef idx="1">
          <a:schemeClr val="accent4"/>
        </a:fillRef>
        <a:effectRef idx="0">
          <a:schemeClr val="accent4"/>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t>AGBOOST</a:t>
          </a:r>
        </a:p>
      </dsp:txBody>
      <dsp:txXfrm>
        <a:off x="6776090" y="757394"/>
        <a:ext cx="2317659" cy="13568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02D59-82C1-450D-9353-673CF3892E62}">
      <dsp:nvSpPr>
        <dsp:cNvPr id="0" name=""/>
        <dsp:cNvSpPr/>
      </dsp:nvSpPr>
      <dsp:spPr>
        <a:xfrm>
          <a:off x="8036" y="715181"/>
          <a:ext cx="2402085" cy="1441251"/>
        </a:xfrm>
        <a:prstGeom prst="roundRect">
          <a:avLst>
            <a:gd name="adj" fmla="val 10000"/>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t>AGBOOST</a:t>
          </a:r>
        </a:p>
      </dsp:txBody>
      <dsp:txXfrm>
        <a:off x="50249" y="757394"/>
        <a:ext cx="2317659" cy="1356825"/>
      </dsp:txXfrm>
    </dsp:sp>
    <dsp:sp modelId="{28CCE401-EDE3-49E0-B6F5-5B21E1B08D0D}">
      <dsp:nvSpPr>
        <dsp:cNvPr id="0" name=""/>
        <dsp:cNvSpPr/>
      </dsp:nvSpPr>
      <dsp:spPr>
        <a:xfrm>
          <a:off x="2650331" y="1137948"/>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fr-FR" sz="2600" kern="1200"/>
        </a:p>
      </dsp:txBody>
      <dsp:txXfrm>
        <a:off x="2650331" y="1257091"/>
        <a:ext cx="356469" cy="357431"/>
      </dsp:txXfrm>
    </dsp:sp>
    <dsp:sp modelId="{26CE9060-6091-4B62-B6F3-A08D4B9E5DDF}">
      <dsp:nvSpPr>
        <dsp:cNvPr id="0" name=""/>
        <dsp:cNvSpPr/>
      </dsp:nvSpPr>
      <dsp:spPr>
        <a:xfrm>
          <a:off x="3370957" y="715181"/>
          <a:ext cx="2402085" cy="1441251"/>
        </a:xfrm>
        <a:prstGeom prst="roundRect">
          <a:avLst>
            <a:gd name="adj" fmla="val 10000"/>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err="1"/>
            <a:t>feature</a:t>
          </a:r>
          <a:r>
            <a:rPr lang="fr-FR" sz="3200" kern="1200" dirty="0"/>
            <a:t> importance</a:t>
          </a:r>
        </a:p>
      </dsp:txBody>
      <dsp:txXfrm>
        <a:off x="3413170" y="757394"/>
        <a:ext cx="2317659" cy="1356825"/>
      </dsp:txXfrm>
    </dsp:sp>
    <dsp:sp modelId="{3BA531A0-E95C-4108-9920-20CD8010B041}">
      <dsp:nvSpPr>
        <dsp:cNvPr id="0" name=""/>
        <dsp:cNvSpPr/>
      </dsp:nvSpPr>
      <dsp:spPr>
        <a:xfrm>
          <a:off x="6013251" y="1137948"/>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fr-FR" sz="2600" kern="1200"/>
        </a:p>
      </dsp:txBody>
      <dsp:txXfrm>
        <a:off x="6013251" y="1257091"/>
        <a:ext cx="356469" cy="357431"/>
      </dsp:txXfrm>
    </dsp:sp>
    <dsp:sp modelId="{55CF651D-A31F-4C38-A450-3EA80E941CEC}">
      <dsp:nvSpPr>
        <dsp:cNvPr id="0" name=""/>
        <dsp:cNvSpPr/>
      </dsp:nvSpPr>
      <dsp:spPr>
        <a:xfrm>
          <a:off x="6733877" y="715181"/>
          <a:ext cx="2402085" cy="1441251"/>
        </a:xfrm>
        <a:prstGeom prst="roundRect">
          <a:avLst>
            <a:gd name="adj" fmla="val 10000"/>
          </a:avLst>
        </a:prstGeom>
        <a:solidFill>
          <a:schemeClr val="accent4"/>
        </a:solidFill>
        <a:ln w="25400" cap="flat" cmpd="sng" algn="ctr">
          <a:solidFill>
            <a:schemeClr val="accent4">
              <a:shade val="15000"/>
            </a:schemeClr>
          </a:solidFill>
          <a:prstDash val="solid"/>
        </a:ln>
        <a:effectLst/>
      </dsp:spPr>
      <dsp:style>
        <a:lnRef idx="2">
          <a:schemeClr val="accent4">
            <a:shade val="15000"/>
          </a:schemeClr>
        </a:lnRef>
        <a:fillRef idx="1">
          <a:schemeClr val="accent4"/>
        </a:fillRef>
        <a:effectRef idx="0">
          <a:schemeClr val="accent4"/>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t>AGBOOST</a:t>
          </a:r>
        </a:p>
      </dsp:txBody>
      <dsp:txXfrm>
        <a:off x="6776090" y="757394"/>
        <a:ext cx="2317659" cy="13568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Clr>
                <a:schemeClr val="dk1"/>
              </a:buClr>
              <a:buFont typeface="Arial"/>
              <a:buNone/>
            </a:pPr>
            <a:r>
              <a:rPr lang="fr-FR" dirty="0"/>
              <a:t>Avant commencer j’aimerai remercier les membres du jury  d’avoir accepter de juger mon travail </a:t>
            </a:r>
            <a:r>
              <a:rPr lang="fr-FR" dirty="0" err="1"/>
              <a:t>madam</a:t>
            </a:r>
            <a:r>
              <a:rPr lang="fr-FR" dirty="0"/>
              <a:t>  El </a:t>
            </a:r>
            <a:r>
              <a:rPr lang="fr-FR" dirty="0" err="1"/>
              <a:t>bajta</a:t>
            </a:r>
            <a:r>
              <a:rPr lang="fr-FR" dirty="0"/>
              <a:t> et mon encadrant </a:t>
            </a:r>
            <a:r>
              <a:rPr lang="fr-FR" dirty="0" err="1"/>
              <a:t>intern</a:t>
            </a:r>
            <a:r>
              <a:rPr lang="fr-FR" dirty="0"/>
              <a:t> monsieur </a:t>
            </a:r>
            <a:r>
              <a:rPr lang="fr-FR" dirty="0" err="1"/>
              <a:t>adil</a:t>
            </a:r>
            <a:r>
              <a:rPr lang="fr-FR" dirty="0"/>
              <a:t> </a:t>
            </a:r>
            <a:r>
              <a:rPr lang="fr-FR" dirty="0" err="1"/>
              <a:t>elkabbaj</a:t>
            </a:r>
            <a:r>
              <a:rPr lang="fr-FR" dirty="0"/>
              <a:t> et mes encadrantes externe </a:t>
            </a:r>
            <a:r>
              <a:rPr lang="fr-FR" dirty="0" err="1"/>
              <a:t>mr</a:t>
            </a:r>
            <a:r>
              <a:rPr lang="fr-FR" dirty="0"/>
              <a:t> Ismail </a:t>
            </a:r>
            <a:r>
              <a:rPr lang="fr-FR" dirty="0" err="1"/>
              <a:t>BERADa</a:t>
            </a:r>
            <a:r>
              <a:rPr lang="fr-FR" dirty="0"/>
              <a:t> et </a:t>
            </a:r>
            <a:r>
              <a:rPr lang="fr-FR" dirty="0" err="1"/>
              <a:t>mr.</a:t>
            </a:r>
            <a:r>
              <a:rPr lang="fr-FR" dirty="0"/>
              <a:t> Youssef </a:t>
            </a:r>
            <a:r>
              <a:rPr lang="fr-FR" dirty="0" err="1"/>
              <a:t>iraqi</a:t>
            </a:r>
            <a:r>
              <a:rPr lang="fr-FR" dirty="0"/>
              <a:t> qui n’ont pas pu être parmi nous aujourd’hui, </a:t>
            </a:r>
          </a:p>
        </p:txBody>
      </p:sp>
      <p:sp>
        <p:nvSpPr>
          <p:cNvPr id="4" name="Espace réservé du numéro de diapositive 3"/>
          <p:cNvSpPr>
            <a:spLocks noGrp="1"/>
          </p:cNvSpPr>
          <p:nvPr>
            <p:ph type="sldNum" sz="quarter" idx="5"/>
          </p:nvPr>
        </p:nvSpPr>
        <p:spPr/>
        <p:txBody>
          <a:bodyPr/>
          <a:lstStyle/>
          <a:p>
            <a:fld id="{72C29E4A-2298-463E-B397-6F807BF60FDC}" type="slidenum">
              <a:rPr lang="fr-FR" smtClean="0"/>
              <a:t>1</a:t>
            </a:fld>
            <a:endParaRPr lang="fr-FR"/>
          </a:p>
        </p:txBody>
      </p:sp>
    </p:spTree>
    <p:extLst>
      <p:ext uri="{BB962C8B-B14F-4D97-AF65-F5344CB8AC3E}">
        <p14:creationId xmlns:p14="http://schemas.microsoft.com/office/powerpoint/2010/main" val="2437445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jeu de données utilisé couvre la période de 2018 à 2023 et concerne les profils de clients professionnels de BNP Paribas. Il comprend des variables clés comme le flux annuel et d'autres caractéristiques client, avec la CLV calculée sur 5 ans. Cependant, nous faisons face à la contrainte de prédire cette CLV avec des données limitées à un seul mois, ce qui représente une petite taille d’échantillon."</a:t>
            </a:r>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10</a:t>
            </a:fld>
            <a:endParaRPr lang="fr-FR" dirty="0">
              <a:solidFill>
                <a:prstClr val="black"/>
              </a:solidFill>
            </a:endParaRPr>
          </a:p>
        </p:txBody>
      </p:sp>
    </p:spTree>
    <p:extLst>
      <p:ext uri="{BB962C8B-B14F-4D97-AF65-F5344CB8AC3E}">
        <p14:creationId xmlns:p14="http://schemas.microsoft.com/office/powerpoint/2010/main" val="1895132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11</a:t>
            </a:fld>
            <a:endParaRPr lang="fr-FR" dirty="0">
              <a:solidFill>
                <a:prstClr val="black"/>
              </a:solidFill>
            </a:endParaRPr>
          </a:p>
        </p:txBody>
      </p:sp>
    </p:spTree>
    <p:extLst>
      <p:ext uri="{BB962C8B-B14F-4D97-AF65-F5344CB8AC3E}">
        <p14:creationId xmlns:p14="http://schemas.microsoft.com/office/powerpoint/2010/main" val="2934030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jeu de données utilisé couvre la période de 2018 à 2023 et concerne les profils de clients professionnels de BNP Paribas. Il comprend des variables clés comme le flux annuel et d'autres caractéristiques client, avec la CLV calculée sur 5 ans. Cependant, nous faisons face à la contrainte de prédire cette CLV avec des données limitées à un seul mois, ce qui représente une petite taille d’échantillon."</a:t>
            </a:r>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12</a:t>
            </a:fld>
            <a:endParaRPr lang="fr-FR" dirty="0">
              <a:solidFill>
                <a:prstClr val="black"/>
              </a:solidFill>
            </a:endParaRPr>
          </a:p>
        </p:txBody>
      </p:sp>
    </p:spTree>
    <p:extLst>
      <p:ext uri="{BB962C8B-B14F-4D97-AF65-F5344CB8AC3E}">
        <p14:creationId xmlns:p14="http://schemas.microsoft.com/office/powerpoint/2010/main" val="313977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13</a:t>
            </a:fld>
            <a:endParaRPr lang="fr-FR" dirty="0">
              <a:solidFill>
                <a:prstClr val="black"/>
              </a:solidFill>
            </a:endParaRPr>
          </a:p>
        </p:txBody>
      </p:sp>
    </p:spTree>
    <p:extLst>
      <p:ext uri="{BB962C8B-B14F-4D97-AF65-F5344CB8AC3E}">
        <p14:creationId xmlns:p14="http://schemas.microsoft.com/office/powerpoint/2010/main" val="464968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14</a:t>
            </a:fld>
            <a:endParaRPr lang="fr-FR" dirty="0">
              <a:solidFill>
                <a:prstClr val="black"/>
              </a:solidFill>
            </a:endParaRPr>
          </a:p>
        </p:txBody>
      </p:sp>
    </p:spTree>
    <p:extLst>
      <p:ext uri="{BB962C8B-B14F-4D97-AF65-F5344CB8AC3E}">
        <p14:creationId xmlns:p14="http://schemas.microsoft.com/office/powerpoint/2010/main" val="1069419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15</a:t>
            </a:fld>
            <a:endParaRPr lang="fr-FR" dirty="0">
              <a:solidFill>
                <a:prstClr val="black"/>
              </a:solidFill>
            </a:endParaRPr>
          </a:p>
        </p:txBody>
      </p:sp>
    </p:spTree>
    <p:extLst>
      <p:ext uri="{BB962C8B-B14F-4D97-AF65-F5344CB8AC3E}">
        <p14:creationId xmlns:p14="http://schemas.microsoft.com/office/powerpoint/2010/main" val="3262600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16</a:t>
            </a:fld>
            <a:endParaRPr lang="fr-FR" dirty="0">
              <a:solidFill>
                <a:prstClr val="black"/>
              </a:solidFill>
            </a:endParaRPr>
          </a:p>
        </p:txBody>
      </p:sp>
    </p:spTree>
    <p:extLst>
      <p:ext uri="{BB962C8B-B14F-4D97-AF65-F5344CB8AC3E}">
        <p14:creationId xmlns:p14="http://schemas.microsoft.com/office/powerpoint/2010/main" val="2135049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17</a:t>
            </a:fld>
            <a:endParaRPr lang="fr-FR" dirty="0">
              <a:solidFill>
                <a:prstClr val="black"/>
              </a:solidFill>
            </a:endParaRPr>
          </a:p>
        </p:txBody>
      </p:sp>
    </p:spTree>
    <p:extLst>
      <p:ext uri="{BB962C8B-B14F-4D97-AF65-F5344CB8AC3E}">
        <p14:creationId xmlns:p14="http://schemas.microsoft.com/office/powerpoint/2010/main" val="2911594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18</a:t>
            </a:fld>
            <a:endParaRPr lang="fr-FR" dirty="0">
              <a:solidFill>
                <a:prstClr val="black"/>
              </a:solidFill>
            </a:endParaRPr>
          </a:p>
        </p:txBody>
      </p:sp>
    </p:spTree>
    <p:extLst>
      <p:ext uri="{BB962C8B-B14F-4D97-AF65-F5344CB8AC3E}">
        <p14:creationId xmlns:p14="http://schemas.microsoft.com/office/powerpoint/2010/main" val="1448240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19</a:t>
            </a:fld>
            <a:endParaRPr lang="fr-FR" dirty="0">
              <a:solidFill>
                <a:prstClr val="black"/>
              </a:solidFill>
            </a:endParaRPr>
          </a:p>
        </p:txBody>
      </p:sp>
    </p:spTree>
    <p:extLst>
      <p:ext uri="{BB962C8B-B14F-4D97-AF65-F5344CB8AC3E}">
        <p14:creationId xmlns:p14="http://schemas.microsoft.com/office/powerpoint/2010/main" val="331367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2</a:t>
            </a:fld>
            <a:endParaRPr lang="fr-FR" dirty="0">
              <a:solidFill>
                <a:prstClr val="black"/>
              </a:solidFill>
            </a:endParaRPr>
          </a:p>
        </p:txBody>
      </p:sp>
    </p:spTree>
    <p:extLst>
      <p:ext uri="{BB962C8B-B14F-4D97-AF65-F5344CB8AC3E}">
        <p14:creationId xmlns:p14="http://schemas.microsoft.com/office/powerpoint/2010/main" val="40906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20</a:t>
            </a:fld>
            <a:endParaRPr lang="fr-FR" dirty="0">
              <a:solidFill>
                <a:prstClr val="black"/>
              </a:solidFill>
            </a:endParaRPr>
          </a:p>
        </p:txBody>
      </p:sp>
    </p:spTree>
    <p:extLst>
      <p:ext uri="{BB962C8B-B14F-4D97-AF65-F5344CB8AC3E}">
        <p14:creationId xmlns:p14="http://schemas.microsoft.com/office/powerpoint/2010/main" val="2656672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21</a:t>
            </a:fld>
            <a:endParaRPr lang="fr-FR" dirty="0">
              <a:solidFill>
                <a:prstClr val="black"/>
              </a:solidFill>
            </a:endParaRPr>
          </a:p>
        </p:txBody>
      </p:sp>
    </p:spTree>
    <p:extLst>
      <p:ext uri="{BB962C8B-B14F-4D97-AF65-F5344CB8AC3E}">
        <p14:creationId xmlns:p14="http://schemas.microsoft.com/office/powerpoint/2010/main" val="715855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22</a:t>
            </a:fld>
            <a:endParaRPr lang="fr-FR" dirty="0">
              <a:solidFill>
                <a:prstClr val="black"/>
              </a:solidFill>
            </a:endParaRPr>
          </a:p>
        </p:txBody>
      </p:sp>
    </p:spTree>
    <p:extLst>
      <p:ext uri="{BB962C8B-B14F-4D97-AF65-F5344CB8AC3E}">
        <p14:creationId xmlns:p14="http://schemas.microsoft.com/office/powerpoint/2010/main" val="1013545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23</a:t>
            </a:fld>
            <a:endParaRPr lang="fr-FR" dirty="0">
              <a:solidFill>
                <a:prstClr val="black"/>
              </a:solidFill>
            </a:endParaRPr>
          </a:p>
        </p:txBody>
      </p:sp>
    </p:spTree>
    <p:extLst>
      <p:ext uri="{BB962C8B-B14F-4D97-AF65-F5344CB8AC3E}">
        <p14:creationId xmlns:p14="http://schemas.microsoft.com/office/powerpoint/2010/main" val="4267499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24</a:t>
            </a:fld>
            <a:endParaRPr lang="fr-FR" dirty="0">
              <a:solidFill>
                <a:prstClr val="black"/>
              </a:solidFill>
            </a:endParaRPr>
          </a:p>
        </p:txBody>
      </p:sp>
    </p:spTree>
    <p:extLst>
      <p:ext uri="{BB962C8B-B14F-4D97-AF65-F5344CB8AC3E}">
        <p14:creationId xmlns:p14="http://schemas.microsoft.com/office/powerpoint/2010/main" val="2263368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25</a:t>
            </a:fld>
            <a:endParaRPr lang="fr-FR" dirty="0">
              <a:solidFill>
                <a:prstClr val="black"/>
              </a:solidFill>
            </a:endParaRPr>
          </a:p>
        </p:txBody>
      </p:sp>
    </p:spTree>
    <p:extLst>
      <p:ext uri="{BB962C8B-B14F-4D97-AF65-F5344CB8AC3E}">
        <p14:creationId xmlns:p14="http://schemas.microsoft.com/office/powerpoint/2010/main" val="385084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26</a:t>
            </a:fld>
            <a:endParaRPr lang="fr-FR" dirty="0">
              <a:solidFill>
                <a:prstClr val="black"/>
              </a:solidFill>
            </a:endParaRPr>
          </a:p>
        </p:txBody>
      </p:sp>
    </p:spTree>
    <p:extLst>
      <p:ext uri="{BB962C8B-B14F-4D97-AF65-F5344CB8AC3E}">
        <p14:creationId xmlns:p14="http://schemas.microsoft.com/office/powerpoint/2010/main" val="1292402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27</a:t>
            </a:fld>
            <a:endParaRPr lang="fr-FR" dirty="0">
              <a:solidFill>
                <a:prstClr val="black"/>
              </a:solidFill>
            </a:endParaRPr>
          </a:p>
        </p:txBody>
      </p:sp>
    </p:spTree>
    <p:extLst>
      <p:ext uri="{BB962C8B-B14F-4D97-AF65-F5344CB8AC3E}">
        <p14:creationId xmlns:p14="http://schemas.microsoft.com/office/powerpoint/2010/main" val="1699889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28</a:t>
            </a:fld>
            <a:endParaRPr lang="fr-FR" dirty="0">
              <a:solidFill>
                <a:prstClr val="black"/>
              </a:solidFill>
            </a:endParaRPr>
          </a:p>
        </p:txBody>
      </p:sp>
    </p:spTree>
    <p:extLst>
      <p:ext uri="{BB962C8B-B14F-4D97-AF65-F5344CB8AC3E}">
        <p14:creationId xmlns:p14="http://schemas.microsoft.com/office/powerpoint/2010/main" val="1733254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29</a:t>
            </a:fld>
            <a:endParaRPr lang="fr-FR" dirty="0">
              <a:solidFill>
                <a:prstClr val="black"/>
              </a:solidFill>
            </a:endParaRPr>
          </a:p>
        </p:txBody>
      </p:sp>
    </p:spTree>
    <p:extLst>
      <p:ext uri="{BB962C8B-B14F-4D97-AF65-F5344CB8AC3E}">
        <p14:creationId xmlns:p14="http://schemas.microsoft.com/office/powerpoint/2010/main" val="10973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lvl="0" indent="0" algn="l" rtl="0">
              <a:spcBef>
                <a:spcPts val="0"/>
              </a:spcBef>
              <a:spcAft>
                <a:spcPts val="0"/>
              </a:spcAft>
              <a:buNone/>
            </a:pPr>
            <a:r>
              <a:rPr lang="fr-FR" b="0" i="0" dirty="0">
                <a:latin typeface="Arial"/>
                <a:ea typeface="Arial"/>
                <a:cs typeface="Arial"/>
                <a:sym typeface="Arial"/>
              </a:rPr>
              <a:t>je suis ici pour vous présenter un projet de fin d’</a:t>
            </a:r>
            <a:r>
              <a:rPr lang="fr-FR" b="0" i="0" dirty="0" err="1">
                <a:latin typeface="Arial"/>
                <a:ea typeface="Arial"/>
                <a:cs typeface="Arial"/>
                <a:sym typeface="Arial"/>
              </a:rPr>
              <a:t>etude</a:t>
            </a:r>
            <a:r>
              <a:rPr lang="fr-FR" b="0" i="0" dirty="0">
                <a:latin typeface="Arial"/>
                <a:ea typeface="Arial"/>
                <a:cs typeface="Arial"/>
                <a:sym typeface="Arial"/>
              </a:rPr>
              <a:t> sur lequel j'ai eu le privilège de travailler.</a:t>
            </a:r>
            <a:r>
              <a:rPr lang="fr-FR" dirty="0"/>
              <a:t> </a:t>
            </a:r>
          </a:p>
          <a:p>
            <a:pPr marL="0" lvl="0" indent="0" algn="l" rtl="0">
              <a:spcBef>
                <a:spcPts val="0"/>
              </a:spcBef>
              <a:spcAft>
                <a:spcPts val="0"/>
              </a:spcAft>
              <a:buNone/>
            </a:pPr>
            <a:endParaRPr lang="fr-FR" dirty="0">
              <a:latin typeface="Arial"/>
              <a:ea typeface="Arial"/>
              <a:cs typeface="Arial"/>
              <a:sym typeface="Arial"/>
            </a:endParaRPr>
          </a:p>
          <a:p>
            <a:pPr marL="0" lvl="0" indent="0" algn="l" rtl="0">
              <a:spcBef>
                <a:spcPts val="0"/>
              </a:spcBef>
              <a:spcAft>
                <a:spcPts val="0"/>
              </a:spcAft>
              <a:buNone/>
            </a:pPr>
            <a:r>
              <a:rPr lang="fr-FR" dirty="0"/>
              <a:t>Il porte sur la </a:t>
            </a:r>
            <a:r>
              <a:rPr lang="fr-FR" i="1" dirty="0"/>
              <a:t>Modélisation Prédictive de la Valeur Vie Client</a:t>
            </a:r>
            <a:r>
              <a:rPr lang="fr-FR" dirty="0"/>
              <a:t> pour BNP Paribas. </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L’objectif est d’aider la banque à mieux comprendre la valeur de ses clients avec des modèles prédictifs. </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Dans cette présentation j’aborderai les différents étapes de réalisation de ce projet.</a:t>
            </a:r>
          </a:p>
          <a:p>
            <a:pPr marL="0" lvl="0" indent="0" algn="l" rtl="0">
              <a:spcBef>
                <a:spcPts val="0"/>
              </a:spcBef>
              <a:spcAft>
                <a:spcPts val="0"/>
              </a:spcAft>
              <a:buNone/>
            </a:pPr>
            <a:endParaRPr lang="fr-FR" dirty="0"/>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3</a:t>
            </a:fld>
            <a:endParaRPr lang="fr-FR" dirty="0">
              <a:solidFill>
                <a:prstClr val="black"/>
              </a:solidFill>
            </a:endParaRPr>
          </a:p>
        </p:txBody>
      </p:sp>
    </p:spTree>
    <p:extLst>
      <p:ext uri="{BB962C8B-B14F-4D97-AF65-F5344CB8AC3E}">
        <p14:creationId xmlns:p14="http://schemas.microsoft.com/office/powerpoint/2010/main" val="996514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30</a:t>
            </a:fld>
            <a:endParaRPr lang="fr-FR" dirty="0">
              <a:solidFill>
                <a:prstClr val="black"/>
              </a:solidFill>
            </a:endParaRPr>
          </a:p>
        </p:txBody>
      </p:sp>
    </p:spTree>
    <p:extLst>
      <p:ext uri="{BB962C8B-B14F-4D97-AF65-F5344CB8AC3E}">
        <p14:creationId xmlns:p14="http://schemas.microsoft.com/office/powerpoint/2010/main" val="12549619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31</a:t>
            </a:fld>
            <a:endParaRPr lang="fr-FR" dirty="0">
              <a:solidFill>
                <a:prstClr val="black"/>
              </a:solidFill>
            </a:endParaRPr>
          </a:p>
        </p:txBody>
      </p:sp>
    </p:spTree>
    <p:extLst>
      <p:ext uri="{BB962C8B-B14F-4D97-AF65-F5344CB8AC3E}">
        <p14:creationId xmlns:p14="http://schemas.microsoft.com/office/powerpoint/2010/main" val="2660924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32</a:t>
            </a:fld>
            <a:endParaRPr lang="fr-FR" dirty="0">
              <a:solidFill>
                <a:prstClr val="black"/>
              </a:solidFill>
            </a:endParaRPr>
          </a:p>
        </p:txBody>
      </p:sp>
    </p:spTree>
    <p:extLst>
      <p:ext uri="{BB962C8B-B14F-4D97-AF65-F5344CB8AC3E}">
        <p14:creationId xmlns:p14="http://schemas.microsoft.com/office/powerpoint/2010/main" val="177760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33</a:t>
            </a:fld>
            <a:endParaRPr lang="fr-FR" dirty="0">
              <a:solidFill>
                <a:prstClr val="black"/>
              </a:solidFill>
            </a:endParaRPr>
          </a:p>
        </p:txBody>
      </p:sp>
    </p:spTree>
    <p:extLst>
      <p:ext uri="{BB962C8B-B14F-4D97-AF65-F5344CB8AC3E}">
        <p14:creationId xmlns:p14="http://schemas.microsoft.com/office/powerpoint/2010/main" val="29571942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34</a:t>
            </a:fld>
            <a:endParaRPr lang="fr-FR" dirty="0">
              <a:solidFill>
                <a:prstClr val="black"/>
              </a:solidFill>
            </a:endParaRPr>
          </a:p>
        </p:txBody>
      </p:sp>
    </p:spTree>
    <p:extLst>
      <p:ext uri="{BB962C8B-B14F-4D97-AF65-F5344CB8AC3E}">
        <p14:creationId xmlns:p14="http://schemas.microsoft.com/office/powerpoint/2010/main" val="4052998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35</a:t>
            </a:fld>
            <a:endParaRPr lang="fr-FR" dirty="0">
              <a:solidFill>
                <a:prstClr val="black"/>
              </a:solidFill>
            </a:endParaRPr>
          </a:p>
        </p:txBody>
      </p:sp>
    </p:spTree>
    <p:extLst>
      <p:ext uri="{BB962C8B-B14F-4D97-AF65-F5344CB8AC3E}">
        <p14:creationId xmlns:p14="http://schemas.microsoft.com/office/powerpoint/2010/main" val="406174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36</a:t>
            </a:fld>
            <a:endParaRPr lang="fr-FR" dirty="0">
              <a:solidFill>
                <a:prstClr val="black"/>
              </a:solidFill>
            </a:endParaRPr>
          </a:p>
        </p:txBody>
      </p:sp>
    </p:spTree>
    <p:extLst>
      <p:ext uri="{BB962C8B-B14F-4D97-AF65-F5344CB8AC3E}">
        <p14:creationId xmlns:p14="http://schemas.microsoft.com/office/powerpoint/2010/main" val="33005102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37</a:t>
            </a:fld>
            <a:endParaRPr lang="fr-FR" dirty="0">
              <a:solidFill>
                <a:prstClr val="black"/>
              </a:solidFill>
            </a:endParaRPr>
          </a:p>
        </p:txBody>
      </p:sp>
    </p:spTree>
    <p:extLst>
      <p:ext uri="{BB962C8B-B14F-4D97-AF65-F5344CB8AC3E}">
        <p14:creationId xmlns:p14="http://schemas.microsoft.com/office/powerpoint/2010/main" val="20739897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38</a:t>
            </a:fld>
            <a:endParaRPr lang="fr-FR" dirty="0">
              <a:solidFill>
                <a:prstClr val="black"/>
              </a:solidFill>
            </a:endParaRPr>
          </a:p>
        </p:txBody>
      </p:sp>
    </p:spTree>
    <p:extLst>
      <p:ext uri="{BB962C8B-B14F-4D97-AF65-F5344CB8AC3E}">
        <p14:creationId xmlns:p14="http://schemas.microsoft.com/office/powerpoint/2010/main" val="30824481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39</a:t>
            </a:fld>
            <a:endParaRPr lang="fr-FR" dirty="0">
              <a:solidFill>
                <a:prstClr val="black"/>
              </a:solidFill>
            </a:endParaRPr>
          </a:p>
        </p:txBody>
      </p:sp>
    </p:spTree>
    <p:extLst>
      <p:ext uri="{BB962C8B-B14F-4D97-AF65-F5344CB8AC3E}">
        <p14:creationId xmlns:p14="http://schemas.microsoft.com/office/powerpoint/2010/main" val="3712825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4</a:t>
            </a:fld>
            <a:endParaRPr lang="fr-FR" dirty="0">
              <a:solidFill>
                <a:prstClr val="black"/>
              </a:solidFill>
            </a:endParaRPr>
          </a:p>
        </p:txBody>
      </p:sp>
    </p:spTree>
    <p:extLst>
      <p:ext uri="{BB962C8B-B14F-4D97-AF65-F5344CB8AC3E}">
        <p14:creationId xmlns:p14="http://schemas.microsoft.com/office/powerpoint/2010/main" val="25916437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40</a:t>
            </a:fld>
            <a:endParaRPr lang="fr-FR" dirty="0">
              <a:solidFill>
                <a:prstClr val="black"/>
              </a:solidFill>
            </a:endParaRPr>
          </a:p>
        </p:txBody>
      </p:sp>
    </p:spTree>
    <p:extLst>
      <p:ext uri="{BB962C8B-B14F-4D97-AF65-F5344CB8AC3E}">
        <p14:creationId xmlns:p14="http://schemas.microsoft.com/office/powerpoint/2010/main" val="23112163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41</a:t>
            </a:fld>
            <a:endParaRPr lang="fr-FR" dirty="0">
              <a:solidFill>
                <a:prstClr val="black"/>
              </a:solidFill>
            </a:endParaRPr>
          </a:p>
        </p:txBody>
      </p:sp>
    </p:spTree>
    <p:extLst>
      <p:ext uri="{BB962C8B-B14F-4D97-AF65-F5344CB8AC3E}">
        <p14:creationId xmlns:p14="http://schemas.microsoft.com/office/powerpoint/2010/main" val="3335533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42</a:t>
            </a:fld>
            <a:endParaRPr lang="fr-FR" dirty="0">
              <a:solidFill>
                <a:prstClr val="black"/>
              </a:solidFill>
            </a:endParaRPr>
          </a:p>
        </p:txBody>
      </p:sp>
    </p:spTree>
    <p:extLst>
      <p:ext uri="{BB962C8B-B14F-4D97-AF65-F5344CB8AC3E}">
        <p14:creationId xmlns:p14="http://schemas.microsoft.com/office/powerpoint/2010/main" val="13253116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"Le traitement des données a commencé par un nettoyage approfondi, avec la gestion des valeurs manquantes et aberrantes. Nous avons ensuite utilisé des transformations comme la </a:t>
            </a:r>
            <a:r>
              <a:rPr lang="fr-FR" dirty="0" err="1"/>
              <a:t>winsorisation</a:t>
            </a:r>
            <a:r>
              <a:rPr lang="fr-FR" dirty="0"/>
              <a:t> et la transformation logarithmique pour réduire l'asymétrie des variables. Pour les variables catégorielles, nous avons appliqué des méthodes d’encodage, et enfin, nous avons normalisé les variables continues pour améliorer la performance des modèles."</a:t>
            </a:r>
          </a:p>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43</a:t>
            </a:fld>
            <a:endParaRPr lang="fr-FR" dirty="0">
              <a:solidFill>
                <a:prstClr val="black"/>
              </a:solidFill>
            </a:endParaRPr>
          </a:p>
        </p:txBody>
      </p:sp>
    </p:spTree>
    <p:extLst>
      <p:ext uri="{BB962C8B-B14F-4D97-AF65-F5344CB8AC3E}">
        <p14:creationId xmlns:p14="http://schemas.microsoft.com/office/powerpoint/2010/main" val="31885743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a:p>
            <a:r>
              <a:rPr lang="fr-FR" b="1"/>
              <a:t>Conclusion</a:t>
            </a:r>
            <a:endParaRPr lang="fr-FR" dirty="0"/>
          </a:p>
          <a:p>
            <a:r>
              <a:rPr lang="fr-FR" dirty="0"/>
              <a:t>En conclusion, l'implémentation des modèles de machine </a:t>
            </a:r>
            <a:r>
              <a:rPr lang="fr-FR" dirty="0" err="1"/>
              <a:t>learning</a:t>
            </a:r>
            <a:r>
              <a:rPr lang="fr-FR" dirty="0"/>
              <a:t>, tels que </a:t>
            </a:r>
            <a:r>
              <a:rPr lang="fr-FR" dirty="0" err="1"/>
              <a:t>AGBoost</a:t>
            </a:r>
            <a:r>
              <a:rPr lang="fr-FR" dirty="0"/>
              <a:t>, </a:t>
            </a:r>
            <a:r>
              <a:rPr lang="fr-FR" dirty="0" err="1"/>
              <a:t>XGBoost</a:t>
            </a:r>
            <a:r>
              <a:rPr lang="fr-FR" dirty="0"/>
              <a:t>, ainsi que d'autres techniques avancées, a considérablement amélioré notre capacité à prédire la valeur à vie des clients (CLV). Grâce à une préparation minutieuse des données et à l'optimisation des modèles, nous avons surmonté des défis tels que l'asymétrie des données, les valeurs manquantes, et la complexité des comportements clients.</a:t>
            </a:r>
          </a:p>
          <a:p>
            <a:r>
              <a:rPr lang="fr-FR" dirty="0"/>
              <a:t>Ce projet permettra à BNP Paribas d'avoir une meilleure compréhension non seulement de ses clients actuels, mais aussi de ses clients potentiels futurs. De plus, il serait intéressant d'explorer des modèles hybrides qui pourraient combiner plusieurs approches pour améliorer encore la précision des prédictions.</a:t>
            </a:r>
          </a:p>
          <a:p>
            <a:r>
              <a:rPr lang="fr-FR" dirty="0"/>
              <a:t>Merci pour votre attention.</a:t>
            </a:r>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44</a:t>
            </a:fld>
            <a:endParaRPr lang="fr-FR" dirty="0">
              <a:solidFill>
                <a:prstClr val="black"/>
              </a:solidFill>
            </a:endParaRPr>
          </a:p>
        </p:txBody>
      </p:sp>
    </p:spTree>
    <p:extLst>
      <p:ext uri="{BB962C8B-B14F-4D97-AF65-F5344CB8AC3E}">
        <p14:creationId xmlns:p14="http://schemas.microsoft.com/office/powerpoint/2010/main" val="31442990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Tx/>
              <a:buNone/>
            </a:pPr>
            <a:endParaRPr lang="fr-FR" dirty="0"/>
          </a:p>
        </p:txBody>
      </p:sp>
      <p:sp>
        <p:nvSpPr>
          <p:cNvPr id="4" name="Espace réservé du numéro de diapositive 3"/>
          <p:cNvSpPr>
            <a:spLocks noGrp="1"/>
          </p:cNvSpPr>
          <p:nvPr>
            <p:ph type="sldNum" sz="quarter" idx="10"/>
          </p:nvPr>
        </p:nvSpPr>
        <p:spPr/>
        <p:txBody>
          <a:bodyPr/>
          <a:lstStyle/>
          <a:p>
            <a:pPr>
              <a:defRPr/>
            </a:pPr>
            <a:fld id="{2D795699-8937-4DCC-BD47-811CD97F2264}" type="slidenum">
              <a:rPr lang="fr-FR" smtClean="0"/>
              <a:pPr>
                <a:defRPr/>
              </a:pPr>
              <a:t>45</a:t>
            </a:fld>
            <a:endParaRPr lang="fr-FR"/>
          </a:p>
        </p:txBody>
      </p:sp>
      <p:sp>
        <p:nvSpPr>
          <p:cNvPr id="6" name="Espace réservé du pied de page 5"/>
          <p:cNvSpPr>
            <a:spLocks noGrp="1"/>
          </p:cNvSpPr>
          <p:nvPr>
            <p:ph type="ftr" sz="quarter" idx="11"/>
          </p:nvPr>
        </p:nvSpPr>
        <p:spPr/>
        <p:txBody>
          <a:bodyPr/>
          <a:lstStyle/>
          <a:p>
            <a:pPr>
              <a:defRPr/>
            </a:pPr>
            <a:r>
              <a:rPr lang="fr-FR"/>
              <a:t>Projet de fin d'études</a:t>
            </a:r>
          </a:p>
        </p:txBody>
      </p:sp>
    </p:spTree>
    <p:extLst>
      <p:ext uri="{BB962C8B-B14F-4D97-AF65-F5344CB8AC3E}">
        <p14:creationId xmlns:p14="http://schemas.microsoft.com/office/powerpoint/2010/main" val="295525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"J'ai eu l'honneur de travailler chez BNP Paribas, l'une des plus grandes banques mondiales, au sein de la branche BCEF et du pôle EMC2."</a:t>
            </a:r>
          </a:p>
        </p:txBody>
      </p:sp>
      <p:sp>
        <p:nvSpPr>
          <p:cNvPr id="199" name="Google Shape;19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Font typeface="Arial" panose="020B0604020202020204" pitchFamily="34" charset="0"/>
              <a:buNone/>
            </a:pPr>
            <a:r>
              <a:rPr lang="fr-FR" dirty="0"/>
              <a:t>Nous sommes dans le contexte de la modélisation de la Valeur Vie Client pour BNP Paribas. Le but est de prédire la valeur future des clients professionnels sur une période de cinq ans. Cette approche aide la banque à mieux comprendre et anticiper les comportements de ses clients pour optimiser sa stratégie commerciale.</a:t>
            </a:r>
            <a:endParaRPr dirty="0"/>
          </a:p>
        </p:txBody>
      </p:sp>
      <p:sp>
        <p:nvSpPr>
          <p:cNvPr id="199" name="Google Shape;19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6</a:t>
            </a:fld>
            <a:endParaRPr/>
          </a:p>
        </p:txBody>
      </p:sp>
    </p:spTree>
    <p:extLst>
      <p:ext uri="{BB962C8B-B14F-4D97-AF65-F5344CB8AC3E}">
        <p14:creationId xmlns:p14="http://schemas.microsoft.com/office/powerpoint/2010/main" val="653063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1000"/>
              </a:spcBef>
              <a:spcAft>
                <a:spcPts val="0"/>
              </a:spcAft>
              <a:buClr>
                <a:srgbClr val="000000"/>
              </a:buClr>
              <a:buSzPts val="2000"/>
              <a:buFont typeface="Arial"/>
              <a:buNone/>
              <a:tabLst/>
              <a:defRPr/>
            </a:pPr>
            <a:r>
              <a:rPr lang="fr-FR" dirty="0"/>
              <a:t>"La problématique principale de ce projet repose sur trois points. D'abord, la cible est asymétrique avec une inflation des zéros, ce qui complique la modélisation. Ensuite, nous cherchons à prédire un indicateur sur 5 ans avec seulement un mois de données. Enfin, la taille réduite du jeu de données représente un défi supplémentaire pour garantir la robustesse des résultats."</a:t>
            </a:r>
            <a:endParaRPr dirty="0"/>
          </a:p>
        </p:txBody>
      </p:sp>
      <p:sp>
        <p:nvSpPr>
          <p:cNvPr id="199" name="Google Shape;19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a:t>
            </a:fld>
            <a:endParaRPr/>
          </a:p>
        </p:txBody>
      </p:sp>
    </p:spTree>
    <p:extLst>
      <p:ext uri="{BB962C8B-B14F-4D97-AF65-F5344CB8AC3E}">
        <p14:creationId xmlns:p14="http://schemas.microsoft.com/office/powerpoint/2010/main" val="2373868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fr-FR" dirty="0"/>
              <a:t>"L’objectif principal est de développer un modèle de prédiction de la Valeur Vie Client en utilisant des techniques de machine </a:t>
            </a:r>
            <a:r>
              <a:rPr lang="fr-FR" dirty="0" err="1"/>
              <a:t>learning</a:t>
            </a:r>
            <a:r>
              <a:rPr lang="fr-FR" dirty="0"/>
              <a:t>, tout en prenant en compte les spécificités des données. Ensuite, il s'agit de tester et d'évaluer cette approche, pour la comparer avec d'autres méthodes prédictives traditionnelles."</a:t>
            </a:r>
            <a:endParaRPr lang="en-US" dirty="0"/>
          </a:p>
        </p:txBody>
      </p:sp>
      <p:sp>
        <p:nvSpPr>
          <p:cNvPr id="199" name="Google Shape;19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8</a:t>
            </a:fld>
            <a:endParaRPr/>
          </a:p>
        </p:txBody>
      </p:sp>
    </p:spTree>
    <p:extLst>
      <p:ext uri="{BB962C8B-B14F-4D97-AF65-F5344CB8AC3E}">
        <p14:creationId xmlns:p14="http://schemas.microsoft.com/office/powerpoint/2010/main" val="2639827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0C1A835-B92D-4513-8D81-530BFE20FEBC}" type="slidenum">
              <a:rPr lang="fr-FR" smtClean="0">
                <a:solidFill>
                  <a:prstClr val="black"/>
                </a:solidFill>
              </a:rPr>
              <a:pPr/>
              <a:t>9</a:t>
            </a:fld>
            <a:endParaRPr lang="fr-FR" dirty="0">
              <a:solidFill>
                <a:prstClr val="black"/>
              </a:solidFill>
            </a:endParaRPr>
          </a:p>
        </p:txBody>
      </p:sp>
    </p:spTree>
    <p:extLst>
      <p:ext uri="{BB962C8B-B14F-4D97-AF65-F5344CB8AC3E}">
        <p14:creationId xmlns:p14="http://schemas.microsoft.com/office/powerpoint/2010/main" val="114598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3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4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4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5" name="Google Shape;10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4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4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p4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4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4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4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4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5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6" name="Google Shape;136;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7" name="Google Shape;137;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51"/>
          <p:cNvSpPr>
            <a:spLocks noGrp="1"/>
          </p:cNvSpPr>
          <p:nvPr>
            <p:ph type="pic" idx="2"/>
          </p:nvPr>
        </p:nvSpPr>
        <p:spPr>
          <a:xfrm>
            <a:off x="5183188" y="987425"/>
            <a:ext cx="6172200" cy="4873625"/>
          </a:xfrm>
          <a:prstGeom prst="rect">
            <a:avLst/>
          </a:prstGeom>
          <a:noFill/>
          <a:ln>
            <a:noFill/>
          </a:ln>
        </p:spPr>
      </p:sp>
      <p:sp>
        <p:nvSpPr>
          <p:cNvPr id="143" name="Google Shape;143;p5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4" name="Google Shape;144;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5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5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5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1"/>
          <p:cNvSpPr>
            <a:spLocks noGrp="1"/>
          </p:cNvSpPr>
          <p:nvPr>
            <p:ph type="pic" idx="2"/>
          </p:nvPr>
        </p:nvSpPr>
        <p:spPr>
          <a:xfrm>
            <a:off x="5183188" y="987425"/>
            <a:ext cx="6172200" cy="4873625"/>
          </a:xfrm>
          <a:prstGeom prst="rect">
            <a:avLst/>
          </a:prstGeom>
          <a:noFill/>
          <a:ln>
            <a:noFill/>
          </a:ln>
        </p:spPr>
      </p:sp>
      <p:sp>
        <p:nvSpPr>
          <p:cNvPr id="68" name="Google Shape;68;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rgbClr val="FAFAFA"/>
            </a:gs>
            <a:gs pos="100000">
              <a:srgbClr val="CECECE"/>
            </a:gs>
          </a:gsLst>
          <a:lin ang="5400000" scaled="0"/>
        </a:gradFill>
        <a:effectLst/>
      </p:bgPr>
    </p:bg>
    <p:spTree>
      <p:nvGrpSpPr>
        <p:cNvPr id="1" name="Shape 84"/>
        <p:cNvGrpSpPr/>
        <p:nvPr/>
      </p:nvGrpSpPr>
      <p:grpSpPr>
        <a:xfrm>
          <a:off x="0" y="0"/>
          <a:ext cx="0" cy="0"/>
          <a:chOff x="0" y="0"/>
          <a:chExt cx="0" cy="0"/>
        </a:xfrm>
      </p:grpSpPr>
      <p:sp>
        <p:nvSpPr>
          <p:cNvPr id="85" name="Google Shape;85;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g"/><Relationship Id="rId7" Type="http://schemas.openxmlformats.org/officeDocument/2006/relationships/diagramColors" Target="../diagrams/colors2.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g"/><Relationship Id="rId7" Type="http://schemas.openxmlformats.org/officeDocument/2006/relationships/diagramColors" Target="../diagrams/colors3.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g"/><Relationship Id="rId7" Type="http://schemas.openxmlformats.org/officeDocument/2006/relationships/diagramColors" Target="../diagrams/colors4.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jpg"/><Relationship Id="rId7" Type="http://schemas.openxmlformats.org/officeDocument/2006/relationships/diagramColors" Target="../diagrams/colors5.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jpg"/><Relationship Id="rId7" Type="http://schemas.openxmlformats.org/officeDocument/2006/relationships/diagramColors" Target="../diagrams/colors6.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jpg"/><Relationship Id="rId7"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jpg"/><Relationship Id="rId7"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jpg"/><Relationship Id="rId7"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jp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3.jp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8.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8.png"/></Relationships>
</file>

<file path=ppt/slides/_rels/slide3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8.png"/><Relationship Id="rId3" Type="http://schemas.openxmlformats.org/officeDocument/2006/relationships/image" Target="../media/image3.jp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2.png"/><Relationship Id="rId2" Type="http://schemas.openxmlformats.org/officeDocument/2006/relationships/notesSlide" Target="../notesSlides/notesSlide32.xml"/><Relationship Id="rId16"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8.png"/><Relationship Id="rId15" Type="http://schemas.openxmlformats.org/officeDocument/2006/relationships/image" Target="../media/image20.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9.png"/></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9.png"/><Relationship Id="rId3" Type="http://schemas.openxmlformats.org/officeDocument/2006/relationships/image" Target="../media/image3.jp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23.png"/></Relationships>
</file>

<file path=ppt/slides/_rels/slide3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9.png"/><Relationship Id="rId3" Type="http://schemas.openxmlformats.org/officeDocument/2006/relationships/image" Target="../media/image3.jp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23.png"/></Relationships>
</file>

<file path=ppt/slides/_rels/slide3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9.png"/><Relationship Id="rId3" Type="http://schemas.openxmlformats.org/officeDocument/2006/relationships/image" Target="../media/image3.jpg"/><Relationship Id="rId7" Type="http://schemas.openxmlformats.org/officeDocument/2006/relationships/image" Target="../media/image11.png"/><Relationship Id="rId12" Type="http://schemas.openxmlformats.org/officeDocument/2006/relationships/image" Target="../media/image18.png"/><Relationship Id="rId17" Type="http://schemas.openxmlformats.org/officeDocument/2006/relationships/image" Target="../media/image27.png"/><Relationship Id="rId2" Type="http://schemas.openxmlformats.org/officeDocument/2006/relationships/notesSlide" Target="../notesSlides/notesSlide35.xml"/><Relationship Id="rId16"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5.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23.png"/></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9.png"/><Relationship Id="rId3" Type="http://schemas.openxmlformats.org/officeDocument/2006/relationships/image" Target="../media/image3.jp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notesSlide" Target="../notesSlides/notesSlide36.xml"/><Relationship Id="rId16"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5.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23.png"/></Relationships>
</file>

<file path=ppt/slides/_rels/slide3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9.png"/><Relationship Id="rId3" Type="http://schemas.openxmlformats.org/officeDocument/2006/relationships/image" Target="../media/image3.jp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5.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9.png"/><Relationship Id="rId3" Type="http://schemas.openxmlformats.org/officeDocument/2006/relationships/image" Target="../media/image3.jp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chart" Target="../charts/chart1.xml"/><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9.png"/><Relationship Id="rId3" Type="http://schemas.openxmlformats.org/officeDocument/2006/relationships/image" Target="../media/image3.jp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notesSlide" Target="../notesSlides/notesSlide40.xml"/><Relationship Id="rId16"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chart" Target="../charts/chart2.xml"/><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23.png"/></Relationships>
</file>

<file path=ppt/slides/_rels/slide4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9.png"/><Relationship Id="rId3" Type="http://schemas.openxmlformats.org/officeDocument/2006/relationships/image" Target="../media/image3.jp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chart" Target="../charts/chart3.xml"/><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23.png"/></Relationships>
</file>

<file path=ppt/slides/_rels/slide4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9.png"/><Relationship Id="rId3" Type="http://schemas.openxmlformats.org/officeDocument/2006/relationships/image" Target="../media/image3.jp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chart" Target="../charts/chart4.xml"/><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23.png"/></Relationships>
</file>

<file path=ppt/slides/_rels/slide4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9.png"/><Relationship Id="rId3" Type="http://schemas.openxmlformats.org/officeDocument/2006/relationships/image" Target="../media/image3.jp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chart" Target="../charts/chart5.xml"/><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2E84A356-6384-404E-8482-7533830ACB2B}"/>
              </a:ext>
            </a:extLst>
          </p:cNvPr>
          <p:cNvSpPr/>
          <p:nvPr/>
        </p:nvSpPr>
        <p:spPr>
          <a:xfrm>
            <a:off x="2393336" y="2868916"/>
            <a:ext cx="7661561" cy="1661657"/>
          </a:xfrm>
          <a:prstGeom prst="roundRect">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Title 2"/>
          <p:cNvSpPr>
            <a:spLocks noGrp="1"/>
          </p:cNvSpPr>
          <p:nvPr>
            <p:ph type="ctrTitle"/>
          </p:nvPr>
        </p:nvSpPr>
        <p:spPr>
          <a:xfrm>
            <a:off x="2498858" y="3279522"/>
            <a:ext cx="7345751" cy="926606"/>
          </a:xfrm>
          <a:noFill/>
          <a:ln>
            <a:noFill/>
          </a:ln>
        </p:spPr>
        <p:txBody>
          <a:bodyPr anchor="ctr">
            <a:noAutofit/>
          </a:bodyPr>
          <a:lstStyle/>
          <a:p>
            <a:pPr algn="ctr"/>
            <a:r>
              <a:rPr lang="fr-FR" sz="3600" b="1" dirty="0">
                <a:solidFill>
                  <a:schemeClr val="tx1"/>
                </a:solidFill>
                <a:latin typeface="Arial" panose="020B0604020202020204" pitchFamily="34" charset="0"/>
                <a:cs typeface="Times New Roman" panose="02020603050405020304" pitchFamily="18" charset="0"/>
              </a:rPr>
              <a:t>Modélisation Prédictive de la Valeur Client dans le</a:t>
            </a:r>
            <a:br>
              <a:rPr lang="fr-FR" sz="3600" b="1" dirty="0">
                <a:solidFill>
                  <a:schemeClr val="tx1"/>
                </a:solidFill>
                <a:latin typeface="Arial" panose="020B0604020202020204" pitchFamily="34" charset="0"/>
                <a:cs typeface="Times New Roman" panose="02020603050405020304" pitchFamily="18" charset="0"/>
              </a:rPr>
            </a:br>
            <a:r>
              <a:rPr lang="fr-FR" sz="3600" b="1" dirty="0">
                <a:solidFill>
                  <a:schemeClr val="tx1"/>
                </a:solidFill>
                <a:latin typeface="Arial" panose="020B0604020202020204" pitchFamily="34" charset="0"/>
                <a:cs typeface="Times New Roman" panose="02020603050405020304" pitchFamily="18" charset="0"/>
              </a:rPr>
              <a:t>Secteur Bancaire</a:t>
            </a:r>
          </a:p>
        </p:txBody>
      </p:sp>
      <p:sp>
        <p:nvSpPr>
          <p:cNvPr id="4" name="Subtitle 3"/>
          <p:cNvSpPr>
            <a:spLocks noGrp="1"/>
          </p:cNvSpPr>
          <p:nvPr>
            <p:ph type="subTitle" idx="1"/>
          </p:nvPr>
        </p:nvSpPr>
        <p:spPr>
          <a:xfrm>
            <a:off x="384234" y="4652281"/>
            <a:ext cx="4229249" cy="1191513"/>
          </a:xfrm>
        </p:spPr>
        <p:txBody>
          <a:bodyPr>
            <a:normAutofit/>
          </a:bodyPr>
          <a:lstStyle/>
          <a:p>
            <a:pPr algn="l"/>
            <a:r>
              <a:rPr lang="it-IT" sz="1400" b="1" u="sng" dirty="0">
                <a:latin typeface="+mn-lt"/>
                <a:cs typeface="Times New Roman" panose="02020603050405020304" pitchFamily="18" charset="0"/>
              </a:rPr>
              <a:t>Préparé par :</a:t>
            </a:r>
            <a:r>
              <a:rPr lang="it-IT" sz="1400" b="1" dirty="0">
                <a:latin typeface="+mn-lt"/>
                <a:cs typeface="Times New Roman" panose="02020603050405020304" pitchFamily="18" charset="0"/>
              </a:rPr>
              <a:t>  </a:t>
            </a:r>
          </a:p>
          <a:p>
            <a:pPr algn="l"/>
            <a:r>
              <a:rPr lang="it-IT" sz="1500" dirty="0">
                <a:solidFill>
                  <a:schemeClr val="tx1"/>
                </a:solidFill>
                <a:latin typeface="+mn-lt"/>
                <a:cs typeface="Times New Roman" panose="02020603050405020304" pitchFamily="18" charset="0"/>
              </a:rPr>
              <a:t>M. NABIGH Mohamed</a:t>
            </a:r>
          </a:p>
          <a:p>
            <a:pPr algn="l"/>
            <a:endParaRPr lang="it-IT" b="1" dirty="0">
              <a:solidFill>
                <a:schemeClr val="tx1"/>
              </a:solidFill>
              <a:latin typeface="+mn-lt"/>
              <a:cs typeface="Times New Roman" panose="02020603050405020304" pitchFamily="18" charset="0"/>
            </a:endParaRPr>
          </a:p>
        </p:txBody>
      </p:sp>
      <p:grpSp>
        <p:nvGrpSpPr>
          <p:cNvPr id="7" name="Group 2">
            <a:extLst>
              <a:ext uri="{FF2B5EF4-FFF2-40B4-BE49-F238E27FC236}">
                <a16:creationId xmlns:a16="http://schemas.microsoft.com/office/drawing/2014/main" id="{1854E692-FE38-4761-BC6F-44F7BF7F10EA}"/>
              </a:ext>
            </a:extLst>
          </p:cNvPr>
          <p:cNvGrpSpPr>
            <a:grpSpLocks/>
          </p:cNvGrpSpPr>
          <p:nvPr/>
        </p:nvGrpSpPr>
        <p:grpSpPr bwMode="auto">
          <a:xfrm rot="5400000">
            <a:off x="8923073" y="3543663"/>
            <a:ext cx="3384377" cy="3408747"/>
            <a:chOff x="4474" y="-183"/>
            <a:chExt cx="7560" cy="8054"/>
          </a:xfrm>
        </p:grpSpPr>
        <p:sp>
          <p:nvSpPr>
            <p:cNvPr id="8" name="Freeform 3">
              <a:extLst>
                <a:ext uri="{FF2B5EF4-FFF2-40B4-BE49-F238E27FC236}">
                  <a16:creationId xmlns:a16="http://schemas.microsoft.com/office/drawing/2014/main" id="{75A73489-9925-4C63-BB0C-48A4E50528DA}"/>
                </a:ext>
              </a:extLst>
            </p:cNvPr>
            <p:cNvSpPr>
              <a:spLocks/>
            </p:cNvSpPr>
            <p:nvPr/>
          </p:nvSpPr>
          <p:spPr bwMode="auto">
            <a:xfrm>
              <a:off x="4584" y="-183"/>
              <a:ext cx="7450" cy="4273"/>
            </a:xfrm>
            <a:custGeom>
              <a:avLst/>
              <a:gdLst>
                <a:gd name="T0" fmla="*/ 7450 w 4248000"/>
                <a:gd name="T1" fmla="*/ 4273 h 2160000"/>
                <a:gd name="T2" fmla="*/ 5051 w 4248000"/>
                <a:gd name="T3" fmla="*/ 3561 h 2160000"/>
                <a:gd name="T4" fmla="*/ 2652 w 4248000"/>
                <a:gd name="T5" fmla="*/ 712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254000">
              <a:solidFill>
                <a:srgbClr val="008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9" name="Freeform 4">
              <a:extLst>
                <a:ext uri="{FF2B5EF4-FFF2-40B4-BE49-F238E27FC236}">
                  <a16:creationId xmlns:a16="http://schemas.microsoft.com/office/drawing/2014/main" id="{0F26D806-2C0C-4CC9-8CDE-8CF33882790D}"/>
                </a:ext>
              </a:extLst>
            </p:cNvPr>
            <p:cNvSpPr>
              <a:spLocks/>
            </p:cNvSpPr>
            <p:nvPr/>
          </p:nvSpPr>
          <p:spPr bwMode="auto">
            <a:xfrm>
              <a:off x="5755" y="-183"/>
              <a:ext cx="6219" cy="4273"/>
            </a:xfrm>
            <a:custGeom>
              <a:avLst/>
              <a:gdLst>
                <a:gd name="T0" fmla="*/ 1177 w 5328000"/>
                <a:gd name="T1" fmla="*/ 317 h 1944000"/>
                <a:gd name="T2" fmla="*/ 3698 w 5328000"/>
                <a:gd name="T3" fmla="*/ 3323 h 1944000"/>
                <a:gd name="T4" fmla="*/ 4790 w 5328000"/>
                <a:gd name="T5" fmla="*/ 4115 h 1944000"/>
                <a:gd name="T6" fmla="*/ 6219 w 5328000"/>
                <a:gd name="T7" fmla="*/ 4273 h 1944000"/>
                <a:gd name="T8" fmla="*/ 6219 w 5328000"/>
                <a:gd name="T9" fmla="*/ 0 h 1944000"/>
                <a:gd name="T10" fmla="*/ 0 w 5328000"/>
                <a:gd name="T11" fmla="*/ 0 h 1944000"/>
                <a:gd name="T12" fmla="*/ 1177 w 5328000"/>
                <a:gd name="T13" fmla="*/ 317 h 1944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28000" h="1944000">
                  <a:moveTo>
                    <a:pt x="1008000" y="144000"/>
                  </a:moveTo>
                  <a:lnTo>
                    <a:pt x="3168000" y="1512000"/>
                  </a:lnTo>
                  <a:lnTo>
                    <a:pt x="4104000" y="1872000"/>
                  </a:lnTo>
                  <a:lnTo>
                    <a:pt x="5328000" y="1944000"/>
                  </a:lnTo>
                  <a:lnTo>
                    <a:pt x="5328000" y="0"/>
                  </a:lnTo>
                  <a:lnTo>
                    <a:pt x="0" y="0"/>
                  </a:lnTo>
                  <a:lnTo>
                    <a:pt x="1008000" y="144000"/>
                  </a:lnTo>
                  <a:close/>
                </a:path>
              </a:pathLst>
            </a:custGeom>
            <a:solidFill>
              <a:srgbClr val="0080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0" name="Freeform 5">
              <a:extLst>
                <a:ext uri="{FF2B5EF4-FFF2-40B4-BE49-F238E27FC236}">
                  <a16:creationId xmlns:a16="http://schemas.microsoft.com/office/drawing/2014/main" id="{30BC2B82-0634-48E2-961B-AE33BB495DD5}"/>
                </a:ext>
              </a:extLst>
            </p:cNvPr>
            <p:cNvSpPr>
              <a:spLocks/>
            </p:cNvSpPr>
            <p:nvPr/>
          </p:nvSpPr>
          <p:spPr bwMode="auto">
            <a:xfrm>
              <a:off x="4474" y="139"/>
              <a:ext cx="7500" cy="4561"/>
            </a:xfrm>
            <a:custGeom>
              <a:avLst/>
              <a:gdLst>
                <a:gd name="T0" fmla="*/ 7500 w 4248000"/>
                <a:gd name="T1" fmla="*/ 4561 h 2160000"/>
                <a:gd name="T2" fmla="*/ 5085 w 4248000"/>
                <a:gd name="T3" fmla="*/ 3801 h 2160000"/>
                <a:gd name="T4" fmla="*/ 2669 w 4248000"/>
                <a:gd name="T5" fmla="*/ 760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008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1" name="Freeform 6">
              <a:extLst>
                <a:ext uri="{FF2B5EF4-FFF2-40B4-BE49-F238E27FC236}">
                  <a16:creationId xmlns:a16="http://schemas.microsoft.com/office/drawing/2014/main" id="{8BC31EA4-5C11-4A5F-AA3B-E31532D7BD99}"/>
                </a:ext>
              </a:extLst>
            </p:cNvPr>
            <p:cNvSpPr>
              <a:spLocks/>
            </p:cNvSpPr>
            <p:nvPr/>
          </p:nvSpPr>
          <p:spPr bwMode="auto">
            <a:xfrm>
              <a:off x="4548" y="211"/>
              <a:ext cx="7376" cy="4913"/>
            </a:xfrm>
            <a:custGeom>
              <a:avLst/>
              <a:gdLst>
                <a:gd name="T0" fmla="*/ 7376 w 4248000"/>
                <a:gd name="T1" fmla="*/ 4913 h 2160000"/>
                <a:gd name="T2" fmla="*/ 5001 w 4248000"/>
                <a:gd name="T3" fmla="*/ 4094 h 2160000"/>
                <a:gd name="T4" fmla="*/ 2625 w 4248000"/>
                <a:gd name="T5" fmla="*/ 819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008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2" name="Freeform 7">
              <a:extLst>
                <a:ext uri="{FF2B5EF4-FFF2-40B4-BE49-F238E27FC236}">
                  <a16:creationId xmlns:a16="http://schemas.microsoft.com/office/drawing/2014/main" id="{C4A609C9-0B0D-4A4B-9478-2CAF061D0E54}"/>
                </a:ext>
              </a:extLst>
            </p:cNvPr>
            <p:cNvSpPr>
              <a:spLocks/>
            </p:cNvSpPr>
            <p:nvPr/>
          </p:nvSpPr>
          <p:spPr bwMode="auto">
            <a:xfrm>
              <a:off x="4564" y="283"/>
              <a:ext cx="7345" cy="5333"/>
            </a:xfrm>
            <a:custGeom>
              <a:avLst/>
              <a:gdLst>
                <a:gd name="T0" fmla="*/ 7345 w 4248000"/>
                <a:gd name="T1" fmla="*/ 5333 h 2160000"/>
                <a:gd name="T2" fmla="*/ 4980 w 4248000"/>
                <a:gd name="T3" fmla="*/ 4444 h 2160000"/>
                <a:gd name="T4" fmla="*/ 2614 w 4248000"/>
                <a:gd name="T5" fmla="*/ 889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00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3" name="Freeform 8">
              <a:extLst>
                <a:ext uri="{FF2B5EF4-FFF2-40B4-BE49-F238E27FC236}">
                  <a16:creationId xmlns:a16="http://schemas.microsoft.com/office/drawing/2014/main" id="{8BD42556-E9C1-4C25-9306-33A675E8EBE1}"/>
                </a:ext>
              </a:extLst>
            </p:cNvPr>
            <p:cNvSpPr>
              <a:spLocks/>
            </p:cNvSpPr>
            <p:nvPr/>
          </p:nvSpPr>
          <p:spPr bwMode="auto">
            <a:xfrm>
              <a:off x="4580" y="356"/>
              <a:ext cx="7264" cy="5684"/>
            </a:xfrm>
            <a:custGeom>
              <a:avLst/>
              <a:gdLst>
                <a:gd name="T0" fmla="*/ 7264 w 4248000"/>
                <a:gd name="T1" fmla="*/ 5684 h 2160000"/>
                <a:gd name="T2" fmla="*/ 4925 w 4248000"/>
                <a:gd name="T3" fmla="*/ 4737 h 2160000"/>
                <a:gd name="T4" fmla="*/ 2585 w 4248000"/>
                <a:gd name="T5" fmla="*/ 947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00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4" name="Freeform 9">
              <a:extLst>
                <a:ext uri="{FF2B5EF4-FFF2-40B4-BE49-F238E27FC236}">
                  <a16:creationId xmlns:a16="http://schemas.microsoft.com/office/drawing/2014/main" id="{5C5FE1F6-20C0-414F-8758-ADA5A4688118}"/>
                </a:ext>
              </a:extLst>
            </p:cNvPr>
            <p:cNvSpPr>
              <a:spLocks/>
            </p:cNvSpPr>
            <p:nvPr/>
          </p:nvSpPr>
          <p:spPr bwMode="auto">
            <a:xfrm>
              <a:off x="4597" y="428"/>
              <a:ext cx="7233" cy="6070"/>
            </a:xfrm>
            <a:custGeom>
              <a:avLst/>
              <a:gdLst>
                <a:gd name="T0" fmla="*/ 7233 w 4248000"/>
                <a:gd name="T1" fmla="*/ 6070 h 2160000"/>
                <a:gd name="T2" fmla="*/ 4904 w 4248000"/>
                <a:gd name="T3" fmla="*/ 5058 h 2160000"/>
                <a:gd name="T4" fmla="*/ 2574 w 4248000"/>
                <a:gd name="T5" fmla="*/ 1012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00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5" name="Freeform 10">
              <a:extLst>
                <a:ext uri="{FF2B5EF4-FFF2-40B4-BE49-F238E27FC236}">
                  <a16:creationId xmlns:a16="http://schemas.microsoft.com/office/drawing/2014/main" id="{38044448-745C-4F0A-9194-89AEC391AD57}"/>
                </a:ext>
              </a:extLst>
            </p:cNvPr>
            <p:cNvSpPr>
              <a:spLocks/>
            </p:cNvSpPr>
            <p:nvPr/>
          </p:nvSpPr>
          <p:spPr bwMode="auto">
            <a:xfrm>
              <a:off x="4526" y="466"/>
              <a:ext cx="7311" cy="6489"/>
            </a:xfrm>
            <a:custGeom>
              <a:avLst/>
              <a:gdLst>
                <a:gd name="T0" fmla="*/ 7311 w 4248000"/>
                <a:gd name="T1" fmla="*/ 6489 h 2160000"/>
                <a:gd name="T2" fmla="*/ 4957 w 4248000"/>
                <a:gd name="T3" fmla="*/ 5408 h 2160000"/>
                <a:gd name="T4" fmla="*/ 2602 w 4248000"/>
                <a:gd name="T5" fmla="*/ 1082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16B20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6" name="Freeform 11">
              <a:extLst>
                <a:ext uri="{FF2B5EF4-FFF2-40B4-BE49-F238E27FC236}">
                  <a16:creationId xmlns:a16="http://schemas.microsoft.com/office/drawing/2014/main" id="{8862AEC5-6C38-456F-8A3B-29FB849781B5}"/>
                </a:ext>
              </a:extLst>
            </p:cNvPr>
            <p:cNvSpPr>
              <a:spLocks/>
            </p:cNvSpPr>
            <p:nvPr/>
          </p:nvSpPr>
          <p:spPr bwMode="auto">
            <a:xfrm>
              <a:off x="4528" y="538"/>
              <a:ext cx="7323" cy="6875"/>
            </a:xfrm>
            <a:custGeom>
              <a:avLst/>
              <a:gdLst>
                <a:gd name="T0" fmla="*/ 7323 w 4248000"/>
                <a:gd name="T1" fmla="*/ 6875 h 2160000"/>
                <a:gd name="T2" fmla="*/ 4965 w 4248000"/>
                <a:gd name="T3" fmla="*/ 5729 h 2160000"/>
                <a:gd name="T4" fmla="*/ 2606 w 4248000"/>
                <a:gd name="T5" fmla="*/ 1146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16B20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7" name="Freeform 12">
              <a:extLst>
                <a:ext uri="{FF2B5EF4-FFF2-40B4-BE49-F238E27FC236}">
                  <a16:creationId xmlns:a16="http://schemas.microsoft.com/office/drawing/2014/main" id="{E9732AA2-5799-4FDB-9479-8A3AC53204D0}"/>
                </a:ext>
              </a:extLst>
            </p:cNvPr>
            <p:cNvSpPr>
              <a:spLocks/>
            </p:cNvSpPr>
            <p:nvPr/>
          </p:nvSpPr>
          <p:spPr bwMode="auto">
            <a:xfrm>
              <a:off x="4559" y="611"/>
              <a:ext cx="7257" cy="7260"/>
            </a:xfrm>
            <a:custGeom>
              <a:avLst/>
              <a:gdLst>
                <a:gd name="T0" fmla="*/ 7257 w 4248000"/>
                <a:gd name="T1" fmla="*/ 7260 h 2160000"/>
                <a:gd name="T2" fmla="*/ 4920 w 4248000"/>
                <a:gd name="T3" fmla="*/ 6050 h 2160000"/>
                <a:gd name="T4" fmla="*/ 2583 w 4248000"/>
                <a:gd name="T5" fmla="*/ 1210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16B20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grpSp>
      <p:sp>
        <p:nvSpPr>
          <p:cNvPr id="32" name="Subtitle 3">
            <a:extLst>
              <a:ext uri="{FF2B5EF4-FFF2-40B4-BE49-F238E27FC236}">
                <a16:creationId xmlns:a16="http://schemas.microsoft.com/office/drawing/2014/main" id="{23F59111-E41D-4140-AB79-B3DF93361AAE}"/>
              </a:ext>
            </a:extLst>
          </p:cNvPr>
          <p:cNvSpPr txBox="1">
            <a:spLocks/>
          </p:cNvSpPr>
          <p:nvPr/>
        </p:nvSpPr>
        <p:spPr>
          <a:xfrm>
            <a:off x="4678393" y="4794640"/>
            <a:ext cx="5150496" cy="1167072"/>
          </a:xfrm>
          <a:prstGeom prst="rect">
            <a:avLst/>
          </a:prstGeom>
        </p:spPr>
        <p:txBody>
          <a:bodyPr vert="horz" lIns="91440" tIns="45720" rIns="91440" bIns="45720" rtlCol="0" anchor="t">
            <a:normAutofit/>
          </a:bodyPr>
          <a:lstStyle>
            <a:lvl1pPr marL="0" indent="0" algn="l" defTabSz="457063" rtl="0" eaLnBrk="1" latinLnBrk="0" hangingPunct="1">
              <a:spcBef>
                <a:spcPts val="1000"/>
              </a:spcBef>
              <a:spcAft>
                <a:spcPts val="0"/>
              </a:spcAft>
              <a:buClr>
                <a:schemeClr val="accent1"/>
              </a:buClr>
              <a:buFont typeface="Wingdings 3" charset="2"/>
              <a:buNone/>
              <a:defRPr sz="1799" kern="1200">
                <a:solidFill>
                  <a:schemeClr val="tx1">
                    <a:lumMod val="65000"/>
                    <a:lumOff val="35000"/>
                  </a:schemeClr>
                </a:solidFill>
                <a:latin typeface="+mn-lt"/>
                <a:ea typeface="+mn-ea"/>
                <a:cs typeface="+mn-cs"/>
              </a:defRPr>
            </a:lvl1pPr>
            <a:lvl2pPr marL="457063" indent="0" algn="ctr" defTabSz="457063"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126" indent="0" algn="ctr" defTabSz="457063"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189"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251"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5314"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2377"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199440"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6503"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l" rtl="0">
              <a:spcBef>
                <a:spcPts val="0"/>
              </a:spcBef>
              <a:spcAft>
                <a:spcPts val="800"/>
              </a:spcAft>
            </a:pPr>
            <a:r>
              <a:rPr kumimoji="0" lang="it-IT" sz="1600" b="1" i="0" u="sng" strike="noStrike" kern="1200" cap="none" spc="0" normalizeH="0" baseline="0" noProof="0" dirty="0">
                <a:ln>
                  <a:noFill/>
                </a:ln>
                <a:solidFill>
                  <a:schemeClr val="tx1"/>
                </a:solidFill>
                <a:effectLst/>
                <a:uLnTx/>
                <a:uFillTx/>
                <a:latin typeface="+mj-lt"/>
                <a:ea typeface="+mn-ea"/>
                <a:cs typeface="Times New Roman" panose="02020603050405020304" pitchFamily="18" charset="0"/>
              </a:rPr>
              <a:t>Devant les jurys      :</a:t>
            </a:r>
            <a:r>
              <a:rPr lang="it-IT" sz="1600" b="1" dirty="0">
                <a:solidFill>
                  <a:schemeClr val="tx1"/>
                </a:solidFill>
                <a:latin typeface="+mj-lt"/>
                <a:cs typeface="Times New Roman" panose="02020603050405020304" pitchFamily="18" charset="0"/>
              </a:rPr>
              <a:t>      </a:t>
            </a:r>
            <a:r>
              <a:rPr lang="fr-FR" sz="1800" b="1" i="0" dirty="0" err="1">
                <a:solidFill>
                  <a:srgbClr val="0F0F0F"/>
                </a:solidFill>
                <a:effectLst/>
                <a:latin typeface="+mj-lt"/>
              </a:rPr>
              <a:t>Lazhar</a:t>
            </a:r>
            <a:r>
              <a:rPr lang="fr-FR" sz="1800" b="1" i="0" dirty="0">
                <a:solidFill>
                  <a:srgbClr val="0F0F0F"/>
                </a:solidFill>
                <a:effectLst/>
                <a:latin typeface="+mj-lt"/>
              </a:rPr>
              <a:t> </a:t>
            </a:r>
            <a:r>
              <a:rPr lang="fr-FR" sz="1800" b="1" i="0" dirty="0" err="1">
                <a:solidFill>
                  <a:srgbClr val="0F0F0F"/>
                </a:solidFill>
                <a:effectLst/>
                <a:latin typeface="+mj-lt"/>
              </a:rPr>
              <a:t>Labiod</a:t>
            </a:r>
            <a:endParaRPr lang="fr-FR" sz="1600" b="1" i="0" dirty="0">
              <a:solidFill>
                <a:srgbClr val="0F0F0F"/>
              </a:solidFill>
              <a:effectLst/>
              <a:latin typeface="+mj-lt"/>
            </a:endParaRPr>
          </a:p>
          <a:p>
            <a:pPr>
              <a:buClr>
                <a:srgbClr val="1CADE4"/>
              </a:buClr>
              <a:defRPr/>
            </a:pPr>
            <a:br>
              <a:rPr lang="en-US" sz="1100" dirty="0">
                <a:latin typeface="+mj-lt"/>
              </a:rPr>
            </a:br>
            <a:r>
              <a:rPr lang="en-US" sz="1100" dirty="0">
                <a:latin typeface="+mj-lt"/>
              </a:rPr>
              <a:t>			</a:t>
            </a:r>
            <a:endParaRPr lang="it-IT" sz="1100" b="1" dirty="0">
              <a:solidFill>
                <a:schemeClr val="tx1"/>
              </a:solidFill>
              <a:latin typeface="+mj-lt"/>
              <a:cs typeface="Times New Roman" panose="02020603050405020304" pitchFamily="18" charset="0"/>
            </a:endParaRPr>
          </a:p>
        </p:txBody>
      </p:sp>
      <p:sp>
        <p:nvSpPr>
          <p:cNvPr id="33" name="Subtitle 3">
            <a:extLst>
              <a:ext uri="{FF2B5EF4-FFF2-40B4-BE49-F238E27FC236}">
                <a16:creationId xmlns:a16="http://schemas.microsoft.com/office/drawing/2014/main" id="{722A6852-AAE9-4998-BB17-68E6719AD18F}"/>
              </a:ext>
            </a:extLst>
          </p:cNvPr>
          <p:cNvSpPr txBox="1">
            <a:spLocks/>
          </p:cNvSpPr>
          <p:nvPr/>
        </p:nvSpPr>
        <p:spPr>
          <a:xfrm>
            <a:off x="4653372" y="5428003"/>
            <a:ext cx="5144622" cy="533709"/>
          </a:xfrm>
          <a:prstGeom prst="rect">
            <a:avLst/>
          </a:prstGeom>
        </p:spPr>
        <p:txBody>
          <a:bodyPr vert="horz" lIns="91440" tIns="45720" rIns="91440" bIns="45720" rtlCol="0" anchor="t">
            <a:noAutofit/>
          </a:bodyPr>
          <a:lstStyle>
            <a:lvl1pPr marL="0" indent="0" algn="l" defTabSz="457063" rtl="0" eaLnBrk="1" latinLnBrk="0" hangingPunct="1">
              <a:spcBef>
                <a:spcPts val="1000"/>
              </a:spcBef>
              <a:spcAft>
                <a:spcPts val="0"/>
              </a:spcAft>
              <a:buClr>
                <a:schemeClr val="accent1"/>
              </a:buClr>
              <a:buFont typeface="Wingdings 3" charset="2"/>
              <a:buNone/>
              <a:defRPr sz="1799" kern="1200">
                <a:solidFill>
                  <a:schemeClr val="tx1">
                    <a:lumMod val="65000"/>
                    <a:lumOff val="35000"/>
                  </a:schemeClr>
                </a:solidFill>
                <a:latin typeface="+mn-lt"/>
                <a:ea typeface="+mn-ea"/>
                <a:cs typeface="+mn-cs"/>
              </a:defRPr>
            </a:lvl1pPr>
            <a:lvl2pPr marL="457063" indent="0" algn="ctr" defTabSz="457063"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126" indent="0" algn="ctr" defTabSz="457063"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189"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251"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5314"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2377"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199440"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6503"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0" marR="0" lvl="0" indent="0" algn="l" defTabSz="457063" rtl="0" eaLnBrk="1" fontAlgn="auto" latinLnBrk="0" hangingPunct="1">
              <a:lnSpc>
                <a:spcPct val="100000"/>
              </a:lnSpc>
              <a:spcBef>
                <a:spcPts val="1000"/>
              </a:spcBef>
              <a:spcAft>
                <a:spcPts val="0"/>
              </a:spcAft>
              <a:buClr>
                <a:srgbClr val="1CADE4"/>
              </a:buClr>
              <a:buSzTx/>
              <a:buFont typeface="Wingdings 3" charset="2"/>
              <a:buNone/>
              <a:tabLst/>
              <a:defRPr/>
            </a:pPr>
            <a:r>
              <a:rPr kumimoji="0" lang="it-IT" sz="1600" b="1" i="0" u="sng" strike="noStrike" kern="1200" cap="none" spc="0" normalizeH="0" baseline="0" noProof="0" dirty="0">
                <a:ln>
                  <a:noFill/>
                </a:ln>
                <a:solidFill>
                  <a:schemeClr val="tx1"/>
                </a:solidFill>
                <a:effectLst/>
                <a:uLnTx/>
                <a:uFillTx/>
                <a:latin typeface="+mj-lt"/>
                <a:ea typeface="+mn-ea"/>
                <a:cs typeface="Times New Roman" panose="02020603050405020304" pitchFamily="18" charset="0"/>
              </a:rPr>
              <a:t>Sous la direction de :</a:t>
            </a:r>
            <a:r>
              <a:rPr kumimoji="0" lang="it-IT" sz="1600" b="1" i="0" u="none" strike="noStrike" kern="1200" cap="none" spc="0" normalizeH="0" baseline="0" noProof="0" dirty="0">
                <a:ln>
                  <a:noFill/>
                </a:ln>
                <a:solidFill>
                  <a:schemeClr val="tx1"/>
                </a:solidFill>
                <a:effectLst/>
                <a:uLnTx/>
                <a:uFillTx/>
                <a:latin typeface="+mj-lt"/>
                <a:ea typeface="+mn-ea"/>
                <a:cs typeface="Times New Roman" panose="02020603050405020304" pitchFamily="18" charset="0"/>
              </a:rPr>
              <a:t> 	 </a:t>
            </a:r>
            <a:r>
              <a:rPr lang="fr-FR" sz="1800" b="1" i="0" dirty="0">
                <a:solidFill>
                  <a:srgbClr val="444444"/>
                </a:solidFill>
                <a:effectLst/>
                <a:highlight>
                  <a:srgbClr val="FFFFFF"/>
                </a:highlight>
                <a:latin typeface="+mj-lt"/>
              </a:rPr>
              <a:t>Solène</a:t>
            </a:r>
            <a:r>
              <a:rPr lang="fr-FR" sz="1800" b="0" i="0" dirty="0">
                <a:solidFill>
                  <a:srgbClr val="444444"/>
                </a:solidFill>
                <a:effectLst/>
                <a:highlight>
                  <a:srgbClr val="FFFFFF"/>
                </a:highlight>
                <a:latin typeface="+mj-lt"/>
              </a:rPr>
              <a:t> </a:t>
            </a:r>
            <a:r>
              <a:rPr lang="fr-FR" sz="1800" b="1" i="0" dirty="0" err="1">
                <a:solidFill>
                  <a:srgbClr val="444444"/>
                </a:solidFill>
                <a:effectLst/>
                <a:highlight>
                  <a:srgbClr val="FFFFFF"/>
                </a:highlight>
                <a:latin typeface="+mj-lt"/>
              </a:rPr>
              <a:t>Bienaise</a:t>
            </a:r>
            <a:endParaRPr kumimoji="0" lang="it-IT" sz="1600" b="1"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endParaRPr>
          </a:p>
        </p:txBody>
      </p:sp>
      <p:sp>
        <p:nvSpPr>
          <p:cNvPr id="34" name="Subtitle 3">
            <a:extLst>
              <a:ext uri="{FF2B5EF4-FFF2-40B4-BE49-F238E27FC236}">
                <a16:creationId xmlns:a16="http://schemas.microsoft.com/office/drawing/2014/main" id="{5B26162C-EF16-4A8D-B1E8-FBA5B4975D8B}"/>
              </a:ext>
            </a:extLst>
          </p:cNvPr>
          <p:cNvSpPr txBox="1">
            <a:spLocks/>
          </p:cNvSpPr>
          <p:nvPr/>
        </p:nvSpPr>
        <p:spPr>
          <a:xfrm>
            <a:off x="3593640" y="365976"/>
            <a:ext cx="5317248" cy="752469"/>
          </a:xfrm>
          <a:prstGeom prst="rect">
            <a:avLst/>
          </a:prstGeom>
        </p:spPr>
        <p:txBody>
          <a:bodyPr vert="horz" lIns="91440" tIns="45720" rIns="91440" bIns="45720" rtlCol="0" anchor="t">
            <a:normAutofit lnSpcReduction="10000"/>
          </a:bodyPr>
          <a:lstStyle>
            <a:lvl1pPr marL="0" indent="0" algn="l" defTabSz="457063" rtl="0" eaLnBrk="1" latinLnBrk="0" hangingPunct="1">
              <a:spcBef>
                <a:spcPts val="1000"/>
              </a:spcBef>
              <a:spcAft>
                <a:spcPts val="0"/>
              </a:spcAft>
              <a:buClr>
                <a:schemeClr val="accent1"/>
              </a:buClr>
              <a:buFont typeface="Wingdings 3" charset="2"/>
              <a:buNone/>
              <a:defRPr sz="1799" kern="1200">
                <a:solidFill>
                  <a:schemeClr val="tx1">
                    <a:lumMod val="65000"/>
                    <a:lumOff val="35000"/>
                  </a:schemeClr>
                </a:solidFill>
                <a:latin typeface="+mn-lt"/>
                <a:ea typeface="+mn-ea"/>
                <a:cs typeface="+mn-cs"/>
              </a:defRPr>
            </a:lvl1pPr>
            <a:lvl2pPr marL="457063" indent="0" algn="ctr" defTabSz="457063"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126" indent="0" algn="ctr" defTabSz="457063"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189"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251"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5314"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2377"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199440"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6503" indent="0" algn="ctr" defTabSz="457063"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0" marR="0" lvl="0" indent="0" algn="ctr" defTabSz="457063" rtl="0" eaLnBrk="1" fontAlgn="auto" latinLnBrk="0" hangingPunct="1">
              <a:lnSpc>
                <a:spcPct val="100000"/>
              </a:lnSpc>
              <a:spcBef>
                <a:spcPts val="1000"/>
              </a:spcBef>
              <a:spcAft>
                <a:spcPts val="0"/>
              </a:spcAft>
              <a:buClr>
                <a:srgbClr val="1CADE4"/>
              </a:buClr>
              <a:buSzTx/>
              <a:buFont typeface="Wingdings 3" charset="2"/>
              <a:buNone/>
              <a:tabLst/>
              <a:defRPr/>
            </a:pPr>
            <a:r>
              <a:rPr kumimoji="0" lang="it-I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SOUTENANCE DE PROJET DE FIN D’ETUDE</a:t>
            </a:r>
          </a:p>
        </p:txBody>
      </p:sp>
      <p:sp>
        <p:nvSpPr>
          <p:cNvPr id="5" name="Espace réservé du numéro de diapositive 4">
            <a:extLst>
              <a:ext uri="{FF2B5EF4-FFF2-40B4-BE49-F238E27FC236}">
                <a16:creationId xmlns:a16="http://schemas.microsoft.com/office/drawing/2014/main" id="{4D621813-1788-3416-A356-EDDD80737A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a:t>
            </a:fld>
            <a:endParaRPr lang="fr-FR"/>
          </a:p>
        </p:txBody>
      </p:sp>
      <p:pic>
        <p:nvPicPr>
          <p:cNvPr id="28" name="Picture 27" descr="A logo with green stars and black text&#10;&#10;Description automatically generated">
            <a:extLst>
              <a:ext uri="{FF2B5EF4-FFF2-40B4-BE49-F238E27FC236}">
                <a16:creationId xmlns:a16="http://schemas.microsoft.com/office/drawing/2014/main" id="{C09288AC-95A6-CE3D-F83B-A00BDD95116E}"/>
              </a:ext>
            </a:extLst>
          </p:cNvPr>
          <p:cNvPicPr>
            <a:picLocks noChangeAspect="1"/>
          </p:cNvPicPr>
          <p:nvPr/>
        </p:nvPicPr>
        <p:blipFill rotWithShape="1">
          <a:blip r:embed="rId3"/>
          <a:srcRect t="-1" r="52245" b="-1201"/>
          <a:stretch/>
        </p:blipFill>
        <p:spPr>
          <a:xfrm>
            <a:off x="0" y="1014206"/>
            <a:ext cx="4414676" cy="1773430"/>
          </a:xfrm>
          <a:prstGeom prst="rect">
            <a:avLst/>
          </a:prstGeom>
        </p:spPr>
      </p:pic>
      <p:pic>
        <p:nvPicPr>
          <p:cNvPr id="31" name="Picture 30" descr="A logo with green stars and black text&#10;&#10;Description automatically generated">
            <a:extLst>
              <a:ext uri="{FF2B5EF4-FFF2-40B4-BE49-F238E27FC236}">
                <a16:creationId xmlns:a16="http://schemas.microsoft.com/office/drawing/2014/main" id="{E43187F5-A2FE-46A5-0F4A-DAA6E349A432}"/>
              </a:ext>
            </a:extLst>
          </p:cNvPr>
          <p:cNvPicPr>
            <a:picLocks noChangeAspect="1"/>
          </p:cNvPicPr>
          <p:nvPr/>
        </p:nvPicPr>
        <p:blipFill rotWithShape="1">
          <a:blip r:embed="rId3"/>
          <a:srcRect l="49181"/>
          <a:stretch/>
        </p:blipFill>
        <p:spPr>
          <a:xfrm>
            <a:off x="7475241" y="896288"/>
            <a:ext cx="4697955" cy="1752381"/>
          </a:xfrm>
          <a:prstGeom prst="rect">
            <a:avLst/>
          </a:prstGeom>
        </p:spPr>
      </p:pic>
      <p:grpSp>
        <p:nvGrpSpPr>
          <p:cNvPr id="35" name="Group 2">
            <a:extLst>
              <a:ext uri="{FF2B5EF4-FFF2-40B4-BE49-F238E27FC236}">
                <a16:creationId xmlns:a16="http://schemas.microsoft.com/office/drawing/2014/main" id="{B6EE2776-3656-CAEC-2052-8453D6DD757A}"/>
              </a:ext>
            </a:extLst>
          </p:cNvPr>
          <p:cNvGrpSpPr>
            <a:grpSpLocks/>
          </p:cNvGrpSpPr>
          <p:nvPr/>
        </p:nvGrpSpPr>
        <p:grpSpPr bwMode="auto">
          <a:xfrm rot="16200000">
            <a:off x="-417882" y="-527646"/>
            <a:ext cx="3384377" cy="3408747"/>
            <a:chOff x="4474" y="-183"/>
            <a:chExt cx="7560" cy="8054"/>
          </a:xfrm>
        </p:grpSpPr>
        <p:sp>
          <p:nvSpPr>
            <p:cNvPr id="36" name="Freeform 3">
              <a:extLst>
                <a:ext uri="{FF2B5EF4-FFF2-40B4-BE49-F238E27FC236}">
                  <a16:creationId xmlns:a16="http://schemas.microsoft.com/office/drawing/2014/main" id="{CF1936B2-762C-8BCA-0791-55B2A80E44FE}"/>
                </a:ext>
              </a:extLst>
            </p:cNvPr>
            <p:cNvSpPr>
              <a:spLocks/>
            </p:cNvSpPr>
            <p:nvPr/>
          </p:nvSpPr>
          <p:spPr bwMode="auto">
            <a:xfrm>
              <a:off x="4584" y="-183"/>
              <a:ext cx="7450" cy="4273"/>
            </a:xfrm>
            <a:custGeom>
              <a:avLst/>
              <a:gdLst>
                <a:gd name="T0" fmla="*/ 7450 w 4248000"/>
                <a:gd name="T1" fmla="*/ 4273 h 2160000"/>
                <a:gd name="T2" fmla="*/ 5051 w 4248000"/>
                <a:gd name="T3" fmla="*/ 3561 h 2160000"/>
                <a:gd name="T4" fmla="*/ 2652 w 4248000"/>
                <a:gd name="T5" fmla="*/ 712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254000">
              <a:solidFill>
                <a:srgbClr val="8A163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37" name="Freeform 4">
              <a:extLst>
                <a:ext uri="{FF2B5EF4-FFF2-40B4-BE49-F238E27FC236}">
                  <a16:creationId xmlns:a16="http://schemas.microsoft.com/office/drawing/2014/main" id="{A6C2A4F8-B8A1-9DA4-B67B-241EE60EAF09}"/>
                </a:ext>
              </a:extLst>
            </p:cNvPr>
            <p:cNvSpPr>
              <a:spLocks/>
            </p:cNvSpPr>
            <p:nvPr/>
          </p:nvSpPr>
          <p:spPr bwMode="auto">
            <a:xfrm>
              <a:off x="5755" y="-183"/>
              <a:ext cx="6219" cy="4273"/>
            </a:xfrm>
            <a:custGeom>
              <a:avLst/>
              <a:gdLst>
                <a:gd name="T0" fmla="*/ 1177 w 5328000"/>
                <a:gd name="T1" fmla="*/ 317 h 1944000"/>
                <a:gd name="T2" fmla="*/ 3698 w 5328000"/>
                <a:gd name="T3" fmla="*/ 3323 h 1944000"/>
                <a:gd name="T4" fmla="*/ 4790 w 5328000"/>
                <a:gd name="T5" fmla="*/ 4115 h 1944000"/>
                <a:gd name="T6" fmla="*/ 6219 w 5328000"/>
                <a:gd name="T7" fmla="*/ 4273 h 1944000"/>
                <a:gd name="T8" fmla="*/ 6219 w 5328000"/>
                <a:gd name="T9" fmla="*/ 0 h 1944000"/>
                <a:gd name="T10" fmla="*/ 0 w 5328000"/>
                <a:gd name="T11" fmla="*/ 0 h 1944000"/>
                <a:gd name="T12" fmla="*/ 1177 w 5328000"/>
                <a:gd name="T13" fmla="*/ 317 h 1944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28000" h="1944000">
                  <a:moveTo>
                    <a:pt x="1008000" y="144000"/>
                  </a:moveTo>
                  <a:lnTo>
                    <a:pt x="3168000" y="1512000"/>
                  </a:lnTo>
                  <a:lnTo>
                    <a:pt x="4104000" y="1872000"/>
                  </a:lnTo>
                  <a:lnTo>
                    <a:pt x="5328000" y="1944000"/>
                  </a:lnTo>
                  <a:lnTo>
                    <a:pt x="5328000" y="0"/>
                  </a:lnTo>
                  <a:lnTo>
                    <a:pt x="0" y="0"/>
                  </a:lnTo>
                  <a:lnTo>
                    <a:pt x="1008000" y="144000"/>
                  </a:lnTo>
                  <a:close/>
                </a:path>
              </a:pathLst>
            </a:custGeom>
            <a:solidFill>
              <a:srgbClr val="8A1639"/>
            </a:solidFill>
            <a:ln w="9525">
              <a:solidFill>
                <a:srgbClr val="8A1639"/>
              </a:solidFill>
              <a:round/>
              <a:headEnd/>
              <a:tailEnd/>
            </a:ln>
            <a:effectLst/>
            <a:extLs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38" name="Freeform 5">
              <a:extLst>
                <a:ext uri="{FF2B5EF4-FFF2-40B4-BE49-F238E27FC236}">
                  <a16:creationId xmlns:a16="http://schemas.microsoft.com/office/drawing/2014/main" id="{75437C63-C870-F549-9DAC-D45B28D662CF}"/>
                </a:ext>
              </a:extLst>
            </p:cNvPr>
            <p:cNvSpPr>
              <a:spLocks/>
            </p:cNvSpPr>
            <p:nvPr/>
          </p:nvSpPr>
          <p:spPr bwMode="auto">
            <a:xfrm>
              <a:off x="4474" y="139"/>
              <a:ext cx="7500" cy="4561"/>
            </a:xfrm>
            <a:custGeom>
              <a:avLst/>
              <a:gdLst>
                <a:gd name="T0" fmla="*/ 7500 w 4248000"/>
                <a:gd name="T1" fmla="*/ 4561 h 2160000"/>
                <a:gd name="T2" fmla="*/ 5085 w 4248000"/>
                <a:gd name="T3" fmla="*/ 3801 h 2160000"/>
                <a:gd name="T4" fmla="*/ 2669 w 4248000"/>
                <a:gd name="T5" fmla="*/ 760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8A163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39" name="Freeform 6">
              <a:extLst>
                <a:ext uri="{FF2B5EF4-FFF2-40B4-BE49-F238E27FC236}">
                  <a16:creationId xmlns:a16="http://schemas.microsoft.com/office/drawing/2014/main" id="{15C58E0A-F994-5220-0A86-FBDB0A7139ED}"/>
                </a:ext>
              </a:extLst>
            </p:cNvPr>
            <p:cNvSpPr>
              <a:spLocks/>
            </p:cNvSpPr>
            <p:nvPr/>
          </p:nvSpPr>
          <p:spPr bwMode="auto">
            <a:xfrm>
              <a:off x="4548" y="211"/>
              <a:ext cx="7376" cy="4913"/>
            </a:xfrm>
            <a:custGeom>
              <a:avLst/>
              <a:gdLst>
                <a:gd name="T0" fmla="*/ 7376 w 4248000"/>
                <a:gd name="T1" fmla="*/ 4913 h 2160000"/>
                <a:gd name="T2" fmla="*/ 5001 w 4248000"/>
                <a:gd name="T3" fmla="*/ 4094 h 2160000"/>
                <a:gd name="T4" fmla="*/ 2625 w 4248000"/>
                <a:gd name="T5" fmla="*/ 819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8A163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40" name="Freeform 7">
              <a:extLst>
                <a:ext uri="{FF2B5EF4-FFF2-40B4-BE49-F238E27FC236}">
                  <a16:creationId xmlns:a16="http://schemas.microsoft.com/office/drawing/2014/main" id="{5C7D561A-660F-D887-B230-E4F3DB012E1A}"/>
                </a:ext>
              </a:extLst>
            </p:cNvPr>
            <p:cNvSpPr>
              <a:spLocks/>
            </p:cNvSpPr>
            <p:nvPr/>
          </p:nvSpPr>
          <p:spPr bwMode="auto">
            <a:xfrm>
              <a:off x="4564" y="283"/>
              <a:ext cx="7345" cy="5333"/>
            </a:xfrm>
            <a:custGeom>
              <a:avLst/>
              <a:gdLst>
                <a:gd name="T0" fmla="*/ 7345 w 4248000"/>
                <a:gd name="T1" fmla="*/ 5333 h 2160000"/>
                <a:gd name="T2" fmla="*/ 4980 w 4248000"/>
                <a:gd name="T3" fmla="*/ 4444 h 2160000"/>
                <a:gd name="T4" fmla="*/ 2614 w 4248000"/>
                <a:gd name="T5" fmla="*/ 889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8A163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41" name="Freeform 8">
              <a:extLst>
                <a:ext uri="{FF2B5EF4-FFF2-40B4-BE49-F238E27FC236}">
                  <a16:creationId xmlns:a16="http://schemas.microsoft.com/office/drawing/2014/main" id="{5C4E0AA4-76C6-A829-9D45-4887D8FC93F0}"/>
                </a:ext>
              </a:extLst>
            </p:cNvPr>
            <p:cNvSpPr>
              <a:spLocks/>
            </p:cNvSpPr>
            <p:nvPr/>
          </p:nvSpPr>
          <p:spPr bwMode="auto">
            <a:xfrm>
              <a:off x="4580" y="356"/>
              <a:ext cx="7264" cy="5684"/>
            </a:xfrm>
            <a:custGeom>
              <a:avLst/>
              <a:gdLst>
                <a:gd name="T0" fmla="*/ 7264 w 4248000"/>
                <a:gd name="T1" fmla="*/ 5684 h 2160000"/>
                <a:gd name="T2" fmla="*/ 4925 w 4248000"/>
                <a:gd name="T3" fmla="*/ 4737 h 2160000"/>
                <a:gd name="T4" fmla="*/ 2585 w 4248000"/>
                <a:gd name="T5" fmla="*/ 947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8A163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42" name="Freeform 9">
              <a:extLst>
                <a:ext uri="{FF2B5EF4-FFF2-40B4-BE49-F238E27FC236}">
                  <a16:creationId xmlns:a16="http://schemas.microsoft.com/office/drawing/2014/main" id="{2512132E-7EF6-445F-1839-E363B9847FC7}"/>
                </a:ext>
              </a:extLst>
            </p:cNvPr>
            <p:cNvSpPr>
              <a:spLocks/>
            </p:cNvSpPr>
            <p:nvPr/>
          </p:nvSpPr>
          <p:spPr bwMode="auto">
            <a:xfrm>
              <a:off x="4597" y="428"/>
              <a:ext cx="7233" cy="6070"/>
            </a:xfrm>
            <a:custGeom>
              <a:avLst/>
              <a:gdLst>
                <a:gd name="T0" fmla="*/ 7233 w 4248000"/>
                <a:gd name="T1" fmla="*/ 6070 h 2160000"/>
                <a:gd name="T2" fmla="*/ 4904 w 4248000"/>
                <a:gd name="T3" fmla="*/ 5058 h 2160000"/>
                <a:gd name="T4" fmla="*/ 2574 w 4248000"/>
                <a:gd name="T5" fmla="*/ 1012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8A163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43" name="Freeform 10">
              <a:extLst>
                <a:ext uri="{FF2B5EF4-FFF2-40B4-BE49-F238E27FC236}">
                  <a16:creationId xmlns:a16="http://schemas.microsoft.com/office/drawing/2014/main" id="{FD5CE61F-9665-1954-001F-2D7CE5A4AF4D}"/>
                </a:ext>
              </a:extLst>
            </p:cNvPr>
            <p:cNvSpPr>
              <a:spLocks/>
            </p:cNvSpPr>
            <p:nvPr/>
          </p:nvSpPr>
          <p:spPr bwMode="auto">
            <a:xfrm>
              <a:off x="4526" y="466"/>
              <a:ext cx="7311" cy="6489"/>
            </a:xfrm>
            <a:custGeom>
              <a:avLst/>
              <a:gdLst>
                <a:gd name="T0" fmla="*/ 7311 w 4248000"/>
                <a:gd name="T1" fmla="*/ 6489 h 2160000"/>
                <a:gd name="T2" fmla="*/ 4957 w 4248000"/>
                <a:gd name="T3" fmla="*/ 5408 h 2160000"/>
                <a:gd name="T4" fmla="*/ 2602 w 4248000"/>
                <a:gd name="T5" fmla="*/ 1082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8A163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44" name="Freeform 11">
              <a:extLst>
                <a:ext uri="{FF2B5EF4-FFF2-40B4-BE49-F238E27FC236}">
                  <a16:creationId xmlns:a16="http://schemas.microsoft.com/office/drawing/2014/main" id="{2E361F57-4425-A9D7-A8EF-2ACC7D8E9248}"/>
                </a:ext>
              </a:extLst>
            </p:cNvPr>
            <p:cNvSpPr>
              <a:spLocks/>
            </p:cNvSpPr>
            <p:nvPr/>
          </p:nvSpPr>
          <p:spPr bwMode="auto">
            <a:xfrm>
              <a:off x="4528" y="538"/>
              <a:ext cx="7323" cy="6875"/>
            </a:xfrm>
            <a:custGeom>
              <a:avLst/>
              <a:gdLst>
                <a:gd name="T0" fmla="*/ 7323 w 4248000"/>
                <a:gd name="T1" fmla="*/ 6875 h 2160000"/>
                <a:gd name="T2" fmla="*/ 4965 w 4248000"/>
                <a:gd name="T3" fmla="*/ 5729 h 2160000"/>
                <a:gd name="T4" fmla="*/ 2606 w 4248000"/>
                <a:gd name="T5" fmla="*/ 1146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8A163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45" name="Freeform 12">
              <a:extLst>
                <a:ext uri="{FF2B5EF4-FFF2-40B4-BE49-F238E27FC236}">
                  <a16:creationId xmlns:a16="http://schemas.microsoft.com/office/drawing/2014/main" id="{179DA7D2-3440-E576-18D9-5DD1F6D7E10A}"/>
                </a:ext>
              </a:extLst>
            </p:cNvPr>
            <p:cNvSpPr>
              <a:spLocks/>
            </p:cNvSpPr>
            <p:nvPr/>
          </p:nvSpPr>
          <p:spPr bwMode="auto">
            <a:xfrm>
              <a:off x="4559" y="611"/>
              <a:ext cx="7257" cy="7260"/>
            </a:xfrm>
            <a:custGeom>
              <a:avLst/>
              <a:gdLst>
                <a:gd name="T0" fmla="*/ 7257 w 4248000"/>
                <a:gd name="T1" fmla="*/ 7260 h 2160000"/>
                <a:gd name="T2" fmla="*/ 4920 w 4248000"/>
                <a:gd name="T3" fmla="*/ 6050 h 2160000"/>
                <a:gd name="T4" fmla="*/ 2583 w 4248000"/>
                <a:gd name="T5" fmla="*/ 1210 h 2160000"/>
                <a:gd name="T6" fmla="*/ 0 w 4248000"/>
                <a:gd name="T7" fmla="*/ 0 h 216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8000" h="2160000">
                  <a:moveTo>
                    <a:pt x="4248000" y="2160000"/>
                  </a:moveTo>
                  <a:cubicBezTo>
                    <a:pt x="3792000" y="2130000"/>
                    <a:pt x="3336000" y="2100000"/>
                    <a:pt x="2880000" y="1800000"/>
                  </a:cubicBezTo>
                  <a:cubicBezTo>
                    <a:pt x="2424000" y="1500000"/>
                    <a:pt x="1992000" y="660000"/>
                    <a:pt x="1512000" y="360000"/>
                  </a:cubicBezTo>
                  <a:cubicBezTo>
                    <a:pt x="1032000" y="60000"/>
                    <a:pt x="252000" y="60000"/>
                    <a:pt x="0" y="0"/>
                  </a:cubicBezTo>
                </a:path>
              </a:pathLst>
            </a:custGeom>
            <a:noFill/>
            <a:ln w="12700">
              <a:solidFill>
                <a:srgbClr val="8A163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grpSp>
    </p:spTree>
    <p:extLst>
      <p:ext uri="{BB962C8B-B14F-4D97-AF65-F5344CB8AC3E}">
        <p14:creationId xmlns:p14="http://schemas.microsoft.com/office/powerpoint/2010/main" val="140531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10</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10</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531018" y="681053"/>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III</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1225783" y="681054"/>
            <a:ext cx="4733746" cy="504056"/>
            <a:chOff x="2606890" y="2132199"/>
            <a:chExt cx="3430150" cy="281018"/>
          </a:xfrm>
        </p:grpSpPr>
        <p:sp>
          <p:nvSpPr>
            <p:cNvPr id="48" name="Rectangle 47"/>
            <p:cNvSpPr/>
            <p:nvPr/>
          </p:nvSpPr>
          <p:spPr>
            <a:xfrm rot="16200000" flipV="1">
              <a:off x="4094504"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689776" y="2198427"/>
              <a:ext cx="3347264" cy="188748"/>
            </a:xfrm>
            <a:prstGeom prst="rect">
              <a:avLst/>
            </a:prstGeom>
          </p:spPr>
          <p:txBody>
            <a:bodyPr wrap="square">
              <a:spAutoFit/>
            </a:bodyPr>
            <a:lstStyle/>
            <a:p>
              <a:pPr algn="ctr"/>
              <a:r>
                <a:rPr lang="fr-FR" sz="1600" dirty="0">
                  <a:solidFill>
                    <a:prstClr val="white"/>
                  </a:solidFill>
                  <a:latin typeface="Century Gothic" pitchFamily="34" charset="0"/>
                </a:rPr>
                <a:t>Data set</a:t>
              </a: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
        <p:nvSpPr>
          <p:cNvPr id="2" name="Google Shape;491;p20">
            <a:extLst>
              <a:ext uri="{FF2B5EF4-FFF2-40B4-BE49-F238E27FC236}">
                <a16:creationId xmlns:a16="http://schemas.microsoft.com/office/drawing/2014/main" id="{58B1B52F-69AC-7B86-A1DD-B33DBF64E925}"/>
              </a:ext>
            </a:extLst>
          </p:cNvPr>
          <p:cNvSpPr/>
          <p:nvPr/>
        </p:nvSpPr>
        <p:spPr>
          <a:xfrm rot="5400000">
            <a:off x="398321" y="3347741"/>
            <a:ext cx="992660" cy="1157098"/>
          </a:xfrm>
          <a:prstGeom prst="chevron">
            <a:avLst>
              <a:gd name="adj" fmla="val 22591"/>
            </a:avLst>
          </a:prstGeom>
          <a:solidFill>
            <a:srgbClr val="92D050"/>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algn="ctr"/>
            <a:endParaRPr sz="1600">
              <a:solidFill>
                <a:schemeClr val="bg1"/>
              </a:solidFill>
              <a:sym typeface="Montserrat Medium"/>
            </a:endParaRPr>
          </a:p>
        </p:txBody>
      </p:sp>
      <p:sp>
        <p:nvSpPr>
          <p:cNvPr id="6" name="Google Shape;491;p20">
            <a:extLst>
              <a:ext uri="{FF2B5EF4-FFF2-40B4-BE49-F238E27FC236}">
                <a16:creationId xmlns:a16="http://schemas.microsoft.com/office/drawing/2014/main" id="{87997D4E-BD6A-2461-7D79-FA3F092794C3}"/>
              </a:ext>
            </a:extLst>
          </p:cNvPr>
          <p:cNvSpPr/>
          <p:nvPr/>
        </p:nvSpPr>
        <p:spPr>
          <a:xfrm rot="5400000">
            <a:off x="378572" y="2266251"/>
            <a:ext cx="992660" cy="1157098"/>
          </a:xfrm>
          <a:prstGeom prst="chevron">
            <a:avLst>
              <a:gd name="adj" fmla="val 22591"/>
            </a:avLst>
          </a:prstGeom>
          <a:solidFill>
            <a:srgbClr val="92D050"/>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algn="ctr"/>
            <a:endParaRPr sz="1600">
              <a:solidFill>
                <a:schemeClr val="bg1"/>
              </a:solidFill>
              <a:sym typeface="Montserrat Medium"/>
            </a:endParaRPr>
          </a:p>
        </p:txBody>
      </p:sp>
      <p:sp>
        <p:nvSpPr>
          <p:cNvPr id="7" name="Google Shape;491;p20">
            <a:extLst>
              <a:ext uri="{FF2B5EF4-FFF2-40B4-BE49-F238E27FC236}">
                <a16:creationId xmlns:a16="http://schemas.microsoft.com/office/drawing/2014/main" id="{894107EE-0DB7-FEB7-8A0E-801F1DD8A723}"/>
              </a:ext>
            </a:extLst>
          </p:cNvPr>
          <p:cNvSpPr/>
          <p:nvPr/>
        </p:nvSpPr>
        <p:spPr>
          <a:xfrm rot="5400000">
            <a:off x="398321" y="1273591"/>
            <a:ext cx="992660" cy="1157098"/>
          </a:xfrm>
          <a:prstGeom prst="chevron">
            <a:avLst>
              <a:gd name="adj" fmla="val 22591"/>
            </a:avLst>
          </a:prstGeom>
          <a:solidFill>
            <a:srgbClr val="92D050"/>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8" name="Google Shape;491;p20">
            <a:extLst>
              <a:ext uri="{FF2B5EF4-FFF2-40B4-BE49-F238E27FC236}">
                <a16:creationId xmlns:a16="http://schemas.microsoft.com/office/drawing/2014/main" id="{942FE803-6172-4FB2-A1FC-59C0F4AAABFA}"/>
              </a:ext>
            </a:extLst>
          </p:cNvPr>
          <p:cNvSpPr/>
          <p:nvPr/>
        </p:nvSpPr>
        <p:spPr>
          <a:xfrm rot="5400000">
            <a:off x="398321" y="4340401"/>
            <a:ext cx="992660" cy="1157098"/>
          </a:xfrm>
          <a:prstGeom prst="chevron">
            <a:avLst>
              <a:gd name="adj" fmla="val 22591"/>
            </a:avLst>
          </a:prstGeom>
          <a:solidFill>
            <a:srgbClr val="92D050"/>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algn="ctr"/>
            <a:endParaRPr sz="1600">
              <a:solidFill>
                <a:schemeClr val="bg1"/>
              </a:solidFill>
              <a:sym typeface="Montserrat Medium"/>
            </a:endParaRPr>
          </a:p>
        </p:txBody>
      </p:sp>
      <p:sp>
        <p:nvSpPr>
          <p:cNvPr id="9" name="Google Shape;491;p20">
            <a:extLst>
              <a:ext uri="{FF2B5EF4-FFF2-40B4-BE49-F238E27FC236}">
                <a16:creationId xmlns:a16="http://schemas.microsoft.com/office/drawing/2014/main" id="{85A49A94-00B2-5320-9D4C-4E6F32138793}"/>
              </a:ext>
            </a:extLst>
          </p:cNvPr>
          <p:cNvSpPr/>
          <p:nvPr/>
        </p:nvSpPr>
        <p:spPr>
          <a:xfrm rot="5400000">
            <a:off x="398321" y="5333061"/>
            <a:ext cx="992660" cy="1157098"/>
          </a:xfrm>
          <a:prstGeom prst="chevron">
            <a:avLst>
              <a:gd name="adj" fmla="val 22591"/>
            </a:avLst>
          </a:prstGeom>
          <a:solidFill>
            <a:srgbClr val="92D050"/>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algn="ctr"/>
            <a:endParaRPr sz="1600" dirty="0">
              <a:solidFill>
                <a:schemeClr val="bg1"/>
              </a:solidFill>
              <a:sym typeface="Montserrat Medium"/>
            </a:endParaRPr>
          </a:p>
        </p:txBody>
      </p:sp>
      <p:cxnSp>
        <p:nvCxnSpPr>
          <p:cNvPr id="10" name="Google Shape;519;p20">
            <a:extLst>
              <a:ext uri="{FF2B5EF4-FFF2-40B4-BE49-F238E27FC236}">
                <a16:creationId xmlns:a16="http://schemas.microsoft.com/office/drawing/2014/main" id="{C1941A8D-5060-EEEC-152C-BBD95AC25F17}"/>
              </a:ext>
            </a:extLst>
          </p:cNvPr>
          <p:cNvCxnSpPr>
            <a:stCxn id="11" idx="1"/>
          </p:cNvCxnSpPr>
          <p:nvPr/>
        </p:nvCxnSpPr>
        <p:spPr>
          <a:xfrm flipH="1">
            <a:off x="1473200" y="1687418"/>
            <a:ext cx="457200" cy="11700"/>
          </a:xfrm>
          <a:prstGeom prst="straightConnector1">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cxnSp>
      <p:sp>
        <p:nvSpPr>
          <p:cNvPr id="11" name="Google Shape;520;p20">
            <a:extLst>
              <a:ext uri="{FF2B5EF4-FFF2-40B4-BE49-F238E27FC236}">
                <a16:creationId xmlns:a16="http://schemas.microsoft.com/office/drawing/2014/main" id="{8C168E4E-82E9-E6CE-741A-7F8D7EEC4E6C}"/>
              </a:ext>
            </a:extLst>
          </p:cNvPr>
          <p:cNvSpPr/>
          <p:nvPr/>
        </p:nvSpPr>
        <p:spPr>
          <a:xfrm>
            <a:off x="1930400" y="1419968"/>
            <a:ext cx="2573100" cy="534900"/>
          </a:xfrm>
          <a:prstGeom prst="roundRect">
            <a:avLst>
              <a:gd name="adj" fmla="val 50000"/>
            </a:avLst>
          </a:prstGeom>
          <a:solidFill>
            <a:srgbClr val="92D050"/>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lvl="0" algn="ctr"/>
            <a:r>
              <a:rPr lang="fr-FR" sz="1600" dirty="0">
                <a:solidFill>
                  <a:schemeClr val="bg1"/>
                </a:solidFill>
              </a:rPr>
              <a:t>compréhension du besoin</a:t>
            </a:r>
            <a:endParaRPr sz="1600" dirty="0">
              <a:solidFill>
                <a:schemeClr val="bg1"/>
              </a:solidFill>
              <a:latin typeface="Montserrat SemiBold"/>
              <a:ea typeface="Montserrat SemiBold"/>
              <a:cs typeface="Montserrat SemiBold"/>
              <a:sym typeface="Montserrat SemiBold"/>
            </a:endParaRPr>
          </a:p>
        </p:txBody>
      </p:sp>
      <p:cxnSp>
        <p:nvCxnSpPr>
          <p:cNvPr id="12" name="Google Shape;519;p20">
            <a:extLst>
              <a:ext uri="{FF2B5EF4-FFF2-40B4-BE49-F238E27FC236}">
                <a16:creationId xmlns:a16="http://schemas.microsoft.com/office/drawing/2014/main" id="{8919016C-485A-A56D-DFD3-BC7F770F5300}"/>
              </a:ext>
            </a:extLst>
          </p:cNvPr>
          <p:cNvCxnSpPr>
            <a:stCxn id="13" idx="1"/>
          </p:cNvCxnSpPr>
          <p:nvPr/>
        </p:nvCxnSpPr>
        <p:spPr>
          <a:xfrm flipH="1">
            <a:off x="1453452" y="2704750"/>
            <a:ext cx="771588" cy="11700"/>
          </a:xfrm>
          <a:prstGeom prst="straightConnector1">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cxnSp>
      <p:sp>
        <p:nvSpPr>
          <p:cNvPr id="13" name="Google Shape;520;p20">
            <a:extLst>
              <a:ext uri="{FF2B5EF4-FFF2-40B4-BE49-F238E27FC236}">
                <a16:creationId xmlns:a16="http://schemas.microsoft.com/office/drawing/2014/main" id="{BD2F3B1F-D3D8-590F-28F2-EE1DE9AAA75F}"/>
              </a:ext>
            </a:extLst>
          </p:cNvPr>
          <p:cNvSpPr/>
          <p:nvPr/>
        </p:nvSpPr>
        <p:spPr>
          <a:xfrm>
            <a:off x="2225040" y="2437300"/>
            <a:ext cx="2661920" cy="534900"/>
          </a:xfrm>
          <a:prstGeom prst="roundRect">
            <a:avLst>
              <a:gd name="adj" fmla="val 50000"/>
            </a:avLst>
          </a:prstGeom>
          <a:solidFill>
            <a:srgbClr val="92D050"/>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algn="ctr"/>
            <a:r>
              <a:rPr lang="fr-FR" sz="1600" dirty="0">
                <a:solidFill>
                  <a:schemeClr val="bg1"/>
                </a:solidFill>
              </a:rPr>
              <a:t>construction de la base de données</a:t>
            </a:r>
            <a:endParaRPr sz="1600" dirty="0">
              <a:solidFill>
                <a:schemeClr val="bg1"/>
              </a:solidFill>
              <a:sym typeface="Montserrat SemiBold"/>
            </a:endParaRPr>
          </a:p>
        </p:txBody>
      </p:sp>
      <p:cxnSp>
        <p:nvCxnSpPr>
          <p:cNvPr id="14" name="Google Shape;519;p20">
            <a:extLst>
              <a:ext uri="{FF2B5EF4-FFF2-40B4-BE49-F238E27FC236}">
                <a16:creationId xmlns:a16="http://schemas.microsoft.com/office/drawing/2014/main" id="{A65E1CD3-B5F9-5BCF-8509-D8B6E37F1CAB}"/>
              </a:ext>
            </a:extLst>
          </p:cNvPr>
          <p:cNvCxnSpPr>
            <a:stCxn id="15" idx="1"/>
          </p:cNvCxnSpPr>
          <p:nvPr/>
        </p:nvCxnSpPr>
        <p:spPr>
          <a:xfrm flipH="1">
            <a:off x="1473200" y="3790538"/>
            <a:ext cx="1324500" cy="11700"/>
          </a:xfrm>
          <a:prstGeom prst="straightConnector1">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cxnSp>
      <p:sp>
        <p:nvSpPr>
          <p:cNvPr id="15" name="Google Shape;520;p20">
            <a:extLst>
              <a:ext uri="{FF2B5EF4-FFF2-40B4-BE49-F238E27FC236}">
                <a16:creationId xmlns:a16="http://schemas.microsoft.com/office/drawing/2014/main" id="{0FFC69A0-CE37-1E0E-B24A-D1CCDBC4C563}"/>
              </a:ext>
            </a:extLst>
          </p:cNvPr>
          <p:cNvSpPr/>
          <p:nvPr/>
        </p:nvSpPr>
        <p:spPr>
          <a:xfrm>
            <a:off x="2797700" y="3523088"/>
            <a:ext cx="2891900" cy="534900"/>
          </a:xfrm>
          <a:prstGeom prst="roundRect">
            <a:avLst>
              <a:gd name="adj" fmla="val 50000"/>
            </a:avLst>
          </a:prstGeom>
          <a:solidFill>
            <a:srgbClr val="92D050"/>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algn="ctr"/>
            <a:r>
              <a:rPr lang="fr-FR" sz="1600" dirty="0">
                <a:solidFill>
                  <a:schemeClr val="bg1"/>
                </a:solidFill>
              </a:rPr>
              <a:t>prétraitement et analyse exploratoire</a:t>
            </a:r>
            <a:endParaRPr sz="1600" dirty="0">
              <a:solidFill>
                <a:schemeClr val="bg1"/>
              </a:solidFill>
              <a:sym typeface="Montserrat SemiBold"/>
            </a:endParaRPr>
          </a:p>
        </p:txBody>
      </p:sp>
      <p:cxnSp>
        <p:nvCxnSpPr>
          <p:cNvPr id="16" name="Google Shape;519;p20">
            <a:extLst>
              <a:ext uri="{FF2B5EF4-FFF2-40B4-BE49-F238E27FC236}">
                <a16:creationId xmlns:a16="http://schemas.microsoft.com/office/drawing/2014/main" id="{7A5CD3C4-C8E3-59AA-2CB4-779EC97216F6}"/>
              </a:ext>
            </a:extLst>
          </p:cNvPr>
          <p:cNvCxnSpPr>
            <a:stCxn id="17" idx="1"/>
          </p:cNvCxnSpPr>
          <p:nvPr/>
        </p:nvCxnSpPr>
        <p:spPr>
          <a:xfrm flipH="1">
            <a:off x="1483360" y="4776058"/>
            <a:ext cx="2042160" cy="11700"/>
          </a:xfrm>
          <a:prstGeom prst="straightConnector1">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cxnSp>
      <p:sp>
        <p:nvSpPr>
          <p:cNvPr id="17" name="Google Shape;520;p20">
            <a:extLst>
              <a:ext uri="{FF2B5EF4-FFF2-40B4-BE49-F238E27FC236}">
                <a16:creationId xmlns:a16="http://schemas.microsoft.com/office/drawing/2014/main" id="{98BA5974-71E6-1724-1CBD-3F02F7FA13B7}"/>
              </a:ext>
            </a:extLst>
          </p:cNvPr>
          <p:cNvSpPr/>
          <p:nvPr/>
        </p:nvSpPr>
        <p:spPr>
          <a:xfrm>
            <a:off x="3525520" y="4508608"/>
            <a:ext cx="2956560" cy="534900"/>
          </a:xfrm>
          <a:prstGeom prst="roundRect">
            <a:avLst>
              <a:gd name="adj" fmla="val 50000"/>
            </a:avLst>
          </a:prstGeom>
          <a:solidFill>
            <a:srgbClr val="92D050"/>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algn="ctr"/>
            <a:r>
              <a:rPr lang="fr-FR" sz="1600" dirty="0">
                <a:solidFill>
                  <a:schemeClr val="bg1"/>
                </a:solidFill>
              </a:rPr>
              <a:t>construction du modèle</a:t>
            </a:r>
            <a:endParaRPr sz="1600" dirty="0">
              <a:solidFill>
                <a:schemeClr val="bg1"/>
              </a:solidFill>
              <a:sym typeface="Montserrat SemiBold"/>
            </a:endParaRPr>
          </a:p>
        </p:txBody>
      </p:sp>
      <p:cxnSp>
        <p:nvCxnSpPr>
          <p:cNvPr id="20" name="Google Shape;519;p20">
            <a:extLst>
              <a:ext uri="{FF2B5EF4-FFF2-40B4-BE49-F238E27FC236}">
                <a16:creationId xmlns:a16="http://schemas.microsoft.com/office/drawing/2014/main" id="{770B4999-4751-5DAE-2308-41C398166424}"/>
              </a:ext>
            </a:extLst>
          </p:cNvPr>
          <p:cNvCxnSpPr>
            <a:stCxn id="21" idx="1"/>
          </p:cNvCxnSpPr>
          <p:nvPr/>
        </p:nvCxnSpPr>
        <p:spPr>
          <a:xfrm flipH="1">
            <a:off x="1483360" y="5842858"/>
            <a:ext cx="2509520" cy="11700"/>
          </a:xfrm>
          <a:prstGeom prst="straightConnector1">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cxnSp>
      <p:sp>
        <p:nvSpPr>
          <p:cNvPr id="21" name="Google Shape;520;p20">
            <a:extLst>
              <a:ext uri="{FF2B5EF4-FFF2-40B4-BE49-F238E27FC236}">
                <a16:creationId xmlns:a16="http://schemas.microsoft.com/office/drawing/2014/main" id="{B0C381B8-7CFE-C3BC-C604-12B71111B0B8}"/>
              </a:ext>
            </a:extLst>
          </p:cNvPr>
          <p:cNvSpPr/>
          <p:nvPr/>
        </p:nvSpPr>
        <p:spPr>
          <a:xfrm>
            <a:off x="3992880" y="5575408"/>
            <a:ext cx="3515360" cy="534900"/>
          </a:xfrm>
          <a:prstGeom prst="roundRect">
            <a:avLst>
              <a:gd name="adj" fmla="val 50000"/>
            </a:avLst>
          </a:prstGeom>
          <a:solidFill>
            <a:srgbClr val="92D050"/>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algn="ctr"/>
            <a:r>
              <a:rPr lang="fr-FR" sz="1600" dirty="0">
                <a:solidFill>
                  <a:schemeClr val="bg1"/>
                </a:solidFill>
              </a:rPr>
              <a:t>Recherche et amélioration des modèles</a:t>
            </a:r>
            <a:endParaRPr lang="fr-FR" sz="1600" dirty="0">
              <a:solidFill>
                <a:schemeClr val="bg1"/>
              </a:solidFill>
              <a:sym typeface="Montserrat SemiBold"/>
            </a:endParaRPr>
          </a:p>
        </p:txBody>
      </p:sp>
      <p:grpSp>
        <p:nvGrpSpPr>
          <p:cNvPr id="22" name="Google Shape;530;p20">
            <a:extLst>
              <a:ext uri="{FF2B5EF4-FFF2-40B4-BE49-F238E27FC236}">
                <a16:creationId xmlns:a16="http://schemas.microsoft.com/office/drawing/2014/main" id="{F6943B5F-B753-6D05-F53B-838824313F62}"/>
              </a:ext>
            </a:extLst>
          </p:cNvPr>
          <p:cNvGrpSpPr/>
          <p:nvPr/>
        </p:nvGrpSpPr>
        <p:grpSpPr>
          <a:xfrm>
            <a:off x="731376" y="4776058"/>
            <a:ext cx="326550" cy="336812"/>
            <a:chOff x="5593834" y="1452870"/>
            <a:chExt cx="380196" cy="392143"/>
          </a:xfrm>
          <a:solidFill>
            <a:schemeClr val="bg1"/>
          </a:solidFill>
        </p:grpSpPr>
        <p:sp>
          <p:nvSpPr>
            <p:cNvPr id="23" name="Google Shape;531;p20">
              <a:extLst>
                <a:ext uri="{FF2B5EF4-FFF2-40B4-BE49-F238E27FC236}">
                  <a16:creationId xmlns:a16="http://schemas.microsoft.com/office/drawing/2014/main" id="{64A430CC-0225-AD4E-2D5E-2AF9C24E395C}"/>
                </a:ext>
              </a:extLst>
            </p:cNvPr>
            <p:cNvSpPr/>
            <p:nvPr/>
          </p:nvSpPr>
          <p:spPr>
            <a:xfrm>
              <a:off x="5593834" y="1456852"/>
              <a:ext cx="96480" cy="388161"/>
            </a:xfrm>
            <a:custGeom>
              <a:avLst/>
              <a:gdLst/>
              <a:ahLst/>
              <a:cxnLst/>
              <a:rect l="l" t="t" r="r" b="b"/>
              <a:pathLst>
                <a:path w="2883" h="11599" extrusionOk="0">
                  <a:moveTo>
                    <a:pt x="1" y="1"/>
                  </a:moveTo>
                  <a:lnTo>
                    <a:pt x="1" y="1048"/>
                  </a:lnTo>
                  <a:lnTo>
                    <a:pt x="1692" y="1048"/>
                  </a:lnTo>
                  <a:lnTo>
                    <a:pt x="1692" y="1715"/>
                  </a:lnTo>
                  <a:lnTo>
                    <a:pt x="1" y="1715"/>
                  </a:lnTo>
                  <a:lnTo>
                    <a:pt x="1" y="2501"/>
                  </a:lnTo>
                  <a:lnTo>
                    <a:pt x="1192" y="2501"/>
                  </a:lnTo>
                  <a:lnTo>
                    <a:pt x="1192" y="3192"/>
                  </a:lnTo>
                  <a:lnTo>
                    <a:pt x="1" y="3192"/>
                  </a:lnTo>
                  <a:lnTo>
                    <a:pt x="1" y="3954"/>
                  </a:lnTo>
                  <a:lnTo>
                    <a:pt x="1692" y="3954"/>
                  </a:lnTo>
                  <a:lnTo>
                    <a:pt x="1692" y="4644"/>
                  </a:lnTo>
                  <a:lnTo>
                    <a:pt x="1" y="4644"/>
                  </a:lnTo>
                  <a:lnTo>
                    <a:pt x="1" y="5406"/>
                  </a:lnTo>
                  <a:lnTo>
                    <a:pt x="1192" y="5406"/>
                  </a:lnTo>
                  <a:lnTo>
                    <a:pt x="1192" y="6097"/>
                  </a:lnTo>
                  <a:lnTo>
                    <a:pt x="1" y="6097"/>
                  </a:lnTo>
                  <a:lnTo>
                    <a:pt x="1" y="6883"/>
                  </a:lnTo>
                  <a:lnTo>
                    <a:pt x="1692" y="6883"/>
                  </a:lnTo>
                  <a:lnTo>
                    <a:pt x="1692" y="7550"/>
                  </a:lnTo>
                  <a:lnTo>
                    <a:pt x="1" y="7550"/>
                  </a:lnTo>
                  <a:lnTo>
                    <a:pt x="1" y="8336"/>
                  </a:lnTo>
                  <a:lnTo>
                    <a:pt x="1192" y="8336"/>
                  </a:lnTo>
                  <a:lnTo>
                    <a:pt x="1192" y="9026"/>
                  </a:lnTo>
                  <a:lnTo>
                    <a:pt x="1" y="9026"/>
                  </a:lnTo>
                  <a:lnTo>
                    <a:pt x="1" y="9788"/>
                  </a:lnTo>
                  <a:lnTo>
                    <a:pt x="1692" y="9788"/>
                  </a:lnTo>
                  <a:lnTo>
                    <a:pt x="1692" y="10479"/>
                  </a:lnTo>
                  <a:lnTo>
                    <a:pt x="1" y="10479"/>
                  </a:lnTo>
                  <a:lnTo>
                    <a:pt x="1" y="11598"/>
                  </a:lnTo>
                  <a:lnTo>
                    <a:pt x="2883" y="11598"/>
                  </a:lnTo>
                  <a:lnTo>
                    <a:pt x="2883" y="1"/>
                  </a:ln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2;p20">
              <a:extLst>
                <a:ext uri="{FF2B5EF4-FFF2-40B4-BE49-F238E27FC236}">
                  <a16:creationId xmlns:a16="http://schemas.microsoft.com/office/drawing/2014/main" id="{86D90A12-980D-85DA-E74A-8EEF6F7C8BD5}"/>
                </a:ext>
              </a:extLst>
            </p:cNvPr>
            <p:cNvSpPr/>
            <p:nvPr/>
          </p:nvSpPr>
          <p:spPr>
            <a:xfrm>
              <a:off x="5801853" y="1511835"/>
              <a:ext cx="91694" cy="91694"/>
            </a:xfrm>
            <a:custGeom>
              <a:avLst/>
              <a:gdLst/>
              <a:ahLst/>
              <a:cxnLst/>
              <a:rect l="l" t="t" r="r" b="b"/>
              <a:pathLst>
                <a:path w="2740" h="2740" extrusionOk="0">
                  <a:moveTo>
                    <a:pt x="1739" y="1025"/>
                  </a:moveTo>
                  <a:lnTo>
                    <a:pt x="1739" y="1715"/>
                  </a:lnTo>
                  <a:lnTo>
                    <a:pt x="1048" y="1715"/>
                  </a:lnTo>
                  <a:lnTo>
                    <a:pt x="1048" y="1025"/>
                  </a:lnTo>
                  <a:close/>
                  <a:moveTo>
                    <a:pt x="1382" y="1"/>
                  </a:moveTo>
                  <a:cubicBezTo>
                    <a:pt x="644" y="1"/>
                    <a:pt x="1" y="596"/>
                    <a:pt x="1" y="1358"/>
                  </a:cubicBezTo>
                  <a:cubicBezTo>
                    <a:pt x="48" y="2096"/>
                    <a:pt x="644" y="2739"/>
                    <a:pt x="1382" y="2739"/>
                  </a:cubicBezTo>
                  <a:cubicBezTo>
                    <a:pt x="2120" y="2739"/>
                    <a:pt x="2739" y="2144"/>
                    <a:pt x="2739" y="1358"/>
                  </a:cubicBezTo>
                  <a:cubicBezTo>
                    <a:pt x="2739" y="620"/>
                    <a:pt x="2144" y="1"/>
                    <a:pt x="1382" y="1"/>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3;p20">
              <a:extLst>
                <a:ext uri="{FF2B5EF4-FFF2-40B4-BE49-F238E27FC236}">
                  <a16:creationId xmlns:a16="http://schemas.microsoft.com/office/drawing/2014/main" id="{D02DE44F-CABB-C222-0342-854BDA2F5197}"/>
                </a:ext>
              </a:extLst>
            </p:cNvPr>
            <p:cNvSpPr/>
            <p:nvPr/>
          </p:nvSpPr>
          <p:spPr>
            <a:xfrm>
              <a:off x="5824977" y="1452870"/>
              <a:ext cx="46249" cy="39890"/>
            </a:xfrm>
            <a:custGeom>
              <a:avLst/>
              <a:gdLst/>
              <a:ahLst/>
              <a:cxnLst/>
              <a:rect l="l" t="t" r="r" b="b"/>
              <a:pathLst>
                <a:path w="1382" h="1192" extrusionOk="0">
                  <a:moveTo>
                    <a:pt x="691" y="0"/>
                  </a:moveTo>
                  <a:cubicBezTo>
                    <a:pt x="310" y="0"/>
                    <a:pt x="0" y="286"/>
                    <a:pt x="0" y="691"/>
                  </a:cubicBezTo>
                  <a:lnTo>
                    <a:pt x="0" y="1191"/>
                  </a:lnTo>
                  <a:cubicBezTo>
                    <a:pt x="214" y="1096"/>
                    <a:pt x="453" y="1072"/>
                    <a:pt x="691" y="1072"/>
                  </a:cubicBezTo>
                  <a:cubicBezTo>
                    <a:pt x="929" y="1096"/>
                    <a:pt x="1167" y="1120"/>
                    <a:pt x="1381" y="1191"/>
                  </a:cubicBezTo>
                  <a:lnTo>
                    <a:pt x="1381" y="691"/>
                  </a:lnTo>
                  <a:cubicBezTo>
                    <a:pt x="1381" y="286"/>
                    <a:pt x="1072" y="0"/>
                    <a:pt x="691" y="0"/>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4;p20">
              <a:extLst>
                <a:ext uri="{FF2B5EF4-FFF2-40B4-BE49-F238E27FC236}">
                  <a16:creationId xmlns:a16="http://schemas.microsoft.com/office/drawing/2014/main" id="{E7814743-8678-F02D-B72B-1A85756F8783}"/>
                </a:ext>
              </a:extLst>
            </p:cNvPr>
            <p:cNvSpPr/>
            <p:nvPr/>
          </p:nvSpPr>
          <p:spPr>
            <a:xfrm>
              <a:off x="5769960" y="1597907"/>
              <a:ext cx="62211" cy="58229"/>
            </a:xfrm>
            <a:custGeom>
              <a:avLst/>
              <a:gdLst/>
              <a:ahLst/>
              <a:cxnLst/>
              <a:rect l="l" t="t" r="r" b="b"/>
              <a:pathLst>
                <a:path w="1859" h="1740" extrusionOk="0">
                  <a:moveTo>
                    <a:pt x="692" y="1"/>
                  </a:moveTo>
                  <a:lnTo>
                    <a:pt x="1" y="1739"/>
                  </a:lnTo>
                  <a:lnTo>
                    <a:pt x="1477" y="1739"/>
                  </a:lnTo>
                  <a:lnTo>
                    <a:pt x="1858" y="787"/>
                  </a:lnTo>
                  <a:cubicBezTo>
                    <a:pt x="1382" y="668"/>
                    <a:pt x="1001" y="406"/>
                    <a:pt x="692" y="1"/>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5;p20">
              <a:extLst>
                <a:ext uri="{FF2B5EF4-FFF2-40B4-BE49-F238E27FC236}">
                  <a16:creationId xmlns:a16="http://schemas.microsoft.com/office/drawing/2014/main" id="{A8BC00F3-A28C-7E93-20CA-39EB37978FF9}"/>
                </a:ext>
              </a:extLst>
            </p:cNvPr>
            <p:cNvSpPr/>
            <p:nvPr/>
          </p:nvSpPr>
          <p:spPr>
            <a:xfrm>
              <a:off x="5725352" y="1677621"/>
              <a:ext cx="86105" cy="163410"/>
            </a:xfrm>
            <a:custGeom>
              <a:avLst/>
              <a:gdLst/>
              <a:ahLst/>
              <a:cxnLst/>
              <a:rect l="l" t="t" r="r" b="b"/>
              <a:pathLst>
                <a:path w="2573" h="4883" extrusionOk="0">
                  <a:moveTo>
                    <a:pt x="1096" y="0"/>
                  </a:moveTo>
                  <a:lnTo>
                    <a:pt x="358" y="1881"/>
                  </a:lnTo>
                  <a:cubicBezTo>
                    <a:pt x="191" y="2358"/>
                    <a:pt x="262" y="2858"/>
                    <a:pt x="572" y="3215"/>
                  </a:cubicBezTo>
                  <a:lnTo>
                    <a:pt x="0" y="4644"/>
                  </a:lnTo>
                  <a:lnTo>
                    <a:pt x="620" y="4882"/>
                  </a:lnTo>
                  <a:lnTo>
                    <a:pt x="1143" y="3644"/>
                  </a:lnTo>
                  <a:lnTo>
                    <a:pt x="2572" y="0"/>
                  </a:ln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6;p20">
              <a:extLst>
                <a:ext uri="{FF2B5EF4-FFF2-40B4-BE49-F238E27FC236}">
                  <a16:creationId xmlns:a16="http://schemas.microsoft.com/office/drawing/2014/main" id="{D73810A2-5323-9617-8F32-6CBCB0A800C7}"/>
                </a:ext>
              </a:extLst>
            </p:cNvPr>
            <p:cNvSpPr/>
            <p:nvPr/>
          </p:nvSpPr>
          <p:spPr>
            <a:xfrm>
              <a:off x="5864800" y="1597907"/>
              <a:ext cx="60605" cy="58229"/>
            </a:xfrm>
            <a:custGeom>
              <a:avLst/>
              <a:gdLst/>
              <a:ahLst/>
              <a:cxnLst/>
              <a:rect l="l" t="t" r="r" b="b"/>
              <a:pathLst>
                <a:path w="1811" h="1740" extrusionOk="0">
                  <a:moveTo>
                    <a:pt x="1168" y="1"/>
                  </a:moveTo>
                  <a:cubicBezTo>
                    <a:pt x="906" y="406"/>
                    <a:pt x="477" y="668"/>
                    <a:pt x="1" y="787"/>
                  </a:cubicBezTo>
                  <a:lnTo>
                    <a:pt x="358" y="1739"/>
                  </a:lnTo>
                  <a:lnTo>
                    <a:pt x="1811" y="1739"/>
                  </a:lnTo>
                  <a:lnTo>
                    <a:pt x="1168" y="1"/>
                  </a:ln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7;p20">
              <a:extLst>
                <a:ext uri="{FF2B5EF4-FFF2-40B4-BE49-F238E27FC236}">
                  <a16:creationId xmlns:a16="http://schemas.microsoft.com/office/drawing/2014/main" id="{E5A2512F-80C7-C57E-F54A-E33EB5BC7144}"/>
                </a:ext>
              </a:extLst>
            </p:cNvPr>
            <p:cNvSpPr/>
            <p:nvPr/>
          </p:nvSpPr>
          <p:spPr>
            <a:xfrm>
              <a:off x="5885549" y="1677621"/>
              <a:ext cx="86072" cy="163410"/>
            </a:xfrm>
            <a:custGeom>
              <a:avLst/>
              <a:gdLst/>
              <a:ahLst/>
              <a:cxnLst/>
              <a:rect l="l" t="t" r="r" b="b"/>
              <a:pathLst>
                <a:path w="2572" h="4883" extrusionOk="0">
                  <a:moveTo>
                    <a:pt x="0" y="0"/>
                  </a:moveTo>
                  <a:lnTo>
                    <a:pt x="1429" y="3644"/>
                  </a:lnTo>
                  <a:lnTo>
                    <a:pt x="1953" y="4882"/>
                  </a:lnTo>
                  <a:lnTo>
                    <a:pt x="2572" y="4644"/>
                  </a:lnTo>
                  <a:lnTo>
                    <a:pt x="2000" y="3215"/>
                  </a:lnTo>
                  <a:cubicBezTo>
                    <a:pt x="2310" y="2858"/>
                    <a:pt x="2381" y="2358"/>
                    <a:pt x="2215" y="1881"/>
                  </a:cubicBezTo>
                  <a:lnTo>
                    <a:pt x="1477" y="0"/>
                  </a:ln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38;p20">
              <a:extLst>
                <a:ext uri="{FF2B5EF4-FFF2-40B4-BE49-F238E27FC236}">
                  <a16:creationId xmlns:a16="http://schemas.microsoft.com/office/drawing/2014/main" id="{586E1547-1EB3-284A-B7B6-B4954C6BE1D3}"/>
                </a:ext>
              </a:extLst>
            </p:cNvPr>
            <p:cNvSpPr/>
            <p:nvPr/>
          </p:nvSpPr>
          <p:spPr>
            <a:xfrm>
              <a:off x="5926978" y="1655300"/>
              <a:ext cx="47052" cy="22355"/>
            </a:xfrm>
            <a:custGeom>
              <a:avLst/>
              <a:gdLst/>
              <a:ahLst/>
              <a:cxnLst/>
              <a:rect l="l" t="t" r="r" b="b"/>
              <a:pathLst>
                <a:path w="1406" h="668" extrusionOk="0">
                  <a:moveTo>
                    <a:pt x="0" y="0"/>
                  </a:moveTo>
                  <a:lnTo>
                    <a:pt x="262" y="667"/>
                  </a:lnTo>
                  <a:lnTo>
                    <a:pt x="1405" y="667"/>
                  </a:lnTo>
                  <a:lnTo>
                    <a:pt x="1405" y="0"/>
                  </a:ln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39;p20">
              <a:extLst>
                <a:ext uri="{FF2B5EF4-FFF2-40B4-BE49-F238E27FC236}">
                  <a16:creationId xmlns:a16="http://schemas.microsoft.com/office/drawing/2014/main" id="{1FBBD222-DFD2-14BB-2726-1077867A733D}"/>
                </a:ext>
              </a:extLst>
            </p:cNvPr>
            <p:cNvSpPr/>
            <p:nvPr/>
          </p:nvSpPr>
          <p:spPr>
            <a:xfrm>
              <a:off x="5809817" y="1655300"/>
              <a:ext cx="75765" cy="22355"/>
            </a:xfrm>
            <a:custGeom>
              <a:avLst/>
              <a:gdLst/>
              <a:ahLst/>
              <a:cxnLst/>
              <a:rect l="l" t="t" r="r" b="b"/>
              <a:pathLst>
                <a:path w="2264" h="668" extrusionOk="0">
                  <a:moveTo>
                    <a:pt x="286" y="0"/>
                  </a:moveTo>
                  <a:lnTo>
                    <a:pt x="1" y="667"/>
                  </a:lnTo>
                  <a:lnTo>
                    <a:pt x="2263" y="667"/>
                  </a:lnTo>
                  <a:lnTo>
                    <a:pt x="2001" y="0"/>
                  </a:ln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0;p20">
              <a:extLst>
                <a:ext uri="{FF2B5EF4-FFF2-40B4-BE49-F238E27FC236}">
                  <a16:creationId xmlns:a16="http://schemas.microsoft.com/office/drawing/2014/main" id="{1A571454-2073-D068-7BF8-367EE0AAB82B}"/>
                </a:ext>
              </a:extLst>
            </p:cNvPr>
            <p:cNvSpPr/>
            <p:nvPr/>
          </p:nvSpPr>
          <p:spPr>
            <a:xfrm>
              <a:off x="5722172" y="1655300"/>
              <a:ext cx="47821" cy="22355"/>
            </a:xfrm>
            <a:custGeom>
              <a:avLst/>
              <a:gdLst/>
              <a:ahLst/>
              <a:cxnLst/>
              <a:rect l="l" t="t" r="r" b="b"/>
              <a:pathLst>
                <a:path w="1429" h="668" extrusionOk="0">
                  <a:moveTo>
                    <a:pt x="0" y="0"/>
                  </a:moveTo>
                  <a:lnTo>
                    <a:pt x="0" y="667"/>
                  </a:lnTo>
                  <a:lnTo>
                    <a:pt x="1167" y="667"/>
                  </a:lnTo>
                  <a:lnTo>
                    <a:pt x="1429" y="0"/>
                  </a:ln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497;p20">
            <a:extLst>
              <a:ext uri="{FF2B5EF4-FFF2-40B4-BE49-F238E27FC236}">
                <a16:creationId xmlns:a16="http://schemas.microsoft.com/office/drawing/2014/main" id="{0EEEE162-1581-B4FF-BF1B-E6DCE3E68860}"/>
              </a:ext>
            </a:extLst>
          </p:cNvPr>
          <p:cNvGrpSpPr/>
          <p:nvPr/>
        </p:nvGrpSpPr>
        <p:grpSpPr>
          <a:xfrm>
            <a:off x="731376" y="1709249"/>
            <a:ext cx="336812" cy="333391"/>
            <a:chOff x="8030923" y="3332867"/>
            <a:chExt cx="392143" cy="388161"/>
          </a:xfrm>
          <a:solidFill>
            <a:schemeClr val="bg1"/>
          </a:solidFill>
        </p:grpSpPr>
        <p:sp>
          <p:nvSpPr>
            <p:cNvPr id="35" name="Google Shape;498;p20">
              <a:extLst>
                <a:ext uri="{FF2B5EF4-FFF2-40B4-BE49-F238E27FC236}">
                  <a16:creationId xmlns:a16="http://schemas.microsoft.com/office/drawing/2014/main" id="{DC64F90D-BFFE-9D67-74CD-BCE448227180}"/>
                </a:ext>
              </a:extLst>
            </p:cNvPr>
            <p:cNvSpPr/>
            <p:nvPr/>
          </p:nvSpPr>
          <p:spPr>
            <a:xfrm>
              <a:off x="8291515" y="3379517"/>
              <a:ext cx="83729" cy="80885"/>
            </a:xfrm>
            <a:custGeom>
              <a:avLst/>
              <a:gdLst/>
              <a:ahLst/>
              <a:cxnLst/>
              <a:rect l="l" t="t" r="r" b="b"/>
              <a:pathLst>
                <a:path w="2502" h="2417" extrusionOk="0">
                  <a:moveTo>
                    <a:pt x="1072" y="0"/>
                  </a:moveTo>
                  <a:cubicBezTo>
                    <a:pt x="713" y="0"/>
                    <a:pt x="355" y="134"/>
                    <a:pt x="96" y="393"/>
                  </a:cubicBezTo>
                  <a:lnTo>
                    <a:pt x="1" y="464"/>
                  </a:lnTo>
                  <a:cubicBezTo>
                    <a:pt x="834" y="917"/>
                    <a:pt x="1525" y="1583"/>
                    <a:pt x="1930" y="2417"/>
                  </a:cubicBezTo>
                  <a:lnTo>
                    <a:pt x="2025" y="2322"/>
                  </a:lnTo>
                  <a:cubicBezTo>
                    <a:pt x="2382" y="1964"/>
                    <a:pt x="2502" y="1393"/>
                    <a:pt x="2359" y="917"/>
                  </a:cubicBezTo>
                  <a:cubicBezTo>
                    <a:pt x="2168" y="821"/>
                    <a:pt x="2001" y="702"/>
                    <a:pt x="1835" y="559"/>
                  </a:cubicBezTo>
                  <a:cubicBezTo>
                    <a:pt x="1692" y="416"/>
                    <a:pt x="1573" y="226"/>
                    <a:pt x="1477" y="59"/>
                  </a:cubicBezTo>
                  <a:cubicBezTo>
                    <a:pt x="1346" y="20"/>
                    <a:pt x="1209" y="0"/>
                    <a:pt x="1072" y="0"/>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9;p20">
              <a:extLst>
                <a:ext uri="{FF2B5EF4-FFF2-40B4-BE49-F238E27FC236}">
                  <a16:creationId xmlns:a16="http://schemas.microsoft.com/office/drawing/2014/main" id="{7363FDC6-BFBA-5C67-26A2-72717FBF2970}"/>
                </a:ext>
              </a:extLst>
            </p:cNvPr>
            <p:cNvSpPr/>
            <p:nvPr/>
          </p:nvSpPr>
          <p:spPr>
            <a:xfrm>
              <a:off x="8075565" y="3379517"/>
              <a:ext cx="83696" cy="80885"/>
            </a:xfrm>
            <a:custGeom>
              <a:avLst/>
              <a:gdLst/>
              <a:ahLst/>
              <a:cxnLst/>
              <a:rect l="l" t="t" r="r" b="b"/>
              <a:pathLst>
                <a:path w="2501" h="2417" extrusionOk="0">
                  <a:moveTo>
                    <a:pt x="1410" y="0"/>
                  </a:moveTo>
                  <a:cubicBezTo>
                    <a:pt x="1271" y="0"/>
                    <a:pt x="1132" y="20"/>
                    <a:pt x="1000" y="59"/>
                  </a:cubicBezTo>
                  <a:cubicBezTo>
                    <a:pt x="929" y="226"/>
                    <a:pt x="786" y="416"/>
                    <a:pt x="643" y="559"/>
                  </a:cubicBezTo>
                  <a:cubicBezTo>
                    <a:pt x="500" y="702"/>
                    <a:pt x="310" y="821"/>
                    <a:pt x="143" y="917"/>
                  </a:cubicBezTo>
                  <a:cubicBezTo>
                    <a:pt x="0" y="1417"/>
                    <a:pt x="119" y="1964"/>
                    <a:pt x="477" y="2322"/>
                  </a:cubicBezTo>
                  <a:lnTo>
                    <a:pt x="548" y="2417"/>
                  </a:lnTo>
                  <a:cubicBezTo>
                    <a:pt x="977" y="1583"/>
                    <a:pt x="1667" y="917"/>
                    <a:pt x="2501" y="464"/>
                  </a:cubicBezTo>
                  <a:lnTo>
                    <a:pt x="2406" y="393"/>
                  </a:lnTo>
                  <a:cubicBezTo>
                    <a:pt x="2147" y="134"/>
                    <a:pt x="1776" y="0"/>
                    <a:pt x="1410" y="0"/>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00;p20">
              <a:extLst>
                <a:ext uri="{FF2B5EF4-FFF2-40B4-BE49-F238E27FC236}">
                  <a16:creationId xmlns:a16="http://schemas.microsoft.com/office/drawing/2014/main" id="{B6C9C79F-CECE-6BD2-17EE-0C8174B207E3}"/>
                </a:ext>
              </a:extLst>
            </p:cNvPr>
            <p:cNvSpPr/>
            <p:nvPr/>
          </p:nvSpPr>
          <p:spPr>
            <a:xfrm>
              <a:off x="8356872" y="3332867"/>
              <a:ext cx="66194" cy="59802"/>
            </a:xfrm>
            <a:custGeom>
              <a:avLst/>
              <a:gdLst/>
              <a:ahLst/>
              <a:cxnLst/>
              <a:rect l="l" t="t" r="r" b="b"/>
              <a:pathLst>
                <a:path w="1978" h="1787" extrusionOk="0">
                  <a:moveTo>
                    <a:pt x="1001" y="1"/>
                  </a:moveTo>
                  <a:cubicBezTo>
                    <a:pt x="763" y="1"/>
                    <a:pt x="525" y="72"/>
                    <a:pt x="382" y="263"/>
                  </a:cubicBezTo>
                  <a:cubicBezTo>
                    <a:pt x="1" y="620"/>
                    <a:pt x="1" y="1191"/>
                    <a:pt x="382" y="1501"/>
                  </a:cubicBezTo>
                  <a:cubicBezTo>
                    <a:pt x="525" y="1691"/>
                    <a:pt x="763" y="1787"/>
                    <a:pt x="1001" y="1787"/>
                  </a:cubicBezTo>
                  <a:cubicBezTo>
                    <a:pt x="1239" y="1787"/>
                    <a:pt x="1477" y="1691"/>
                    <a:pt x="1620" y="1501"/>
                  </a:cubicBezTo>
                  <a:cubicBezTo>
                    <a:pt x="1977" y="1144"/>
                    <a:pt x="1977" y="596"/>
                    <a:pt x="1620" y="263"/>
                  </a:cubicBezTo>
                  <a:cubicBezTo>
                    <a:pt x="1453" y="72"/>
                    <a:pt x="1239" y="1"/>
                    <a:pt x="1001" y="1"/>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1;p20">
              <a:extLst>
                <a:ext uri="{FF2B5EF4-FFF2-40B4-BE49-F238E27FC236}">
                  <a16:creationId xmlns:a16="http://schemas.microsoft.com/office/drawing/2014/main" id="{5A810F05-1F57-A663-F37F-83AD36DF217F}"/>
                </a:ext>
              </a:extLst>
            </p:cNvPr>
            <p:cNvSpPr/>
            <p:nvPr/>
          </p:nvSpPr>
          <p:spPr>
            <a:xfrm>
              <a:off x="8075565" y="3592689"/>
              <a:ext cx="83696" cy="80885"/>
            </a:xfrm>
            <a:custGeom>
              <a:avLst/>
              <a:gdLst/>
              <a:ahLst/>
              <a:cxnLst/>
              <a:rect l="l" t="t" r="r" b="b"/>
              <a:pathLst>
                <a:path w="2501" h="2417" extrusionOk="0">
                  <a:moveTo>
                    <a:pt x="572" y="0"/>
                  </a:moveTo>
                  <a:lnTo>
                    <a:pt x="477" y="95"/>
                  </a:lnTo>
                  <a:cubicBezTo>
                    <a:pt x="119" y="453"/>
                    <a:pt x="0" y="1000"/>
                    <a:pt x="143" y="1477"/>
                  </a:cubicBezTo>
                  <a:cubicBezTo>
                    <a:pt x="334" y="1572"/>
                    <a:pt x="500" y="1691"/>
                    <a:pt x="643" y="1834"/>
                  </a:cubicBezTo>
                  <a:cubicBezTo>
                    <a:pt x="810" y="2000"/>
                    <a:pt x="929" y="2167"/>
                    <a:pt x="1000" y="2358"/>
                  </a:cubicBezTo>
                  <a:cubicBezTo>
                    <a:pt x="1132" y="2397"/>
                    <a:pt x="1271" y="2417"/>
                    <a:pt x="1410" y="2417"/>
                  </a:cubicBezTo>
                  <a:cubicBezTo>
                    <a:pt x="1776" y="2417"/>
                    <a:pt x="2147" y="2283"/>
                    <a:pt x="2406" y="2024"/>
                  </a:cubicBezTo>
                  <a:lnTo>
                    <a:pt x="2501" y="1929"/>
                  </a:lnTo>
                  <a:cubicBezTo>
                    <a:pt x="1667" y="1524"/>
                    <a:pt x="977" y="834"/>
                    <a:pt x="572" y="0"/>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2;p20">
              <a:extLst>
                <a:ext uri="{FF2B5EF4-FFF2-40B4-BE49-F238E27FC236}">
                  <a16:creationId xmlns:a16="http://schemas.microsoft.com/office/drawing/2014/main" id="{769F9E1C-6486-1617-2D58-832B9BF75C9E}"/>
                </a:ext>
              </a:extLst>
            </p:cNvPr>
            <p:cNvSpPr/>
            <p:nvPr/>
          </p:nvSpPr>
          <p:spPr>
            <a:xfrm>
              <a:off x="8291515" y="3592689"/>
              <a:ext cx="83729" cy="80885"/>
            </a:xfrm>
            <a:custGeom>
              <a:avLst/>
              <a:gdLst/>
              <a:ahLst/>
              <a:cxnLst/>
              <a:rect l="l" t="t" r="r" b="b"/>
              <a:pathLst>
                <a:path w="2502" h="2417" extrusionOk="0">
                  <a:moveTo>
                    <a:pt x="1930" y="0"/>
                  </a:moveTo>
                  <a:cubicBezTo>
                    <a:pt x="1525" y="834"/>
                    <a:pt x="834" y="1477"/>
                    <a:pt x="1" y="1929"/>
                  </a:cubicBezTo>
                  <a:lnTo>
                    <a:pt x="96" y="2024"/>
                  </a:lnTo>
                  <a:cubicBezTo>
                    <a:pt x="355" y="2283"/>
                    <a:pt x="726" y="2417"/>
                    <a:pt x="1091" y="2417"/>
                  </a:cubicBezTo>
                  <a:cubicBezTo>
                    <a:pt x="1231" y="2417"/>
                    <a:pt x="1370" y="2397"/>
                    <a:pt x="1501" y="2358"/>
                  </a:cubicBezTo>
                  <a:cubicBezTo>
                    <a:pt x="1573" y="2167"/>
                    <a:pt x="1668" y="2000"/>
                    <a:pt x="1859" y="1834"/>
                  </a:cubicBezTo>
                  <a:cubicBezTo>
                    <a:pt x="2001" y="1691"/>
                    <a:pt x="2168" y="1572"/>
                    <a:pt x="2359" y="1477"/>
                  </a:cubicBezTo>
                  <a:cubicBezTo>
                    <a:pt x="2502" y="1000"/>
                    <a:pt x="2382" y="476"/>
                    <a:pt x="2025" y="95"/>
                  </a:cubicBezTo>
                  <a:lnTo>
                    <a:pt x="1930" y="0"/>
                  </a:ln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3;p20">
              <a:extLst>
                <a:ext uri="{FF2B5EF4-FFF2-40B4-BE49-F238E27FC236}">
                  <a16:creationId xmlns:a16="http://schemas.microsoft.com/office/drawing/2014/main" id="{78E41C2C-FFCC-D2DD-8BD6-A623EF0D8C45}"/>
                </a:ext>
              </a:extLst>
            </p:cNvPr>
            <p:cNvSpPr/>
            <p:nvPr/>
          </p:nvSpPr>
          <p:spPr>
            <a:xfrm>
              <a:off x="8030923" y="3332867"/>
              <a:ext cx="59802" cy="59802"/>
            </a:xfrm>
            <a:custGeom>
              <a:avLst/>
              <a:gdLst/>
              <a:ahLst/>
              <a:cxnLst/>
              <a:rect l="l" t="t" r="r" b="b"/>
              <a:pathLst>
                <a:path w="1787" h="1787" extrusionOk="0">
                  <a:moveTo>
                    <a:pt x="882" y="1"/>
                  </a:moveTo>
                  <a:cubicBezTo>
                    <a:pt x="644" y="1"/>
                    <a:pt x="405" y="72"/>
                    <a:pt x="263" y="263"/>
                  </a:cubicBezTo>
                  <a:cubicBezTo>
                    <a:pt x="72" y="429"/>
                    <a:pt x="1" y="644"/>
                    <a:pt x="1" y="882"/>
                  </a:cubicBezTo>
                  <a:cubicBezTo>
                    <a:pt x="1" y="1120"/>
                    <a:pt x="72" y="1358"/>
                    <a:pt x="263" y="1501"/>
                  </a:cubicBezTo>
                  <a:cubicBezTo>
                    <a:pt x="429" y="1691"/>
                    <a:pt x="644" y="1787"/>
                    <a:pt x="882" y="1787"/>
                  </a:cubicBezTo>
                  <a:cubicBezTo>
                    <a:pt x="1120" y="1787"/>
                    <a:pt x="1358" y="1691"/>
                    <a:pt x="1501" y="1501"/>
                  </a:cubicBezTo>
                  <a:cubicBezTo>
                    <a:pt x="1691" y="1334"/>
                    <a:pt x="1787" y="1120"/>
                    <a:pt x="1787" y="882"/>
                  </a:cubicBezTo>
                  <a:cubicBezTo>
                    <a:pt x="1787" y="644"/>
                    <a:pt x="1691" y="405"/>
                    <a:pt x="1501" y="263"/>
                  </a:cubicBezTo>
                  <a:cubicBezTo>
                    <a:pt x="1334" y="72"/>
                    <a:pt x="1120" y="1"/>
                    <a:pt x="882" y="1"/>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4;p20">
              <a:extLst>
                <a:ext uri="{FF2B5EF4-FFF2-40B4-BE49-F238E27FC236}">
                  <a16:creationId xmlns:a16="http://schemas.microsoft.com/office/drawing/2014/main" id="{7BD77ADE-C7D8-F746-C181-51ACB337BEE1}"/>
                </a:ext>
              </a:extLst>
            </p:cNvPr>
            <p:cNvSpPr/>
            <p:nvPr/>
          </p:nvSpPr>
          <p:spPr>
            <a:xfrm>
              <a:off x="8102638" y="3403009"/>
              <a:ext cx="247106" cy="227160"/>
            </a:xfrm>
            <a:custGeom>
              <a:avLst/>
              <a:gdLst/>
              <a:ahLst/>
              <a:cxnLst/>
              <a:rect l="l" t="t" r="r" b="b"/>
              <a:pathLst>
                <a:path w="7384" h="6788" extrusionOk="0">
                  <a:moveTo>
                    <a:pt x="3692" y="0"/>
                  </a:moveTo>
                  <a:cubicBezTo>
                    <a:pt x="1620" y="0"/>
                    <a:pt x="1" y="1667"/>
                    <a:pt x="1" y="3691"/>
                  </a:cubicBezTo>
                  <a:cubicBezTo>
                    <a:pt x="1" y="4977"/>
                    <a:pt x="644" y="6121"/>
                    <a:pt x="1668" y="6787"/>
                  </a:cubicBezTo>
                  <a:lnTo>
                    <a:pt x="1668" y="5358"/>
                  </a:lnTo>
                  <a:cubicBezTo>
                    <a:pt x="1668" y="4715"/>
                    <a:pt x="1978" y="4096"/>
                    <a:pt x="2501" y="3739"/>
                  </a:cubicBezTo>
                  <a:cubicBezTo>
                    <a:pt x="2263" y="3453"/>
                    <a:pt x="2097" y="3096"/>
                    <a:pt x="2097" y="2715"/>
                  </a:cubicBezTo>
                  <a:cubicBezTo>
                    <a:pt x="2097" y="1858"/>
                    <a:pt x="2811" y="1143"/>
                    <a:pt x="3692" y="1143"/>
                  </a:cubicBezTo>
                  <a:cubicBezTo>
                    <a:pt x="4550" y="1143"/>
                    <a:pt x="5264" y="1858"/>
                    <a:pt x="5264" y="2715"/>
                  </a:cubicBezTo>
                  <a:cubicBezTo>
                    <a:pt x="5264" y="3096"/>
                    <a:pt x="5121" y="3453"/>
                    <a:pt x="4883" y="3739"/>
                  </a:cubicBezTo>
                  <a:cubicBezTo>
                    <a:pt x="5383" y="4120"/>
                    <a:pt x="5716" y="4715"/>
                    <a:pt x="5716" y="5358"/>
                  </a:cubicBezTo>
                  <a:lnTo>
                    <a:pt x="5716" y="6787"/>
                  </a:lnTo>
                  <a:cubicBezTo>
                    <a:pt x="6717" y="6144"/>
                    <a:pt x="7383" y="5001"/>
                    <a:pt x="7383" y="3691"/>
                  </a:cubicBezTo>
                  <a:cubicBezTo>
                    <a:pt x="7383" y="1643"/>
                    <a:pt x="5716" y="0"/>
                    <a:pt x="3692" y="0"/>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5;p20">
              <a:extLst>
                <a:ext uri="{FF2B5EF4-FFF2-40B4-BE49-F238E27FC236}">
                  <a16:creationId xmlns:a16="http://schemas.microsoft.com/office/drawing/2014/main" id="{6FB37E2A-443D-48EA-D148-A1C4253B8DF6}"/>
                </a:ext>
              </a:extLst>
            </p:cNvPr>
            <p:cNvSpPr/>
            <p:nvPr/>
          </p:nvSpPr>
          <p:spPr>
            <a:xfrm>
              <a:off x="8030923" y="3661225"/>
              <a:ext cx="59802" cy="59802"/>
            </a:xfrm>
            <a:custGeom>
              <a:avLst/>
              <a:gdLst/>
              <a:ahLst/>
              <a:cxnLst/>
              <a:rect l="l" t="t" r="r" b="b"/>
              <a:pathLst>
                <a:path w="1787" h="1787" extrusionOk="0">
                  <a:moveTo>
                    <a:pt x="882" y="0"/>
                  </a:moveTo>
                  <a:cubicBezTo>
                    <a:pt x="644" y="0"/>
                    <a:pt x="405" y="95"/>
                    <a:pt x="263" y="262"/>
                  </a:cubicBezTo>
                  <a:cubicBezTo>
                    <a:pt x="72" y="453"/>
                    <a:pt x="1" y="667"/>
                    <a:pt x="1" y="905"/>
                  </a:cubicBezTo>
                  <a:cubicBezTo>
                    <a:pt x="1" y="1143"/>
                    <a:pt x="72" y="1381"/>
                    <a:pt x="263" y="1524"/>
                  </a:cubicBezTo>
                  <a:cubicBezTo>
                    <a:pt x="429" y="1691"/>
                    <a:pt x="644" y="1786"/>
                    <a:pt x="882" y="1786"/>
                  </a:cubicBezTo>
                  <a:cubicBezTo>
                    <a:pt x="1120" y="1786"/>
                    <a:pt x="1358" y="1691"/>
                    <a:pt x="1501" y="1524"/>
                  </a:cubicBezTo>
                  <a:cubicBezTo>
                    <a:pt x="1691" y="1334"/>
                    <a:pt x="1787" y="1143"/>
                    <a:pt x="1787" y="905"/>
                  </a:cubicBezTo>
                  <a:cubicBezTo>
                    <a:pt x="1787" y="667"/>
                    <a:pt x="1691" y="429"/>
                    <a:pt x="1501" y="262"/>
                  </a:cubicBezTo>
                  <a:cubicBezTo>
                    <a:pt x="1358" y="95"/>
                    <a:pt x="1120" y="0"/>
                    <a:pt x="882" y="0"/>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6;p20">
              <a:extLst>
                <a:ext uri="{FF2B5EF4-FFF2-40B4-BE49-F238E27FC236}">
                  <a16:creationId xmlns:a16="http://schemas.microsoft.com/office/drawing/2014/main" id="{483567EF-4759-8165-83B4-28304B1D6A41}"/>
                </a:ext>
              </a:extLst>
            </p:cNvPr>
            <p:cNvSpPr/>
            <p:nvPr/>
          </p:nvSpPr>
          <p:spPr>
            <a:xfrm>
              <a:off x="8179942" y="3560797"/>
              <a:ext cx="31122" cy="89285"/>
            </a:xfrm>
            <a:custGeom>
              <a:avLst/>
              <a:gdLst/>
              <a:ahLst/>
              <a:cxnLst/>
              <a:rect l="l" t="t" r="r" b="b"/>
              <a:pathLst>
                <a:path w="930" h="2668" extrusionOk="0">
                  <a:moveTo>
                    <a:pt x="191" y="0"/>
                  </a:moveTo>
                  <a:cubicBezTo>
                    <a:pt x="72" y="167"/>
                    <a:pt x="1" y="405"/>
                    <a:pt x="1" y="643"/>
                  </a:cubicBezTo>
                  <a:lnTo>
                    <a:pt x="1" y="2430"/>
                  </a:lnTo>
                  <a:cubicBezTo>
                    <a:pt x="311" y="2549"/>
                    <a:pt x="596" y="2620"/>
                    <a:pt x="930" y="2668"/>
                  </a:cubicBezTo>
                  <a:lnTo>
                    <a:pt x="191" y="0"/>
                  </a:ln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7;p20">
              <a:extLst>
                <a:ext uri="{FF2B5EF4-FFF2-40B4-BE49-F238E27FC236}">
                  <a16:creationId xmlns:a16="http://schemas.microsoft.com/office/drawing/2014/main" id="{AE9BBF1E-63A5-F829-44DD-9615EE89B391}"/>
                </a:ext>
              </a:extLst>
            </p:cNvPr>
            <p:cNvSpPr/>
            <p:nvPr/>
          </p:nvSpPr>
          <p:spPr>
            <a:xfrm>
              <a:off x="8356872" y="3661225"/>
              <a:ext cx="66194" cy="59802"/>
            </a:xfrm>
            <a:custGeom>
              <a:avLst/>
              <a:gdLst/>
              <a:ahLst/>
              <a:cxnLst/>
              <a:rect l="l" t="t" r="r" b="b"/>
              <a:pathLst>
                <a:path w="1978" h="1787" extrusionOk="0">
                  <a:moveTo>
                    <a:pt x="1001" y="0"/>
                  </a:moveTo>
                  <a:cubicBezTo>
                    <a:pt x="763" y="0"/>
                    <a:pt x="525" y="95"/>
                    <a:pt x="382" y="262"/>
                  </a:cubicBezTo>
                  <a:cubicBezTo>
                    <a:pt x="1" y="619"/>
                    <a:pt x="1" y="1191"/>
                    <a:pt x="382" y="1524"/>
                  </a:cubicBezTo>
                  <a:cubicBezTo>
                    <a:pt x="549" y="1691"/>
                    <a:pt x="763" y="1786"/>
                    <a:pt x="1001" y="1786"/>
                  </a:cubicBezTo>
                  <a:cubicBezTo>
                    <a:pt x="1239" y="1786"/>
                    <a:pt x="1477" y="1691"/>
                    <a:pt x="1620" y="1524"/>
                  </a:cubicBezTo>
                  <a:cubicBezTo>
                    <a:pt x="1977" y="1167"/>
                    <a:pt x="1977" y="595"/>
                    <a:pt x="1620" y="262"/>
                  </a:cubicBezTo>
                  <a:cubicBezTo>
                    <a:pt x="1453" y="95"/>
                    <a:pt x="1215" y="0"/>
                    <a:pt x="1001" y="0"/>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8;p20">
              <a:extLst>
                <a:ext uri="{FF2B5EF4-FFF2-40B4-BE49-F238E27FC236}">
                  <a16:creationId xmlns:a16="http://schemas.microsoft.com/office/drawing/2014/main" id="{376240E2-A36C-BFB7-649C-DFF81E2955D0}"/>
                </a:ext>
              </a:extLst>
            </p:cNvPr>
            <p:cNvSpPr/>
            <p:nvPr/>
          </p:nvSpPr>
          <p:spPr>
            <a:xfrm>
              <a:off x="8240514" y="3559994"/>
              <a:ext cx="31122" cy="89285"/>
            </a:xfrm>
            <a:custGeom>
              <a:avLst/>
              <a:gdLst/>
              <a:ahLst/>
              <a:cxnLst/>
              <a:rect l="l" t="t" r="r" b="b"/>
              <a:pathLst>
                <a:path w="930" h="2668" extrusionOk="0">
                  <a:moveTo>
                    <a:pt x="763" y="1"/>
                  </a:moveTo>
                  <a:lnTo>
                    <a:pt x="1" y="2668"/>
                  </a:lnTo>
                  <a:cubicBezTo>
                    <a:pt x="334" y="2644"/>
                    <a:pt x="644" y="2549"/>
                    <a:pt x="930" y="2430"/>
                  </a:cubicBezTo>
                  <a:lnTo>
                    <a:pt x="930" y="644"/>
                  </a:lnTo>
                  <a:cubicBezTo>
                    <a:pt x="930" y="406"/>
                    <a:pt x="882" y="167"/>
                    <a:pt x="763" y="1"/>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9;p20">
              <a:extLst>
                <a:ext uri="{FF2B5EF4-FFF2-40B4-BE49-F238E27FC236}">
                  <a16:creationId xmlns:a16="http://schemas.microsoft.com/office/drawing/2014/main" id="{1BD21C94-0655-CC5B-CAD4-5C9E80365763}"/>
                </a:ext>
              </a:extLst>
            </p:cNvPr>
            <p:cNvSpPr/>
            <p:nvPr/>
          </p:nvSpPr>
          <p:spPr>
            <a:xfrm>
              <a:off x="8204673" y="3541655"/>
              <a:ext cx="41463" cy="76568"/>
            </a:xfrm>
            <a:custGeom>
              <a:avLst/>
              <a:gdLst/>
              <a:ahLst/>
              <a:cxnLst/>
              <a:rect l="l" t="t" r="r" b="b"/>
              <a:pathLst>
                <a:path w="1239" h="2288" extrusionOk="0">
                  <a:moveTo>
                    <a:pt x="0" y="1"/>
                  </a:moveTo>
                  <a:lnTo>
                    <a:pt x="643" y="2287"/>
                  </a:lnTo>
                  <a:lnTo>
                    <a:pt x="1239" y="1"/>
                  </a:lnTo>
                  <a:lnTo>
                    <a:pt x="1239" y="1"/>
                  </a:lnTo>
                  <a:cubicBezTo>
                    <a:pt x="1048" y="96"/>
                    <a:pt x="834" y="120"/>
                    <a:pt x="643" y="120"/>
                  </a:cubicBezTo>
                  <a:cubicBezTo>
                    <a:pt x="429" y="120"/>
                    <a:pt x="215" y="96"/>
                    <a:pt x="48" y="1"/>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0;p20">
              <a:extLst>
                <a:ext uri="{FF2B5EF4-FFF2-40B4-BE49-F238E27FC236}">
                  <a16:creationId xmlns:a16="http://schemas.microsoft.com/office/drawing/2014/main" id="{C3136326-CD8C-16A8-9D69-CBF326AF144A}"/>
                </a:ext>
              </a:extLst>
            </p:cNvPr>
            <p:cNvSpPr/>
            <p:nvPr/>
          </p:nvSpPr>
          <p:spPr>
            <a:xfrm>
              <a:off x="8195102" y="3462778"/>
              <a:ext cx="59802" cy="59802"/>
            </a:xfrm>
            <a:custGeom>
              <a:avLst/>
              <a:gdLst/>
              <a:ahLst/>
              <a:cxnLst/>
              <a:rect l="l" t="t" r="r" b="b"/>
              <a:pathLst>
                <a:path w="1787" h="1787" extrusionOk="0">
                  <a:moveTo>
                    <a:pt x="882" y="0"/>
                  </a:moveTo>
                  <a:cubicBezTo>
                    <a:pt x="381" y="0"/>
                    <a:pt x="0" y="405"/>
                    <a:pt x="0" y="905"/>
                  </a:cubicBezTo>
                  <a:cubicBezTo>
                    <a:pt x="0" y="1405"/>
                    <a:pt x="381" y="1786"/>
                    <a:pt x="882" y="1786"/>
                  </a:cubicBezTo>
                  <a:cubicBezTo>
                    <a:pt x="1405" y="1786"/>
                    <a:pt x="1787" y="1405"/>
                    <a:pt x="1787" y="905"/>
                  </a:cubicBezTo>
                  <a:cubicBezTo>
                    <a:pt x="1787" y="429"/>
                    <a:pt x="1405" y="0"/>
                    <a:pt x="882" y="0"/>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679;p25">
            <a:extLst>
              <a:ext uri="{FF2B5EF4-FFF2-40B4-BE49-F238E27FC236}">
                <a16:creationId xmlns:a16="http://schemas.microsoft.com/office/drawing/2014/main" id="{A63EC7E0-1ABE-F8FA-AB81-B698F13299F7}"/>
              </a:ext>
            </a:extLst>
          </p:cNvPr>
          <p:cNvGrpSpPr/>
          <p:nvPr/>
        </p:nvGrpSpPr>
        <p:grpSpPr>
          <a:xfrm>
            <a:off x="726658" y="3793544"/>
            <a:ext cx="307904" cy="307268"/>
            <a:chOff x="5589852" y="3332867"/>
            <a:chExt cx="388964" cy="388161"/>
          </a:xfrm>
          <a:solidFill>
            <a:schemeClr val="bg1"/>
          </a:solidFill>
        </p:grpSpPr>
        <p:sp>
          <p:nvSpPr>
            <p:cNvPr id="50" name="Google Shape;680;p25">
              <a:extLst>
                <a:ext uri="{FF2B5EF4-FFF2-40B4-BE49-F238E27FC236}">
                  <a16:creationId xmlns:a16="http://schemas.microsoft.com/office/drawing/2014/main" id="{4BE96844-C6CE-A7EE-0AB1-159EA8C960BB}"/>
                </a:ext>
              </a:extLst>
            </p:cNvPr>
            <p:cNvSpPr/>
            <p:nvPr/>
          </p:nvSpPr>
          <p:spPr>
            <a:xfrm>
              <a:off x="5589852" y="3675548"/>
              <a:ext cx="388964" cy="45479"/>
            </a:xfrm>
            <a:custGeom>
              <a:avLst/>
              <a:gdLst/>
              <a:ahLst/>
              <a:cxnLst/>
              <a:rect l="l" t="t" r="r" b="b"/>
              <a:pathLst>
                <a:path w="11623" h="1359" extrusionOk="0">
                  <a:moveTo>
                    <a:pt x="1" y="1"/>
                  </a:moveTo>
                  <a:lnTo>
                    <a:pt x="1" y="1358"/>
                  </a:lnTo>
                  <a:lnTo>
                    <a:pt x="11622" y="1358"/>
                  </a:lnTo>
                  <a:lnTo>
                    <a:pt x="11622" y="1"/>
                  </a:ln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81;p25">
              <a:extLst>
                <a:ext uri="{FF2B5EF4-FFF2-40B4-BE49-F238E27FC236}">
                  <a16:creationId xmlns:a16="http://schemas.microsoft.com/office/drawing/2014/main" id="{5785ADAE-EC30-3DF2-B33F-817240027E6A}"/>
                </a:ext>
              </a:extLst>
            </p:cNvPr>
            <p:cNvSpPr/>
            <p:nvPr/>
          </p:nvSpPr>
          <p:spPr>
            <a:xfrm>
              <a:off x="5740478" y="3465957"/>
              <a:ext cx="86105" cy="187304"/>
            </a:xfrm>
            <a:custGeom>
              <a:avLst/>
              <a:gdLst/>
              <a:ahLst/>
              <a:cxnLst/>
              <a:rect l="l" t="t" r="r" b="b"/>
              <a:pathLst>
                <a:path w="2573" h="5597" extrusionOk="0">
                  <a:moveTo>
                    <a:pt x="1" y="1"/>
                  </a:moveTo>
                  <a:lnTo>
                    <a:pt x="1" y="5597"/>
                  </a:lnTo>
                  <a:lnTo>
                    <a:pt x="2573" y="5597"/>
                  </a:lnTo>
                  <a:lnTo>
                    <a:pt x="2573" y="1"/>
                  </a:ln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82;p25">
              <a:extLst>
                <a:ext uri="{FF2B5EF4-FFF2-40B4-BE49-F238E27FC236}">
                  <a16:creationId xmlns:a16="http://schemas.microsoft.com/office/drawing/2014/main" id="{EE235BF5-CB6C-4731-190D-126F80AEE06F}"/>
                </a:ext>
              </a:extLst>
            </p:cNvPr>
            <p:cNvSpPr/>
            <p:nvPr/>
          </p:nvSpPr>
          <p:spPr>
            <a:xfrm>
              <a:off x="5630512" y="3510599"/>
              <a:ext cx="86909" cy="141892"/>
            </a:xfrm>
            <a:custGeom>
              <a:avLst/>
              <a:gdLst/>
              <a:ahLst/>
              <a:cxnLst/>
              <a:rect l="l" t="t" r="r" b="b"/>
              <a:pathLst>
                <a:path w="2597" h="4240" extrusionOk="0">
                  <a:moveTo>
                    <a:pt x="0" y="0"/>
                  </a:moveTo>
                  <a:lnTo>
                    <a:pt x="0" y="4239"/>
                  </a:lnTo>
                  <a:lnTo>
                    <a:pt x="2596" y="4239"/>
                  </a:lnTo>
                  <a:lnTo>
                    <a:pt x="2596" y="0"/>
                  </a:ln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83;p25">
              <a:extLst>
                <a:ext uri="{FF2B5EF4-FFF2-40B4-BE49-F238E27FC236}">
                  <a16:creationId xmlns:a16="http://schemas.microsoft.com/office/drawing/2014/main" id="{A39416BA-1828-E102-6257-65D08828600C}"/>
                </a:ext>
              </a:extLst>
            </p:cNvPr>
            <p:cNvSpPr/>
            <p:nvPr/>
          </p:nvSpPr>
          <p:spPr>
            <a:xfrm>
              <a:off x="5849674" y="3556814"/>
              <a:ext cx="86909" cy="95676"/>
            </a:xfrm>
            <a:custGeom>
              <a:avLst/>
              <a:gdLst/>
              <a:ahLst/>
              <a:cxnLst/>
              <a:rect l="l" t="t" r="r" b="b"/>
              <a:pathLst>
                <a:path w="2597" h="2859" extrusionOk="0">
                  <a:moveTo>
                    <a:pt x="0" y="0"/>
                  </a:moveTo>
                  <a:lnTo>
                    <a:pt x="0" y="2858"/>
                  </a:lnTo>
                  <a:lnTo>
                    <a:pt x="2596" y="2858"/>
                  </a:lnTo>
                  <a:lnTo>
                    <a:pt x="2596" y="0"/>
                  </a:ln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84;p25">
              <a:extLst>
                <a:ext uri="{FF2B5EF4-FFF2-40B4-BE49-F238E27FC236}">
                  <a16:creationId xmlns:a16="http://schemas.microsoft.com/office/drawing/2014/main" id="{4F6FF5B7-B242-7873-3AE0-65A44D0965A1}"/>
                </a:ext>
              </a:extLst>
            </p:cNvPr>
            <p:cNvSpPr/>
            <p:nvPr/>
          </p:nvSpPr>
          <p:spPr>
            <a:xfrm>
              <a:off x="5744460" y="3332867"/>
              <a:ext cx="77338" cy="94070"/>
            </a:xfrm>
            <a:custGeom>
              <a:avLst/>
              <a:gdLst/>
              <a:ahLst/>
              <a:cxnLst/>
              <a:rect l="l" t="t" r="r" b="b"/>
              <a:pathLst>
                <a:path w="2311" h="2811" extrusionOk="0">
                  <a:moveTo>
                    <a:pt x="1168" y="1"/>
                  </a:moveTo>
                  <a:cubicBezTo>
                    <a:pt x="715" y="1"/>
                    <a:pt x="334" y="358"/>
                    <a:pt x="334" y="834"/>
                  </a:cubicBezTo>
                  <a:cubicBezTo>
                    <a:pt x="334" y="1120"/>
                    <a:pt x="501" y="1382"/>
                    <a:pt x="739" y="1549"/>
                  </a:cubicBezTo>
                  <a:cubicBezTo>
                    <a:pt x="334" y="1691"/>
                    <a:pt x="1" y="2096"/>
                    <a:pt x="1" y="2620"/>
                  </a:cubicBezTo>
                  <a:lnTo>
                    <a:pt x="1" y="2811"/>
                  </a:lnTo>
                  <a:lnTo>
                    <a:pt x="2287" y="2811"/>
                  </a:lnTo>
                  <a:lnTo>
                    <a:pt x="2287" y="2620"/>
                  </a:lnTo>
                  <a:cubicBezTo>
                    <a:pt x="2311" y="2096"/>
                    <a:pt x="2025" y="1691"/>
                    <a:pt x="1573" y="1549"/>
                  </a:cubicBezTo>
                  <a:cubicBezTo>
                    <a:pt x="1811" y="1382"/>
                    <a:pt x="2001" y="1120"/>
                    <a:pt x="2001" y="834"/>
                  </a:cubicBezTo>
                  <a:cubicBezTo>
                    <a:pt x="2001" y="382"/>
                    <a:pt x="1620" y="1"/>
                    <a:pt x="1168" y="1"/>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828;p28">
            <a:extLst>
              <a:ext uri="{FF2B5EF4-FFF2-40B4-BE49-F238E27FC236}">
                <a16:creationId xmlns:a16="http://schemas.microsoft.com/office/drawing/2014/main" id="{308729FF-F646-645E-4288-5F01D30473DC}"/>
              </a:ext>
            </a:extLst>
          </p:cNvPr>
          <p:cNvGrpSpPr/>
          <p:nvPr/>
        </p:nvGrpSpPr>
        <p:grpSpPr>
          <a:xfrm>
            <a:off x="779350" y="2796296"/>
            <a:ext cx="211946" cy="212366"/>
            <a:chOff x="1521411" y="2079268"/>
            <a:chExt cx="388964" cy="389733"/>
          </a:xfrm>
          <a:solidFill>
            <a:schemeClr val="bg1"/>
          </a:solidFill>
        </p:grpSpPr>
        <p:sp>
          <p:nvSpPr>
            <p:cNvPr id="61" name="Google Shape;829;p28">
              <a:extLst>
                <a:ext uri="{FF2B5EF4-FFF2-40B4-BE49-F238E27FC236}">
                  <a16:creationId xmlns:a16="http://schemas.microsoft.com/office/drawing/2014/main" id="{CDA9F0D7-CEB6-AC37-A821-784EBEB24238}"/>
                </a:ext>
              </a:extLst>
            </p:cNvPr>
            <p:cNvSpPr/>
            <p:nvPr/>
          </p:nvSpPr>
          <p:spPr>
            <a:xfrm>
              <a:off x="1731806" y="2315162"/>
              <a:ext cx="178569" cy="153839"/>
            </a:xfrm>
            <a:custGeom>
              <a:avLst/>
              <a:gdLst/>
              <a:ahLst/>
              <a:cxnLst/>
              <a:rect l="l" t="t" r="r" b="b"/>
              <a:pathLst>
                <a:path w="5336" h="4597" extrusionOk="0">
                  <a:moveTo>
                    <a:pt x="739" y="1"/>
                  </a:moveTo>
                  <a:lnTo>
                    <a:pt x="739" y="1882"/>
                  </a:lnTo>
                  <a:lnTo>
                    <a:pt x="406" y="1882"/>
                  </a:lnTo>
                  <a:cubicBezTo>
                    <a:pt x="168" y="1882"/>
                    <a:pt x="1" y="2072"/>
                    <a:pt x="1" y="2311"/>
                  </a:cubicBezTo>
                  <a:cubicBezTo>
                    <a:pt x="1" y="2525"/>
                    <a:pt x="168" y="2715"/>
                    <a:pt x="406" y="2715"/>
                  </a:cubicBezTo>
                  <a:lnTo>
                    <a:pt x="739" y="2715"/>
                  </a:lnTo>
                  <a:lnTo>
                    <a:pt x="739" y="4597"/>
                  </a:lnTo>
                  <a:lnTo>
                    <a:pt x="5335" y="4597"/>
                  </a:lnTo>
                  <a:lnTo>
                    <a:pt x="5335" y="1"/>
                  </a:lnTo>
                  <a:lnTo>
                    <a:pt x="4073" y="1"/>
                  </a:lnTo>
                  <a:cubicBezTo>
                    <a:pt x="3930" y="453"/>
                    <a:pt x="3502" y="787"/>
                    <a:pt x="3025" y="787"/>
                  </a:cubicBezTo>
                  <a:cubicBezTo>
                    <a:pt x="2549" y="787"/>
                    <a:pt x="2144" y="453"/>
                    <a:pt x="2001" y="1"/>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30;p28">
              <a:extLst>
                <a:ext uri="{FF2B5EF4-FFF2-40B4-BE49-F238E27FC236}">
                  <a16:creationId xmlns:a16="http://schemas.microsoft.com/office/drawing/2014/main" id="{F234EB0D-C425-09ED-9988-2D0D47B175CF}"/>
                </a:ext>
              </a:extLst>
            </p:cNvPr>
            <p:cNvSpPr/>
            <p:nvPr/>
          </p:nvSpPr>
          <p:spPr>
            <a:xfrm>
              <a:off x="1521411" y="2079268"/>
              <a:ext cx="178569" cy="153839"/>
            </a:xfrm>
            <a:custGeom>
              <a:avLst/>
              <a:gdLst/>
              <a:ahLst/>
              <a:cxnLst/>
              <a:rect l="l" t="t" r="r" b="b"/>
              <a:pathLst>
                <a:path w="5336" h="4597" extrusionOk="0">
                  <a:moveTo>
                    <a:pt x="1" y="1"/>
                  </a:moveTo>
                  <a:lnTo>
                    <a:pt x="1" y="4597"/>
                  </a:lnTo>
                  <a:lnTo>
                    <a:pt x="1263" y="4597"/>
                  </a:lnTo>
                  <a:cubicBezTo>
                    <a:pt x="1406" y="4144"/>
                    <a:pt x="1811" y="3811"/>
                    <a:pt x="2287" y="3811"/>
                  </a:cubicBezTo>
                  <a:cubicBezTo>
                    <a:pt x="2763" y="3811"/>
                    <a:pt x="3192" y="4144"/>
                    <a:pt x="3335" y="4597"/>
                  </a:cubicBezTo>
                  <a:lnTo>
                    <a:pt x="4597" y="4597"/>
                  </a:lnTo>
                  <a:lnTo>
                    <a:pt x="4597" y="2739"/>
                  </a:lnTo>
                  <a:lnTo>
                    <a:pt x="4907" y="2739"/>
                  </a:lnTo>
                  <a:cubicBezTo>
                    <a:pt x="5145" y="2739"/>
                    <a:pt x="5335" y="2573"/>
                    <a:pt x="5335" y="2334"/>
                  </a:cubicBezTo>
                  <a:cubicBezTo>
                    <a:pt x="5335" y="2096"/>
                    <a:pt x="5145" y="1882"/>
                    <a:pt x="4907" y="1882"/>
                  </a:cubicBezTo>
                  <a:lnTo>
                    <a:pt x="4597" y="1882"/>
                  </a:lnTo>
                  <a:lnTo>
                    <a:pt x="4597" y="1"/>
                  </a:ln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31;p28">
              <a:extLst>
                <a:ext uri="{FF2B5EF4-FFF2-40B4-BE49-F238E27FC236}">
                  <a16:creationId xmlns:a16="http://schemas.microsoft.com/office/drawing/2014/main" id="{CADD1D8C-1B66-2823-FCBC-5A7A18EC6CB3}"/>
                </a:ext>
              </a:extLst>
            </p:cNvPr>
            <p:cNvSpPr/>
            <p:nvPr/>
          </p:nvSpPr>
          <p:spPr>
            <a:xfrm>
              <a:off x="1521411" y="2230697"/>
              <a:ext cx="153872" cy="179339"/>
            </a:xfrm>
            <a:custGeom>
              <a:avLst/>
              <a:gdLst/>
              <a:ahLst/>
              <a:cxnLst/>
              <a:rect l="l" t="t" r="r" b="b"/>
              <a:pathLst>
                <a:path w="4598" h="5359" extrusionOk="0">
                  <a:moveTo>
                    <a:pt x="2287" y="0"/>
                  </a:moveTo>
                  <a:cubicBezTo>
                    <a:pt x="2049" y="0"/>
                    <a:pt x="1882" y="191"/>
                    <a:pt x="1882" y="405"/>
                  </a:cubicBezTo>
                  <a:lnTo>
                    <a:pt x="1882" y="739"/>
                  </a:lnTo>
                  <a:lnTo>
                    <a:pt x="1" y="739"/>
                  </a:lnTo>
                  <a:lnTo>
                    <a:pt x="1" y="5359"/>
                  </a:lnTo>
                  <a:lnTo>
                    <a:pt x="4597" y="5359"/>
                  </a:lnTo>
                  <a:lnTo>
                    <a:pt x="4597" y="4120"/>
                  </a:lnTo>
                  <a:cubicBezTo>
                    <a:pt x="4145" y="3953"/>
                    <a:pt x="3811" y="3549"/>
                    <a:pt x="3811" y="3072"/>
                  </a:cubicBezTo>
                  <a:cubicBezTo>
                    <a:pt x="3811" y="2596"/>
                    <a:pt x="4145" y="2167"/>
                    <a:pt x="4597" y="2025"/>
                  </a:cubicBezTo>
                  <a:lnTo>
                    <a:pt x="4597" y="786"/>
                  </a:lnTo>
                  <a:lnTo>
                    <a:pt x="2716" y="786"/>
                  </a:lnTo>
                  <a:lnTo>
                    <a:pt x="2716" y="405"/>
                  </a:lnTo>
                  <a:cubicBezTo>
                    <a:pt x="2716" y="167"/>
                    <a:pt x="2525" y="0"/>
                    <a:pt x="2287" y="0"/>
                  </a:cubicBez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32;p28">
              <a:extLst>
                <a:ext uri="{FF2B5EF4-FFF2-40B4-BE49-F238E27FC236}">
                  <a16:creationId xmlns:a16="http://schemas.microsoft.com/office/drawing/2014/main" id="{0C7BBB70-3D49-D7CC-61BD-E88E8C96275F}"/>
                </a:ext>
              </a:extLst>
            </p:cNvPr>
            <p:cNvSpPr/>
            <p:nvPr/>
          </p:nvSpPr>
          <p:spPr>
            <a:xfrm>
              <a:off x="1696768" y="2080071"/>
              <a:ext cx="153839" cy="178536"/>
            </a:xfrm>
            <a:custGeom>
              <a:avLst/>
              <a:gdLst/>
              <a:ahLst/>
              <a:cxnLst/>
              <a:rect l="l" t="t" r="r" b="b"/>
              <a:pathLst>
                <a:path w="4597" h="5335" extrusionOk="0">
                  <a:moveTo>
                    <a:pt x="0" y="0"/>
                  </a:moveTo>
                  <a:lnTo>
                    <a:pt x="0" y="1263"/>
                  </a:lnTo>
                  <a:cubicBezTo>
                    <a:pt x="453" y="1405"/>
                    <a:pt x="786" y="1810"/>
                    <a:pt x="786" y="2287"/>
                  </a:cubicBezTo>
                  <a:cubicBezTo>
                    <a:pt x="786" y="2763"/>
                    <a:pt x="453" y="3192"/>
                    <a:pt x="0" y="3334"/>
                  </a:cubicBezTo>
                  <a:lnTo>
                    <a:pt x="0" y="4597"/>
                  </a:lnTo>
                  <a:lnTo>
                    <a:pt x="1881" y="4597"/>
                  </a:lnTo>
                  <a:lnTo>
                    <a:pt x="1881" y="4906"/>
                  </a:lnTo>
                  <a:cubicBezTo>
                    <a:pt x="1881" y="5168"/>
                    <a:pt x="2048" y="5335"/>
                    <a:pt x="2286" y="5335"/>
                  </a:cubicBezTo>
                  <a:cubicBezTo>
                    <a:pt x="2524" y="5335"/>
                    <a:pt x="2715" y="5144"/>
                    <a:pt x="2715" y="4906"/>
                  </a:cubicBezTo>
                  <a:lnTo>
                    <a:pt x="2715" y="4597"/>
                  </a:lnTo>
                  <a:lnTo>
                    <a:pt x="4596" y="4597"/>
                  </a:lnTo>
                  <a:lnTo>
                    <a:pt x="4596" y="0"/>
                  </a:lnTo>
                  <a:close/>
                </a:path>
              </a:pathLst>
            </a:custGeom>
            <a:grp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966;p30">
            <a:extLst>
              <a:ext uri="{FF2B5EF4-FFF2-40B4-BE49-F238E27FC236}">
                <a16:creationId xmlns:a16="http://schemas.microsoft.com/office/drawing/2014/main" id="{E7DF926E-1379-D801-4D9D-21F91A39DF61}"/>
              </a:ext>
            </a:extLst>
          </p:cNvPr>
          <p:cNvSpPr/>
          <p:nvPr/>
        </p:nvSpPr>
        <p:spPr>
          <a:xfrm>
            <a:off x="699930" y="5980338"/>
            <a:ext cx="388127" cy="208822"/>
          </a:xfrm>
          <a:custGeom>
            <a:avLst/>
            <a:gdLst/>
            <a:ahLst/>
            <a:cxnLst/>
            <a:rect l="l" t="t" r="r" b="b"/>
            <a:pathLst>
              <a:path w="11598" h="6240" extrusionOk="0">
                <a:moveTo>
                  <a:pt x="0" y="0"/>
                </a:moveTo>
                <a:lnTo>
                  <a:pt x="0" y="1286"/>
                </a:lnTo>
                <a:lnTo>
                  <a:pt x="1239" y="1620"/>
                </a:lnTo>
                <a:lnTo>
                  <a:pt x="1310" y="1810"/>
                </a:lnTo>
                <a:cubicBezTo>
                  <a:pt x="1405" y="2096"/>
                  <a:pt x="1524" y="2406"/>
                  <a:pt x="1667" y="2668"/>
                </a:cubicBezTo>
                <a:lnTo>
                  <a:pt x="1763" y="2834"/>
                </a:lnTo>
                <a:lnTo>
                  <a:pt x="1096" y="3954"/>
                </a:lnTo>
                <a:lnTo>
                  <a:pt x="2286" y="5144"/>
                </a:lnTo>
                <a:lnTo>
                  <a:pt x="3382" y="4477"/>
                </a:lnTo>
                <a:lnTo>
                  <a:pt x="3572" y="4573"/>
                </a:lnTo>
                <a:cubicBezTo>
                  <a:pt x="3834" y="4716"/>
                  <a:pt x="4144" y="4835"/>
                  <a:pt x="4430" y="4930"/>
                </a:cubicBezTo>
                <a:lnTo>
                  <a:pt x="4620" y="4978"/>
                </a:lnTo>
                <a:lnTo>
                  <a:pt x="4930" y="6240"/>
                </a:lnTo>
                <a:lnTo>
                  <a:pt x="6645" y="6240"/>
                </a:lnTo>
                <a:lnTo>
                  <a:pt x="6954" y="4978"/>
                </a:lnTo>
                <a:lnTo>
                  <a:pt x="7145" y="4930"/>
                </a:lnTo>
                <a:cubicBezTo>
                  <a:pt x="7430" y="4835"/>
                  <a:pt x="7740" y="4716"/>
                  <a:pt x="8002" y="4573"/>
                </a:cubicBezTo>
                <a:lnTo>
                  <a:pt x="8192" y="4477"/>
                </a:lnTo>
                <a:lnTo>
                  <a:pt x="9288" y="5144"/>
                </a:lnTo>
                <a:lnTo>
                  <a:pt x="10479" y="3954"/>
                </a:lnTo>
                <a:lnTo>
                  <a:pt x="9812" y="2834"/>
                </a:lnTo>
                <a:lnTo>
                  <a:pt x="9907" y="2668"/>
                </a:lnTo>
                <a:cubicBezTo>
                  <a:pt x="10098" y="2406"/>
                  <a:pt x="10193" y="2096"/>
                  <a:pt x="10288" y="1810"/>
                </a:cubicBezTo>
                <a:lnTo>
                  <a:pt x="10360" y="1620"/>
                </a:lnTo>
                <a:lnTo>
                  <a:pt x="11598" y="1286"/>
                </a:lnTo>
                <a:lnTo>
                  <a:pt x="11598" y="0"/>
                </a:lnTo>
                <a:lnTo>
                  <a:pt x="9383" y="0"/>
                </a:lnTo>
                <a:lnTo>
                  <a:pt x="9383" y="429"/>
                </a:lnTo>
                <a:cubicBezTo>
                  <a:pt x="9383" y="2382"/>
                  <a:pt x="7764" y="4001"/>
                  <a:pt x="5811" y="4001"/>
                </a:cubicBezTo>
                <a:cubicBezTo>
                  <a:pt x="3834" y="4001"/>
                  <a:pt x="2239" y="2382"/>
                  <a:pt x="2239" y="429"/>
                </a:cubicBezTo>
                <a:lnTo>
                  <a:pt x="2239" y="0"/>
                </a:lnTo>
                <a:close/>
              </a:path>
            </a:pathLst>
          </a:custGeom>
          <a:solidFill>
            <a:schemeClr val="bg1"/>
          </a:solid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66;p30">
            <a:extLst>
              <a:ext uri="{FF2B5EF4-FFF2-40B4-BE49-F238E27FC236}">
                <a16:creationId xmlns:a16="http://schemas.microsoft.com/office/drawing/2014/main" id="{5B6E957B-0C16-15C2-044E-2B963626072C}"/>
              </a:ext>
            </a:extLst>
          </p:cNvPr>
          <p:cNvSpPr/>
          <p:nvPr/>
        </p:nvSpPr>
        <p:spPr>
          <a:xfrm rot="10800000">
            <a:off x="699929" y="5766978"/>
            <a:ext cx="388127" cy="208822"/>
          </a:xfrm>
          <a:custGeom>
            <a:avLst/>
            <a:gdLst/>
            <a:ahLst/>
            <a:cxnLst/>
            <a:rect l="l" t="t" r="r" b="b"/>
            <a:pathLst>
              <a:path w="11598" h="6240" extrusionOk="0">
                <a:moveTo>
                  <a:pt x="0" y="0"/>
                </a:moveTo>
                <a:lnTo>
                  <a:pt x="0" y="1286"/>
                </a:lnTo>
                <a:lnTo>
                  <a:pt x="1239" y="1620"/>
                </a:lnTo>
                <a:lnTo>
                  <a:pt x="1310" y="1810"/>
                </a:lnTo>
                <a:cubicBezTo>
                  <a:pt x="1405" y="2096"/>
                  <a:pt x="1524" y="2406"/>
                  <a:pt x="1667" y="2668"/>
                </a:cubicBezTo>
                <a:lnTo>
                  <a:pt x="1763" y="2834"/>
                </a:lnTo>
                <a:lnTo>
                  <a:pt x="1096" y="3954"/>
                </a:lnTo>
                <a:lnTo>
                  <a:pt x="2286" y="5144"/>
                </a:lnTo>
                <a:lnTo>
                  <a:pt x="3382" y="4477"/>
                </a:lnTo>
                <a:lnTo>
                  <a:pt x="3572" y="4573"/>
                </a:lnTo>
                <a:cubicBezTo>
                  <a:pt x="3834" y="4716"/>
                  <a:pt x="4144" y="4835"/>
                  <a:pt x="4430" y="4930"/>
                </a:cubicBezTo>
                <a:lnTo>
                  <a:pt x="4620" y="4978"/>
                </a:lnTo>
                <a:lnTo>
                  <a:pt x="4930" y="6240"/>
                </a:lnTo>
                <a:lnTo>
                  <a:pt x="6645" y="6240"/>
                </a:lnTo>
                <a:lnTo>
                  <a:pt x="6954" y="4978"/>
                </a:lnTo>
                <a:lnTo>
                  <a:pt x="7145" y="4930"/>
                </a:lnTo>
                <a:cubicBezTo>
                  <a:pt x="7430" y="4835"/>
                  <a:pt x="7740" y="4716"/>
                  <a:pt x="8002" y="4573"/>
                </a:cubicBezTo>
                <a:lnTo>
                  <a:pt x="8192" y="4477"/>
                </a:lnTo>
                <a:lnTo>
                  <a:pt x="9288" y="5144"/>
                </a:lnTo>
                <a:lnTo>
                  <a:pt x="10479" y="3954"/>
                </a:lnTo>
                <a:lnTo>
                  <a:pt x="9812" y="2834"/>
                </a:lnTo>
                <a:lnTo>
                  <a:pt x="9907" y="2668"/>
                </a:lnTo>
                <a:cubicBezTo>
                  <a:pt x="10098" y="2406"/>
                  <a:pt x="10193" y="2096"/>
                  <a:pt x="10288" y="1810"/>
                </a:cubicBezTo>
                <a:lnTo>
                  <a:pt x="10360" y="1620"/>
                </a:lnTo>
                <a:lnTo>
                  <a:pt x="11598" y="1286"/>
                </a:lnTo>
                <a:lnTo>
                  <a:pt x="11598" y="0"/>
                </a:lnTo>
                <a:lnTo>
                  <a:pt x="9383" y="0"/>
                </a:lnTo>
                <a:lnTo>
                  <a:pt x="9383" y="429"/>
                </a:lnTo>
                <a:cubicBezTo>
                  <a:pt x="9383" y="2382"/>
                  <a:pt x="7764" y="4001"/>
                  <a:pt x="5811" y="4001"/>
                </a:cubicBezTo>
                <a:cubicBezTo>
                  <a:pt x="3834" y="4001"/>
                  <a:pt x="2239" y="2382"/>
                  <a:pt x="2239" y="429"/>
                </a:cubicBezTo>
                <a:lnTo>
                  <a:pt x="2239" y="0"/>
                </a:lnTo>
                <a:close/>
              </a:path>
            </a:pathLst>
          </a:custGeom>
          <a:solidFill>
            <a:schemeClr val="bg1"/>
          </a:solidFill>
          <a:ln w="3175">
            <a:solidFill>
              <a:schemeClr val="bg1"/>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90;p31">
            <a:extLst>
              <a:ext uri="{FF2B5EF4-FFF2-40B4-BE49-F238E27FC236}">
                <a16:creationId xmlns:a16="http://schemas.microsoft.com/office/drawing/2014/main" id="{C5744953-AD3E-7AE3-6B03-A9C2B85AAD74}"/>
              </a:ext>
            </a:extLst>
          </p:cNvPr>
          <p:cNvSpPr txBox="1"/>
          <p:nvPr/>
        </p:nvSpPr>
        <p:spPr>
          <a:xfrm>
            <a:off x="8271275" y="1318662"/>
            <a:ext cx="3822300" cy="737511"/>
          </a:xfrm>
          <a:prstGeom prst="rect">
            <a:avLst/>
          </a:prstGeom>
          <a:solidFill>
            <a:srgbClr val="92D050"/>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lvl="0" algn="ctr"/>
            <a:r>
              <a:rPr lang="fr-FR" sz="1200" dirty="0">
                <a:solidFill>
                  <a:schemeClr val="bg1"/>
                </a:solidFill>
              </a:rPr>
              <a:t>en organisant des réunions </a:t>
            </a:r>
            <a:r>
              <a:rPr lang="fr-FR" sz="1200" dirty="0" err="1">
                <a:solidFill>
                  <a:schemeClr val="bg1"/>
                </a:solidFill>
              </a:rPr>
              <a:t>solene</a:t>
            </a:r>
            <a:r>
              <a:rPr lang="fr-FR" sz="1200" dirty="0">
                <a:solidFill>
                  <a:schemeClr val="bg1"/>
                </a:solidFill>
              </a:rPr>
              <a:t> pour définir les objectifs de la modélisation de la CLV.</a:t>
            </a:r>
            <a:endParaRPr lang="fr-FR" sz="1200" dirty="0">
              <a:solidFill>
                <a:schemeClr val="bg1"/>
              </a:solidFill>
              <a:latin typeface="Montserrat Medium"/>
              <a:ea typeface="Montserrat Medium"/>
              <a:cs typeface="Montserrat Medium"/>
              <a:sym typeface="Montserrat Medium"/>
            </a:endParaRPr>
          </a:p>
        </p:txBody>
      </p:sp>
      <p:sp>
        <p:nvSpPr>
          <p:cNvPr id="69" name="Google Shape;1003;p31">
            <a:extLst>
              <a:ext uri="{FF2B5EF4-FFF2-40B4-BE49-F238E27FC236}">
                <a16:creationId xmlns:a16="http://schemas.microsoft.com/office/drawing/2014/main" id="{751EB526-3851-78F1-651A-CF830A6060A9}"/>
              </a:ext>
            </a:extLst>
          </p:cNvPr>
          <p:cNvSpPr/>
          <p:nvPr/>
        </p:nvSpPr>
        <p:spPr>
          <a:xfrm>
            <a:off x="8120375" y="1318662"/>
            <a:ext cx="150900" cy="737511"/>
          </a:xfrm>
          <a:prstGeom prst="rect">
            <a:avLst/>
          </a:prstGeom>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70" name="Google Shape;990;p31">
            <a:extLst>
              <a:ext uri="{FF2B5EF4-FFF2-40B4-BE49-F238E27FC236}">
                <a16:creationId xmlns:a16="http://schemas.microsoft.com/office/drawing/2014/main" id="{15D3F749-A07C-8BD5-DCC3-8375BB2E6582}"/>
              </a:ext>
            </a:extLst>
          </p:cNvPr>
          <p:cNvSpPr txBox="1"/>
          <p:nvPr/>
        </p:nvSpPr>
        <p:spPr>
          <a:xfrm>
            <a:off x="8271275" y="2187324"/>
            <a:ext cx="3822300" cy="737511"/>
          </a:xfrm>
          <a:prstGeom prst="rect">
            <a:avLst/>
          </a:prstGeom>
          <a:solidFill>
            <a:srgbClr val="92D050"/>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a:defRPr lang="fr-FR"/>
            </a:defPPr>
            <a:lvl1pPr lvl="0" algn="ctr">
              <a:defRPr sz="1200">
                <a:solidFill>
                  <a:schemeClr val="bg1"/>
                </a:solidFill>
              </a:defRPr>
            </a:lvl1pPr>
          </a:lstStyle>
          <a:p>
            <a:r>
              <a:rPr lang="fr-FR" dirty="0"/>
              <a:t>en identifiant les principales sources de données clients et en réalisant les fusions appropriées entre les différentes bases de BNP Paribas.</a:t>
            </a:r>
            <a:endParaRPr lang="fr-FR" dirty="0">
              <a:sym typeface="Montserrat Medium"/>
            </a:endParaRPr>
          </a:p>
        </p:txBody>
      </p:sp>
      <p:sp>
        <p:nvSpPr>
          <p:cNvPr id="71" name="Google Shape;1003;p31">
            <a:extLst>
              <a:ext uri="{FF2B5EF4-FFF2-40B4-BE49-F238E27FC236}">
                <a16:creationId xmlns:a16="http://schemas.microsoft.com/office/drawing/2014/main" id="{6EA6B728-B339-863C-801C-9F4D88498569}"/>
              </a:ext>
            </a:extLst>
          </p:cNvPr>
          <p:cNvSpPr/>
          <p:nvPr/>
        </p:nvSpPr>
        <p:spPr>
          <a:xfrm>
            <a:off x="8120375" y="2187324"/>
            <a:ext cx="150900" cy="737511"/>
          </a:xfrm>
          <a:prstGeom prst="rect">
            <a:avLst/>
          </a:prstGeom>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algn="ctr"/>
            <a:endParaRPr>
              <a:latin typeface="Montserrat Medium"/>
              <a:ea typeface="Montserrat Medium"/>
              <a:cs typeface="Montserrat Medium"/>
              <a:sym typeface="Montserrat Medium"/>
            </a:endParaRPr>
          </a:p>
        </p:txBody>
      </p:sp>
      <p:sp>
        <p:nvSpPr>
          <p:cNvPr id="72" name="Google Shape;990;p31">
            <a:extLst>
              <a:ext uri="{FF2B5EF4-FFF2-40B4-BE49-F238E27FC236}">
                <a16:creationId xmlns:a16="http://schemas.microsoft.com/office/drawing/2014/main" id="{B761F603-CB01-AB13-E2E1-5FE6927EF4E0}"/>
              </a:ext>
            </a:extLst>
          </p:cNvPr>
          <p:cNvSpPr txBox="1"/>
          <p:nvPr/>
        </p:nvSpPr>
        <p:spPr>
          <a:xfrm>
            <a:off x="8271275" y="3278500"/>
            <a:ext cx="3822300" cy="737511"/>
          </a:xfrm>
          <a:prstGeom prst="rect">
            <a:avLst/>
          </a:prstGeom>
          <a:solidFill>
            <a:srgbClr val="92D050"/>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a:defRPr lang="fr-FR"/>
            </a:defPPr>
            <a:lvl1pPr lvl="0" algn="ctr">
              <a:defRPr sz="1200">
                <a:solidFill>
                  <a:schemeClr val="bg1"/>
                </a:solidFill>
              </a:defRPr>
            </a:lvl1pPr>
          </a:lstStyle>
          <a:p>
            <a:r>
              <a:rPr lang="fr-FR" dirty="0"/>
              <a:t>pour garantir la qualité des données en effectuant des nettoyages et transformations nécessaires.</a:t>
            </a:r>
            <a:endParaRPr lang="fr-FR" dirty="0">
              <a:sym typeface="Montserrat Medium"/>
            </a:endParaRPr>
          </a:p>
        </p:txBody>
      </p:sp>
      <p:sp>
        <p:nvSpPr>
          <p:cNvPr id="73" name="Google Shape;1003;p31">
            <a:extLst>
              <a:ext uri="{FF2B5EF4-FFF2-40B4-BE49-F238E27FC236}">
                <a16:creationId xmlns:a16="http://schemas.microsoft.com/office/drawing/2014/main" id="{15379F5E-C407-62DE-F129-99D4394B6337}"/>
              </a:ext>
            </a:extLst>
          </p:cNvPr>
          <p:cNvSpPr/>
          <p:nvPr/>
        </p:nvSpPr>
        <p:spPr>
          <a:xfrm>
            <a:off x="8120375" y="3278500"/>
            <a:ext cx="150900" cy="737511"/>
          </a:xfrm>
          <a:prstGeom prst="rect">
            <a:avLst/>
          </a:prstGeom>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algn="ctr"/>
            <a:endParaRPr>
              <a:latin typeface="Montserrat Medium"/>
              <a:ea typeface="Montserrat Medium"/>
              <a:cs typeface="Montserrat Medium"/>
              <a:sym typeface="Montserrat Medium"/>
            </a:endParaRPr>
          </a:p>
        </p:txBody>
      </p:sp>
      <p:sp>
        <p:nvSpPr>
          <p:cNvPr id="74" name="Google Shape;990;p31">
            <a:extLst>
              <a:ext uri="{FF2B5EF4-FFF2-40B4-BE49-F238E27FC236}">
                <a16:creationId xmlns:a16="http://schemas.microsoft.com/office/drawing/2014/main" id="{E44A43D2-1E86-EEEF-6DF3-DA1A01EB0192}"/>
              </a:ext>
            </a:extLst>
          </p:cNvPr>
          <p:cNvSpPr txBox="1"/>
          <p:nvPr/>
        </p:nvSpPr>
        <p:spPr>
          <a:xfrm>
            <a:off x="8271275" y="5398222"/>
            <a:ext cx="3822300" cy="737511"/>
          </a:xfrm>
          <a:prstGeom prst="rect">
            <a:avLst/>
          </a:prstGeom>
          <a:solidFill>
            <a:srgbClr val="92D050"/>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a:defRPr lang="fr-FR"/>
            </a:defPPr>
            <a:lvl1pPr lvl="0" algn="ctr">
              <a:defRPr sz="1200">
                <a:solidFill>
                  <a:schemeClr val="bg1"/>
                </a:solidFill>
              </a:defRPr>
            </a:lvl1pPr>
          </a:lstStyle>
          <a:p>
            <a:r>
              <a:rPr lang="fr-FR" dirty="0"/>
              <a:t>en menant une recherche approfondie sur différentes approches de modélisation</a:t>
            </a:r>
            <a:endParaRPr lang="fr-FR" dirty="0">
              <a:sym typeface="Montserrat Medium"/>
            </a:endParaRPr>
          </a:p>
        </p:txBody>
      </p:sp>
      <p:sp>
        <p:nvSpPr>
          <p:cNvPr id="75" name="Google Shape;1003;p31">
            <a:extLst>
              <a:ext uri="{FF2B5EF4-FFF2-40B4-BE49-F238E27FC236}">
                <a16:creationId xmlns:a16="http://schemas.microsoft.com/office/drawing/2014/main" id="{D2A3FCED-4E95-708F-8112-E59AF7FF4D55}"/>
              </a:ext>
            </a:extLst>
          </p:cNvPr>
          <p:cNvSpPr/>
          <p:nvPr/>
        </p:nvSpPr>
        <p:spPr>
          <a:xfrm>
            <a:off x="8120375" y="5398222"/>
            <a:ext cx="150900" cy="737511"/>
          </a:xfrm>
          <a:prstGeom prst="rect">
            <a:avLst/>
          </a:prstGeom>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algn="ctr"/>
            <a:endParaRPr>
              <a:latin typeface="Montserrat Medium"/>
              <a:ea typeface="Montserrat Medium"/>
              <a:cs typeface="Montserrat Medium"/>
              <a:sym typeface="Montserrat Medium"/>
            </a:endParaRPr>
          </a:p>
        </p:txBody>
      </p:sp>
      <p:sp>
        <p:nvSpPr>
          <p:cNvPr id="76" name="Google Shape;990;p31">
            <a:extLst>
              <a:ext uri="{FF2B5EF4-FFF2-40B4-BE49-F238E27FC236}">
                <a16:creationId xmlns:a16="http://schemas.microsoft.com/office/drawing/2014/main" id="{9B45B350-64DD-BA11-47C4-BC3B6B693D0C}"/>
              </a:ext>
            </a:extLst>
          </p:cNvPr>
          <p:cNvSpPr txBox="1"/>
          <p:nvPr/>
        </p:nvSpPr>
        <p:spPr>
          <a:xfrm>
            <a:off x="8271275" y="4369676"/>
            <a:ext cx="3822300" cy="737511"/>
          </a:xfrm>
          <a:prstGeom prst="rect">
            <a:avLst/>
          </a:prstGeom>
          <a:solidFill>
            <a:srgbClr val="92D050"/>
          </a:solidFill>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defPPr>
              <a:defRPr lang="fr-FR"/>
            </a:defPPr>
            <a:lvl1pPr lvl="0" algn="ctr">
              <a:defRPr sz="1200">
                <a:solidFill>
                  <a:schemeClr val="bg1"/>
                </a:solidFill>
              </a:defRPr>
            </a:lvl1pPr>
          </a:lstStyle>
          <a:p>
            <a:r>
              <a:rPr lang="fr-FR" dirty="0"/>
              <a:t>en testant différents modèles, tels qu'</a:t>
            </a:r>
            <a:r>
              <a:rPr lang="fr-FR" dirty="0" err="1"/>
              <a:t>AGBoost</a:t>
            </a:r>
            <a:r>
              <a:rPr lang="fr-FR" dirty="0"/>
              <a:t> et </a:t>
            </a:r>
            <a:r>
              <a:rPr lang="fr-FR" dirty="0" err="1"/>
              <a:t>XGBoost</a:t>
            </a:r>
            <a:r>
              <a:rPr lang="fr-FR" dirty="0"/>
              <a:t>, répondant aux exigences du projet de prédiction de la CLV.</a:t>
            </a:r>
            <a:endParaRPr lang="fr-FR" dirty="0">
              <a:sym typeface="Montserrat Medium"/>
            </a:endParaRPr>
          </a:p>
        </p:txBody>
      </p:sp>
      <p:sp>
        <p:nvSpPr>
          <p:cNvPr id="77" name="Google Shape;1003;p31">
            <a:extLst>
              <a:ext uri="{FF2B5EF4-FFF2-40B4-BE49-F238E27FC236}">
                <a16:creationId xmlns:a16="http://schemas.microsoft.com/office/drawing/2014/main" id="{968E3436-DA4E-048F-E524-61E93D6F5857}"/>
              </a:ext>
            </a:extLst>
          </p:cNvPr>
          <p:cNvSpPr/>
          <p:nvPr/>
        </p:nvSpPr>
        <p:spPr>
          <a:xfrm>
            <a:off x="8120375" y="4369676"/>
            <a:ext cx="150900" cy="737511"/>
          </a:xfrm>
          <a:prstGeom prst="rect">
            <a:avLst/>
          </a:prstGeom>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ctr" anchorCtr="0">
            <a:noAutofit/>
          </a:bodyPr>
          <a:lstStyle/>
          <a:p>
            <a:pPr algn="ctr"/>
            <a:endParaRPr>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1555781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11</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11</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III</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3235289" y="2365680"/>
            <a:ext cx="5866694" cy="1299078"/>
            <a:chOff x="2689776" y="2121168"/>
            <a:chExt cx="3347264" cy="281018"/>
          </a:xfrm>
        </p:grpSpPr>
        <p:sp>
          <p:nvSpPr>
            <p:cNvPr id="48" name="Rectangle 47"/>
            <p:cNvSpPr/>
            <p:nvPr/>
          </p:nvSpPr>
          <p:spPr>
            <a:xfrm rot="16200000" flipV="1">
              <a:off x="4222899" y="633554"/>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689776" y="2198427"/>
              <a:ext cx="3347264" cy="126499"/>
            </a:xfrm>
            <a:prstGeom prst="rect">
              <a:avLst/>
            </a:prstGeom>
          </p:spPr>
          <p:txBody>
            <a:bodyPr wrap="square">
              <a:spAutoFit/>
            </a:bodyPr>
            <a:lstStyle/>
            <a:p>
              <a:pPr algn="ctr"/>
              <a:r>
                <a:rPr lang="fr-FR" sz="3200" dirty="0">
                  <a:solidFill>
                    <a:prstClr val="white"/>
                  </a:solidFill>
                  <a:latin typeface="Century Gothic" pitchFamily="34" charset="0"/>
                </a:rPr>
                <a:t>Data set</a:t>
              </a: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Tree>
    <p:extLst>
      <p:ext uri="{BB962C8B-B14F-4D97-AF65-F5344CB8AC3E}">
        <p14:creationId xmlns:p14="http://schemas.microsoft.com/office/powerpoint/2010/main" val="3994785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data flow&#10;&#10;Description automatically generated">
            <a:extLst>
              <a:ext uri="{FF2B5EF4-FFF2-40B4-BE49-F238E27FC236}">
                <a16:creationId xmlns:a16="http://schemas.microsoft.com/office/drawing/2014/main" id="{0D14AFEE-ECCC-56E9-CB75-222043224D84}"/>
              </a:ext>
            </a:extLst>
          </p:cNvPr>
          <p:cNvPicPr>
            <a:picLocks noChangeAspect="1"/>
          </p:cNvPicPr>
          <p:nvPr/>
        </p:nvPicPr>
        <p:blipFill>
          <a:blip r:embed="rId3"/>
          <a:stretch>
            <a:fillRect/>
          </a:stretch>
        </p:blipFill>
        <p:spPr>
          <a:xfrm>
            <a:off x="5204123" y="1589164"/>
            <a:ext cx="6829425" cy="3175331"/>
          </a:xfrm>
          <a:prstGeom prst="rect">
            <a:avLst/>
          </a:prstGeom>
        </p:spPr>
      </p:pic>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12</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12</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III</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1362254" y="892968"/>
            <a:ext cx="4733746" cy="504056"/>
            <a:chOff x="2606890" y="2132199"/>
            <a:chExt cx="3430150" cy="281018"/>
          </a:xfrm>
        </p:grpSpPr>
        <p:sp>
          <p:nvSpPr>
            <p:cNvPr id="48" name="Rectangle 47"/>
            <p:cNvSpPr/>
            <p:nvPr/>
          </p:nvSpPr>
          <p:spPr>
            <a:xfrm rot="16200000" flipV="1">
              <a:off x="4094504"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689776" y="2198427"/>
              <a:ext cx="3347264" cy="188748"/>
            </a:xfrm>
            <a:prstGeom prst="rect">
              <a:avLst/>
            </a:prstGeom>
          </p:spPr>
          <p:txBody>
            <a:bodyPr wrap="square">
              <a:spAutoFit/>
            </a:bodyPr>
            <a:lstStyle/>
            <a:p>
              <a:pPr algn="ctr"/>
              <a:r>
                <a:rPr lang="fr-FR" sz="1600" dirty="0">
                  <a:solidFill>
                    <a:prstClr val="white"/>
                  </a:solidFill>
                  <a:latin typeface="Century Gothic" pitchFamily="34" charset="0"/>
                </a:rPr>
                <a:t>Data set</a:t>
              </a: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
        <p:nvSpPr>
          <p:cNvPr id="5" name="Google Shape;209;p6">
            <a:extLst>
              <a:ext uri="{FF2B5EF4-FFF2-40B4-BE49-F238E27FC236}">
                <a16:creationId xmlns:a16="http://schemas.microsoft.com/office/drawing/2014/main" id="{33E149BA-1593-2FB4-D00A-D116EA131688}"/>
              </a:ext>
            </a:extLst>
          </p:cNvPr>
          <p:cNvSpPr txBox="1">
            <a:spLocks/>
          </p:cNvSpPr>
          <p:nvPr/>
        </p:nvSpPr>
        <p:spPr>
          <a:xfrm>
            <a:off x="693798" y="2164904"/>
            <a:ext cx="9724031" cy="368335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2000"/>
            </a:pPr>
            <a:endParaRPr lang="fr-FR" sz="2000" dirty="0"/>
          </a:p>
          <a:p>
            <a:pPr marL="228600" indent="-228600">
              <a:lnSpc>
                <a:spcPct val="90000"/>
              </a:lnSpc>
              <a:buClr>
                <a:schemeClr val="dk1"/>
              </a:buClr>
              <a:buSzPts val="2000"/>
              <a:buFont typeface="Arial"/>
              <a:buChar char="•"/>
            </a:pPr>
            <a:r>
              <a:rPr lang="fr-FR" sz="2000" dirty="0"/>
              <a:t>Données collectées de 2018 à 2023</a:t>
            </a:r>
          </a:p>
          <a:p>
            <a:pPr marL="228600" indent="-228600">
              <a:lnSpc>
                <a:spcPct val="90000"/>
              </a:lnSpc>
              <a:buClr>
                <a:schemeClr val="dk1"/>
              </a:buClr>
              <a:buSzPts val="2000"/>
              <a:buFont typeface="Arial"/>
              <a:buChar char="•"/>
            </a:pPr>
            <a:r>
              <a:rPr lang="fr-FR" sz="2000" dirty="0"/>
              <a:t>Variables: caractéristiques clients, CCLV sur 5 ans</a:t>
            </a:r>
          </a:p>
        </p:txBody>
      </p:sp>
    </p:spTree>
    <p:extLst>
      <p:ext uri="{BB962C8B-B14F-4D97-AF65-F5344CB8AC3E}">
        <p14:creationId xmlns:p14="http://schemas.microsoft.com/office/powerpoint/2010/main" val="2256807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13</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13</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3010251" y="2416674"/>
            <a:ext cx="5866694" cy="1299078"/>
            <a:chOff x="2561380" y="2132199"/>
            <a:chExt cx="3347264" cy="281018"/>
          </a:xfrm>
        </p:grpSpPr>
        <p:sp>
          <p:nvSpPr>
            <p:cNvPr id="48" name="Rectangle 47"/>
            <p:cNvSpPr/>
            <p:nvPr/>
          </p:nvSpPr>
          <p:spPr>
            <a:xfrm rot="16200000" flipV="1">
              <a:off x="4094504"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561380" y="2205027"/>
              <a:ext cx="3347264" cy="126499"/>
            </a:xfrm>
            <a:prstGeom prst="rect">
              <a:avLst/>
            </a:prstGeom>
          </p:spPr>
          <p:txBody>
            <a:bodyPr wrap="square">
              <a:spAutoFit/>
            </a:bodyPr>
            <a:lstStyle/>
            <a:p>
              <a:pPr algn="ctr"/>
              <a:r>
                <a:rPr lang="fr-FR" sz="3200" dirty="0">
                  <a:solidFill>
                    <a:prstClr val="white"/>
                  </a:solidFill>
                  <a:latin typeface="Century Gothic" pitchFamily="34" charset="0"/>
                </a:rPr>
                <a:t>Traitement des données</a:t>
              </a: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Tree>
    <p:extLst>
      <p:ext uri="{BB962C8B-B14F-4D97-AF65-F5344CB8AC3E}">
        <p14:creationId xmlns:p14="http://schemas.microsoft.com/office/powerpoint/2010/main" val="3904268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14</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14</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99694" y="892967"/>
            <a:ext cx="6836388" cy="504056"/>
            <a:chOff x="1807164" y="2132199"/>
            <a:chExt cx="4055974"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1807164" y="2182164"/>
              <a:ext cx="3347264" cy="188748"/>
            </a:xfrm>
            <a:prstGeom prst="rect">
              <a:avLst/>
            </a:prstGeom>
          </p:spPr>
          <p:txBody>
            <a:bodyPr wrap="square">
              <a:spAutoFit/>
            </a:bodyPr>
            <a:lstStyle/>
            <a:p>
              <a:pPr algn="ctr"/>
              <a:r>
                <a:rPr lang="fr-FR" sz="1600" dirty="0">
                  <a:solidFill>
                    <a:prstClr val="white"/>
                  </a:solidFill>
                  <a:latin typeface="Century Gothic" pitchFamily="34" charset="0"/>
                </a:rPr>
                <a:t>Traitement des données</a:t>
              </a: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
        <p:nvSpPr>
          <p:cNvPr id="2" name="Google Shape;209;p6">
            <a:extLst>
              <a:ext uri="{FF2B5EF4-FFF2-40B4-BE49-F238E27FC236}">
                <a16:creationId xmlns:a16="http://schemas.microsoft.com/office/drawing/2014/main" id="{B5D28E07-1062-7B84-AA66-A5A5A7F37D7A}"/>
              </a:ext>
            </a:extLst>
          </p:cNvPr>
          <p:cNvSpPr txBox="1">
            <a:spLocks/>
          </p:cNvSpPr>
          <p:nvPr/>
        </p:nvSpPr>
        <p:spPr>
          <a:xfrm>
            <a:off x="654077" y="1133824"/>
            <a:ext cx="9724031" cy="146927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2000"/>
            </a:pPr>
            <a:endParaRPr lang="fr-FR" sz="2000" dirty="0"/>
          </a:p>
          <a:p>
            <a:pPr marL="228600" indent="-228600">
              <a:lnSpc>
                <a:spcPct val="90000"/>
              </a:lnSpc>
              <a:buClr>
                <a:schemeClr val="dk1"/>
              </a:buClr>
              <a:buSzPts val="2000"/>
              <a:buFont typeface="Arial"/>
              <a:buChar char="•"/>
            </a:pPr>
            <a:r>
              <a:rPr lang="fr-FR" sz="2000" dirty="0"/>
              <a:t>Nettoyage des données : gestion des valeurs manquantes et aberrantes</a:t>
            </a:r>
          </a:p>
          <a:p>
            <a:pPr marL="228600" indent="-228600">
              <a:lnSpc>
                <a:spcPct val="90000"/>
              </a:lnSpc>
              <a:buClr>
                <a:schemeClr val="dk1"/>
              </a:buClr>
              <a:buSzPts val="2000"/>
              <a:buFont typeface="Arial"/>
              <a:buChar char="•"/>
            </a:pPr>
            <a:r>
              <a:rPr lang="fr-FR" sz="2000" dirty="0"/>
              <a:t>Réduction de l’asymétrie des données : transformation logarithmique et </a:t>
            </a:r>
            <a:r>
              <a:rPr lang="fr-FR" sz="2000" dirty="0" err="1"/>
              <a:t>winsorisation</a:t>
            </a:r>
            <a:endParaRPr lang="fr-FR" sz="2000" dirty="0"/>
          </a:p>
        </p:txBody>
      </p:sp>
      <p:sp>
        <p:nvSpPr>
          <p:cNvPr id="5" name="Google Shape;209;p6">
            <a:extLst>
              <a:ext uri="{FF2B5EF4-FFF2-40B4-BE49-F238E27FC236}">
                <a16:creationId xmlns:a16="http://schemas.microsoft.com/office/drawing/2014/main" id="{A3F9CEF0-B996-0D9B-789C-C2FAA1ABD60E}"/>
              </a:ext>
            </a:extLst>
          </p:cNvPr>
          <p:cNvSpPr txBox="1">
            <a:spLocks/>
          </p:cNvSpPr>
          <p:nvPr/>
        </p:nvSpPr>
        <p:spPr>
          <a:xfrm>
            <a:off x="654076" y="2390630"/>
            <a:ext cx="9724031" cy="47589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90000"/>
              </a:lnSpc>
              <a:buClr>
                <a:schemeClr val="dk1"/>
              </a:buClr>
              <a:buSzPts val="2000"/>
              <a:buFont typeface="Arial"/>
              <a:buChar char="•"/>
            </a:pPr>
            <a:r>
              <a:rPr lang="fr-FR" sz="2000" dirty="0"/>
              <a:t>Encodage des variables catégorielles</a:t>
            </a: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sp>
        <p:nvSpPr>
          <p:cNvPr id="4" name="Google Shape;209;p6">
            <a:extLst>
              <a:ext uri="{FF2B5EF4-FFF2-40B4-BE49-F238E27FC236}">
                <a16:creationId xmlns:a16="http://schemas.microsoft.com/office/drawing/2014/main" id="{2A95D718-3BC9-AABD-31DE-E35585D62D2F}"/>
              </a:ext>
            </a:extLst>
          </p:cNvPr>
          <p:cNvSpPr txBox="1">
            <a:spLocks/>
          </p:cNvSpPr>
          <p:nvPr/>
        </p:nvSpPr>
        <p:spPr>
          <a:xfrm>
            <a:off x="654077" y="2691210"/>
            <a:ext cx="9724031" cy="48203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90000"/>
              </a:lnSpc>
              <a:buClr>
                <a:schemeClr val="dk1"/>
              </a:buClr>
              <a:buSzPts val="2000"/>
              <a:buFont typeface="Arial"/>
              <a:buChar char="•"/>
            </a:pPr>
            <a:r>
              <a:rPr lang="fr-FR" sz="2000" dirty="0"/>
              <a:t>Analyse Bivariée</a:t>
            </a:r>
          </a:p>
        </p:txBody>
      </p:sp>
    </p:spTree>
    <p:extLst>
      <p:ext uri="{BB962C8B-B14F-4D97-AF65-F5344CB8AC3E}">
        <p14:creationId xmlns:p14="http://schemas.microsoft.com/office/powerpoint/2010/main" val="2742854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15</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15</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99694" y="892967"/>
            <a:ext cx="6836388" cy="504056"/>
            <a:chOff x="1807164" y="2132199"/>
            <a:chExt cx="4055974"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1807164" y="2182164"/>
              <a:ext cx="3347264" cy="188748"/>
            </a:xfrm>
            <a:prstGeom prst="rect">
              <a:avLst/>
            </a:prstGeom>
          </p:spPr>
          <p:txBody>
            <a:bodyPr wrap="square">
              <a:spAutoFit/>
            </a:bodyPr>
            <a:lstStyle/>
            <a:p>
              <a:pPr algn="ctr"/>
              <a:r>
                <a:rPr lang="fr-FR" sz="1600" dirty="0">
                  <a:solidFill>
                    <a:prstClr val="white"/>
                  </a:solidFill>
                  <a:latin typeface="Century Gothic" pitchFamily="34" charset="0"/>
                </a:rPr>
                <a:t>Traitement des données</a:t>
              </a: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
        <p:nvSpPr>
          <p:cNvPr id="2" name="Google Shape;209;p6">
            <a:extLst>
              <a:ext uri="{FF2B5EF4-FFF2-40B4-BE49-F238E27FC236}">
                <a16:creationId xmlns:a16="http://schemas.microsoft.com/office/drawing/2014/main" id="{B5D28E07-1062-7B84-AA66-A5A5A7F37D7A}"/>
              </a:ext>
            </a:extLst>
          </p:cNvPr>
          <p:cNvSpPr txBox="1">
            <a:spLocks/>
          </p:cNvSpPr>
          <p:nvPr/>
        </p:nvSpPr>
        <p:spPr>
          <a:xfrm>
            <a:off x="667489" y="-1723099"/>
            <a:ext cx="9724031" cy="1153910"/>
          </a:xfrm>
          <a:prstGeom prst="rect">
            <a:avLst/>
          </a:prstGeom>
          <a:noFill/>
          <a:ln>
            <a:noFill/>
          </a:ln>
        </p:spPr>
        <p:txBody>
          <a:bodyPr spcFirstLastPara="1" wrap="square" lIns="91425" tIns="45700" rIns="91425" bIns="45700" anchor="ctr"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2000"/>
            </a:pPr>
            <a:endParaRPr lang="fr-FR" sz="2000" dirty="0"/>
          </a:p>
          <a:p>
            <a:pPr marL="228600" indent="-228600">
              <a:lnSpc>
                <a:spcPct val="90000"/>
              </a:lnSpc>
              <a:buClr>
                <a:schemeClr val="dk1"/>
              </a:buClr>
              <a:buSzPts val="2000"/>
              <a:buFont typeface="Arial"/>
              <a:buChar char="•"/>
            </a:pPr>
            <a:r>
              <a:rPr lang="fr-FR" sz="2000" dirty="0"/>
              <a:t>Nettoyage des données : gestion des valeurs manquantes et aberrantes</a:t>
            </a:r>
          </a:p>
          <a:p>
            <a:pPr marL="228600" indent="-228600">
              <a:lnSpc>
                <a:spcPct val="90000"/>
              </a:lnSpc>
              <a:buClr>
                <a:schemeClr val="dk1"/>
              </a:buClr>
              <a:buSzPts val="2000"/>
              <a:buFont typeface="Arial"/>
              <a:buChar char="•"/>
            </a:pPr>
            <a:r>
              <a:rPr lang="fr-FR" sz="2000" dirty="0"/>
              <a:t>Réduction de l’asymétrie des données : transformation logarithmique et </a:t>
            </a:r>
            <a:r>
              <a:rPr lang="fr-FR" sz="2000" dirty="0" err="1"/>
              <a:t>winsorisation</a:t>
            </a:r>
            <a:endParaRPr lang="fr-FR" sz="2000" dirty="0"/>
          </a:p>
        </p:txBody>
      </p:sp>
      <p:sp>
        <p:nvSpPr>
          <p:cNvPr id="5" name="Google Shape;209;p6">
            <a:extLst>
              <a:ext uri="{FF2B5EF4-FFF2-40B4-BE49-F238E27FC236}">
                <a16:creationId xmlns:a16="http://schemas.microsoft.com/office/drawing/2014/main" id="{A3F9CEF0-B996-0D9B-789C-C2FAA1ABD60E}"/>
              </a:ext>
            </a:extLst>
          </p:cNvPr>
          <p:cNvSpPr txBox="1">
            <a:spLocks/>
          </p:cNvSpPr>
          <p:nvPr/>
        </p:nvSpPr>
        <p:spPr>
          <a:xfrm>
            <a:off x="667489" y="-583694"/>
            <a:ext cx="9724031" cy="47589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90000"/>
              </a:lnSpc>
              <a:buClr>
                <a:schemeClr val="dk1"/>
              </a:buClr>
              <a:buSzPts val="2000"/>
              <a:buFont typeface="Arial"/>
              <a:buChar char="•"/>
            </a:pPr>
            <a:r>
              <a:rPr lang="fr-FR" sz="2000" dirty="0"/>
              <a:t>Encodage des variables catégorielles : </a:t>
            </a:r>
            <a:r>
              <a:rPr lang="fr-FR" sz="2000" dirty="0" err="1"/>
              <a:t>one-hot</a:t>
            </a:r>
            <a:r>
              <a:rPr lang="fr-FR" sz="2000" dirty="0"/>
              <a:t> </a:t>
            </a:r>
            <a:r>
              <a:rPr lang="fr-FR" sz="2000" dirty="0" err="1"/>
              <a:t>encoding</a:t>
            </a:r>
            <a:r>
              <a:rPr lang="fr-FR" sz="2000" dirty="0"/>
              <a:t>, encodage ordinal</a:t>
            </a:r>
          </a:p>
        </p:txBody>
      </p:sp>
      <p:sp>
        <p:nvSpPr>
          <p:cNvPr id="4" name="Google Shape;209;p6">
            <a:extLst>
              <a:ext uri="{FF2B5EF4-FFF2-40B4-BE49-F238E27FC236}">
                <a16:creationId xmlns:a16="http://schemas.microsoft.com/office/drawing/2014/main" id="{2A95D718-3BC9-AABD-31DE-E35585D62D2F}"/>
              </a:ext>
            </a:extLst>
          </p:cNvPr>
          <p:cNvSpPr txBox="1">
            <a:spLocks/>
          </p:cNvSpPr>
          <p:nvPr/>
        </p:nvSpPr>
        <p:spPr>
          <a:xfrm>
            <a:off x="667489" y="1663111"/>
            <a:ext cx="9724031" cy="48203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90000"/>
              </a:lnSpc>
              <a:buClr>
                <a:schemeClr val="dk1"/>
              </a:buClr>
              <a:buSzPts val="2000"/>
              <a:buFont typeface="Arial"/>
              <a:buChar char="•"/>
            </a:pPr>
            <a:r>
              <a:rPr lang="fr-FR" sz="2000" dirty="0"/>
              <a:t>Analyse Bivariée</a:t>
            </a:r>
          </a:p>
        </p:txBody>
      </p:sp>
      <p:pic>
        <p:nvPicPr>
          <p:cNvPr id="10" name="Picture 9" descr="A screenshot of a computer&#10;&#10;Description automatically generated">
            <a:extLst>
              <a:ext uri="{FF2B5EF4-FFF2-40B4-BE49-F238E27FC236}">
                <a16:creationId xmlns:a16="http://schemas.microsoft.com/office/drawing/2014/main" id="{13AA545D-AC98-AC0A-82E7-145465A85B40}"/>
              </a:ext>
            </a:extLst>
          </p:cNvPr>
          <p:cNvPicPr>
            <a:picLocks noChangeAspect="1"/>
          </p:cNvPicPr>
          <p:nvPr/>
        </p:nvPicPr>
        <p:blipFill>
          <a:blip r:embed="rId3"/>
          <a:stretch>
            <a:fillRect/>
          </a:stretch>
        </p:blipFill>
        <p:spPr>
          <a:xfrm>
            <a:off x="3469897" y="1737545"/>
            <a:ext cx="5339304" cy="4323854"/>
          </a:xfrm>
          <a:prstGeom prst="rect">
            <a:avLst/>
          </a:prstGeom>
        </p:spPr>
      </p:pic>
    </p:spTree>
    <p:extLst>
      <p:ext uri="{BB962C8B-B14F-4D97-AF65-F5344CB8AC3E}">
        <p14:creationId xmlns:p14="http://schemas.microsoft.com/office/powerpoint/2010/main" val="2775521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16</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16</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99694" y="892967"/>
            <a:ext cx="6836388" cy="504056"/>
            <a:chOff x="1807164" y="2132199"/>
            <a:chExt cx="4055974"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1807164" y="2182164"/>
              <a:ext cx="3347264" cy="188748"/>
            </a:xfrm>
            <a:prstGeom prst="rect">
              <a:avLst/>
            </a:prstGeom>
          </p:spPr>
          <p:txBody>
            <a:bodyPr wrap="square">
              <a:spAutoFit/>
            </a:bodyPr>
            <a:lstStyle/>
            <a:p>
              <a:pPr algn="ctr"/>
              <a:r>
                <a:rPr lang="fr-FR" sz="1600" dirty="0">
                  <a:solidFill>
                    <a:prstClr val="white"/>
                  </a:solidFill>
                  <a:latin typeface="Century Gothic" pitchFamily="34" charset="0"/>
                </a:rPr>
                <a:t>Traitement des données</a:t>
              </a: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
        <p:nvSpPr>
          <p:cNvPr id="2" name="Google Shape;209;p6">
            <a:extLst>
              <a:ext uri="{FF2B5EF4-FFF2-40B4-BE49-F238E27FC236}">
                <a16:creationId xmlns:a16="http://schemas.microsoft.com/office/drawing/2014/main" id="{B5D28E07-1062-7B84-AA66-A5A5A7F37D7A}"/>
              </a:ext>
            </a:extLst>
          </p:cNvPr>
          <p:cNvSpPr txBox="1">
            <a:spLocks/>
          </p:cNvSpPr>
          <p:nvPr/>
        </p:nvSpPr>
        <p:spPr>
          <a:xfrm>
            <a:off x="654077" y="1133824"/>
            <a:ext cx="9724031" cy="146927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2000"/>
            </a:pPr>
            <a:endParaRPr lang="fr-FR" sz="2000" dirty="0"/>
          </a:p>
          <a:p>
            <a:pPr marL="228600" indent="-228600">
              <a:lnSpc>
                <a:spcPct val="90000"/>
              </a:lnSpc>
              <a:buClr>
                <a:schemeClr val="dk1"/>
              </a:buClr>
              <a:buSzPts val="2000"/>
              <a:buFont typeface="Arial"/>
              <a:buChar char="•"/>
            </a:pPr>
            <a:r>
              <a:rPr lang="fr-FR" sz="2000" dirty="0"/>
              <a:t>Nettoyage des données : gestion des valeurs manquantes et aberrantes</a:t>
            </a:r>
          </a:p>
          <a:p>
            <a:pPr marL="228600" indent="-228600">
              <a:lnSpc>
                <a:spcPct val="90000"/>
              </a:lnSpc>
              <a:buClr>
                <a:schemeClr val="dk1"/>
              </a:buClr>
              <a:buSzPts val="2000"/>
              <a:buFont typeface="Arial"/>
              <a:buChar char="•"/>
            </a:pPr>
            <a:r>
              <a:rPr lang="fr-FR" sz="2000" dirty="0"/>
              <a:t>Réduction de l’asymétrie des données : transformation logarithmique et </a:t>
            </a:r>
            <a:r>
              <a:rPr lang="fr-FR" sz="2000" dirty="0" err="1"/>
              <a:t>winsorisation</a:t>
            </a:r>
            <a:endParaRPr lang="fr-FR" sz="2000" dirty="0"/>
          </a:p>
        </p:txBody>
      </p:sp>
      <p:sp>
        <p:nvSpPr>
          <p:cNvPr id="5" name="Google Shape;209;p6">
            <a:extLst>
              <a:ext uri="{FF2B5EF4-FFF2-40B4-BE49-F238E27FC236}">
                <a16:creationId xmlns:a16="http://schemas.microsoft.com/office/drawing/2014/main" id="{A3F9CEF0-B996-0D9B-789C-C2FAA1ABD60E}"/>
              </a:ext>
            </a:extLst>
          </p:cNvPr>
          <p:cNvSpPr txBox="1">
            <a:spLocks/>
          </p:cNvSpPr>
          <p:nvPr/>
        </p:nvSpPr>
        <p:spPr>
          <a:xfrm>
            <a:off x="654076" y="2390630"/>
            <a:ext cx="9724031" cy="47589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90000"/>
              </a:lnSpc>
              <a:buClr>
                <a:schemeClr val="dk1"/>
              </a:buClr>
              <a:buSzPts val="2000"/>
              <a:buFont typeface="Arial"/>
              <a:buChar char="•"/>
            </a:pPr>
            <a:r>
              <a:rPr lang="fr-FR" sz="2000" dirty="0"/>
              <a:t>Encodage des variables catégorielles </a:t>
            </a: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sp>
        <p:nvSpPr>
          <p:cNvPr id="4" name="Google Shape;209;p6">
            <a:extLst>
              <a:ext uri="{FF2B5EF4-FFF2-40B4-BE49-F238E27FC236}">
                <a16:creationId xmlns:a16="http://schemas.microsoft.com/office/drawing/2014/main" id="{2A95D718-3BC9-AABD-31DE-E35585D62D2F}"/>
              </a:ext>
            </a:extLst>
          </p:cNvPr>
          <p:cNvSpPr txBox="1">
            <a:spLocks/>
          </p:cNvSpPr>
          <p:nvPr/>
        </p:nvSpPr>
        <p:spPr>
          <a:xfrm>
            <a:off x="654077" y="2691210"/>
            <a:ext cx="9724031" cy="48203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90000"/>
              </a:lnSpc>
              <a:buClr>
                <a:schemeClr val="dk1"/>
              </a:buClr>
              <a:buSzPts val="2000"/>
              <a:buFont typeface="Arial"/>
              <a:buChar char="•"/>
            </a:pPr>
            <a:r>
              <a:rPr lang="fr-FR" sz="2000" dirty="0"/>
              <a:t>Analyse Bivariée</a:t>
            </a:r>
          </a:p>
        </p:txBody>
      </p:sp>
      <p:pic>
        <p:nvPicPr>
          <p:cNvPr id="7" name="Picture 6" descr="A screenshot of a computer&#10;&#10;Description automatically generated">
            <a:extLst>
              <a:ext uri="{FF2B5EF4-FFF2-40B4-BE49-F238E27FC236}">
                <a16:creationId xmlns:a16="http://schemas.microsoft.com/office/drawing/2014/main" id="{5A53E533-969A-37EF-C81D-E8FAFCFE6999}"/>
              </a:ext>
            </a:extLst>
          </p:cNvPr>
          <p:cNvPicPr>
            <a:picLocks noChangeAspect="1"/>
          </p:cNvPicPr>
          <p:nvPr/>
        </p:nvPicPr>
        <p:blipFill>
          <a:blip r:embed="rId4"/>
          <a:stretch>
            <a:fillRect/>
          </a:stretch>
        </p:blipFill>
        <p:spPr>
          <a:xfrm>
            <a:off x="3210323" y="7305092"/>
            <a:ext cx="5339304" cy="4323854"/>
          </a:xfrm>
          <a:prstGeom prst="rect">
            <a:avLst/>
          </a:prstGeom>
        </p:spPr>
      </p:pic>
    </p:spTree>
    <p:extLst>
      <p:ext uri="{BB962C8B-B14F-4D97-AF65-F5344CB8AC3E}">
        <p14:creationId xmlns:p14="http://schemas.microsoft.com/office/powerpoint/2010/main" val="3576219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17</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17</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3010251" y="2416674"/>
            <a:ext cx="5866694" cy="1299078"/>
            <a:chOff x="2561380" y="2132199"/>
            <a:chExt cx="3347264" cy="281018"/>
          </a:xfrm>
        </p:grpSpPr>
        <p:sp>
          <p:nvSpPr>
            <p:cNvPr id="48" name="Rectangle 47"/>
            <p:cNvSpPr/>
            <p:nvPr/>
          </p:nvSpPr>
          <p:spPr>
            <a:xfrm rot="16200000" flipV="1">
              <a:off x="4094504"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561380" y="2205027"/>
              <a:ext cx="3347264" cy="126499"/>
            </a:xfrm>
            <a:prstGeom prst="rect">
              <a:avLst/>
            </a:prstGeom>
          </p:spPr>
          <p:txBody>
            <a:bodyPr wrap="square">
              <a:spAutoFit/>
            </a:bodyPr>
            <a:lstStyle/>
            <a:p>
              <a:pPr algn="ctr"/>
              <a:r>
                <a:rPr lang="fr-FR" sz="3200" dirty="0">
                  <a:solidFill>
                    <a:prstClr val="white"/>
                  </a:solidFill>
                  <a:latin typeface="+mj-lt"/>
                </a:rPr>
                <a:t>construction du modèle</a:t>
              </a: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Tree>
    <p:extLst>
      <p:ext uri="{BB962C8B-B14F-4D97-AF65-F5344CB8AC3E}">
        <p14:creationId xmlns:p14="http://schemas.microsoft.com/office/powerpoint/2010/main" val="2755924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18</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18</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99694" y="892967"/>
            <a:ext cx="6836388" cy="504056"/>
            <a:chOff x="1807164" y="2132199"/>
            <a:chExt cx="4055974"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1807164" y="2182164"/>
              <a:ext cx="3347264" cy="188748"/>
            </a:xfrm>
            <a:prstGeom prst="rect">
              <a:avLst/>
            </a:prstGeom>
          </p:spPr>
          <p:txBody>
            <a:bodyPr wrap="square">
              <a:spAutoFit/>
            </a:bodyPr>
            <a:lstStyle/>
            <a:p>
              <a:pPr algn="ctr"/>
              <a:r>
                <a:rPr lang="fr-FR" sz="1600" dirty="0">
                  <a:solidFill>
                    <a:schemeClr val="bg1"/>
                  </a:solidFill>
                </a:rPr>
                <a:t>construction du modèle</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graphicFrame>
        <p:nvGraphicFramePr>
          <p:cNvPr id="7" name="Diagram 6">
            <a:extLst>
              <a:ext uri="{FF2B5EF4-FFF2-40B4-BE49-F238E27FC236}">
                <a16:creationId xmlns:a16="http://schemas.microsoft.com/office/drawing/2014/main" id="{91A7EBDE-038B-BB9E-5910-283976A7984A}"/>
              </a:ext>
            </a:extLst>
          </p:cNvPr>
          <p:cNvGraphicFramePr/>
          <p:nvPr>
            <p:extLst>
              <p:ext uri="{D42A27DB-BD31-4B8C-83A1-F6EECF244321}">
                <p14:modId xmlns:p14="http://schemas.microsoft.com/office/powerpoint/2010/main" val="1341787270"/>
              </p:ext>
            </p:extLst>
          </p:nvPr>
        </p:nvGraphicFramePr>
        <p:xfrm>
          <a:off x="1524000" y="1014408"/>
          <a:ext cx="9144000" cy="28716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82667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19</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19</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99694" y="892967"/>
            <a:ext cx="6836388" cy="504056"/>
            <a:chOff x="1807164" y="2132199"/>
            <a:chExt cx="4055974"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1807164" y="2182164"/>
              <a:ext cx="3347264" cy="188748"/>
            </a:xfrm>
            <a:prstGeom prst="rect">
              <a:avLst/>
            </a:prstGeom>
          </p:spPr>
          <p:txBody>
            <a:bodyPr wrap="square">
              <a:spAutoFit/>
            </a:bodyPr>
            <a:lstStyle/>
            <a:p>
              <a:pPr algn="ctr"/>
              <a:r>
                <a:rPr lang="fr-FR" sz="1600" dirty="0">
                  <a:solidFill>
                    <a:schemeClr val="bg1"/>
                  </a:solidFill>
                </a:rPr>
                <a:t>construction du modèle</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graphicFrame>
        <p:nvGraphicFramePr>
          <p:cNvPr id="7" name="Diagram 6">
            <a:extLst>
              <a:ext uri="{FF2B5EF4-FFF2-40B4-BE49-F238E27FC236}">
                <a16:creationId xmlns:a16="http://schemas.microsoft.com/office/drawing/2014/main" id="{91A7EBDE-038B-BB9E-5910-283976A7984A}"/>
              </a:ext>
            </a:extLst>
          </p:cNvPr>
          <p:cNvGraphicFramePr/>
          <p:nvPr>
            <p:extLst>
              <p:ext uri="{D42A27DB-BD31-4B8C-83A1-F6EECF244321}">
                <p14:modId xmlns:p14="http://schemas.microsoft.com/office/powerpoint/2010/main" val="1412549135"/>
              </p:ext>
            </p:extLst>
          </p:nvPr>
        </p:nvGraphicFramePr>
        <p:xfrm>
          <a:off x="1524000" y="1014408"/>
          <a:ext cx="9144000" cy="28716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2">
            <a:extLst>
              <a:ext uri="{FF2B5EF4-FFF2-40B4-BE49-F238E27FC236}">
                <a16:creationId xmlns:a16="http://schemas.microsoft.com/office/drawing/2014/main" id="{593E82C5-639B-400F-B371-51B61D8DF3E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5293" y="7840557"/>
            <a:ext cx="5068471" cy="4485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670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gray">
          <a:xfrm>
            <a:off x="2059004" y="892967"/>
            <a:ext cx="9144000" cy="1625600"/>
          </a:xfrm>
          <a:prstGeom prst="rect">
            <a:avLst/>
          </a:prstGeom>
          <a:solidFill>
            <a:schemeClr val="bg1"/>
          </a:solidFill>
          <a:ln w="9525" algn="ctr">
            <a:noFill/>
            <a:miter lim="800000"/>
            <a:headEnd/>
            <a:tailEnd/>
          </a:ln>
        </p:spPr>
        <p:txBody>
          <a:bodyPr wrap="none" anchor="ctr"/>
          <a:lstStyle/>
          <a:p>
            <a:endParaRPr lang="fr-FR" dirty="0">
              <a:solidFill>
                <a:prstClr val="black"/>
              </a:solidFill>
            </a:endParaRPr>
          </a:p>
        </p:txBody>
      </p:sp>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2</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2</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170" name="Rectangle 169"/>
          <p:cNvSpPr/>
          <p:nvPr/>
        </p:nvSpPr>
        <p:spPr>
          <a:xfrm rot="16200000" flipH="1" flipV="1">
            <a:off x="8179629" y="-1116690"/>
            <a:ext cx="45719" cy="5004048"/>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defRPr/>
            </a:pPr>
            <a:endParaRPr lang="en-GB" sz="2800" dirty="0">
              <a:solidFill>
                <a:srgbClr val="36C41E"/>
              </a:solidFill>
              <a:latin typeface="Century Gothic" pitchFamily="34" charset="0"/>
            </a:endParaRPr>
          </a:p>
        </p:txBody>
      </p:sp>
      <p:sp>
        <p:nvSpPr>
          <p:cNvPr id="171" name="Rectangle 170"/>
          <p:cNvSpPr/>
          <p:nvPr/>
        </p:nvSpPr>
        <p:spPr>
          <a:xfrm rot="10800000" flipV="1">
            <a:off x="7958945" y="713499"/>
            <a:ext cx="2673051" cy="60074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defRPr/>
            </a:pPr>
            <a:r>
              <a:rPr lang="en-GB" sz="4000" dirty="0">
                <a:solidFill>
                  <a:prstClr val="white">
                    <a:lumMod val="75000"/>
                  </a:prstClr>
                </a:solidFill>
                <a:latin typeface="Century Gothic" pitchFamily="34" charset="0"/>
              </a:rPr>
              <a:t>PLAN</a:t>
            </a:r>
          </a:p>
        </p:txBody>
      </p:sp>
      <p:grpSp>
        <p:nvGrpSpPr>
          <p:cNvPr id="45" name="Groupe 34"/>
          <p:cNvGrpSpPr/>
          <p:nvPr/>
        </p:nvGrpSpPr>
        <p:grpSpPr>
          <a:xfrm>
            <a:off x="1449896" y="1542187"/>
            <a:ext cx="8095919" cy="504058"/>
            <a:chOff x="841108" y="1294356"/>
            <a:chExt cx="8019946" cy="508078"/>
          </a:xfrm>
        </p:grpSpPr>
        <p:sp>
          <p:nvSpPr>
            <p:cNvPr id="48" name="Rectangle 47"/>
            <p:cNvSpPr/>
            <p:nvPr/>
          </p:nvSpPr>
          <p:spPr>
            <a:xfrm rot="16200000" flipV="1">
              <a:off x="5151239" y="-1907381"/>
              <a:ext cx="508077" cy="6911552"/>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49" name="ZoneTexte 48"/>
            <p:cNvSpPr txBox="1"/>
            <p:nvPr/>
          </p:nvSpPr>
          <p:spPr>
            <a:xfrm>
              <a:off x="841108" y="1340769"/>
              <a:ext cx="1331640" cy="461665"/>
            </a:xfrm>
            <a:prstGeom prst="rect">
              <a:avLst/>
            </a:prstGeom>
            <a:noFill/>
          </p:spPr>
          <p:txBody>
            <a:bodyPr wrap="square" rtlCol="0">
              <a:spAutoFit/>
            </a:bodyPr>
            <a:lstStyle/>
            <a:p>
              <a:endParaRPr lang="fr-FR" sz="2400" dirty="0">
                <a:solidFill>
                  <a:prstClr val="black"/>
                </a:solidFill>
                <a:latin typeface="Century Gothic" pitchFamily="34" charset="0"/>
              </a:endParaRPr>
            </a:p>
          </p:txBody>
        </p:sp>
        <p:sp>
          <p:nvSpPr>
            <p:cNvPr id="50" name="ZoneTexte 49"/>
            <p:cNvSpPr txBox="1"/>
            <p:nvPr/>
          </p:nvSpPr>
          <p:spPr>
            <a:xfrm>
              <a:off x="6984776" y="1340769"/>
              <a:ext cx="1331640" cy="461665"/>
            </a:xfrm>
            <a:prstGeom prst="rect">
              <a:avLst/>
            </a:prstGeom>
            <a:noFill/>
          </p:spPr>
          <p:txBody>
            <a:bodyPr wrap="square" rtlCol="0">
              <a:spAutoFit/>
            </a:bodyPr>
            <a:lstStyle/>
            <a:p>
              <a:endParaRPr lang="fr-FR" sz="2400" dirty="0">
                <a:solidFill>
                  <a:prstClr val="white"/>
                </a:solidFill>
                <a:latin typeface="Century Gothic" pitchFamily="34" charset="0"/>
              </a:endParaRPr>
            </a:p>
          </p:txBody>
        </p:sp>
      </p:grpSp>
      <p:sp>
        <p:nvSpPr>
          <p:cNvPr id="52" name="Rectangle 51"/>
          <p:cNvSpPr/>
          <p:nvPr/>
        </p:nvSpPr>
        <p:spPr>
          <a:xfrm>
            <a:off x="1932675" y="1560769"/>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a:t>
            </a:r>
          </a:p>
        </p:txBody>
      </p:sp>
      <p:sp>
        <p:nvSpPr>
          <p:cNvPr id="53" name="Rectangle 52"/>
          <p:cNvSpPr/>
          <p:nvPr/>
        </p:nvSpPr>
        <p:spPr>
          <a:xfrm>
            <a:off x="2607842" y="1645170"/>
            <a:ext cx="1693092" cy="400110"/>
          </a:xfrm>
          <a:prstGeom prst="rect">
            <a:avLst/>
          </a:prstGeom>
        </p:spPr>
        <p:txBody>
          <a:bodyPr wrap="none">
            <a:spAutoFit/>
          </a:bodyPr>
          <a:lstStyle/>
          <a:p>
            <a:r>
              <a:rPr lang="fr-FR" sz="2000" dirty="0">
                <a:solidFill>
                  <a:prstClr val="white"/>
                </a:solidFill>
                <a:latin typeface="Century Gothic" pitchFamily="34" charset="0"/>
              </a:rPr>
              <a:t>Introduction</a:t>
            </a:r>
          </a:p>
        </p:txBody>
      </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grpSp>
        <p:nvGrpSpPr>
          <p:cNvPr id="89" name="Groupe 34">
            <a:extLst>
              <a:ext uri="{FF2B5EF4-FFF2-40B4-BE49-F238E27FC236}">
                <a16:creationId xmlns:a16="http://schemas.microsoft.com/office/drawing/2014/main" id="{3FB09A6D-EFB4-C199-294A-1BFBC7DA7659}"/>
              </a:ext>
            </a:extLst>
          </p:cNvPr>
          <p:cNvGrpSpPr/>
          <p:nvPr/>
        </p:nvGrpSpPr>
        <p:grpSpPr>
          <a:xfrm>
            <a:off x="1449896" y="2148627"/>
            <a:ext cx="8095919" cy="504058"/>
            <a:chOff x="841108" y="1294356"/>
            <a:chExt cx="8019946" cy="508078"/>
          </a:xfrm>
        </p:grpSpPr>
        <p:sp>
          <p:nvSpPr>
            <p:cNvPr id="90" name="Rectangle 89">
              <a:extLst>
                <a:ext uri="{FF2B5EF4-FFF2-40B4-BE49-F238E27FC236}">
                  <a16:creationId xmlns:a16="http://schemas.microsoft.com/office/drawing/2014/main" id="{E169C16F-6568-2B15-FE54-A3CA2910258D}"/>
                </a:ext>
              </a:extLst>
            </p:cNvPr>
            <p:cNvSpPr/>
            <p:nvPr/>
          </p:nvSpPr>
          <p:spPr>
            <a:xfrm rot="16200000" flipV="1">
              <a:off x="5151239" y="-1907381"/>
              <a:ext cx="508077" cy="6911552"/>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91" name="ZoneTexte 90">
              <a:extLst>
                <a:ext uri="{FF2B5EF4-FFF2-40B4-BE49-F238E27FC236}">
                  <a16:creationId xmlns:a16="http://schemas.microsoft.com/office/drawing/2014/main" id="{5EA1D32C-03CD-1610-677B-8BB4FD13AE7A}"/>
                </a:ext>
              </a:extLst>
            </p:cNvPr>
            <p:cNvSpPr txBox="1"/>
            <p:nvPr/>
          </p:nvSpPr>
          <p:spPr>
            <a:xfrm>
              <a:off x="841108" y="1340769"/>
              <a:ext cx="1331640" cy="461665"/>
            </a:xfrm>
            <a:prstGeom prst="rect">
              <a:avLst/>
            </a:prstGeom>
            <a:noFill/>
          </p:spPr>
          <p:txBody>
            <a:bodyPr wrap="square" rtlCol="0">
              <a:spAutoFit/>
            </a:bodyPr>
            <a:lstStyle/>
            <a:p>
              <a:endParaRPr lang="fr-FR" sz="2400" dirty="0">
                <a:solidFill>
                  <a:prstClr val="black"/>
                </a:solidFill>
                <a:latin typeface="Century Gothic" pitchFamily="34" charset="0"/>
              </a:endParaRPr>
            </a:p>
          </p:txBody>
        </p:sp>
        <p:sp>
          <p:nvSpPr>
            <p:cNvPr id="92" name="ZoneTexte 91">
              <a:extLst>
                <a:ext uri="{FF2B5EF4-FFF2-40B4-BE49-F238E27FC236}">
                  <a16:creationId xmlns:a16="http://schemas.microsoft.com/office/drawing/2014/main" id="{96FC3234-B41F-C0B3-14B0-4008DE67B553}"/>
                </a:ext>
              </a:extLst>
            </p:cNvPr>
            <p:cNvSpPr txBox="1"/>
            <p:nvPr/>
          </p:nvSpPr>
          <p:spPr>
            <a:xfrm>
              <a:off x="6984776" y="1340769"/>
              <a:ext cx="1331640" cy="461665"/>
            </a:xfrm>
            <a:prstGeom prst="rect">
              <a:avLst/>
            </a:prstGeom>
            <a:noFill/>
          </p:spPr>
          <p:txBody>
            <a:bodyPr wrap="square" rtlCol="0">
              <a:spAutoFit/>
            </a:bodyPr>
            <a:lstStyle/>
            <a:p>
              <a:endParaRPr lang="fr-FR" sz="2400" dirty="0">
                <a:solidFill>
                  <a:prstClr val="white"/>
                </a:solidFill>
                <a:latin typeface="Century Gothic" pitchFamily="34" charset="0"/>
              </a:endParaRPr>
            </a:p>
          </p:txBody>
        </p:sp>
      </p:grpSp>
      <p:sp>
        <p:nvSpPr>
          <p:cNvPr id="93" name="Rectangle 92">
            <a:extLst>
              <a:ext uri="{FF2B5EF4-FFF2-40B4-BE49-F238E27FC236}">
                <a16:creationId xmlns:a16="http://schemas.microsoft.com/office/drawing/2014/main" id="{BFB1EEB9-E339-BD7E-C06B-11FCAEE9AEAD}"/>
              </a:ext>
            </a:extLst>
          </p:cNvPr>
          <p:cNvSpPr/>
          <p:nvPr/>
        </p:nvSpPr>
        <p:spPr>
          <a:xfrm>
            <a:off x="1932675" y="2167209"/>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II</a:t>
            </a:r>
          </a:p>
        </p:txBody>
      </p:sp>
      <p:sp>
        <p:nvSpPr>
          <p:cNvPr id="94" name="Rectangle 93">
            <a:extLst>
              <a:ext uri="{FF2B5EF4-FFF2-40B4-BE49-F238E27FC236}">
                <a16:creationId xmlns:a16="http://schemas.microsoft.com/office/drawing/2014/main" id="{D708B553-13B1-21B3-9224-395F4467C38D}"/>
              </a:ext>
            </a:extLst>
          </p:cNvPr>
          <p:cNvSpPr/>
          <p:nvPr/>
        </p:nvSpPr>
        <p:spPr>
          <a:xfrm>
            <a:off x="2607842" y="2251610"/>
            <a:ext cx="3690434" cy="707886"/>
          </a:xfrm>
          <a:prstGeom prst="rect">
            <a:avLst/>
          </a:prstGeom>
        </p:spPr>
        <p:txBody>
          <a:bodyPr wrap="none">
            <a:spAutoFit/>
          </a:bodyPr>
          <a:lstStyle/>
          <a:p>
            <a:r>
              <a:rPr lang="fr-FR" sz="2000" dirty="0">
                <a:solidFill>
                  <a:prstClr val="white"/>
                </a:solidFill>
                <a:latin typeface="Century Gothic" pitchFamily="34" charset="0"/>
              </a:rPr>
              <a:t>Cadre Générale de l’étude</a:t>
            </a:r>
          </a:p>
          <a:p>
            <a:endParaRPr lang="fr-FR" sz="2000" dirty="0">
              <a:solidFill>
                <a:prstClr val="white"/>
              </a:solidFill>
              <a:latin typeface="Century Gothic" pitchFamily="34" charset="0"/>
            </a:endParaRPr>
          </a:p>
        </p:txBody>
      </p:sp>
      <p:grpSp>
        <p:nvGrpSpPr>
          <p:cNvPr id="95" name="Groupe 34">
            <a:extLst>
              <a:ext uri="{FF2B5EF4-FFF2-40B4-BE49-F238E27FC236}">
                <a16:creationId xmlns:a16="http://schemas.microsoft.com/office/drawing/2014/main" id="{56C2A0DC-CEA2-C31B-A3E1-7FA4D9F5E470}"/>
              </a:ext>
            </a:extLst>
          </p:cNvPr>
          <p:cNvGrpSpPr/>
          <p:nvPr/>
        </p:nvGrpSpPr>
        <p:grpSpPr>
          <a:xfrm>
            <a:off x="1449896" y="2755067"/>
            <a:ext cx="8095919" cy="504058"/>
            <a:chOff x="841108" y="1294356"/>
            <a:chExt cx="8019946" cy="508078"/>
          </a:xfrm>
        </p:grpSpPr>
        <p:sp>
          <p:nvSpPr>
            <p:cNvPr id="96" name="Rectangle 95">
              <a:extLst>
                <a:ext uri="{FF2B5EF4-FFF2-40B4-BE49-F238E27FC236}">
                  <a16:creationId xmlns:a16="http://schemas.microsoft.com/office/drawing/2014/main" id="{546A6450-5666-DB7C-526B-B36090364CB1}"/>
                </a:ext>
              </a:extLst>
            </p:cNvPr>
            <p:cNvSpPr/>
            <p:nvPr/>
          </p:nvSpPr>
          <p:spPr>
            <a:xfrm rot="16200000" flipV="1">
              <a:off x="5151239" y="-1907381"/>
              <a:ext cx="508077" cy="6911552"/>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97" name="ZoneTexte 96">
              <a:extLst>
                <a:ext uri="{FF2B5EF4-FFF2-40B4-BE49-F238E27FC236}">
                  <a16:creationId xmlns:a16="http://schemas.microsoft.com/office/drawing/2014/main" id="{FBE216DE-6B4A-ACA5-CC09-BD39B8A87BED}"/>
                </a:ext>
              </a:extLst>
            </p:cNvPr>
            <p:cNvSpPr txBox="1"/>
            <p:nvPr/>
          </p:nvSpPr>
          <p:spPr>
            <a:xfrm>
              <a:off x="841108" y="1340769"/>
              <a:ext cx="1331640" cy="461665"/>
            </a:xfrm>
            <a:prstGeom prst="rect">
              <a:avLst/>
            </a:prstGeom>
            <a:noFill/>
          </p:spPr>
          <p:txBody>
            <a:bodyPr wrap="square" rtlCol="0">
              <a:spAutoFit/>
            </a:bodyPr>
            <a:lstStyle/>
            <a:p>
              <a:endParaRPr lang="fr-FR" sz="2400" dirty="0">
                <a:solidFill>
                  <a:prstClr val="black"/>
                </a:solidFill>
                <a:latin typeface="Century Gothic" pitchFamily="34" charset="0"/>
              </a:endParaRPr>
            </a:p>
          </p:txBody>
        </p:sp>
        <p:sp>
          <p:nvSpPr>
            <p:cNvPr id="98" name="ZoneTexte 97">
              <a:extLst>
                <a:ext uri="{FF2B5EF4-FFF2-40B4-BE49-F238E27FC236}">
                  <a16:creationId xmlns:a16="http://schemas.microsoft.com/office/drawing/2014/main" id="{D2D61EDB-42D5-E3CF-DEAA-CBA37B3D91C5}"/>
                </a:ext>
              </a:extLst>
            </p:cNvPr>
            <p:cNvSpPr txBox="1"/>
            <p:nvPr/>
          </p:nvSpPr>
          <p:spPr>
            <a:xfrm>
              <a:off x="6984776" y="1340769"/>
              <a:ext cx="1331640" cy="461665"/>
            </a:xfrm>
            <a:prstGeom prst="rect">
              <a:avLst/>
            </a:prstGeom>
            <a:noFill/>
          </p:spPr>
          <p:txBody>
            <a:bodyPr wrap="square" rtlCol="0">
              <a:spAutoFit/>
            </a:bodyPr>
            <a:lstStyle/>
            <a:p>
              <a:endParaRPr lang="fr-FR" sz="2400" dirty="0">
                <a:solidFill>
                  <a:prstClr val="white"/>
                </a:solidFill>
                <a:latin typeface="Century Gothic" pitchFamily="34" charset="0"/>
              </a:endParaRPr>
            </a:p>
          </p:txBody>
        </p:sp>
      </p:grpSp>
      <p:sp>
        <p:nvSpPr>
          <p:cNvPr id="99" name="Rectangle 98">
            <a:extLst>
              <a:ext uri="{FF2B5EF4-FFF2-40B4-BE49-F238E27FC236}">
                <a16:creationId xmlns:a16="http://schemas.microsoft.com/office/drawing/2014/main" id="{CE454BD2-B815-59EB-A4EB-81585482908B}"/>
              </a:ext>
            </a:extLst>
          </p:cNvPr>
          <p:cNvSpPr/>
          <p:nvPr/>
        </p:nvSpPr>
        <p:spPr>
          <a:xfrm>
            <a:off x="1932675" y="2773649"/>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III</a:t>
            </a:r>
          </a:p>
        </p:txBody>
      </p:sp>
      <p:sp>
        <p:nvSpPr>
          <p:cNvPr id="100" name="Rectangle 99">
            <a:extLst>
              <a:ext uri="{FF2B5EF4-FFF2-40B4-BE49-F238E27FC236}">
                <a16:creationId xmlns:a16="http://schemas.microsoft.com/office/drawing/2014/main" id="{CA4E814C-5A93-6D0B-96E7-65A9C78D7BA5}"/>
              </a:ext>
            </a:extLst>
          </p:cNvPr>
          <p:cNvSpPr/>
          <p:nvPr/>
        </p:nvSpPr>
        <p:spPr>
          <a:xfrm>
            <a:off x="2607842" y="2858050"/>
            <a:ext cx="1954381" cy="707886"/>
          </a:xfrm>
          <a:prstGeom prst="rect">
            <a:avLst/>
          </a:prstGeom>
        </p:spPr>
        <p:txBody>
          <a:bodyPr wrap="none">
            <a:spAutoFit/>
          </a:bodyPr>
          <a:lstStyle/>
          <a:p>
            <a:r>
              <a:rPr lang="fr-FR" sz="2000" dirty="0">
                <a:solidFill>
                  <a:prstClr val="white"/>
                </a:solidFill>
                <a:latin typeface="Century Gothic" pitchFamily="34" charset="0"/>
              </a:rPr>
              <a:t>Méthodologie</a:t>
            </a:r>
          </a:p>
          <a:p>
            <a:endParaRPr lang="fr-FR" sz="2000" dirty="0">
              <a:solidFill>
                <a:prstClr val="white"/>
              </a:solidFill>
              <a:latin typeface="Century Gothic" pitchFamily="34" charset="0"/>
            </a:endParaRPr>
          </a:p>
        </p:txBody>
      </p:sp>
      <p:grpSp>
        <p:nvGrpSpPr>
          <p:cNvPr id="101" name="Groupe 34">
            <a:extLst>
              <a:ext uri="{FF2B5EF4-FFF2-40B4-BE49-F238E27FC236}">
                <a16:creationId xmlns:a16="http://schemas.microsoft.com/office/drawing/2014/main" id="{9CB40423-CBBC-BEDA-8D07-5D070462CB63}"/>
              </a:ext>
            </a:extLst>
          </p:cNvPr>
          <p:cNvGrpSpPr/>
          <p:nvPr/>
        </p:nvGrpSpPr>
        <p:grpSpPr>
          <a:xfrm>
            <a:off x="1449896" y="3361507"/>
            <a:ext cx="8095919" cy="504058"/>
            <a:chOff x="841108" y="1294356"/>
            <a:chExt cx="8019946" cy="508078"/>
          </a:xfrm>
        </p:grpSpPr>
        <p:sp>
          <p:nvSpPr>
            <p:cNvPr id="102" name="Rectangle 101">
              <a:extLst>
                <a:ext uri="{FF2B5EF4-FFF2-40B4-BE49-F238E27FC236}">
                  <a16:creationId xmlns:a16="http://schemas.microsoft.com/office/drawing/2014/main" id="{099BD697-94D1-D5F3-F07A-006AD0E73B2B}"/>
                </a:ext>
              </a:extLst>
            </p:cNvPr>
            <p:cNvSpPr/>
            <p:nvPr/>
          </p:nvSpPr>
          <p:spPr>
            <a:xfrm rot="16200000" flipV="1">
              <a:off x="5151239" y="-1907381"/>
              <a:ext cx="508077" cy="6911552"/>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103" name="ZoneTexte 102">
              <a:extLst>
                <a:ext uri="{FF2B5EF4-FFF2-40B4-BE49-F238E27FC236}">
                  <a16:creationId xmlns:a16="http://schemas.microsoft.com/office/drawing/2014/main" id="{831D0B11-8864-4DAC-435B-68049AA9C5D6}"/>
                </a:ext>
              </a:extLst>
            </p:cNvPr>
            <p:cNvSpPr txBox="1"/>
            <p:nvPr/>
          </p:nvSpPr>
          <p:spPr>
            <a:xfrm>
              <a:off x="841108" y="1340769"/>
              <a:ext cx="1331640" cy="461665"/>
            </a:xfrm>
            <a:prstGeom prst="rect">
              <a:avLst/>
            </a:prstGeom>
            <a:noFill/>
          </p:spPr>
          <p:txBody>
            <a:bodyPr wrap="square" rtlCol="0">
              <a:spAutoFit/>
            </a:bodyPr>
            <a:lstStyle/>
            <a:p>
              <a:endParaRPr lang="fr-FR" sz="2400" dirty="0">
                <a:solidFill>
                  <a:prstClr val="black"/>
                </a:solidFill>
                <a:latin typeface="Century Gothic" pitchFamily="34" charset="0"/>
              </a:endParaRPr>
            </a:p>
          </p:txBody>
        </p:sp>
        <p:sp>
          <p:nvSpPr>
            <p:cNvPr id="104" name="ZoneTexte 103">
              <a:extLst>
                <a:ext uri="{FF2B5EF4-FFF2-40B4-BE49-F238E27FC236}">
                  <a16:creationId xmlns:a16="http://schemas.microsoft.com/office/drawing/2014/main" id="{4521D7FC-9F11-7B69-77B8-64642BE915F7}"/>
                </a:ext>
              </a:extLst>
            </p:cNvPr>
            <p:cNvSpPr txBox="1"/>
            <p:nvPr/>
          </p:nvSpPr>
          <p:spPr>
            <a:xfrm>
              <a:off x="6984776" y="1340769"/>
              <a:ext cx="1331640" cy="461665"/>
            </a:xfrm>
            <a:prstGeom prst="rect">
              <a:avLst/>
            </a:prstGeom>
            <a:noFill/>
          </p:spPr>
          <p:txBody>
            <a:bodyPr wrap="square" rtlCol="0">
              <a:spAutoFit/>
            </a:bodyPr>
            <a:lstStyle/>
            <a:p>
              <a:endParaRPr lang="fr-FR" sz="2400" dirty="0">
                <a:solidFill>
                  <a:prstClr val="white"/>
                </a:solidFill>
                <a:latin typeface="Century Gothic" pitchFamily="34" charset="0"/>
              </a:endParaRPr>
            </a:p>
          </p:txBody>
        </p:sp>
      </p:grpSp>
      <p:sp>
        <p:nvSpPr>
          <p:cNvPr id="105" name="Rectangle 104">
            <a:extLst>
              <a:ext uri="{FF2B5EF4-FFF2-40B4-BE49-F238E27FC236}">
                <a16:creationId xmlns:a16="http://schemas.microsoft.com/office/drawing/2014/main" id="{94FB62E6-3926-43E7-2884-1C914020E893}"/>
              </a:ext>
            </a:extLst>
          </p:cNvPr>
          <p:cNvSpPr/>
          <p:nvPr/>
        </p:nvSpPr>
        <p:spPr>
          <a:xfrm>
            <a:off x="1932675" y="3380089"/>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sp>
        <p:nvSpPr>
          <p:cNvPr id="106" name="Rectangle 105">
            <a:extLst>
              <a:ext uri="{FF2B5EF4-FFF2-40B4-BE49-F238E27FC236}">
                <a16:creationId xmlns:a16="http://schemas.microsoft.com/office/drawing/2014/main" id="{1C6D7669-1B48-0780-8242-D257B0B49674}"/>
              </a:ext>
            </a:extLst>
          </p:cNvPr>
          <p:cNvSpPr/>
          <p:nvPr/>
        </p:nvSpPr>
        <p:spPr>
          <a:xfrm>
            <a:off x="2607842" y="3464490"/>
            <a:ext cx="1234633" cy="400110"/>
          </a:xfrm>
          <a:prstGeom prst="rect">
            <a:avLst/>
          </a:prstGeom>
        </p:spPr>
        <p:txBody>
          <a:bodyPr wrap="none">
            <a:spAutoFit/>
          </a:bodyPr>
          <a:lstStyle/>
          <a:p>
            <a:r>
              <a:rPr lang="fr-FR" sz="2000" dirty="0">
                <a:solidFill>
                  <a:prstClr val="white"/>
                </a:solidFill>
                <a:latin typeface="Century Gothic" pitchFamily="34" charset="0"/>
              </a:rPr>
              <a:t>Data set</a:t>
            </a:r>
          </a:p>
        </p:txBody>
      </p:sp>
      <p:grpSp>
        <p:nvGrpSpPr>
          <p:cNvPr id="107" name="Groupe 34">
            <a:extLst>
              <a:ext uri="{FF2B5EF4-FFF2-40B4-BE49-F238E27FC236}">
                <a16:creationId xmlns:a16="http://schemas.microsoft.com/office/drawing/2014/main" id="{B0A6BAB5-5834-4610-DF59-01AEFB610F10}"/>
              </a:ext>
            </a:extLst>
          </p:cNvPr>
          <p:cNvGrpSpPr/>
          <p:nvPr/>
        </p:nvGrpSpPr>
        <p:grpSpPr>
          <a:xfrm>
            <a:off x="1449896" y="3967947"/>
            <a:ext cx="8095919" cy="504058"/>
            <a:chOff x="841108" y="1294356"/>
            <a:chExt cx="8019946" cy="508078"/>
          </a:xfrm>
        </p:grpSpPr>
        <p:sp>
          <p:nvSpPr>
            <p:cNvPr id="108" name="Rectangle 107">
              <a:extLst>
                <a:ext uri="{FF2B5EF4-FFF2-40B4-BE49-F238E27FC236}">
                  <a16:creationId xmlns:a16="http://schemas.microsoft.com/office/drawing/2014/main" id="{CA8BCEAC-E089-2CE6-C1DD-4336D9847F22}"/>
                </a:ext>
              </a:extLst>
            </p:cNvPr>
            <p:cNvSpPr/>
            <p:nvPr/>
          </p:nvSpPr>
          <p:spPr>
            <a:xfrm rot="16200000" flipV="1">
              <a:off x="5151239" y="-1907381"/>
              <a:ext cx="508077" cy="6911552"/>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109" name="ZoneTexte 108">
              <a:extLst>
                <a:ext uri="{FF2B5EF4-FFF2-40B4-BE49-F238E27FC236}">
                  <a16:creationId xmlns:a16="http://schemas.microsoft.com/office/drawing/2014/main" id="{9ECC578E-E53E-711F-C1B1-83C15C1E6B98}"/>
                </a:ext>
              </a:extLst>
            </p:cNvPr>
            <p:cNvSpPr txBox="1"/>
            <p:nvPr/>
          </p:nvSpPr>
          <p:spPr>
            <a:xfrm>
              <a:off x="841108" y="1340769"/>
              <a:ext cx="1331640" cy="461665"/>
            </a:xfrm>
            <a:prstGeom prst="rect">
              <a:avLst/>
            </a:prstGeom>
            <a:noFill/>
          </p:spPr>
          <p:txBody>
            <a:bodyPr wrap="square" rtlCol="0">
              <a:spAutoFit/>
            </a:bodyPr>
            <a:lstStyle/>
            <a:p>
              <a:endParaRPr lang="fr-FR" sz="2400" dirty="0">
                <a:solidFill>
                  <a:prstClr val="black"/>
                </a:solidFill>
                <a:latin typeface="Century Gothic" pitchFamily="34" charset="0"/>
              </a:endParaRPr>
            </a:p>
          </p:txBody>
        </p:sp>
        <p:sp>
          <p:nvSpPr>
            <p:cNvPr id="110" name="ZoneTexte 109">
              <a:extLst>
                <a:ext uri="{FF2B5EF4-FFF2-40B4-BE49-F238E27FC236}">
                  <a16:creationId xmlns:a16="http://schemas.microsoft.com/office/drawing/2014/main" id="{1887F495-3560-8798-66F8-58A3899FDFC6}"/>
                </a:ext>
              </a:extLst>
            </p:cNvPr>
            <p:cNvSpPr txBox="1"/>
            <p:nvPr/>
          </p:nvSpPr>
          <p:spPr>
            <a:xfrm>
              <a:off x="6984776" y="1340769"/>
              <a:ext cx="1331640" cy="461665"/>
            </a:xfrm>
            <a:prstGeom prst="rect">
              <a:avLst/>
            </a:prstGeom>
            <a:noFill/>
          </p:spPr>
          <p:txBody>
            <a:bodyPr wrap="square" rtlCol="0">
              <a:spAutoFit/>
            </a:bodyPr>
            <a:lstStyle/>
            <a:p>
              <a:endParaRPr lang="fr-FR" sz="2400" dirty="0">
                <a:solidFill>
                  <a:prstClr val="white"/>
                </a:solidFill>
                <a:latin typeface="Century Gothic" pitchFamily="34" charset="0"/>
              </a:endParaRPr>
            </a:p>
          </p:txBody>
        </p:sp>
      </p:grpSp>
      <p:sp>
        <p:nvSpPr>
          <p:cNvPr id="111" name="Rectangle 110">
            <a:extLst>
              <a:ext uri="{FF2B5EF4-FFF2-40B4-BE49-F238E27FC236}">
                <a16:creationId xmlns:a16="http://schemas.microsoft.com/office/drawing/2014/main" id="{D91FA5AF-1053-3D4F-EC08-C174ECC32030}"/>
              </a:ext>
            </a:extLst>
          </p:cNvPr>
          <p:cNvSpPr/>
          <p:nvPr/>
        </p:nvSpPr>
        <p:spPr>
          <a:xfrm>
            <a:off x="1932675" y="3986529"/>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a:t>
            </a:r>
          </a:p>
        </p:txBody>
      </p:sp>
      <p:sp>
        <p:nvSpPr>
          <p:cNvPr id="112" name="Rectangle 111">
            <a:extLst>
              <a:ext uri="{FF2B5EF4-FFF2-40B4-BE49-F238E27FC236}">
                <a16:creationId xmlns:a16="http://schemas.microsoft.com/office/drawing/2014/main" id="{17671ED5-6F8C-AC73-7DB8-C6FD38188138}"/>
              </a:ext>
            </a:extLst>
          </p:cNvPr>
          <p:cNvSpPr/>
          <p:nvPr/>
        </p:nvSpPr>
        <p:spPr>
          <a:xfrm>
            <a:off x="2607842" y="4070930"/>
            <a:ext cx="3175869" cy="400110"/>
          </a:xfrm>
          <a:prstGeom prst="rect">
            <a:avLst/>
          </a:prstGeom>
        </p:spPr>
        <p:txBody>
          <a:bodyPr wrap="none">
            <a:spAutoFit/>
          </a:bodyPr>
          <a:lstStyle/>
          <a:p>
            <a:r>
              <a:rPr lang="fr-FR" sz="2000" dirty="0">
                <a:solidFill>
                  <a:prstClr val="white"/>
                </a:solidFill>
                <a:latin typeface="Century Gothic" pitchFamily="34" charset="0"/>
              </a:rPr>
              <a:t>construction du modèle</a:t>
            </a:r>
          </a:p>
        </p:txBody>
      </p:sp>
      <p:grpSp>
        <p:nvGrpSpPr>
          <p:cNvPr id="113" name="Groupe 34">
            <a:extLst>
              <a:ext uri="{FF2B5EF4-FFF2-40B4-BE49-F238E27FC236}">
                <a16:creationId xmlns:a16="http://schemas.microsoft.com/office/drawing/2014/main" id="{09D1344A-1096-DBAE-3DA2-5E61D6FC80E7}"/>
              </a:ext>
            </a:extLst>
          </p:cNvPr>
          <p:cNvGrpSpPr/>
          <p:nvPr/>
        </p:nvGrpSpPr>
        <p:grpSpPr>
          <a:xfrm>
            <a:off x="1449896" y="4587682"/>
            <a:ext cx="8095919" cy="504058"/>
            <a:chOff x="841108" y="1294356"/>
            <a:chExt cx="8019946" cy="508078"/>
          </a:xfrm>
        </p:grpSpPr>
        <p:sp>
          <p:nvSpPr>
            <p:cNvPr id="114" name="Rectangle 113">
              <a:extLst>
                <a:ext uri="{FF2B5EF4-FFF2-40B4-BE49-F238E27FC236}">
                  <a16:creationId xmlns:a16="http://schemas.microsoft.com/office/drawing/2014/main" id="{F4980912-1B26-6C46-B308-12DE6591925B}"/>
                </a:ext>
              </a:extLst>
            </p:cNvPr>
            <p:cNvSpPr/>
            <p:nvPr/>
          </p:nvSpPr>
          <p:spPr>
            <a:xfrm rot="16200000" flipV="1">
              <a:off x="5151239" y="-1907381"/>
              <a:ext cx="508077" cy="6911552"/>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115" name="ZoneTexte 114">
              <a:extLst>
                <a:ext uri="{FF2B5EF4-FFF2-40B4-BE49-F238E27FC236}">
                  <a16:creationId xmlns:a16="http://schemas.microsoft.com/office/drawing/2014/main" id="{A3F3605F-147D-3205-95F8-F90B6AF658EA}"/>
                </a:ext>
              </a:extLst>
            </p:cNvPr>
            <p:cNvSpPr txBox="1"/>
            <p:nvPr/>
          </p:nvSpPr>
          <p:spPr>
            <a:xfrm>
              <a:off x="841108" y="1340769"/>
              <a:ext cx="1331640" cy="461665"/>
            </a:xfrm>
            <a:prstGeom prst="rect">
              <a:avLst/>
            </a:prstGeom>
            <a:noFill/>
          </p:spPr>
          <p:txBody>
            <a:bodyPr wrap="square" rtlCol="0">
              <a:spAutoFit/>
            </a:bodyPr>
            <a:lstStyle/>
            <a:p>
              <a:endParaRPr lang="fr-FR" sz="2400" dirty="0">
                <a:solidFill>
                  <a:prstClr val="black"/>
                </a:solidFill>
                <a:latin typeface="Century Gothic" pitchFamily="34" charset="0"/>
              </a:endParaRPr>
            </a:p>
          </p:txBody>
        </p:sp>
        <p:sp>
          <p:nvSpPr>
            <p:cNvPr id="116" name="ZoneTexte 115">
              <a:extLst>
                <a:ext uri="{FF2B5EF4-FFF2-40B4-BE49-F238E27FC236}">
                  <a16:creationId xmlns:a16="http://schemas.microsoft.com/office/drawing/2014/main" id="{83A94611-EDF3-AA61-F6B0-1423D19B9371}"/>
                </a:ext>
              </a:extLst>
            </p:cNvPr>
            <p:cNvSpPr txBox="1"/>
            <p:nvPr/>
          </p:nvSpPr>
          <p:spPr>
            <a:xfrm>
              <a:off x="6984776" y="1340769"/>
              <a:ext cx="1331640" cy="461665"/>
            </a:xfrm>
            <a:prstGeom prst="rect">
              <a:avLst/>
            </a:prstGeom>
            <a:noFill/>
          </p:spPr>
          <p:txBody>
            <a:bodyPr wrap="square" rtlCol="0">
              <a:spAutoFit/>
            </a:bodyPr>
            <a:lstStyle/>
            <a:p>
              <a:endParaRPr lang="fr-FR" sz="2400" dirty="0">
                <a:solidFill>
                  <a:prstClr val="white"/>
                </a:solidFill>
                <a:latin typeface="Century Gothic" pitchFamily="34" charset="0"/>
              </a:endParaRPr>
            </a:p>
          </p:txBody>
        </p:sp>
      </p:grpSp>
      <p:sp>
        <p:nvSpPr>
          <p:cNvPr id="117" name="Rectangle 116">
            <a:extLst>
              <a:ext uri="{FF2B5EF4-FFF2-40B4-BE49-F238E27FC236}">
                <a16:creationId xmlns:a16="http://schemas.microsoft.com/office/drawing/2014/main" id="{101EE087-878E-C0C6-DD6D-461C652469F2}"/>
              </a:ext>
            </a:extLst>
          </p:cNvPr>
          <p:cNvSpPr/>
          <p:nvPr/>
        </p:nvSpPr>
        <p:spPr>
          <a:xfrm>
            <a:off x="1932675" y="4606264"/>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VI</a:t>
            </a:r>
          </a:p>
        </p:txBody>
      </p:sp>
      <p:sp>
        <p:nvSpPr>
          <p:cNvPr id="118" name="Rectangle 117">
            <a:extLst>
              <a:ext uri="{FF2B5EF4-FFF2-40B4-BE49-F238E27FC236}">
                <a16:creationId xmlns:a16="http://schemas.microsoft.com/office/drawing/2014/main" id="{239B5A1F-E682-8CC9-570F-60CF7FF777B1}"/>
              </a:ext>
            </a:extLst>
          </p:cNvPr>
          <p:cNvSpPr/>
          <p:nvPr/>
        </p:nvSpPr>
        <p:spPr>
          <a:xfrm>
            <a:off x="2607842" y="4690665"/>
            <a:ext cx="5179623" cy="400110"/>
          </a:xfrm>
          <a:prstGeom prst="rect">
            <a:avLst/>
          </a:prstGeom>
        </p:spPr>
        <p:txBody>
          <a:bodyPr wrap="none">
            <a:spAutoFit/>
          </a:bodyPr>
          <a:lstStyle/>
          <a:p>
            <a:r>
              <a:rPr lang="fr-FR" sz="2000" dirty="0">
                <a:solidFill>
                  <a:prstClr val="white"/>
                </a:solidFill>
                <a:latin typeface="Century Gothic" pitchFamily="34" charset="0"/>
              </a:rPr>
              <a:t>Recherche et amélioration des modèles</a:t>
            </a:r>
          </a:p>
        </p:txBody>
      </p:sp>
      <p:grpSp>
        <p:nvGrpSpPr>
          <p:cNvPr id="2" name="Groupe 34">
            <a:extLst>
              <a:ext uri="{FF2B5EF4-FFF2-40B4-BE49-F238E27FC236}">
                <a16:creationId xmlns:a16="http://schemas.microsoft.com/office/drawing/2014/main" id="{86A4340B-0FC0-DE2F-7213-81B26E63C6B1}"/>
              </a:ext>
            </a:extLst>
          </p:cNvPr>
          <p:cNvGrpSpPr/>
          <p:nvPr/>
        </p:nvGrpSpPr>
        <p:grpSpPr>
          <a:xfrm>
            <a:off x="1449895" y="5206367"/>
            <a:ext cx="8095919" cy="504058"/>
            <a:chOff x="841108" y="1294356"/>
            <a:chExt cx="8019946" cy="508078"/>
          </a:xfrm>
        </p:grpSpPr>
        <p:sp>
          <p:nvSpPr>
            <p:cNvPr id="3" name="Rectangle 2">
              <a:extLst>
                <a:ext uri="{FF2B5EF4-FFF2-40B4-BE49-F238E27FC236}">
                  <a16:creationId xmlns:a16="http://schemas.microsoft.com/office/drawing/2014/main" id="{E3CE1AE5-8010-C7B6-37DF-FBD9D055400A}"/>
                </a:ext>
              </a:extLst>
            </p:cNvPr>
            <p:cNvSpPr/>
            <p:nvPr/>
          </p:nvSpPr>
          <p:spPr>
            <a:xfrm rot="16200000" flipV="1">
              <a:off x="5151239" y="-1907381"/>
              <a:ext cx="508077" cy="6911552"/>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4" name="ZoneTexte 114">
              <a:extLst>
                <a:ext uri="{FF2B5EF4-FFF2-40B4-BE49-F238E27FC236}">
                  <a16:creationId xmlns:a16="http://schemas.microsoft.com/office/drawing/2014/main" id="{CF059B7A-9636-4B6F-1CCF-BA4B26E40EB1}"/>
                </a:ext>
              </a:extLst>
            </p:cNvPr>
            <p:cNvSpPr txBox="1"/>
            <p:nvPr/>
          </p:nvSpPr>
          <p:spPr>
            <a:xfrm>
              <a:off x="841108" y="1340769"/>
              <a:ext cx="1331640" cy="461665"/>
            </a:xfrm>
            <a:prstGeom prst="rect">
              <a:avLst/>
            </a:prstGeom>
            <a:noFill/>
          </p:spPr>
          <p:txBody>
            <a:bodyPr wrap="square" rtlCol="0">
              <a:spAutoFit/>
            </a:bodyPr>
            <a:lstStyle/>
            <a:p>
              <a:endParaRPr lang="fr-FR" sz="2400" dirty="0">
                <a:solidFill>
                  <a:prstClr val="black"/>
                </a:solidFill>
                <a:latin typeface="Century Gothic" pitchFamily="34" charset="0"/>
              </a:endParaRPr>
            </a:p>
          </p:txBody>
        </p:sp>
        <p:sp>
          <p:nvSpPr>
            <p:cNvPr id="5" name="ZoneTexte 115">
              <a:extLst>
                <a:ext uri="{FF2B5EF4-FFF2-40B4-BE49-F238E27FC236}">
                  <a16:creationId xmlns:a16="http://schemas.microsoft.com/office/drawing/2014/main" id="{A8760AC1-3176-9C7F-74BB-E8C383BE90DE}"/>
                </a:ext>
              </a:extLst>
            </p:cNvPr>
            <p:cNvSpPr txBox="1"/>
            <p:nvPr/>
          </p:nvSpPr>
          <p:spPr>
            <a:xfrm>
              <a:off x="6984776" y="1340769"/>
              <a:ext cx="1331640" cy="461665"/>
            </a:xfrm>
            <a:prstGeom prst="rect">
              <a:avLst/>
            </a:prstGeom>
            <a:noFill/>
          </p:spPr>
          <p:txBody>
            <a:bodyPr wrap="square" rtlCol="0">
              <a:spAutoFit/>
            </a:bodyPr>
            <a:lstStyle/>
            <a:p>
              <a:endParaRPr lang="fr-FR" sz="2400" dirty="0">
                <a:solidFill>
                  <a:prstClr val="white"/>
                </a:solidFill>
                <a:latin typeface="Century Gothic" pitchFamily="34" charset="0"/>
              </a:endParaRPr>
            </a:p>
          </p:txBody>
        </p:sp>
      </p:grpSp>
      <p:sp>
        <p:nvSpPr>
          <p:cNvPr id="6" name="Rectangle 5">
            <a:extLst>
              <a:ext uri="{FF2B5EF4-FFF2-40B4-BE49-F238E27FC236}">
                <a16:creationId xmlns:a16="http://schemas.microsoft.com/office/drawing/2014/main" id="{036D4A93-75D7-D8EC-DB67-8E5E689FEA61}"/>
              </a:ext>
            </a:extLst>
          </p:cNvPr>
          <p:cNvSpPr/>
          <p:nvPr/>
        </p:nvSpPr>
        <p:spPr>
          <a:xfrm>
            <a:off x="1932674" y="5224949"/>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VII</a:t>
            </a:r>
          </a:p>
        </p:txBody>
      </p:sp>
      <p:sp>
        <p:nvSpPr>
          <p:cNvPr id="7" name="Rectangle 6">
            <a:extLst>
              <a:ext uri="{FF2B5EF4-FFF2-40B4-BE49-F238E27FC236}">
                <a16:creationId xmlns:a16="http://schemas.microsoft.com/office/drawing/2014/main" id="{5B4F1553-544A-DAA0-E6C7-5057DB6B409D}"/>
              </a:ext>
            </a:extLst>
          </p:cNvPr>
          <p:cNvSpPr/>
          <p:nvPr/>
        </p:nvSpPr>
        <p:spPr>
          <a:xfrm>
            <a:off x="2607841" y="5309350"/>
            <a:ext cx="1082348" cy="400110"/>
          </a:xfrm>
          <a:prstGeom prst="rect">
            <a:avLst/>
          </a:prstGeom>
        </p:spPr>
        <p:txBody>
          <a:bodyPr wrap="none">
            <a:spAutoFit/>
          </a:bodyPr>
          <a:lstStyle/>
          <a:p>
            <a:r>
              <a:rPr lang="fr-FR" sz="2000" dirty="0">
                <a:solidFill>
                  <a:prstClr val="white"/>
                </a:solidFill>
                <a:latin typeface="Century Gothic" pitchFamily="34" charset="0"/>
              </a:rPr>
              <a:t>résultat</a:t>
            </a:r>
          </a:p>
        </p:txBody>
      </p:sp>
      <p:grpSp>
        <p:nvGrpSpPr>
          <p:cNvPr id="8" name="Groupe 34">
            <a:extLst>
              <a:ext uri="{FF2B5EF4-FFF2-40B4-BE49-F238E27FC236}">
                <a16:creationId xmlns:a16="http://schemas.microsoft.com/office/drawing/2014/main" id="{FF3B3A1F-585F-9921-CE09-2BDB71925652}"/>
              </a:ext>
            </a:extLst>
          </p:cNvPr>
          <p:cNvGrpSpPr/>
          <p:nvPr/>
        </p:nvGrpSpPr>
        <p:grpSpPr>
          <a:xfrm>
            <a:off x="1449895" y="5808112"/>
            <a:ext cx="8095919" cy="504058"/>
            <a:chOff x="841108" y="1294356"/>
            <a:chExt cx="8019946" cy="508078"/>
          </a:xfrm>
        </p:grpSpPr>
        <p:sp>
          <p:nvSpPr>
            <p:cNvPr id="9" name="Rectangle 8">
              <a:extLst>
                <a:ext uri="{FF2B5EF4-FFF2-40B4-BE49-F238E27FC236}">
                  <a16:creationId xmlns:a16="http://schemas.microsoft.com/office/drawing/2014/main" id="{46E99835-2F28-3161-6752-487568FF525B}"/>
                </a:ext>
              </a:extLst>
            </p:cNvPr>
            <p:cNvSpPr/>
            <p:nvPr/>
          </p:nvSpPr>
          <p:spPr>
            <a:xfrm rot="16200000" flipV="1">
              <a:off x="5151239" y="-1907381"/>
              <a:ext cx="508077" cy="6911552"/>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10" name="ZoneTexte 114">
              <a:extLst>
                <a:ext uri="{FF2B5EF4-FFF2-40B4-BE49-F238E27FC236}">
                  <a16:creationId xmlns:a16="http://schemas.microsoft.com/office/drawing/2014/main" id="{7F8F8868-7C91-3F0B-6017-9C1CFC509B55}"/>
                </a:ext>
              </a:extLst>
            </p:cNvPr>
            <p:cNvSpPr txBox="1"/>
            <p:nvPr/>
          </p:nvSpPr>
          <p:spPr>
            <a:xfrm>
              <a:off x="841108" y="1340769"/>
              <a:ext cx="1331640" cy="461665"/>
            </a:xfrm>
            <a:prstGeom prst="rect">
              <a:avLst/>
            </a:prstGeom>
            <a:noFill/>
          </p:spPr>
          <p:txBody>
            <a:bodyPr wrap="square" rtlCol="0">
              <a:spAutoFit/>
            </a:bodyPr>
            <a:lstStyle/>
            <a:p>
              <a:endParaRPr lang="fr-FR" sz="2400" dirty="0">
                <a:solidFill>
                  <a:prstClr val="black"/>
                </a:solidFill>
                <a:latin typeface="Century Gothic" pitchFamily="34" charset="0"/>
              </a:endParaRPr>
            </a:p>
          </p:txBody>
        </p:sp>
        <p:sp>
          <p:nvSpPr>
            <p:cNvPr id="11" name="ZoneTexte 115">
              <a:extLst>
                <a:ext uri="{FF2B5EF4-FFF2-40B4-BE49-F238E27FC236}">
                  <a16:creationId xmlns:a16="http://schemas.microsoft.com/office/drawing/2014/main" id="{DC4D70A6-6196-AA70-F126-87EDFDD914EC}"/>
                </a:ext>
              </a:extLst>
            </p:cNvPr>
            <p:cNvSpPr txBox="1"/>
            <p:nvPr/>
          </p:nvSpPr>
          <p:spPr>
            <a:xfrm>
              <a:off x="6984776" y="1340769"/>
              <a:ext cx="1331640" cy="461665"/>
            </a:xfrm>
            <a:prstGeom prst="rect">
              <a:avLst/>
            </a:prstGeom>
            <a:noFill/>
          </p:spPr>
          <p:txBody>
            <a:bodyPr wrap="square" rtlCol="0">
              <a:spAutoFit/>
            </a:bodyPr>
            <a:lstStyle/>
            <a:p>
              <a:endParaRPr lang="fr-FR" sz="2400" dirty="0">
                <a:solidFill>
                  <a:prstClr val="white"/>
                </a:solidFill>
                <a:latin typeface="Century Gothic" pitchFamily="34" charset="0"/>
              </a:endParaRPr>
            </a:p>
          </p:txBody>
        </p:sp>
      </p:grpSp>
      <p:sp>
        <p:nvSpPr>
          <p:cNvPr id="12" name="Rectangle 11">
            <a:extLst>
              <a:ext uri="{FF2B5EF4-FFF2-40B4-BE49-F238E27FC236}">
                <a16:creationId xmlns:a16="http://schemas.microsoft.com/office/drawing/2014/main" id="{83CC8F18-BED0-7230-D377-B793658BC810}"/>
              </a:ext>
            </a:extLst>
          </p:cNvPr>
          <p:cNvSpPr/>
          <p:nvPr/>
        </p:nvSpPr>
        <p:spPr>
          <a:xfrm>
            <a:off x="1932674" y="5826694"/>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solidFill>
                  <a:prstClr val="white"/>
                </a:solidFill>
                <a:latin typeface="Century Gothic" pitchFamily="34" charset="0"/>
              </a:rPr>
              <a:t>VIII</a:t>
            </a:r>
            <a:endParaRPr lang="fr-FR" sz="2000" dirty="0">
              <a:solidFill>
                <a:prstClr val="white"/>
              </a:solidFill>
              <a:latin typeface="Century Gothic" pitchFamily="34" charset="0"/>
            </a:endParaRPr>
          </a:p>
        </p:txBody>
      </p:sp>
      <p:sp>
        <p:nvSpPr>
          <p:cNvPr id="13" name="Rectangle 12">
            <a:extLst>
              <a:ext uri="{FF2B5EF4-FFF2-40B4-BE49-F238E27FC236}">
                <a16:creationId xmlns:a16="http://schemas.microsoft.com/office/drawing/2014/main" id="{131E13B6-7BC9-E405-1B56-9B360687D1E9}"/>
              </a:ext>
            </a:extLst>
          </p:cNvPr>
          <p:cNvSpPr/>
          <p:nvPr/>
        </p:nvSpPr>
        <p:spPr>
          <a:xfrm>
            <a:off x="2607841" y="5911095"/>
            <a:ext cx="1568058" cy="707886"/>
          </a:xfrm>
          <a:prstGeom prst="rect">
            <a:avLst/>
          </a:prstGeom>
        </p:spPr>
        <p:txBody>
          <a:bodyPr wrap="none">
            <a:spAutoFit/>
          </a:bodyPr>
          <a:lstStyle/>
          <a:p>
            <a:r>
              <a:rPr lang="fr-FR" sz="2000" dirty="0">
                <a:solidFill>
                  <a:prstClr val="white"/>
                </a:solidFill>
                <a:latin typeface="Century Gothic" pitchFamily="34" charset="0"/>
              </a:rPr>
              <a:t>Conclusion</a:t>
            </a:r>
          </a:p>
          <a:p>
            <a:endParaRPr lang="fr-FR" sz="2000" dirty="0">
              <a:solidFill>
                <a:prstClr val="white"/>
              </a:solidFill>
              <a:latin typeface="Century Gothic" pitchFamily="34" charset="0"/>
            </a:endParaRPr>
          </a:p>
        </p:txBody>
      </p:sp>
    </p:spTree>
    <p:extLst>
      <p:ext uri="{BB962C8B-B14F-4D97-AF65-F5344CB8AC3E}">
        <p14:creationId xmlns:p14="http://schemas.microsoft.com/office/powerpoint/2010/main" val="2083870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70"/>
                                        </p:tgtEl>
                                        <p:attrNameLst>
                                          <p:attrName>style.visibility</p:attrName>
                                        </p:attrNameLst>
                                      </p:cBhvr>
                                      <p:to>
                                        <p:strVal val="visible"/>
                                      </p:to>
                                    </p:set>
                                    <p:anim calcmode="lin" valueType="num">
                                      <p:cBhvr additive="base">
                                        <p:cTn id="10" dur="1000" fill="hold"/>
                                        <p:tgtEl>
                                          <p:spTgt spid="170"/>
                                        </p:tgtEl>
                                        <p:attrNameLst>
                                          <p:attrName>ppt_x</p:attrName>
                                        </p:attrNameLst>
                                      </p:cBhvr>
                                      <p:tavLst>
                                        <p:tav tm="0">
                                          <p:val>
                                            <p:strVal val="1+#ppt_w/2"/>
                                          </p:val>
                                        </p:tav>
                                        <p:tav tm="100000">
                                          <p:val>
                                            <p:strVal val="#ppt_x"/>
                                          </p:val>
                                        </p:tav>
                                      </p:tavLst>
                                    </p:anim>
                                    <p:anim calcmode="lin" valueType="num">
                                      <p:cBhvr additive="base">
                                        <p:cTn id="11" dur="1000" fill="hold"/>
                                        <p:tgtEl>
                                          <p:spTgt spid="170"/>
                                        </p:tgtEl>
                                        <p:attrNameLst>
                                          <p:attrName>ppt_y</p:attrName>
                                        </p:attrNameLst>
                                      </p:cBhvr>
                                      <p:tavLst>
                                        <p:tav tm="0">
                                          <p:val>
                                            <p:strVal val="#ppt_y"/>
                                          </p:val>
                                        </p:tav>
                                        <p:tav tm="100000">
                                          <p:val>
                                            <p:strVal val="#ppt_y"/>
                                          </p:val>
                                        </p:tav>
                                      </p:tavLst>
                                    </p:anim>
                                  </p:childTnLst>
                                </p:cTn>
                              </p:par>
                              <p:par>
                                <p:cTn id="12" presetID="2" presetClass="entr" presetSubtype="2" accel="50000" fill="hold" grpId="0" nodeType="withEffect">
                                  <p:stCondLst>
                                    <p:cond delay="0"/>
                                  </p:stCondLst>
                                  <p:childTnLst>
                                    <p:set>
                                      <p:cBhvr>
                                        <p:cTn id="13" dur="1" fill="hold">
                                          <p:stCondLst>
                                            <p:cond delay="0"/>
                                          </p:stCondLst>
                                        </p:cTn>
                                        <p:tgtEl>
                                          <p:spTgt spid="171"/>
                                        </p:tgtEl>
                                        <p:attrNameLst>
                                          <p:attrName>style.visibility</p:attrName>
                                        </p:attrNameLst>
                                      </p:cBhvr>
                                      <p:to>
                                        <p:strVal val="visible"/>
                                      </p:to>
                                    </p:set>
                                    <p:anim calcmode="lin" valueType="num">
                                      <p:cBhvr additive="base">
                                        <p:cTn id="14" dur="1000" fill="hold"/>
                                        <p:tgtEl>
                                          <p:spTgt spid="171"/>
                                        </p:tgtEl>
                                        <p:attrNameLst>
                                          <p:attrName>ppt_x</p:attrName>
                                        </p:attrNameLst>
                                      </p:cBhvr>
                                      <p:tavLst>
                                        <p:tav tm="0">
                                          <p:val>
                                            <p:strVal val="1+#ppt_w/2"/>
                                          </p:val>
                                        </p:tav>
                                        <p:tav tm="100000">
                                          <p:val>
                                            <p:strVal val="#ppt_x"/>
                                          </p:val>
                                        </p:tav>
                                      </p:tavLst>
                                    </p:anim>
                                    <p:anim calcmode="lin" valueType="num">
                                      <p:cBhvr additive="base">
                                        <p:cTn id="15" dur="1000" fill="hold"/>
                                        <p:tgtEl>
                                          <p:spTgt spid="17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1200" fill="hold"/>
                                        <p:tgtEl>
                                          <p:spTgt spid="45"/>
                                        </p:tgtEl>
                                        <p:attrNameLst>
                                          <p:attrName>ppt_x</p:attrName>
                                        </p:attrNameLst>
                                      </p:cBhvr>
                                      <p:tavLst>
                                        <p:tav tm="0">
                                          <p:val>
                                            <p:strVal val="0-#ppt_w/2"/>
                                          </p:val>
                                        </p:tav>
                                        <p:tav tm="100000">
                                          <p:val>
                                            <p:strVal val="#ppt_x"/>
                                          </p:val>
                                        </p:tav>
                                      </p:tavLst>
                                    </p:anim>
                                    <p:anim calcmode="lin" valueType="num">
                                      <p:cBhvr additive="base">
                                        <p:cTn id="19" dur="1200" fill="hold"/>
                                        <p:tgtEl>
                                          <p:spTgt spid="45"/>
                                        </p:tgtEl>
                                        <p:attrNameLst>
                                          <p:attrName>ppt_y</p:attrName>
                                        </p:attrNameLst>
                                      </p:cBhvr>
                                      <p:tavLst>
                                        <p:tav tm="0">
                                          <p:val>
                                            <p:strVal val="#ppt_y"/>
                                          </p:val>
                                        </p:tav>
                                        <p:tav tm="100000">
                                          <p:val>
                                            <p:strVal val="#ppt_y"/>
                                          </p:val>
                                        </p:tav>
                                      </p:tavLst>
                                    </p:anim>
                                  </p:childTnLst>
                                </p:cTn>
                              </p:par>
                              <p:par>
                                <p:cTn id="20" presetID="50" presetClass="entr" presetSubtype="0" decel="10000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p:cTn id="22" dur="1000" fill="hold"/>
                                        <p:tgtEl>
                                          <p:spTgt spid="52"/>
                                        </p:tgtEl>
                                        <p:attrNameLst>
                                          <p:attrName>ppt_w</p:attrName>
                                        </p:attrNameLst>
                                      </p:cBhvr>
                                      <p:tavLst>
                                        <p:tav tm="0">
                                          <p:val>
                                            <p:strVal val="#ppt_w+.3"/>
                                          </p:val>
                                        </p:tav>
                                        <p:tav tm="100000">
                                          <p:val>
                                            <p:strVal val="#ppt_w"/>
                                          </p:val>
                                        </p:tav>
                                      </p:tavLst>
                                    </p:anim>
                                    <p:anim calcmode="lin" valueType="num">
                                      <p:cBhvr>
                                        <p:cTn id="23" dur="1000" fill="hold"/>
                                        <p:tgtEl>
                                          <p:spTgt spid="52"/>
                                        </p:tgtEl>
                                        <p:attrNameLst>
                                          <p:attrName>ppt_h</p:attrName>
                                        </p:attrNameLst>
                                      </p:cBhvr>
                                      <p:tavLst>
                                        <p:tav tm="0">
                                          <p:val>
                                            <p:strVal val="#ppt_h"/>
                                          </p:val>
                                        </p:tav>
                                        <p:tav tm="100000">
                                          <p:val>
                                            <p:strVal val="#ppt_h"/>
                                          </p:val>
                                        </p:tav>
                                      </p:tavLst>
                                    </p:anim>
                                    <p:animEffect transition="in" filter="fade">
                                      <p:cBhvr>
                                        <p:cTn id="24" dur="1000"/>
                                        <p:tgtEl>
                                          <p:spTgt spid="52"/>
                                        </p:tgtEl>
                                      </p:cBhvr>
                                    </p:animEffect>
                                  </p:childTnLst>
                                </p:cTn>
                              </p:par>
                              <p:par>
                                <p:cTn id="25" presetID="2" presetClass="entr" presetSubtype="8" fill="hold" nodeType="withEffect">
                                  <p:stCondLst>
                                    <p:cond delay="0"/>
                                  </p:stCondLst>
                                  <p:childTnLst>
                                    <p:set>
                                      <p:cBhvr>
                                        <p:cTn id="26" dur="1" fill="hold">
                                          <p:stCondLst>
                                            <p:cond delay="0"/>
                                          </p:stCondLst>
                                        </p:cTn>
                                        <p:tgtEl>
                                          <p:spTgt spid="89"/>
                                        </p:tgtEl>
                                        <p:attrNameLst>
                                          <p:attrName>style.visibility</p:attrName>
                                        </p:attrNameLst>
                                      </p:cBhvr>
                                      <p:to>
                                        <p:strVal val="visible"/>
                                      </p:to>
                                    </p:set>
                                    <p:anim calcmode="lin" valueType="num">
                                      <p:cBhvr additive="base">
                                        <p:cTn id="27" dur="1200" fill="hold"/>
                                        <p:tgtEl>
                                          <p:spTgt spid="89"/>
                                        </p:tgtEl>
                                        <p:attrNameLst>
                                          <p:attrName>ppt_x</p:attrName>
                                        </p:attrNameLst>
                                      </p:cBhvr>
                                      <p:tavLst>
                                        <p:tav tm="0">
                                          <p:val>
                                            <p:strVal val="0-#ppt_w/2"/>
                                          </p:val>
                                        </p:tav>
                                        <p:tav tm="100000">
                                          <p:val>
                                            <p:strVal val="#ppt_x"/>
                                          </p:val>
                                        </p:tav>
                                      </p:tavLst>
                                    </p:anim>
                                    <p:anim calcmode="lin" valueType="num">
                                      <p:cBhvr additive="base">
                                        <p:cTn id="28" dur="1200" fill="hold"/>
                                        <p:tgtEl>
                                          <p:spTgt spid="89"/>
                                        </p:tgtEl>
                                        <p:attrNameLst>
                                          <p:attrName>ppt_y</p:attrName>
                                        </p:attrNameLst>
                                      </p:cBhvr>
                                      <p:tavLst>
                                        <p:tav tm="0">
                                          <p:val>
                                            <p:strVal val="#ppt_y"/>
                                          </p:val>
                                        </p:tav>
                                        <p:tav tm="100000">
                                          <p:val>
                                            <p:strVal val="#ppt_y"/>
                                          </p:val>
                                        </p:tav>
                                      </p:tavLst>
                                    </p:anim>
                                  </p:childTnLst>
                                </p:cTn>
                              </p:par>
                              <p:par>
                                <p:cTn id="29" presetID="50" presetClass="entr" presetSubtype="0" decel="10000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p:cTn id="31" dur="1000" fill="hold"/>
                                        <p:tgtEl>
                                          <p:spTgt spid="93"/>
                                        </p:tgtEl>
                                        <p:attrNameLst>
                                          <p:attrName>ppt_w</p:attrName>
                                        </p:attrNameLst>
                                      </p:cBhvr>
                                      <p:tavLst>
                                        <p:tav tm="0">
                                          <p:val>
                                            <p:strVal val="#ppt_w+.3"/>
                                          </p:val>
                                        </p:tav>
                                        <p:tav tm="100000">
                                          <p:val>
                                            <p:strVal val="#ppt_w"/>
                                          </p:val>
                                        </p:tav>
                                      </p:tavLst>
                                    </p:anim>
                                    <p:anim calcmode="lin" valueType="num">
                                      <p:cBhvr>
                                        <p:cTn id="32" dur="1000" fill="hold"/>
                                        <p:tgtEl>
                                          <p:spTgt spid="93"/>
                                        </p:tgtEl>
                                        <p:attrNameLst>
                                          <p:attrName>ppt_h</p:attrName>
                                        </p:attrNameLst>
                                      </p:cBhvr>
                                      <p:tavLst>
                                        <p:tav tm="0">
                                          <p:val>
                                            <p:strVal val="#ppt_h"/>
                                          </p:val>
                                        </p:tav>
                                        <p:tav tm="100000">
                                          <p:val>
                                            <p:strVal val="#ppt_h"/>
                                          </p:val>
                                        </p:tav>
                                      </p:tavLst>
                                    </p:anim>
                                    <p:animEffect transition="in" filter="fade">
                                      <p:cBhvr>
                                        <p:cTn id="33" dur="1000"/>
                                        <p:tgtEl>
                                          <p:spTgt spid="93"/>
                                        </p:tgtEl>
                                      </p:cBhvr>
                                    </p:animEffect>
                                  </p:childTnLst>
                                </p:cTn>
                              </p:par>
                              <p:par>
                                <p:cTn id="34" presetID="2" presetClass="entr" presetSubtype="8" fill="hold" nodeType="withEffect">
                                  <p:stCondLst>
                                    <p:cond delay="0"/>
                                  </p:stCondLst>
                                  <p:childTnLst>
                                    <p:set>
                                      <p:cBhvr>
                                        <p:cTn id="35" dur="1" fill="hold">
                                          <p:stCondLst>
                                            <p:cond delay="0"/>
                                          </p:stCondLst>
                                        </p:cTn>
                                        <p:tgtEl>
                                          <p:spTgt spid="95"/>
                                        </p:tgtEl>
                                        <p:attrNameLst>
                                          <p:attrName>style.visibility</p:attrName>
                                        </p:attrNameLst>
                                      </p:cBhvr>
                                      <p:to>
                                        <p:strVal val="visible"/>
                                      </p:to>
                                    </p:set>
                                    <p:anim calcmode="lin" valueType="num">
                                      <p:cBhvr additive="base">
                                        <p:cTn id="36" dur="1200" fill="hold"/>
                                        <p:tgtEl>
                                          <p:spTgt spid="95"/>
                                        </p:tgtEl>
                                        <p:attrNameLst>
                                          <p:attrName>ppt_x</p:attrName>
                                        </p:attrNameLst>
                                      </p:cBhvr>
                                      <p:tavLst>
                                        <p:tav tm="0">
                                          <p:val>
                                            <p:strVal val="0-#ppt_w/2"/>
                                          </p:val>
                                        </p:tav>
                                        <p:tav tm="100000">
                                          <p:val>
                                            <p:strVal val="#ppt_x"/>
                                          </p:val>
                                        </p:tav>
                                      </p:tavLst>
                                    </p:anim>
                                    <p:anim calcmode="lin" valueType="num">
                                      <p:cBhvr additive="base">
                                        <p:cTn id="37" dur="1200" fill="hold"/>
                                        <p:tgtEl>
                                          <p:spTgt spid="95"/>
                                        </p:tgtEl>
                                        <p:attrNameLst>
                                          <p:attrName>ppt_y</p:attrName>
                                        </p:attrNameLst>
                                      </p:cBhvr>
                                      <p:tavLst>
                                        <p:tav tm="0">
                                          <p:val>
                                            <p:strVal val="#ppt_y"/>
                                          </p:val>
                                        </p:tav>
                                        <p:tav tm="100000">
                                          <p:val>
                                            <p:strVal val="#ppt_y"/>
                                          </p:val>
                                        </p:tav>
                                      </p:tavLst>
                                    </p:anim>
                                  </p:childTnLst>
                                </p:cTn>
                              </p:par>
                              <p:par>
                                <p:cTn id="38" presetID="50" presetClass="entr" presetSubtype="0" decel="10000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anim calcmode="lin" valueType="num">
                                      <p:cBhvr>
                                        <p:cTn id="40" dur="1000" fill="hold"/>
                                        <p:tgtEl>
                                          <p:spTgt spid="99"/>
                                        </p:tgtEl>
                                        <p:attrNameLst>
                                          <p:attrName>ppt_w</p:attrName>
                                        </p:attrNameLst>
                                      </p:cBhvr>
                                      <p:tavLst>
                                        <p:tav tm="0">
                                          <p:val>
                                            <p:strVal val="#ppt_w+.3"/>
                                          </p:val>
                                        </p:tav>
                                        <p:tav tm="100000">
                                          <p:val>
                                            <p:strVal val="#ppt_w"/>
                                          </p:val>
                                        </p:tav>
                                      </p:tavLst>
                                    </p:anim>
                                    <p:anim calcmode="lin" valueType="num">
                                      <p:cBhvr>
                                        <p:cTn id="41" dur="1000" fill="hold"/>
                                        <p:tgtEl>
                                          <p:spTgt spid="99"/>
                                        </p:tgtEl>
                                        <p:attrNameLst>
                                          <p:attrName>ppt_h</p:attrName>
                                        </p:attrNameLst>
                                      </p:cBhvr>
                                      <p:tavLst>
                                        <p:tav tm="0">
                                          <p:val>
                                            <p:strVal val="#ppt_h"/>
                                          </p:val>
                                        </p:tav>
                                        <p:tav tm="100000">
                                          <p:val>
                                            <p:strVal val="#ppt_h"/>
                                          </p:val>
                                        </p:tav>
                                      </p:tavLst>
                                    </p:anim>
                                    <p:animEffect transition="in" filter="fade">
                                      <p:cBhvr>
                                        <p:cTn id="42" dur="1000"/>
                                        <p:tgtEl>
                                          <p:spTgt spid="99"/>
                                        </p:tgtEl>
                                      </p:cBhvr>
                                    </p:animEffect>
                                  </p:childTnLst>
                                </p:cTn>
                              </p:par>
                              <p:par>
                                <p:cTn id="43" presetID="2" presetClass="entr" presetSubtype="8" fill="hold" nodeType="withEffect">
                                  <p:stCondLst>
                                    <p:cond delay="0"/>
                                  </p:stCondLst>
                                  <p:childTnLst>
                                    <p:set>
                                      <p:cBhvr>
                                        <p:cTn id="44" dur="1" fill="hold">
                                          <p:stCondLst>
                                            <p:cond delay="0"/>
                                          </p:stCondLst>
                                        </p:cTn>
                                        <p:tgtEl>
                                          <p:spTgt spid="101"/>
                                        </p:tgtEl>
                                        <p:attrNameLst>
                                          <p:attrName>style.visibility</p:attrName>
                                        </p:attrNameLst>
                                      </p:cBhvr>
                                      <p:to>
                                        <p:strVal val="visible"/>
                                      </p:to>
                                    </p:set>
                                    <p:anim calcmode="lin" valueType="num">
                                      <p:cBhvr additive="base">
                                        <p:cTn id="45" dur="1200" fill="hold"/>
                                        <p:tgtEl>
                                          <p:spTgt spid="101"/>
                                        </p:tgtEl>
                                        <p:attrNameLst>
                                          <p:attrName>ppt_x</p:attrName>
                                        </p:attrNameLst>
                                      </p:cBhvr>
                                      <p:tavLst>
                                        <p:tav tm="0">
                                          <p:val>
                                            <p:strVal val="0-#ppt_w/2"/>
                                          </p:val>
                                        </p:tav>
                                        <p:tav tm="100000">
                                          <p:val>
                                            <p:strVal val="#ppt_x"/>
                                          </p:val>
                                        </p:tav>
                                      </p:tavLst>
                                    </p:anim>
                                    <p:anim calcmode="lin" valueType="num">
                                      <p:cBhvr additive="base">
                                        <p:cTn id="46" dur="1200" fill="hold"/>
                                        <p:tgtEl>
                                          <p:spTgt spid="101"/>
                                        </p:tgtEl>
                                        <p:attrNameLst>
                                          <p:attrName>ppt_y</p:attrName>
                                        </p:attrNameLst>
                                      </p:cBhvr>
                                      <p:tavLst>
                                        <p:tav tm="0">
                                          <p:val>
                                            <p:strVal val="#ppt_y"/>
                                          </p:val>
                                        </p:tav>
                                        <p:tav tm="100000">
                                          <p:val>
                                            <p:strVal val="#ppt_y"/>
                                          </p:val>
                                        </p:tav>
                                      </p:tavLst>
                                    </p:anim>
                                  </p:childTnLst>
                                </p:cTn>
                              </p:par>
                              <p:par>
                                <p:cTn id="47" presetID="50" presetClass="entr" presetSubtype="0" decel="100000" fill="hold" grpId="0" nodeType="withEffect">
                                  <p:stCondLst>
                                    <p:cond delay="0"/>
                                  </p:stCondLst>
                                  <p:childTnLst>
                                    <p:set>
                                      <p:cBhvr>
                                        <p:cTn id="48" dur="1" fill="hold">
                                          <p:stCondLst>
                                            <p:cond delay="0"/>
                                          </p:stCondLst>
                                        </p:cTn>
                                        <p:tgtEl>
                                          <p:spTgt spid="105"/>
                                        </p:tgtEl>
                                        <p:attrNameLst>
                                          <p:attrName>style.visibility</p:attrName>
                                        </p:attrNameLst>
                                      </p:cBhvr>
                                      <p:to>
                                        <p:strVal val="visible"/>
                                      </p:to>
                                    </p:set>
                                    <p:anim calcmode="lin" valueType="num">
                                      <p:cBhvr>
                                        <p:cTn id="49" dur="1000" fill="hold"/>
                                        <p:tgtEl>
                                          <p:spTgt spid="105"/>
                                        </p:tgtEl>
                                        <p:attrNameLst>
                                          <p:attrName>ppt_w</p:attrName>
                                        </p:attrNameLst>
                                      </p:cBhvr>
                                      <p:tavLst>
                                        <p:tav tm="0">
                                          <p:val>
                                            <p:strVal val="#ppt_w+.3"/>
                                          </p:val>
                                        </p:tav>
                                        <p:tav tm="100000">
                                          <p:val>
                                            <p:strVal val="#ppt_w"/>
                                          </p:val>
                                        </p:tav>
                                      </p:tavLst>
                                    </p:anim>
                                    <p:anim calcmode="lin" valueType="num">
                                      <p:cBhvr>
                                        <p:cTn id="50" dur="1000" fill="hold"/>
                                        <p:tgtEl>
                                          <p:spTgt spid="105"/>
                                        </p:tgtEl>
                                        <p:attrNameLst>
                                          <p:attrName>ppt_h</p:attrName>
                                        </p:attrNameLst>
                                      </p:cBhvr>
                                      <p:tavLst>
                                        <p:tav tm="0">
                                          <p:val>
                                            <p:strVal val="#ppt_h"/>
                                          </p:val>
                                        </p:tav>
                                        <p:tav tm="100000">
                                          <p:val>
                                            <p:strVal val="#ppt_h"/>
                                          </p:val>
                                        </p:tav>
                                      </p:tavLst>
                                    </p:anim>
                                    <p:animEffect transition="in" filter="fade">
                                      <p:cBhvr>
                                        <p:cTn id="51" dur="1000"/>
                                        <p:tgtEl>
                                          <p:spTgt spid="105"/>
                                        </p:tgtEl>
                                      </p:cBhvr>
                                    </p:animEffect>
                                  </p:childTnLst>
                                </p:cTn>
                              </p:par>
                              <p:par>
                                <p:cTn id="52" presetID="2" presetClass="entr" presetSubtype="8" fill="hold" nodeType="withEffect">
                                  <p:stCondLst>
                                    <p:cond delay="0"/>
                                  </p:stCondLst>
                                  <p:childTnLst>
                                    <p:set>
                                      <p:cBhvr>
                                        <p:cTn id="53" dur="1" fill="hold">
                                          <p:stCondLst>
                                            <p:cond delay="0"/>
                                          </p:stCondLst>
                                        </p:cTn>
                                        <p:tgtEl>
                                          <p:spTgt spid="107"/>
                                        </p:tgtEl>
                                        <p:attrNameLst>
                                          <p:attrName>style.visibility</p:attrName>
                                        </p:attrNameLst>
                                      </p:cBhvr>
                                      <p:to>
                                        <p:strVal val="visible"/>
                                      </p:to>
                                    </p:set>
                                    <p:anim calcmode="lin" valueType="num">
                                      <p:cBhvr additive="base">
                                        <p:cTn id="54" dur="1200" fill="hold"/>
                                        <p:tgtEl>
                                          <p:spTgt spid="107"/>
                                        </p:tgtEl>
                                        <p:attrNameLst>
                                          <p:attrName>ppt_x</p:attrName>
                                        </p:attrNameLst>
                                      </p:cBhvr>
                                      <p:tavLst>
                                        <p:tav tm="0">
                                          <p:val>
                                            <p:strVal val="0-#ppt_w/2"/>
                                          </p:val>
                                        </p:tav>
                                        <p:tav tm="100000">
                                          <p:val>
                                            <p:strVal val="#ppt_x"/>
                                          </p:val>
                                        </p:tav>
                                      </p:tavLst>
                                    </p:anim>
                                    <p:anim calcmode="lin" valueType="num">
                                      <p:cBhvr additive="base">
                                        <p:cTn id="55" dur="1200" fill="hold"/>
                                        <p:tgtEl>
                                          <p:spTgt spid="107"/>
                                        </p:tgtEl>
                                        <p:attrNameLst>
                                          <p:attrName>ppt_y</p:attrName>
                                        </p:attrNameLst>
                                      </p:cBhvr>
                                      <p:tavLst>
                                        <p:tav tm="0">
                                          <p:val>
                                            <p:strVal val="#ppt_y"/>
                                          </p:val>
                                        </p:tav>
                                        <p:tav tm="100000">
                                          <p:val>
                                            <p:strVal val="#ppt_y"/>
                                          </p:val>
                                        </p:tav>
                                      </p:tavLst>
                                    </p:anim>
                                  </p:childTnLst>
                                </p:cTn>
                              </p:par>
                              <p:par>
                                <p:cTn id="56" presetID="50" presetClass="entr" presetSubtype="0" decel="100000" fill="hold" grpId="0" nodeType="withEffect">
                                  <p:stCondLst>
                                    <p:cond delay="0"/>
                                  </p:stCondLst>
                                  <p:childTnLst>
                                    <p:set>
                                      <p:cBhvr>
                                        <p:cTn id="57" dur="1" fill="hold">
                                          <p:stCondLst>
                                            <p:cond delay="0"/>
                                          </p:stCondLst>
                                        </p:cTn>
                                        <p:tgtEl>
                                          <p:spTgt spid="111"/>
                                        </p:tgtEl>
                                        <p:attrNameLst>
                                          <p:attrName>style.visibility</p:attrName>
                                        </p:attrNameLst>
                                      </p:cBhvr>
                                      <p:to>
                                        <p:strVal val="visible"/>
                                      </p:to>
                                    </p:set>
                                    <p:anim calcmode="lin" valueType="num">
                                      <p:cBhvr>
                                        <p:cTn id="58" dur="1000" fill="hold"/>
                                        <p:tgtEl>
                                          <p:spTgt spid="111"/>
                                        </p:tgtEl>
                                        <p:attrNameLst>
                                          <p:attrName>ppt_w</p:attrName>
                                        </p:attrNameLst>
                                      </p:cBhvr>
                                      <p:tavLst>
                                        <p:tav tm="0">
                                          <p:val>
                                            <p:strVal val="#ppt_w+.3"/>
                                          </p:val>
                                        </p:tav>
                                        <p:tav tm="100000">
                                          <p:val>
                                            <p:strVal val="#ppt_w"/>
                                          </p:val>
                                        </p:tav>
                                      </p:tavLst>
                                    </p:anim>
                                    <p:anim calcmode="lin" valueType="num">
                                      <p:cBhvr>
                                        <p:cTn id="59" dur="1000" fill="hold"/>
                                        <p:tgtEl>
                                          <p:spTgt spid="111"/>
                                        </p:tgtEl>
                                        <p:attrNameLst>
                                          <p:attrName>ppt_h</p:attrName>
                                        </p:attrNameLst>
                                      </p:cBhvr>
                                      <p:tavLst>
                                        <p:tav tm="0">
                                          <p:val>
                                            <p:strVal val="#ppt_h"/>
                                          </p:val>
                                        </p:tav>
                                        <p:tav tm="100000">
                                          <p:val>
                                            <p:strVal val="#ppt_h"/>
                                          </p:val>
                                        </p:tav>
                                      </p:tavLst>
                                    </p:anim>
                                    <p:animEffect transition="in" filter="fade">
                                      <p:cBhvr>
                                        <p:cTn id="60" dur="1000"/>
                                        <p:tgtEl>
                                          <p:spTgt spid="111"/>
                                        </p:tgtEl>
                                      </p:cBhvr>
                                    </p:animEffect>
                                  </p:childTnLst>
                                </p:cTn>
                              </p:par>
                              <p:par>
                                <p:cTn id="61" presetID="2" presetClass="entr" presetSubtype="8" fill="hold" nodeType="withEffect">
                                  <p:stCondLst>
                                    <p:cond delay="0"/>
                                  </p:stCondLst>
                                  <p:childTnLst>
                                    <p:set>
                                      <p:cBhvr>
                                        <p:cTn id="62" dur="1" fill="hold">
                                          <p:stCondLst>
                                            <p:cond delay="0"/>
                                          </p:stCondLst>
                                        </p:cTn>
                                        <p:tgtEl>
                                          <p:spTgt spid="113"/>
                                        </p:tgtEl>
                                        <p:attrNameLst>
                                          <p:attrName>style.visibility</p:attrName>
                                        </p:attrNameLst>
                                      </p:cBhvr>
                                      <p:to>
                                        <p:strVal val="visible"/>
                                      </p:to>
                                    </p:set>
                                    <p:anim calcmode="lin" valueType="num">
                                      <p:cBhvr additive="base">
                                        <p:cTn id="63" dur="1200" fill="hold"/>
                                        <p:tgtEl>
                                          <p:spTgt spid="113"/>
                                        </p:tgtEl>
                                        <p:attrNameLst>
                                          <p:attrName>ppt_x</p:attrName>
                                        </p:attrNameLst>
                                      </p:cBhvr>
                                      <p:tavLst>
                                        <p:tav tm="0">
                                          <p:val>
                                            <p:strVal val="0-#ppt_w/2"/>
                                          </p:val>
                                        </p:tav>
                                        <p:tav tm="100000">
                                          <p:val>
                                            <p:strVal val="#ppt_x"/>
                                          </p:val>
                                        </p:tav>
                                      </p:tavLst>
                                    </p:anim>
                                    <p:anim calcmode="lin" valueType="num">
                                      <p:cBhvr additive="base">
                                        <p:cTn id="64" dur="1200" fill="hold"/>
                                        <p:tgtEl>
                                          <p:spTgt spid="113"/>
                                        </p:tgtEl>
                                        <p:attrNameLst>
                                          <p:attrName>ppt_y</p:attrName>
                                        </p:attrNameLst>
                                      </p:cBhvr>
                                      <p:tavLst>
                                        <p:tav tm="0">
                                          <p:val>
                                            <p:strVal val="#ppt_y"/>
                                          </p:val>
                                        </p:tav>
                                        <p:tav tm="100000">
                                          <p:val>
                                            <p:strVal val="#ppt_y"/>
                                          </p:val>
                                        </p:tav>
                                      </p:tavLst>
                                    </p:anim>
                                  </p:childTnLst>
                                </p:cTn>
                              </p:par>
                              <p:par>
                                <p:cTn id="65" presetID="50" presetClass="entr" presetSubtype="0" decel="100000" fill="hold" grpId="0" nodeType="withEffect">
                                  <p:stCondLst>
                                    <p:cond delay="0"/>
                                  </p:stCondLst>
                                  <p:childTnLst>
                                    <p:set>
                                      <p:cBhvr>
                                        <p:cTn id="66" dur="1" fill="hold">
                                          <p:stCondLst>
                                            <p:cond delay="0"/>
                                          </p:stCondLst>
                                        </p:cTn>
                                        <p:tgtEl>
                                          <p:spTgt spid="117"/>
                                        </p:tgtEl>
                                        <p:attrNameLst>
                                          <p:attrName>style.visibility</p:attrName>
                                        </p:attrNameLst>
                                      </p:cBhvr>
                                      <p:to>
                                        <p:strVal val="visible"/>
                                      </p:to>
                                    </p:set>
                                    <p:anim calcmode="lin" valueType="num">
                                      <p:cBhvr>
                                        <p:cTn id="67" dur="1000" fill="hold"/>
                                        <p:tgtEl>
                                          <p:spTgt spid="117"/>
                                        </p:tgtEl>
                                        <p:attrNameLst>
                                          <p:attrName>ppt_w</p:attrName>
                                        </p:attrNameLst>
                                      </p:cBhvr>
                                      <p:tavLst>
                                        <p:tav tm="0">
                                          <p:val>
                                            <p:strVal val="#ppt_w+.3"/>
                                          </p:val>
                                        </p:tav>
                                        <p:tav tm="100000">
                                          <p:val>
                                            <p:strVal val="#ppt_w"/>
                                          </p:val>
                                        </p:tav>
                                      </p:tavLst>
                                    </p:anim>
                                    <p:anim calcmode="lin" valueType="num">
                                      <p:cBhvr>
                                        <p:cTn id="68" dur="1000" fill="hold"/>
                                        <p:tgtEl>
                                          <p:spTgt spid="117"/>
                                        </p:tgtEl>
                                        <p:attrNameLst>
                                          <p:attrName>ppt_h</p:attrName>
                                        </p:attrNameLst>
                                      </p:cBhvr>
                                      <p:tavLst>
                                        <p:tav tm="0">
                                          <p:val>
                                            <p:strVal val="#ppt_h"/>
                                          </p:val>
                                        </p:tav>
                                        <p:tav tm="100000">
                                          <p:val>
                                            <p:strVal val="#ppt_h"/>
                                          </p:val>
                                        </p:tav>
                                      </p:tavLst>
                                    </p:anim>
                                    <p:animEffect transition="in" filter="fade">
                                      <p:cBhvr>
                                        <p:cTn id="69" dur="1000"/>
                                        <p:tgtEl>
                                          <p:spTgt spid="117"/>
                                        </p:tgtEl>
                                      </p:cBhvr>
                                    </p:animEffect>
                                  </p:childTnLst>
                                </p:cTn>
                              </p:par>
                              <p:par>
                                <p:cTn id="70" presetID="2" presetClass="entr" presetSubtype="8" fill="hold" nodeType="withEffect">
                                  <p:stCondLst>
                                    <p:cond delay="0"/>
                                  </p:stCondLst>
                                  <p:childTnLst>
                                    <p:set>
                                      <p:cBhvr>
                                        <p:cTn id="71" dur="1" fill="hold">
                                          <p:stCondLst>
                                            <p:cond delay="0"/>
                                          </p:stCondLst>
                                        </p:cTn>
                                        <p:tgtEl>
                                          <p:spTgt spid="2"/>
                                        </p:tgtEl>
                                        <p:attrNameLst>
                                          <p:attrName>style.visibility</p:attrName>
                                        </p:attrNameLst>
                                      </p:cBhvr>
                                      <p:to>
                                        <p:strVal val="visible"/>
                                      </p:to>
                                    </p:set>
                                    <p:anim calcmode="lin" valueType="num">
                                      <p:cBhvr additive="base">
                                        <p:cTn id="72" dur="1200" fill="hold"/>
                                        <p:tgtEl>
                                          <p:spTgt spid="2"/>
                                        </p:tgtEl>
                                        <p:attrNameLst>
                                          <p:attrName>ppt_x</p:attrName>
                                        </p:attrNameLst>
                                      </p:cBhvr>
                                      <p:tavLst>
                                        <p:tav tm="0">
                                          <p:val>
                                            <p:strVal val="0-#ppt_w/2"/>
                                          </p:val>
                                        </p:tav>
                                        <p:tav tm="100000">
                                          <p:val>
                                            <p:strVal val="#ppt_x"/>
                                          </p:val>
                                        </p:tav>
                                      </p:tavLst>
                                    </p:anim>
                                    <p:anim calcmode="lin" valueType="num">
                                      <p:cBhvr additive="base">
                                        <p:cTn id="73" dur="1200" fill="hold"/>
                                        <p:tgtEl>
                                          <p:spTgt spid="2"/>
                                        </p:tgtEl>
                                        <p:attrNameLst>
                                          <p:attrName>ppt_y</p:attrName>
                                        </p:attrNameLst>
                                      </p:cBhvr>
                                      <p:tavLst>
                                        <p:tav tm="0">
                                          <p:val>
                                            <p:strVal val="#ppt_y"/>
                                          </p:val>
                                        </p:tav>
                                        <p:tav tm="100000">
                                          <p:val>
                                            <p:strVal val="#ppt_y"/>
                                          </p:val>
                                        </p:tav>
                                      </p:tavLst>
                                    </p:anim>
                                  </p:childTnLst>
                                </p:cTn>
                              </p:par>
                              <p:par>
                                <p:cTn id="74" presetID="50" presetClass="entr" presetSubtype="0" decel="100000"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p:cTn id="76" dur="1000" fill="hold"/>
                                        <p:tgtEl>
                                          <p:spTgt spid="6"/>
                                        </p:tgtEl>
                                        <p:attrNameLst>
                                          <p:attrName>ppt_w</p:attrName>
                                        </p:attrNameLst>
                                      </p:cBhvr>
                                      <p:tavLst>
                                        <p:tav tm="0">
                                          <p:val>
                                            <p:strVal val="#ppt_w+.3"/>
                                          </p:val>
                                        </p:tav>
                                        <p:tav tm="100000">
                                          <p:val>
                                            <p:strVal val="#ppt_w"/>
                                          </p:val>
                                        </p:tav>
                                      </p:tavLst>
                                    </p:anim>
                                    <p:anim calcmode="lin" valueType="num">
                                      <p:cBhvr>
                                        <p:cTn id="77" dur="1000" fill="hold"/>
                                        <p:tgtEl>
                                          <p:spTgt spid="6"/>
                                        </p:tgtEl>
                                        <p:attrNameLst>
                                          <p:attrName>ppt_h</p:attrName>
                                        </p:attrNameLst>
                                      </p:cBhvr>
                                      <p:tavLst>
                                        <p:tav tm="0">
                                          <p:val>
                                            <p:strVal val="#ppt_h"/>
                                          </p:val>
                                        </p:tav>
                                        <p:tav tm="100000">
                                          <p:val>
                                            <p:strVal val="#ppt_h"/>
                                          </p:val>
                                        </p:tav>
                                      </p:tavLst>
                                    </p:anim>
                                    <p:animEffect transition="in" filter="fade">
                                      <p:cBhvr>
                                        <p:cTn id="78" dur="1000"/>
                                        <p:tgtEl>
                                          <p:spTgt spid="6"/>
                                        </p:tgtEl>
                                      </p:cBhvr>
                                    </p:animEffect>
                                  </p:childTnLst>
                                </p:cTn>
                              </p:par>
                              <p:par>
                                <p:cTn id="79" presetID="2" presetClass="entr" presetSubtype="8" fill="hold" nodeType="withEffect">
                                  <p:stCondLst>
                                    <p:cond delay="0"/>
                                  </p:stCondLst>
                                  <p:childTnLst>
                                    <p:set>
                                      <p:cBhvr>
                                        <p:cTn id="80" dur="1" fill="hold">
                                          <p:stCondLst>
                                            <p:cond delay="0"/>
                                          </p:stCondLst>
                                        </p:cTn>
                                        <p:tgtEl>
                                          <p:spTgt spid="8"/>
                                        </p:tgtEl>
                                        <p:attrNameLst>
                                          <p:attrName>style.visibility</p:attrName>
                                        </p:attrNameLst>
                                      </p:cBhvr>
                                      <p:to>
                                        <p:strVal val="visible"/>
                                      </p:to>
                                    </p:set>
                                    <p:anim calcmode="lin" valueType="num">
                                      <p:cBhvr additive="base">
                                        <p:cTn id="81" dur="1200" fill="hold"/>
                                        <p:tgtEl>
                                          <p:spTgt spid="8"/>
                                        </p:tgtEl>
                                        <p:attrNameLst>
                                          <p:attrName>ppt_x</p:attrName>
                                        </p:attrNameLst>
                                      </p:cBhvr>
                                      <p:tavLst>
                                        <p:tav tm="0">
                                          <p:val>
                                            <p:strVal val="0-#ppt_w/2"/>
                                          </p:val>
                                        </p:tav>
                                        <p:tav tm="100000">
                                          <p:val>
                                            <p:strVal val="#ppt_x"/>
                                          </p:val>
                                        </p:tav>
                                      </p:tavLst>
                                    </p:anim>
                                    <p:anim calcmode="lin" valueType="num">
                                      <p:cBhvr additive="base">
                                        <p:cTn id="82" dur="1200" fill="hold"/>
                                        <p:tgtEl>
                                          <p:spTgt spid="8"/>
                                        </p:tgtEl>
                                        <p:attrNameLst>
                                          <p:attrName>ppt_y</p:attrName>
                                        </p:attrNameLst>
                                      </p:cBhvr>
                                      <p:tavLst>
                                        <p:tav tm="0">
                                          <p:val>
                                            <p:strVal val="#ppt_y"/>
                                          </p:val>
                                        </p:tav>
                                        <p:tav tm="100000">
                                          <p:val>
                                            <p:strVal val="#ppt_y"/>
                                          </p:val>
                                        </p:tav>
                                      </p:tavLst>
                                    </p:anim>
                                  </p:childTnLst>
                                </p:cTn>
                              </p:par>
                              <p:par>
                                <p:cTn id="83" presetID="50" presetClass="entr" presetSubtype="0" decel="10000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 calcmode="lin" valueType="num">
                                      <p:cBhvr>
                                        <p:cTn id="85" dur="1000" fill="hold"/>
                                        <p:tgtEl>
                                          <p:spTgt spid="12"/>
                                        </p:tgtEl>
                                        <p:attrNameLst>
                                          <p:attrName>ppt_w</p:attrName>
                                        </p:attrNameLst>
                                      </p:cBhvr>
                                      <p:tavLst>
                                        <p:tav tm="0">
                                          <p:val>
                                            <p:strVal val="#ppt_w+.3"/>
                                          </p:val>
                                        </p:tav>
                                        <p:tav tm="100000">
                                          <p:val>
                                            <p:strVal val="#ppt_w"/>
                                          </p:val>
                                        </p:tav>
                                      </p:tavLst>
                                    </p:anim>
                                    <p:anim calcmode="lin" valueType="num">
                                      <p:cBhvr>
                                        <p:cTn id="86" dur="1000" fill="hold"/>
                                        <p:tgtEl>
                                          <p:spTgt spid="12"/>
                                        </p:tgtEl>
                                        <p:attrNameLst>
                                          <p:attrName>ppt_h</p:attrName>
                                        </p:attrNameLst>
                                      </p:cBhvr>
                                      <p:tavLst>
                                        <p:tav tm="0">
                                          <p:val>
                                            <p:strVal val="#ppt_h"/>
                                          </p:val>
                                        </p:tav>
                                        <p:tav tm="100000">
                                          <p:val>
                                            <p:strVal val="#ppt_h"/>
                                          </p:val>
                                        </p:tav>
                                      </p:tavLst>
                                    </p:anim>
                                    <p:animEffect transition="in" filter="fade">
                                      <p:cBhvr>
                                        <p:cTn id="8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71" grpId="0"/>
      <p:bldP spid="52" grpId="0" animBg="1"/>
      <p:bldP spid="55" grpId="0" animBg="1"/>
      <p:bldP spid="93" grpId="0" animBg="1"/>
      <p:bldP spid="99" grpId="0" animBg="1"/>
      <p:bldP spid="105" grpId="0" animBg="1"/>
      <p:bldP spid="111" grpId="0" animBg="1"/>
      <p:bldP spid="117" grpId="0" animBg="1"/>
      <p:bldP spid="6"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20</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20</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99694" y="892967"/>
            <a:ext cx="6836388" cy="504056"/>
            <a:chOff x="1807164" y="2132199"/>
            <a:chExt cx="4055974"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1807164" y="2182164"/>
              <a:ext cx="3347264" cy="188748"/>
            </a:xfrm>
            <a:prstGeom prst="rect">
              <a:avLst/>
            </a:prstGeom>
          </p:spPr>
          <p:txBody>
            <a:bodyPr wrap="square">
              <a:spAutoFit/>
            </a:bodyPr>
            <a:lstStyle/>
            <a:p>
              <a:pPr algn="ctr"/>
              <a:r>
                <a:rPr lang="fr-FR" sz="1600" dirty="0">
                  <a:solidFill>
                    <a:schemeClr val="bg1"/>
                  </a:solidFill>
                </a:rPr>
                <a:t>construction du modèle</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graphicFrame>
        <p:nvGraphicFramePr>
          <p:cNvPr id="7" name="Diagram 6">
            <a:extLst>
              <a:ext uri="{FF2B5EF4-FFF2-40B4-BE49-F238E27FC236}">
                <a16:creationId xmlns:a16="http://schemas.microsoft.com/office/drawing/2014/main" id="{91A7EBDE-038B-BB9E-5910-283976A7984A}"/>
              </a:ext>
            </a:extLst>
          </p:cNvPr>
          <p:cNvGraphicFramePr/>
          <p:nvPr>
            <p:extLst>
              <p:ext uri="{D42A27DB-BD31-4B8C-83A1-F6EECF244321}">
                <p14:modId xmlns:p14="http://schemas.microsoft.com/office/powerpoint/2010/main" val="2473140865"/>
              </p:ext>
            </p:extLst>
          </p:nvPr>
        </p:nvGraphicFramePr>
        <p:xfrm>
          <a:off x="1524000" y="1014408"/>
          <a:ext cx="9144000" cy="28716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74420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21</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21</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99694" y="892967"/>
            <a:ext cx="6836388" cy="504056"/>
            <a:chOff x="1807164" y="2132199"/>
            <a:chExt cx="4055974"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1807164" y="2182164"/>
              <a:ext cx="3347264" cy="188748"/>
            </a:xfrm>
            <a:prstGeom prst="rect">
              <a:avLst/>
            </a:prstGeom>
          </p:spPr>
          <p:txBody>
            <a:bodyPr wrap="square">
              <a:spAutoFit/>
            </a:bodyPr>
            <a:lstStyle/>
            <a:p>
              <a:pPr algn="ctr"/>
              <a:r>
                <a:rPr lang="fr-FR" sz="1600" dirty="0">
                  <a:solidFill>
                    <a:schemeClr val="bg1"/>
                  </a:solidFill>
                </a:rPr>
                <a:t>construction du modèle</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graphicFrame>
        <p:nvGraphicFramePr>
          <p:cNvPr id="7" name="Diagram 6">
            <a:extLst>
              <a:ext uri="{FF2B5EF4-FFF2-40B4-BE49-F238E27FC236}">
                <a16:creationId xmlns:a16="http://schemas.microsoft.com/office/drawing/2014/main" id="{91A7EBDE-038B-BB9E-5910-283976A7984A}"/>
              </a:ext>
            </a:extLst>
          </p:cNvPr>
          <p:cNvGraphicFramePr/>
          <p:nvPr>
            <p:extLst>
              <p:ext uri="{D42A27DB-BD31-4B8C-83A1-F6EECF244321}">
                <p14:modId xmlns:p14="http://schemas.microsoft.com/office/powerpoint/2010/main" val="3654994338"/>
              </p:ext>
            </p:extLst>
          </p:nvPr>
        </p:nvGraphicFramePr>
        <p:xfrm>
          <a:off x="-6648450" y="1993193"/>
          <a:ext cx="9144000" cy="28716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Arrow: Right 3">
            <a:extLst>
              <a:ext uri="{FF2B5EF4-FFF2-40B4-BE49-F238E27FC236}">
                <a16:creationId xmlns:a16="http://schemas.microsoft.com/office/drawing/2014/main" id="{821D48AE-0C33-309F-3116-10838649832D}"/>
              </a:ext>
            </a:extLst>
          </p:cNvPr>
          <p:cNvSpPr/>
          <p:nvPr/>
        </p:nvSpPr>
        <p:spPr>
          <a:xfrm>
            <a:off x="2721231" y="3105467"/>
            <a:ext cx="460119" cy="647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Rounded Corners 4">
            <a:extLst>
              <a:ext uri="{FF2B5EF4-FFF2-40B4-BE49-F238E27FC236}">
                <a16:creationId xmlns:a16="http://schemas.microsoft.com/office/drawing/2014/main" id="{90EA80AC-17CB-23A4-C950-F98A76AB8AB8}"/>
              </a:ext>
            </a:extLst>
          </p:cNvPr>
          <p:cNvSpPr/>
          <p:nvPr/>
        </p:nvSpPr>
        <p:spPr>
          <a:xfrm>
            <a:off x="3442010" y="2985039"/>
            <a:ext cx="3329663" cy="8879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t>fine tuning</a:t>
            </a:r>
          </a:p>
        </p:txBody>
      </p:sp>
      <p:sp>
        <p:nvSpPr>
          <p:cNvPr id="9" name="Arrow: Right 8">
            <a:extLst>
              <a:ext uri="{FF2B5EF4-FFF2-40B4-BE49-F238E27FC236}">
                <a16:creationId xmlns:a16="http://schemas.microsoft.com/office/drawing/2014/main" id="{E69D0458-C6C6-660B-97F9-A9ACC567262C}"/>
              </a:ext>
            </a:extLst>
          </p:cNvPr>
          <p:cNvSpPr/>
          <p:nvPr/>
        </p:nvSpPr>
        <p:spPr>
          <a:xfrm>
            <a:off x="6997354" y="3140597"/>
            <a:ext cx="460119" cy="647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8F8E9AC9-8A3F-BFD2-2F0B-A3E9052E93B7}"/>
              </a:ext>
            </a:extLst>
          </p:cNvPr>
          <p:cNvSpPr/>
          <p:nvPr/>
        </p:nvSpPr>
        <p:spPr>
          <a:xfrm>
            <a:off x="7683154" y="2815008"/>
            <a:ext cx="3329663" cy="12279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t>Best </a:t>
            </a:r>
            <a:r>
              <a:rPr lang="fr-FR" sz="2800" dirty="0" err="1"/>
              <a:t>AGBoost</a:t>
            </a:r>
            <a:endParaRPr lang="fr-FR" sz="2800" dirty="0"/>
          </a:p>
        </p:txBody>
      </p:sp>
      <p:sp>
        <p:nvSpPr>
          <p:cNvPr id="11" name="Star: 5 Points 10">
            <a:extLst>
              <a:ext uri="{FF2B5EF4-FFF2-40B4-BE49-F238E27FC236}">
                <a16:creationId xmlns:a16="http://schemas.microsoft.com/office/drawing/2014/main" id="{76F51969-18BD-B506-3B1A-ACF905A787A9}"/>
              </a:ext>
            </a:extLst>
          </p:cNvPr>
          <p:cNvSpPr/>
          <p:nvPr/>
        </p:nvSpPr>
        <p:spPr>
          <a:xfrm>
            <a:off x="10631996" y="2404837"/>
            <a:ext cx="750051" cy="668340"/>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pic>
        <p:nvPicPr>
          <p:cNvPr id="12" name="Picture 11">
            <a:extLst>
              <a:ext uri="{FF2B5EF4-FFF2-40B4-BE49-F238E27FC236}">
                <a16:creationId xmlns:a16="http://schemas.microsoft.com/office/drawing/2014/main" id="{C575C50F-7B98-283F-897E-4283870CD9C6}"/>
              </a:ext>
            </a:extLst>
          </p:cNvPr>
          <p:cNvPicPr>
            <a:picLocks noChangeAspect="1"/>
          </p:cNvPicPr>
          <p:nvPr/>
        </p:nvPicPr>
        <p:blipFill rotWithShape="1">
          <a:blip r:embed="rId9"/>
          <a:srcRect l="42608" t="2717" r="1104" b="7436"/>
          <a:stretch/>
        </p:blipFill>
        <p:spPr>
          <a:xfrm>
            <a:off x="3178142" y="7554807"/>
            <a:ext cx="5403666" cy="4851750"/>
          </a:xfrm>
          <a:prstGeom prst="rect">
            <a:avLst/>
          </a:prstGeom>
        </p:spPr>
      </p:pic>
    </p:spTree>
    <p:extLst>
      <p:ext uri="{BB962C8B-B14F-4D97-AF65-F5344CB8AC3E}">
        <p14:creationId xmlns:p14="http://schemas.microsoft.com/office/powerpoint/2010/main" val="2922057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22</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22</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99694" y="892967"/>
            <a:ext cx="6836388" cy="504056"/>
            <a:chOff x="1807164" y="2132199"/>
            <a:chExt cx="4055974"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1807164" y="2182164"/>
              <a:ext cx="3347264" cy="188748"/>
            </a:xfrm>
            <a:prstGeom prst="rect">
              <a:avLst/>
            </a:prstGeom>
          </p:spPr>
          <p:txBody>
            <a:bodyPr wrap="square">
              <a:spAutoFit/>
            </a:bodyPr>
            <a:lstStyle/>
            <a:p>
              <a:pPr algn="ctr"/>
              <a:r>
                <a:rPr lang="fr-FR" sz="1600" dirty="0">
                  <a:solidFill>
                    <a:schemeClr val="bg1"/>
                  </a:solidFill>
                </a:rPr>
                <a:t>construction du modèle</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graphicFrame>
        <p:nvGraphicFramePr>
          <p:cNvPr id="7" name="Diagram 6">
            <a:extLst>
              <a:ext uri="{FF2B5EF4-FFF2-40B4-BE49-F238E27FC236}">
                <a16:creationId xmlns:a16="http://schemas.microsoft.com/office/drawing/2014/main" id="{91A7EBDE-038B-BB9E-5910-283976A7984A}"/>
              </a:ext>
            </a:extLst>
          </p:cNvPr>
          <p:cNvGraphicFramePr/>
          <p:nvPr>
            <p:extLst>
              <p:ext uri="{D42A27DB-BD31-4B8C-83A1-F6EECF244321}">
                <p14:modId xmlns:p14="http://schemas.microsoft.com/office/powerpoint/2010/main" val="3716755591"/>
              </p:ext>
            </p:extLst>
          </p:nvPr>
        </p:nvGraphicFramePr>
        <p:xfrm>
          <a:off x="-10294416" y="1993193"/>
          <a:ext cx="9144000" cy="28716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Arrow: Right 3">
            <a:extLst>
              <a:ext uri="{FF2B5EF4-FFF2-40B4-BE49-F238E27FC236}">
                <a16:creationId xmlns:a16="http://schemas.microsoft.com/office/drawing/2014/main" id="{821D48AE-0C33-309F-3116-10838649832D}"/>
              </a:ext>
            </a:extLst>
          </p:cNvPr>
          <p:cNvSpPr/>
          <p:nvPr/>
        </p:nvSpPr>
        <p:spPr>
          <a:xfrm>
            <a:off x="-924735" y="3105467"/>
            <a:ext cx="460119" cy="647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Rounded Corners 4">
            <a:extLst>
              <a:ext uri="{FF2B5EF4-FFF2-40B4-BE49-F238E27FC236}">
                <a16:creationId xmlns:a16="http://schemas.microsoft.com/office/drawing/2014/main" id="{90EA80AC-17CB-23A4-C950-F98A76AB8AB8}"/>
              </a:ext>
            </a:extLst>
          </p:cNvPr>
          <p:cNvSpPr/>
          <p:nvPr/>
        </p:nvSpPr>
        <p:spPr>
          <a:xfrm>
            <a:off x="1481780" y="680160"/>
            <a:ext cx="8722804" cy="7384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t>fine tuning</a:t>
            </a:r>
          </a:p>
        </p:txBody>
      </p:sp>
      <p:sp>
        <p:nvSpPr>
          <p:cNvPr id="9" name="Arrow: Right 8">
            <a:extLst>
              <a:ext uri="{FF2B5EF4-FFF2-40B4-BE49-F238E27FC236}">
                <a16:creationId xmlns:a16="http://schemas.microsoft.com/office/drawing/2014/main" id="{E69D0458-C6C6-660B-97F9-A9ACC567262C}"/>
              </a:ext>
            </a:extLst>
          </p:cNvPr>
          <p:cNvSpPr/>
          <p:nvPr/>
        </p:nvSpPr>
        <p:spPr>
          <a:xfrm>
            <a:off x="12426604" y="3140598"/>
            <a:ext cx="460119" cy="647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8F8E9AC9-8A3F-BFD2-2F0B-A3E9052E93B7}"/>
              </a:ext>
            </a:extLst>
          </p:cNvPr>
          <p:cNvSpPr/>
          <p:nvPr/>
        </p:nvSpPr>
        <p:spPr>
          <a:xfrm>
            <a:off x="13112404" y="2815009"/>
            <a:ext cx="3329663" cy="12279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t>Best </a:t>
            </a:r>
            <a:r>
              <a:rPr lang="fr-FR" sz="2800" dirty="0" err="1"/>
              <a:t>AGBoost</a:t>
            </a:r>
            <a:endParaRPr lang="fr-FR" sz="2800" dirty="0"/>
          </a:p>
        </p:txBody>
      </p:sp>
      <p:sp>
        <p:nvSpPr>
          <p:cNvPr id="11" name="Star: 5 Points 10">
            <a:extLst>
              <a:ext uri="{FF2B5EF4-FFF2-40B4-BE49-F238E27FC236}">
                <a16:creationId xmlns:a16="http://schemas.microsoft.com/office/drawing/2014/main" id="{76F51969-18BD-B506-3B1A-ACF905A787A9}"/>
              </a:ext>
            </a:extLst>
          </p:cNvPr>
          <p:cNvSpPr/>
          <p:nvPr/>
        </p:nvSpPr>
        <p:spPr>
          <a:xfrm>
            <a:off x="16061246" y="2404838"/>
            <a:ext cx="750051" cy="668340"/>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pic>
        <p:nvPicPr>
          <p:cNvPr id="2" name="Picture 1">
            <a:extLst>
              <a:ext uri="{FF2B5EF4-FFF2-40B4-BE49-F238E27FC236}">
                <a16:creationId xmlns:a16="http://schemas.microsoft.com/office/drawing/2014/main" id="{88877ADF-CD1E-08F4-4FEE-9E89EDEACC57}"/>
              </a:ext>
            </a:extLst>
          </p:cNvPr>
          <p:cNvPicPr>
            <a:picLocks noChangeAspect="1"/>
          </p:cNvPicPr>
          <p:nvPr/>
        </p:nvPicPr>
        <p:blipFill rotWithShape="1">
          <a:blip r:embed="rId9"/>
          <a:srcRect l="42608" t="2717" r="1104" b="7436"/>
          <a:stretch/>
        </p:blipFill>
        <p:spPr>
          <a:xfrm>
            <a:off x="3617736" y="1523270"/>
            <a:ext cx="5403666" cy="4851750"/>
          </a:xfrm>
          <a:prstGeom prst="rect">
            <a:avLst/>
          </a:prstGeom>
        </p:spPr>
      </p:pic>
    </p:spTree>
    <p:extLst>
      <p:ext uri="{BB962C8B-B14F-4D97-AF65-F5344CB8AC3E}">
        <p14:creationId xmlns:p14="http://schemas.microsoft.com/office/powerpoint/2010/main" val="2853110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23</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23</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99694" y="892967"/>
            <a:ext cx="6836388" cy="504056"/>
            <a:chOff x="1807164" y="2132199"/>
            <a:chExt cx="4055974"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1807164" y="2182164"/>
              <a:ext cx="3347264" cy="188748"/>
            </a:xfrm>
            <a:prstGeom prst="rect">
              <a:avLst/>
            </a:prstGeom>
          </p:spPr>
          <p:txBody>
            <a:bodyPr wrap="square">
              <a:spAutoFit/>
            </a:bodyPr>
            <a:lstStyle/>
            <a:p>
              <a:pPr algn="ctr"/>
              <a:r>
                <a:rPr lang="fr-FR" sz="1600" dirty="0">
                  <a:solidFill>
                    <a:schemeClr val="bg1"/>
                  </a:solidFill>
                </a:rPr>
                <a:t>construction du modèle</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graphicFrame>
        <p:nvGraphicFramePr>
          <p:cNvPr id="7" name="Diagram 6">
            <a:extLst>
              <a:ext uri="{FF2B5EF4-FFF2-40B4-BE49-F238E27FC236}">
                <a16:creationId xmlns:a16="http://schemas.microsoft.com/office/drawing/2014/main" id="{91A7EBDE-038B-BB9E-5910-283976A7984A}"/>
              </a:ext>
            </a:extLst>
          </p:cNvPr>
          <p:cNvGraphicFramePr/>
          <p:nvPr/>
        </p:nvGraphicFramePr>
        <p:xfrm>
          <a:off x="-6648450" y="1993193"/>
          <a:ext cx="9144000" cy="28716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Arrow: Right 3">
            <a:extLst>
              <a:ext uri="{FF2B5EF4-FFF2-40B4-BE49-F238E27FC236}">
                <a16:creationId xmlns:a16="http://schemas.microsoft.com/office/drawing/2014/main" id="{821D48AE-0C33-309F-3116-10838649832D}"/>
              </a:ext>
            </a:extLst>
          </p:cNvPr>
          <p:cNvSpPr/>
          <p:nvPr/>
        </p:nvSpPr>
        <p:spPr>
          <a:xfrm>
            <a:off x="2721231" y="3105467"/>
            <a:ext cx="460119" cy="647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Rounded Corners 4">
            <a:extLst>
              <a:ext uri="{FF2B5EF4-FFF2-40B4-BE49-F238E27FC236}">
                <a16:creationId xmlns:a16="http://schemas.microsoft.com/office/drawing/2014/main" id="{90EA80AC-17CB-23A4-C950-F98A76AB8AB8}"/>
              </a:ext>
            </a:extLst>
          </p:cNvPr>
          <p:cNvSpPr/>
          <p:nvPr/>
        </p:nvSpPr>
        <p:spPr>
          <a:xfrm>
            <a:off x="3442010" y="2985039"/>
            <a:ext cx="3329663" cy="8879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t>fine tuning</a:t>
            </a:r>
          </a:p>
        </p:txBody>
      </p:sp>
      <p:sp>
        <p:nvSpPr>
          <p:cNvPr id="9" name="Arrow: Right 8">
            <a:extLst>
              <a:ext uri="{FF2B5EF4-FFF2-40B4-BE49-F238E27FC236}">
                <a16:creationId xmlns:a16="http://schemas.microsoft.com/office/drawing/2014/main" id="{E69D0458-C6C6-660B-97F9-A9ACC567262C}"/>
              </a:ext>
            </a:extLst>
          </p:cNvPr>
          <p:cNvSpPr/>
          <p:nvPr/>
        </p:nvSpPr>
        <p:spPr>
          <a:xfrm>
            <a:off x="6997354" y="3140597"/>
            <a:ext cx="460119" cy="647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8F8E9AC9-8A3F-BFD2-2F0B-A3E9052E93B7}"/>
              </a:ext>
            </a:extLst>
          </p:cNvPr>
          <p:cNvSpPr/>
          <p:nvPr/>
        </p:nvSpPr>
        <p:spPr>
          <a:xfrm>
            <a:off x="7683154" y="2815008"/>
            <a:ext cx="3329663" cy="12279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t>Best </a:t>
            </a:r>
            <a:r>
              <a:rPr lang="fr-FR" sz="2800" dirty="0" err="1"/>
              <a:t>AGBoost</a:t>
            </a:r>
            <a:endParaRPr lang="fr-FR" sz="2800" dirty="0"/>
          </a:p>
        </p:txBody>
      </p:sp>
      <p:sp>
        <p:nvSpPr>
          <p:cNvPr id="11" name="Star: 5 Points 10">
            <a:extLst>
              <a:ext uri="{FF2B5EF4-FFF2-40B4-BE49-F238E27FC236}">
                <a16:creationId xmlns:a16="http://schemas.microsoft.com/office/drawing/2014/main" id="{76F51969-18BD-B506-3B1A-ACF905A787A9}"/>
              </a:ext>
            </a:extLst>
          </p:cNvPr>
          <p:cNvSpPr/>
          <p:nvPr/>
        </p:nvSpPr>
        <p:spPr>
          <a:xfrm>
            <a:off x="10631996" y="2404837"/>
            <a:ext cx="750051" cy="668340"/>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pic>
        <p:nvPicPr>
          <p:cNvPr id="12" name="Picture 11">
            <a:extLst>
              <a:ext uri="{FF2B5EF4-FFF2-40B4-BE49-F238E27FC236}">
                <a16:creationId xmlns:a16="http://schemas.microsoft.com/office/drawing/2014/main" id="{C575C50F-7B98-283F-897E-4283870CD9C6}"/>
              </a:ext>
            </a:extLst>
          </p:cNvPr>
          <p:cNvPicPr>
            <a:picLocks noChangeAspect="1"/>
          </p:cNvPicPr>
          <p:nvPr/>
        </p:nvPicPr>
        <p:blipFill rotWithShape="1">
          <a:blip r:embed="rId9"/>
          <a:srcRect l="42608" t="2717" r="1104" b="7436"/>
          <a:stretch/>
        </p:blipFill>
        <p:spPr>
          <a:xfrm>
            <a:off x="3178142" y="7554807"/>
            <a:ext cx="5403666" cy="4851750"/>
          </a:xfrm>
          <a:prstGeom prst="rect">
            <a:avLst/>
          </a:prstGeom>
        </p:spPr>
      </p:pic>
    </p:spTree>
    <p:extLst>
      <p:ext uri="{BB962C8B-B14F-4D97-AF65-F5344CB8AC3E}">
        <p14:creationId xmlns:p14="http://schemas.microsoft.com/office/powerpoint/2010/main" val="752575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24</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24</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VI</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2946629" y="2416674"/>
            <a:ext cx="5866694" cy="1299078"/>
            <a:chOff x="2525080" y="2132199"/>
            <a:chExt cx="3347264" cy="281018"/>
          </a:xfrm>
        </p:grpSpPr>
        <p:sp>
          <p:nvSpPr>
            <p:cNvPr id="48" name="Rectangle 47"/>
            <p:cNvSpPr/>
            <p:nvPr/>
          </p:nvSpPr>
          <p:spPr>
            <a:xfrm rot="16200000" flipV="1">
              <a:off x="4094504"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525080" y="2156195"/>
              <a:ext cx="3347264" cy="233025"/>
            </a:xfrm>
            <a:prstGeom prst="rect">
              <a:avLst/>
            </a:prstGeom>
          </p:spPr>
          <p:txBody>
            <a:bodyPr wrap="square">
              <a:spAutoFit/>
            </a:bodyPr>
            <a:lstStyle/>
            <a:p>
              <a:pPr algn="ctr"/>
              <a:r>
                <a:rPr lang="fr-FR" sz="3200" dirty="0">
                  <a:solidFill>
                    <a:schemeClr val="bg1"/>
                  </a:solidFill>
                </a:rPr>
                <a:t>Recherche et amélioration des modèles</a:t>
              </a:r>
              <a:endParaRPr lang="fr-FR" sz="32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Tree>
    <p:extLst>
      <p:ext uri="{BB962C8B-B14F-4D97-AF65-F5344CB8AC3E}">
        <p14:creationId xmlns:p14="http://schemas.microsoft.com/office/powerpoint/2010/main" val="3870035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B3115E8-9B52-4187-F07F-DD2219BE874F}"/>
              </a:ext>
            </a:extLst>
          </p:cNvPr>
          <p:cNvSpPr/>
          <p:nvPr/>
        </p:nvSpPr>
        <p:spPr>
          <a:xfrm>
            <a:off x="1054101" y="2654301"/>
            <a:ext cx="4825876" cy="2713098"/>
          </a:xfrm>
          <a:prstGeom prst="round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25</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25</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Recherche et amélioration des modèles</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3710335" y="1639044"/>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386530" y="2904486"/>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319569" y="2952201"/>
            <a:ext cx="4201054" cy="2266640"/>
          </a:xfrm>
          <a:prstGeom prst="rect">
            <a:avLst/>
          </a:prstGeom>
        </p:spPr>
      </p:pic>
    </p:spTree>
    <p:extLst>
      <p:ext uri="{BB962C8B-B14F-4D97-AF65-F5344CB8AC3E}">
        <p14:creationId xmlns:p14="http://schemas.microsoft.com/office/powerpoint/2010/main" val="2888036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B3115E8-9B52-4187-F07F-DD2219BE874F}"/>
              </a:ext>
            </a:extLst>
          </p:cNvPr>
          <p:cNvSpPr/>
          <p:nvPr/>
        </p:nvSpPr>
        <p:spPr>
          <a:xfrm>
            <a:off x="6007158" y="2546535"/>
            <a:ext cx="4825876" cy="2713098"/>
          </a:xfrm>
          <a:prstGeom prst="round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26</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26</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Recherche et amélioration des modèles</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3710335" y="1639044"/>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386530" y="2904486"/>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319569" y="2952201"/>
            <a:ext cx="4201054" cy="2266640"/>
          </a:xfrm>
          <a:prstGeom prst="rect">
            <a:avLst/>
          </a:prstGeom>
        </p:spPr>
      </p:pic>
    </p:spTree>
    <p:extLst>
      <p:ext uri="{BB962C8B-B14F-4D97-AF65-F5344CB8AC3E}">
        <p14:creationId xmlns:p14="http://schemas.microsoft.com/office/powerpoint/2010/main" val="3789223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27</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27</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Recherche et amélioration des modèles</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3710335" y="1639044"/>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4" name="Picture 3">
            <a:extLst>
              <a:ext uri="{FF2B5EF4-FFF2-40B4-BE49-F238E27FC236}">
                <a16:creationId xmlns:a16="http://schemas.microsoft.com/office/drawing/2014/main" id="{AD102E19-4F98-93A2-659F-E52FF45BB7FF}"/>
              </a:ext>
            </a:extLst>
          </p:cNvPr>
          <p:cNvPicPr>
            <a:picLocks noChangeAspect="1"/>
          </p:cNvPicPr>
          <p:nvPr/>
        </p:nvPicPr>
        <p:blipFill>
          <a:blip r:embed="rId7"/>
          <a:stretch>
            <a:fillRect/>
          </a:stretch>
        </p:blipFill>
        <p:spPr>
          <a:xfrm>
            <a:off x="2059004" y="2534106"/>
            <a:ext cx="7678222" cy="1486107"/>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8"/>
          <a:stretch>
            <a:fillRect/>
          </a:stretch>
        </p:blipFill>
        <p:spPr>
          <a:xfrm>
            <a:off x="2059004" y="4026434"/>
            <a:ext cx="7465996" cy="1846537"/>
          </a:xfrm>
          <a:prstGeom prst="rect">
            <a:avLst/>
          </a:prstGeom>
        </p:spPr>
      </p:pic>
    </p:spTree>
    <p:extLst>
      <p:ext uri="{BB962C8B-B14F-4D97-AF65-F5344CB8AC3E}">
        <p14:creationId xmlns:p14="http://schemas.microsoft.com/office/powerpoint/2010/main" val="2348361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28</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28</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Recherche et amélioration des modèles</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3710335" y="1639044"/>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7"/>
          <a:stretch>
            <a:fillRect/>
          </a:stretch>
        </p:blipFill>
        <p:spPr>
          <a:xfrm>
            <a:off x="452944" y="2389536"/>
            <a:ext cx="7465996" cy="1846537"/>
          </a:xfrm>
          <a:prstGeom prst="rect">
            <a:avLst/>
          </a:prstGeom>
        </p:spPr>
      </p:pic>
      <p:pic>
        <p:nvPicPr>
          <p:cNvPr id="5" name="Picture 4">
            <a:extLst>
              <a:ext uri="{FF2B5EF4-FFF2-40B4-BE49-F238E27FC236}">
                <a16:creationId xmlns:a16="http://schemas.microsoft.com/office/drawing/2014/main" id="{9B4764D3-57EE-01B5-2696-A7C47D9D0E13}"/>
              </a:ext>
            </a:extLst>
          </p:cNvPr>
          <p:cNvPicPr>
            <a:picLocks noChangeAspect="1"/>
          </p:cNvPicPr>
          <p:nvPr/>
        </p:nvPicPr>
        <p:blipFill>
          <a:blip r:embed="rId8"/>
          <a:stretch>
            <a:fillRect/>
          </a:stretch>
        </p:blipFill>
        <p:spPr>
          <a:xfrm>
            <a:off x="299665" y="4032778"/>
            <a:ext cx="5696745" cy="952633"/>
          </a:xfrm>
          <a:prstGeom prst="rect">
            <a:avLst/>
          </a:prstGeom>
        </p:spPr>
      </p:pic>
      <p:pic>
        <p:nvPicPr>
          <p:cNvPr id="11" name="Picture 10">
            <a:extLst>
              <a:ext uri="{FF2B5EF4-FFF2-40B4-BE49-F238E27FC236}">
                <a16:creationId xmlns:a16="http://schemas.microsoft.com/office/drawing/2014/main" id="{EBC246ED-4866-6154-EC03-158C99200B0F}"/>
              </a:ext>
            </a:extLst>
          </p:cNvPr>
          <p:cNvPicPr>
            <a:picLocks noChangeAspect="1"/>
          </p:cNvPicPr>
          <p:nvPr/>
        </p:nvPicPr>
        <p:blipFill>
          <a:blip r:embed="rId9"/>
          <a:stretch>
            <a:fillRect/>
          </a:stretch>
        </p:blipFill>
        <p:spPr>
          <a:xfrm>
            <a:off x="389728" y="5074976"/>
            <a:ext cx="11412543" cy="1086002"/>
          </a:xfrm>
          <a:prstGeom prst="rect">
            <a:avLst/>
          </a:prstGeom>
        </p:spPr>
      </p:pic>
      <p:pic>
        <p:nvPicPr>
          <p:cNvPr id="14" name="Picture 13">
            <a:extLst>
              <a:ext uri="{FF2B5EF4-FFF2-40B4-BE49-F238E27FC236}">
                <a16:creationId xmlns:a16="http://schemas.microsoft.com/office/drawing/2014/main" id="{70905E50-37EB-B0DB-955D-1A0E1A42BD79}"/>
              </a:ext>
            </a:extLst>
          </p:cNvPr>
          <p:cNvPicPr>
            <a:picLocks noChangeAspect="1"/>
          </p:cNvPicPr>
          <p:nvPr/>
        </p:nvPicPr>
        <p:blipFill>
          <a:blip r:embed="rId10"/>
          <a:stretch>
            <a:fillRect/>
          </a:stretch>
        </p:blipFill>
        <p:spPr>
          <a:xfrm>
            <a:off x="6095999" y="3887810"/>
            <a:ext cx="5986040" cy="1117725"/>
          </a:xfrm>
          <a:prstGeom prst="rect">
            <a:avLst/>
          </a:prstGeom>
        </p:spPr>
      </p:pic>
    </p:spTree>
    <p:extLst>
      <p:ext uri="{BB962C8B-B14F-4D97-AF65-F5344CB8AC3E}">
        <p14:creationId xmlns:p14="http://schemas.microsoft.com/office/powerpoint/2010/main" val="3771995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29</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29</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Recherche et amélioration des modèles</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13311694" y="1397023"/>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7"/>
          <a:stretch>
            <a:fillRect/>
          </a:stretch>
        </p:blipFill>
        <p:spPr>
          <a:xfrm>
            <a:off x="13311694" y="2448782"/>
            <a:ext cx="7465996" cy="1846537"/>
          </a:xfrm>
          <a:prstGeom prst="rect">
            <a:avLst/>
          </a:prstGeom>
        </p:spPr>
      </p:pic>
      <p:pic>
        <p:nvPicPr>
          <p:cNvPr id="5" name="Picture 4">
            <a:extLst>
              <a:ext uri="{FF2B5EF4-FFF2-40B4-BE49-F238E27FC236}">
                <a16:creationId xmlns:a16="http://schemas.microsoft.com/office/drawing/2014/main" id="{9B4764D3-57EE-01B5-2696-A7C47D9D0E13}"/>
              </a:ext>
            </a:extLst>
          </p:cNvPr>
          <p:cNvPicPr>
            <a:picLocks noChangeAspect="1"/>
          </p:cNvPicPr>
          <p:nvPr/>
        </p:nvPicPr>
        <p:blipFill>
          <a:blip r:embed="rId8"/>
          <a:stretch>
            <a:fillRect/>
          </a:stretch>
        </p:blipFill>
        <p:spPr>
          <a:xfrm>
            <a:off x="13158415" y="4092024"/>
            <a:ext cx="5696745" cy="952633"/>
          </a:xfrm>
          <a:prstGeom prst="rect">
            <a:avLst/>
          </a:prstGeom>
        </p:spPr>
      </p:pic>
      <p:pic>
        <p:nvPicPr>
          <p:cNvPr id="11" name="Picture 10">
            <a:extLst>
              <a:ext uri="{FF2B5EF4-FFF2-40B4-BE49-F238E27FC236}">
                <a16:creationId xmlns:a16="http://schemas.microsoft.com/office/drawing/2014/main" id="{EBC246ED-4866-6154-EC03-158C99200B0F}"/>
              </a:ext>
            </a:extLst>
          </p:cNvPr>
          <p:cNvPicPr>
            <a:picLocks noChangeAspect="1"/>
          </p:cNvPicPr>
          <p:nvPr/>
        </p:nvPicPr>
        <p:blipFill>
          <a:blip r:embed="rId9"/>
          <a:stretch>
            <a:fillRect/>
          </a:stretch>
        </p:blipFill>
        <p:spPr>
          <a:xfrm>
            <a:off x="13248478" y="5134222"/>
            <a:ext cx="11412543" cy="1086002"/>
          </a:xfrm>
          <a:prstGeom prst="rect">
            <a:avLst/>
          </a:prstGeom>
        </p:spPr>
      </p:pic>
      <p:pic>
        <p:nvPicPr>
          <p:cNvPr id="14" name="Picture 13">
            <a:extLst>
              <a:ext uri="{FF2B5EF4-FFF2-40B4-BE49-F238E27FC236}">
                <a16:creationId xmlns:a16="http://schemas.microsoft.com/office/drawing/2014/main" id="{70905E50-37EB-B0DB-955D-1A0E1A42BD79}"/>
              </a:ext>
            </a:extLst>
          </p:cNvPr>
          <p:cNvPicPr>
            <a:picLocks noChangeAspect="1"/>
          </p:cNvPicPr>
          <p:nvPr/>
        </p:nvPicPr>
        <p:blipFill>
          <a:blip r:embed="rId10"/>
          <a:stretch>
            <a:fillRect/>
          </a:stretch>
        </p:blipFill>
        <p:spPr>
          <a:xfrm>
            <a:off x="18954749" y="3947056"/>
            <a:ext cx="5986040" cy="1117725"/>
          </a:xfrm>
          <a:prstGeom prst="rect">
            <a:avLst/>
          </a:prstGeom>
        </p:spPr>
      </p:pic>
      <p:pic>
        <p:nvPicPr>
          <p:cNvPr id="4" name="Picture 3">
            <a:extLst>
              <a:ext uri="{FF2B5EF4-FFF2-40B4-BE49-F238E27FC236}">
                <a16:creationId xmlns:a16="http://schemas.microsoft.com/office/drawing/2014/main" id="{94FAC3B3-C6D6-D2A4-75A5-EBE303427E1B}"/>
              </a:ext>
            </a:extLst>
          </p:cNvPr>
          <p:cNvPicPr>
            <a:picLocks noChangeAspect="1"/>
          </p:cNvPicPr>
          <p:nvPr/>
        </p:nvPicPr>
        <p:blipFill>
          <a:blip r:embed="rId11"/>
          <a:stretch>
            <a:fillRect/>
          </a:stretch>
        </p:blipFill>
        <p:spPr>
          <a:xfrm>
            <a:off x="3604865" y="2875896"/>
            <a:ext cx="4982270" cy="1419423"/>
          </a:xfrm>
          <a:prstGeom prst="rect">
            <a:avLst/>
          </a:prstGeom>
        </p:spPr>
      </p:pic>
    </p:spTree>
    <p:extLst>
      <p:ext uri="{BB962C8B-B14F-4D97-AF65-F5344CB8AC3E}">
        <p14:creationId xmlns:p14="http://schemas.microsoft.com/office/powerpoint/2010/main" val="420665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3</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3</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503631" y="2353179"/>
            <a:ext cx="3112729" cy="1299078"/>
            <a:chOff x="2606889" y="2132200"/>
            <a:chExt cx="1775979" cy="281018"/>
          </a:xfrm>
        </p:grpSpPr>
        <p:sp>
          <p:nvSpPr>
            <p:cNvPr id="48" name="Rectangle 47"/>
            <p:cNvSpPr/>
            <p:nvPr/>
          </p:nvSpPr>
          <p:spPr>
            <a:xfrm rot="16200000" flipV="1">
              <a:off x="3312926" y="1426163"/>
              <a:ext cx="281018" cy="1693091"/>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689776" y="2198427"/>
              <a:ext cx="1693092" cy="118200"/>
            </a:xfrm>
            <a:prstGeom prst="rect">
              <a:avLst/>
            </a:prstGeom>
          </p:spPr>
          <p:txBody>
            <a:bodyPr wrap="square">
              <a:spAutoFit/>
            </a:bodyPr>
            <a:lstStyle/>
            <a:p>
              <a:r>
                <a:rPr lang="fr-FR" sz="3200" dirty="0">
                  <a:solidFill>
                    <a:prstClr val="white"/>
                  </a:solidFill>
                  <a:latin typeface="Century Gothic" pitchFamily="34" charset="0"/>
                </a:rPr>
                <a:t>Introduction</a:t>
              </a: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Tree>
    <p:extLst>
      <p:ext uri="{BB962C8B-B14F-4D97-AF65-F5344CB8AC3E}">
        <p14:creationId xmlns:p14="http://schemas.microsoft.com/office/powerpoint/2010/main" val="827231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30</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30</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Recherche et amélioration des modèles</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13311694" y="1397023"/>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7"/>
          <a:stretch>
            <a:fillRect/>
          </a:stretch>
        </p:blipFill>
        <p:spPr>
          <a:xfrm>
            <a:off x="13311694" y="2448782"/>
            <a:ext cx="7465996" cy="1846537"/>
          </a:xfrm>
          <a:prstGeom prst="rect">
            <a:avLst/>
          </a:prstGeom>
        </p:spPr>
      </p:pic>
      <p:pic>
        <p:nvPicPr>
          <p:cNvPr id="5" name="Picture 4">
            <a:extLst>
              <a:ext uri="{FF2B5EF4-FFF2-40B4-BE49-F238E27FC236}">
                <a16:creationId xmlns:a16="http://schemas.microsoft.com/office/drawing/2014/main" id="{9B4764D3-57EE-01B5-2696-A7C47D9D0E13}"/>
              </a:ext>
            </a:extLst>
          </p:cNvPr>
          <p:cNvPicPr>
            <a:picLocks noChangeAspect="1"/>
          </p:cNvPicPr>
          <p:nvPr/>
        </p:nvPicPr>
        <p:blipFill>
          <a:blip r:embed="rId8"/>
          <a:stretch>
            <a:fillRect/>
          </a:stretch>
        </p:blipFill>
        <p:spPr>
          <a:xfrm>
            <a:off x="13158415" y="4092024"/>
            <a:ext cx="5696745" cy="952633"/>
          </a:xfrm>
          <a:prstGeom prst="rect">
            <a:avLst/>
          </a:prstGeom>
        </p:spPr>
      </p:pic>
      <p:pic>
        <p:nvPicPr>
          <p:cNvPr id="11" name="Picture 10">
            <a:extLst>
              <a:ext uri="{FF2B5EF4-FFF2-40B4-BE49-F238E27FC236}">
                <a16:creationId xmlns:a16="http://schemas.microsoft.com/office/drawing/2014/main" id="{EBC246ED-4866-6154-EC03-158C99200B0F}"/>
              </a:ext>
            </a:extLst>
          </p:cNvPr>
          <p:cNvPicPr>
            <a:picLocks noChangeAspect="1"/>
          </p:cNvPicPr>
          <p:nvPr/>
        </p:nvPicPr>
        <p:blipFill>
          <a:blip r:embed="rId9"/>
          <a:stretch>
            <a:fillRect/>
          </a:stretch>
        </p:blipFill>
        <p:spPr>
          <a:xfrm>
            <a:off x="13248478" y="5134222"/>
            <a:ext cx="11412543" cy="1086002"/>
          </a:xfrm>
          <a:prstGeom prst="rect">
            <a:avLst/>
          </a:prstGeom>
        </p:spPr>
      </p:pic>
      <p:pic>
        <p:nvPicPr>
          <p:cNvPr id="14" name="Picture 13">
            <a:extLst>
              <a:ext uri="{FF2B5EF4-FFF2-40B4-BE49-F238E27FC236}">
                <a16:creationId xmlns:a16="http://schemas.microsoft.com/office/drawing/2014/main" id="{70905E50-37EB-B0DB-955D-1A0E1A42BD79}"/>
              </a:ext>
            </a:extLst>
          </p:cNvPr>
          <p:cNvPicPr>
            <a:picLocks noChangeAspect="1"/>
          </p:cNvPicPr>
          <p:nvPr/>
        </p:nvPicPr>
        <p:blipFill>
          <a:blip r:embed="rId10"/>
          <a:stretch>
            <a:fillRect/>
          </a:stretch>
        </p:blipFill>
        <p:spPr>
          <a:xfrm>
            <a:off x="18954749" y="3947056"/>
            <a:ext cx="5986040" cy="1117725"/>
          </a:xfrm>
          <a:prstGeom prst="rect">
            <a:avLst/>
          </a:prstGeom>
        </p:spPr>
      </p:pic>
      <p:pic>
        <p:nvPicPr>
          <p:cNvPr id="4" name="Picture 3">
            <a:extLst>
              <a:ext uri="{FF2B5EF4-FFF2-40B4-BE49-F238E27FC236}">
                <a16:creationId xmlns:a16="http://schemas.microsoft.com/office/drawing/2014/main" id="{94FAC3B3-C6D6-D2A4-75A5-EBE303427E1B}"/>
              </a:ext>
            </a:extLst>
          </p:cNvPr>
          <p:cNvPicPr>
            <a:picLocks noChangeAspect="1"/>
          </p:cNvPicPr>
          <p:nvPr/>
        </p:nvPicPr>
        <p:blipFill>
          <a:blip r:embed="rId11"/>
          <a:stretch>
            <a:fillRect/>
          </a:stretch>
        </p:blipFill>
        <p:spPr>
          <a:xfrm>
            <a:off x="3586493" y="1400939"/>
            <a:ext cx="4982270" cy="1419423"/>
          </a:xfrm>
          <a:prstGeom prst="rect">
            <a:avLst/>
          </a:prstGeom>
        </p:spPr>
      </p:pic>
      <p:pic>
        <p:nvPicPr>
          <p:cNvPr id="9" name="Picture 8">
            <a:extLst>
              <a:ext uri="{FF2B5EF4-FFF2-40B4-BE49-F238E27FC236}">
                <a16:creationId xmlns:a16="http://schemas.microsoft.com/office/drawing/2014/main" id="{DE113D7A-17A4-1CFC-7726-52A3C799A7DE}"/>
              </a:ext>
            </a:extLst>
          </p:cNvPr>
          <p:cNvPicPr>
            <a:picLocks noChangeAspect="1"/>
          </p:cNvPicPr>
          <p:nvPr/>
        </p:nvPicPr>
        <p:blipFill>
          <a:blip r:embed="rId12"/>
          <a:stretch>
            <a:fillRect/>
          </a:stretch>
        </p:blipFill>
        <p:spPr>
          <a:xfrm>
            <a:off x="3162495" y="2804538"/>
            <a:ext cx="5488437" cy="3492642"/>
          </a:xfrm>
          <a:prstGeom prst="rect">
            <a:avLst/>
          </a:prstGeom>
        </p:spPr>
      </p:pic>
    </p:spTree>
    <p:extLst>
      <p:ext uri="{BB962C8B-B14F-4D97-AF65-F5344CB8AC3E}">
        <p14:creationId xmlns:p14="http://schemas.microsoft.com/office/powerpoint/2010/main" val="121488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31</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31</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Recherche et amélioration des modèles</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13311694" y="1397023"/>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7"/>
          <a:stretch>
            <a:fillRect/>
          </a:stretch>
        </p:blipFill>
        <p:spPr>
          <a:xfrm>
            <a:off x="13311694" y="2448782"/>
            <a:ext cx="7465996" cy="1846537"/>
          </a:xfrm>
          <a:prstGeom prst="rect">
            <a:avLst/>
          </a:prstGeom>
        </p:spPr>
      </p:pic>
      <p:pic>
        <p:nvPicPr>
          <p:cNvPr id="5" name="Picture 4">
            <a:extLst>
              <a:ext uri="{FF2B5EF4-FFF2-40B4-BE49-F238E27FC236}">
                <a16:creationId xmlns:a16="http://schemas.microsoft.com/office/drawing/2014/main" id="{9B4764D3-57EE-01B5-2696-A7C47D9D0E13}"/>
              </a:ext>
            </a:extLst>
          </p:cNvPr>
          <p:cNvPicPr>
            <a:picLocks noChangeAspect="1"/>
          </p:cNvPicPr>
          <p:nvPr/>
        </p:nvPicPr>
        <p:blipFill>
          <a:blip r:embed="rId8"/>
          <a:stretch>
            <a:fillRect/>
          </a:stretch>
        </p:blipFill>
        <p:spPr>
          <a:xfrm>
            <a:off x="13158415" y="4092024"/>
            <a:ext cx="5696745" cy="952633"/>
          </a:xfrm>
          <a:prstGeom prst="rect">
            <a:avLst/>
          </a:prstGeom>
        </p:spPr>
      </p:pic>
      <p:pic>
        <p:nvPicPr>
          <p:cNvPr id="11" name="Picture 10">
            <a:extLst>
              <a:ext uri="{FF2B5EF4-FFF2-40B4-BE49-F238E27FC236}">
                <a16:creationId xmlns:a16="http://schemas.microsoft.com/office/drawing/2014/main" id="{EBC246ED-4866-6154-EC03-158C99200B0F}"/>
              </a:ext>
            </a:extLst>
          </p:cNvPr>
          <p:cNvPicPr>
            <a:picLocks noChangeAspect="1"/>
          </p:cNvPicPr>
          <p:nvPr/>
        </p:nvPicPr>
        <p:blipFill>
          <a:blip r:embed="rId9"/>
          <a:stretch>
            <a:fillRect/>
          </a:stretch>
        </p:blipFill>
        <p:spPr>
          <a:xfrm>
            <a:off x="13248478" y="5134222"/>
            <a:ext cx="11412543" cy="1086002"/>
          </a:xfrm>
          <a:prstGeom prst="rect">
            <a:avLst/>
          </a:prstGeom>
        </p:spPr>
      </p:pic>
      <p:pic>
        <p:nvPicPr>
          <p:cNvPr id="14" name="Picture 13">
            <a:extLst>
              <a:ext uri="{FF2B5EF4-FFF2-40B4-BE49-F238E27FC236}">
                <a16:creationId xmlns:a16="http://schemas.microsoft.com/office/drawing/2014/main" id="{70905E50-37EB-B0DB-955D-1A0E1A42BD79}"/>
              </a:ext>
            </a:extLst>
          </p:cNvPr>
          <p:cNvPicPr>
            <a:picLocks noChangeAspect="1"/>
          </p:cNvPicPr>
          <p:nvPr/>
        </p:nvPicPr>
        <p:blipFill>
          <a:blip r:embed="rId10"/>
          <a:stretch>
            <a:fillRect/>
          </a:stretch>
        </p:blipFill>
        <p:spPr>
          <a:xfrm>
            <a:off x="18954749" y="3947056"/>
            <a:ext cx="5986040" cy="1117725"/>
          </a:xfrm>
          <a:prstGeom prst="rect">
            <a:avLst/>
          </a:prstGeom>
        </p:spPr>
      </p:pic>
      <p:pic>
        <p:nvPicPr>
          <p:cNvPr id="4" name="Picture 3">
            <a:extLst>
              <a:ext uri="{FF2B5EF4-FFF2-40B4-BE49-F238E27FC236}">
                <a16:creationId xmlns:a16="http://schemas.microsoft.com/office/drawing/2014/main" id="{94FAC3B3-C6D6-D2A4-75A5-EBE303427E1B}"/>
              </a:ext>
            </a:extLst>
          </p:cNvPr>
          <p:cNvPicPr>
            <a:picLocks noChangeAspect="1"/>
          </p:cNvPicPr>
          <p:nvPr/>
        </p:nvPicPr>
        <p:blipFill>
          <a:blip r:embed="rId11"/>
          <a:stretch>
            <a:fillRect/>
          </a:stretch>
        </p:blipFill>
        <p:spPr>
          <a:xfrm>
            <a:off x="3586493" y="1400939"/>
            <a:ext cx="4982270" cy="1419423"/>
          </a:xfrm>
          <a:prstGeom prst="rect">
            <a:avLst/>
          </a:prstGeom>
        </p:spPr>
      </p:pic>
      <p:pic>
        <p:nvPicPr>
          <p:cNvPr id="9" name="Picture 8">
            <a:extLst>
              <a:ext uri="{FF2B5EF4-FFF2-40B4-BE49-F238E27FC236}">
                <a16:creationId xmlns:a16="http://schemas.microsoft.com/office/drawing/2014/main" id="{DE113D7A-17A4-1CFC-7726-52A3C799A7DE}"/>
              </a:ext>
            </a:extLst>
          </p:cNvPr>
          <p:cNvPicPr>
            <a:picLocks noChangeAspect="1"/>
          </p:cNvPicPr>
          <p:nvPr/>
        </p:nvPicPr>
        <p:blipFill>
          <a:blip r:embed="rId12"/>
          <a:stretch>
            <a:fillRect/>
          </a:stretch>
        </p:blipFill>
        <p:spPr>
          <a:xfrm>
            <a:off x="3333409" y="7470915"/>
            <a:ext cx="5488437" cy="3492642"/>
          </a:xfrm>
          <a:prstGeom prst="rect">
            <a:avLst/>
          </a:prstGeom>
        </p:spPr>
      </p:pic>
      <p:pic>
        <p:nvPicPr>
          <p:cNvPr id="13" name="Picture 12">
            <a:extLst>
              <a:ext uri="{FF2B5EF4-FFF2-40B4-BE49-F238E27FC236}">
                <a16:creationId xmlns:a16="http://schemas.microsoft.com/office/drawing/2014/main" id="{61CAD913-F29E-A1D5-705F-2F462D77F156}"/>
              </a:ext>
            </a:extLst>
          </p:cNvPr>
          <p:cNvPicPr>
            <a:picLocks noChangeAspect="1"/>
          </p:cNvPicPr>
          <p:nvPr/>
        </p:nvPicPr>
        <p:blipFill>
          <a:blip r:embed="rId13"/>
          <a:stretch>
            <a:fillRect/>
          </a:stretch>
        </p:blipFill>
        <p:spPr>
          <a:xfrm>
            <a:off x="698569" y="2908026"/>
            <a:ext cx="3124636" cy="3019846"/>
          </a:xfrm>
          <a:prstGeom prst="rect">
            <a:avLst/>
          </a:prstGeom>
        </p:spPr>
      </p:pic>
      <p:pic>
        <p:nvPicPr>
          <p:cNvPr id="20" name="Picture 19">
            <a:extLst>
              <a:ext uri="{FF2B5EF4-FFF2-40B4-BE49-F238E27FC236}">
                <a16:creationId xmlns:a16="http://schemas.microsoft.com/office/drawing/2014/main" id="{FC6DA373-D8DB-EBC0-023B-8C6057C7F8CA}"/>
              </a:ext>
            </a:extLst>
          </p:cNvPr>
          <p:cNvPicPr>
            <a:picLocks noChangeAspect="1"/>
          </p:cNvPicPr>
          <p:nvPr/>
        </p:nvPicPr>
        <p:blipFill>
          <a:blip r:embed="rId14"/>
          <a:stretch>
            <a:fillRect/>
          </a:stretch>
        </p:blipFill>
        <p:spPr>
          <a:xfrm>
            <a:off x="3976484" y="3372050"/>
            <a:ext cx="7983064" cy="428685"/>
          </a:xfrm>
          <a:prstGeom prst="rect">
            <a:avLst/>
          </a:prstGeom>
        </p:spPr>
      </p:pic>
      <p:pic>
        <p:nvPicPr>
          <p:cNvPr id="22" name="Picture 21">
            <a:extLst>
              <a:ext uri="{FF2B5EF4-FFF2-40B4-BE49-F238E27FC236}">
                <a16:creationId xmlns:a16="http://schemas.microsoft.com/office/drawing/2014/main" id="{BB7C88CC-F588-B19D-7EEF-DC89898D5FAD}"/>
              </a:ext>
            </a:extLst>
          </p:cNvPr>
          <p:cNvPicPr>
            <a:picLocks noChangeAspect="1"/>
          </p:cNvPicPr>
          <p:nvPr/>
        </p:nvPicPr>
        <p:blipFill>
          <a:blip r:embed="rId15"/>
          <a:stretch>
            <a:fillRect/>
          </a:stretch>
        </p:blipFill>
        <p:spPr>
          <a:xfrm>
            <a:off x="3893094" y="3886356"/>
            <a:ext cx="5344271" cy="685896"/>
          </a:xfrm>
          <a:prstGeom prst="rect">
            <a:avLst/>
          </a:prstGeom>
        </p:spPr>
      </p:pic>
    </p:spTree>
    <p:extLst>
      <p:ext uri="{BB962C8B-B14F-4D97-AF65-F5344CB8AC3E}">
        <p14:creationId xmlns:p14="http://schemas.microsoft.com/office/powerpoint/2010/main" val="4168322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32</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32</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Recherche et amélioration des modèles</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13311694" y="1397023"/>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7"/>
          <a:stretch>
            <a:fillRect/>
          </a:stretch>
        </p:blipFill>
        <p:spPr>
          <a:xfrm>
            <a:off x="13311694" y="2448782"/>
            <a:ext cx="7465996" cy="1846537"/>
          </a:xfrm>
          <a:prstGeom prst="rect">
            <a:avLst/>
          </a:prstGeom>
        </p:spPr>
      </p:pic>
      <p:pic>
        <p:nvPicPr>
          <p:cNvPr id="5" name="Picture 4">
            <a:extLst>
              <a:ext uri="{FF2B5EF4-FFF2-40B4-BE49-F238E27FC236}">
                <a16:creationId xmlns:a16="http://schemas.microsoft.com/office/drawing/2014/main" id="{9B4764D3-57EE-01B5-2696-A7C47D9D0E13}"/>
              </a:ext>
            </a:extLst>
          </p:cNvPr>
          <p:cNvPicPr>
            <a:picLocks noChangeAspect="1"/>
          </p:cNvPicPr>
          <p:nvPr/>
        </p:nvPicPr>
        <p:blipFill>
          <a:blip r:embed="rId8"/>
          <a:stretch>
            <a:fillRect/>
          </a:stretch>
        </p:blipFill>
        <p:spPr>
          <a:xfrm>
            <a:off x="13158415" y="4092024"/>
            <a:ext cx="5696745" cy="952633"/>
          </a:xfrm>
          <a:prstGeom prst="rect">
            <a:avLst/>
          </a:prstGeom>
        </p:spPr>
      </p:pic>
      <p:pic>
        <p:nvPicPr>
          <p:cNvPr id="11" name="Picture 10">
            <a:extLst>
              <a:ext uri="{FF2B5EF4-FFF2-40B4-BE49-F238E27FC236}">
                <a16:creationId xmlns:a16="http://schemas.microsoft.com/office/drawing/2014/main" id="{EBC246ED-4866-6154-EC03-158C99200B0F}"/>
              </a:ext>
            </a:extLst>
          </p:cNvPr>
          <p:cNvPicPr>
            <a:picLocks noChangeAspect="1"/>
          </p:cNvPicPr>
          <p:nvPr/>
        </p:nvPicPr>
        <p:blipFill>
          <a:blip r:embed="rId9"/>
          <a:stretch>
            <a:fillRect/>
          </a:stretch>
        </p:blipFill>
        <p:spPr>
          <a:xfrm>
            <a:off x="13248478" y="5134222"/>
            <a:ext cx="11412543" cy="1086002"/>
          </a:xfrm>
          <a:prstGeom prst="rect">
            <a:avLst/>
          </a:prstGeom>
        </p:spPr>
      </p:pic>
      <p:pic>
        <p:nvPicPr>
          <p:cNvPr id="14" name="Picture 13">
            <a:extLst>
              <a:ext uri="{FF2B5EF4-FFF2-40B4-BE49-F238E27FC236}">
                <a16:creationId xmlns:a16="http://schemas.microsoft.com/office/drawing/2014/main" id="{70905E50-37EB-B0DB-955D-1A0E1A42BD79}"/>
              </a:ext>
            </a:extLst>
          </p:cNvPr>
          <p:cNvPicPr>
            <a:picLocks noChangeAspect="1"/>
          </p:cNvPicPr>
          <p:nvPr/>
        </p:nvPicPr>
        <p:blipFill>
          <a:blip r:embed="rId10"/>
          <a:stretch>
            <a:fillRect/>
          </a:stretch>
        </p:blipFill>
        <p:spPr>
          <a:xfrm>
            <a:off x="18954749" y="3947056"/>
            <a:ext cx="5986040" cy="1117725"/>
          </a:xfrm>
          <a:prstGeom prst="rect">
            <a:avLst/>
          </a:prstGeom>
        </p:spPr>
      </p:pic>
      <p:pic>
        <p:nvPicPr>
          <p:cNvPr id="4" name="Picture 3">
            <a:extLst>
              <a:ext uri="{FF2B5EF4-FFF2-40B4-BE49-F238E27FC236}">
                <a16:creationId xmlns:a16="http://schemas.microsoft.com/office/drawing/2014/main" id="{94FAC3B3-C6D6-D2A4-75A5-EBE303427E1B}"/>
              </a:ext>
            </a:extLst>
          </p:cNvPr>
          <p:cNvPicPr>
            <a:picLocks noChangeAspect="1"/>
          </p:cNvPicPr>
          <p:nvPr/>
        </p:nvPicPr>
        <p:blipFill>
          <a:blip r:embed="rId11"/>
          <a:stretch>
            <a:fillRect/>
          </a:stretch>
        </p:blipFill>
        <p:spPr>
          <a:xfrm>
            <a:off x="3586493" y="1400939"/>
            <a:ext cx="4982270" cy="1419423"/>
          </a:xfrm>
          <a:prstGeom prst="rect">
            <a:avLst/>
          </a:prstGeom>
        </p:spPr>
      </p:pic>
      <p:pic>
        <p:nvPicPr>
          <p:cNvPr id="9" name="Picture 8">
            <a:extLst>
              <a:ext uri="{FF2B5EF4-FFF2-40B4-BE49-F238E27FC236}">
                <a16:creationId xmlns:a16="http://schemas.microsoft.com/office/drawing/2014/main" id="{DE113D7A-17A4-1CFC-7726-52A3C799A7DE}"/>
              </a:ext>
            </a:extLst>
          </p:cNvPr>
          <p:cNvPicPr>
            <a:picLocks noChangeAspect="1"/>
          </p:cNvPicPr>
          <p:nvPr/>
        </p:nvPicPr>
        <p:blipFill>
          <a:blip r:embed="rId12"/>
          <a:stretch>
            <a:fillRect/>
          </a:stretch>
        </p:blipFill>
        <p:spPr>
          <a:xfrm>
            <a:off x="3333409" y="7470915"/>
            <a:ext cx="5488437" cy="3492642"/>
          </a:xfrm>
          <a:prstGeom prst="rect">
            <a:avLst/>
          </a:prstGeom>
        </p:spPr>
      </p:pic>
      <p:pic>
        <p:nvPicPr>
          <p:cNvPr id="20" name="Picture 19">
            <a:extLst>
              <a:ext uri="{FF2B5EF4-FFF2-40B4-BE49-F238E27FC236}">
                <a16:creationId xmlns:a16="http://schemas.microsoft.com/office/drawing/2014/main" id="{FC6DA373-D8DB-EBC0-023B-8C6057C7F8CA}"/>
              </a:ext>
            </a:extLst>
          </p:cNvPr>
          <p:cNvPicPr>
            <a:picLocks noChangeAspect="1"/>
          </p:cNvPicPr>
          <p:nvPr/>
        </p:nvPicPr>
        <p:blipFill>
          <a:blip r:embed="rId13"/>
          <a:stretch>
            <a:fillRect/>
          </a:stretch>
        </p:blipFill>
        <p:spPr>
          <a:xfrm>
            <a:off x="13863434" y="3214657"/>
            <a:ext cx="7983064" cy="428685"/>
          </a:xfrm>
          <a:prstGeom prst="rect">
            <a:avLst/>
          </a:prstGeom>
        </p:spPr>
      </p:pic>
      <p:pic>
        <p:nvPicPr>
          <p:cNvPr id="22" name="Picture 21">
            <a:extLst>
              <a:ext uri="{FF2B5EF4-FFF2-40B4-BE49-F238E27FC236}">
                <a16:creationId xmlns:a16="http://schemas.microsoft.com/office/drawing/2014/main" id="{BB7C88CC-F588-B19D-7EEF-DC89898D5FAD}"/>
              </a:ext>
            </a:extLst>
          </p:cNvPr>
          <p:cNvPicPr>
            <a:picLocks noChangeAspect="1"/>
          </p:cNvPicPr>
          <p:nvPr/>
        </p:nvPicPr>
        <p:blipFill>
          <a:blip r:embed="rId14"/>
          <a:stretch>
            <a:fillRect/>
          </a:stretch>
        </p:blipFill>
        <p:spPr>
          <a:xfrm>
            <a:off x="13780044" y="3728963"/>
            <a:ext cx="5344271" cy="685896"/>
          </a:xfrm>
          <a:prstGeom prst="rect">
            <a:avLst/>
          </a:prstGeom>
        </p:spPr>
      </p:pic>
      <p:pic>
        <p:nvPicPr>
          <p:cNvPr id="15" name="Picture 14">
            <a:extLst>
              <a:ext uri="{FF2B5EF4-FFF2-40B4-BE49-F238E27FC236}">
                <a16:creationId xmlns:a16="http://schemas.microsoft.com/office/drawing/2014/main" id="{7663185E-A0BB-42C6-3D49-46CAC8C22183}"/>
              </a:ext>
            </a:extLst>
          </p:cNvPr>
          <p:cNvPicPr>
            <a:picLocks noChangeAspect="1"/>
          </p:cNvPicPr>
          <p:nvPr/>
        </p:nvPicPr>
        <p:blipFill>
          <a:blip r:embed="rId15"/>
          <a:stretch>
            <a:fillRect/>
          </a:stretch>
        </p:blipFill>
        <p:spPr>
          <a:xfrm>
            <a:off x="3888461" y="3029042"/>
            <a:ext cx="3886742" cy="609685"/>
          </a:xfrm>
          <a:prstGeom prst="rect">
            <a:avLst/>
          </a:prstGeom>
        </p:spPr>
      </p:pic>
      <p:pic>
        <p:nvPicPr>
          <p:cNvPr id="17" name="Picture 16">
            <a:extLst>
              <a:ext uri="{FF2B5EF4-FFF2-40B4-BE49-F238E27FC236}">
                <a16:creationId xmlns:a16="http://schemas.microsoft.com/office/drawing/2014/main" id="{C7992719-4D1F-053A-9EBC-BD743DB2D051}"/>
              </a:ext>
            </a:extLst>
          </p:cNvPr>
          <p:cNvPicPr>
            <a:picLocks noChangeAspect="1"/>
          </p:cNvPicPr>
          <p:nvPr/>
        </p:nvPicPr>
        <p:blipFill>
          <a:blip r:embed="rId16"/>
          <a:stretch>
            <a:fillRect/>
          </a:stretch>
        </p:blipFill>
        <p:spPr>
          <a:xfrm>
            <a:off x="2982551" y="3700711"/>
            <a:ext cx="5953956" cy="1019317"/>
          </a:xfrm>
          <a:prstGeom prst="rect">
            <a:avLst/>
          </a:prstGeom>
        </p:spPr>
      </p:pic>
      <p:pic>
        <p:nvPicPr>
          <p:cNvPr id="23" name="Picture 22">
            <a:extLst>
              <a:ext uri="{FF2B5EF4-FFF2-40B4-BE49-F238E27FC236}">
                <a16:creationId xmlns:a16="http://schemas.microsoft.com/office/drawing/2014/main" id="{B7354714-E486-D9FC-C0C0-1BE73FD2664F}"/>
              </a:ext>
            </a:extLst>
          </p:cNvPr>
          <p:cNvPicPr>
            <a:picLocks noChangeAspect="1"/>
          </p:cNvPicPr>
          <p:nvPr/>
        </p:nvPicPr>
        <p:blipFill>
          <a:blip r:embed="rId17"/>
          <a:stretch>
            <a:fillRect/>
          </a:stretch>
        </p:blipFill>
        <p:spPr>
          <a:xfrm>
            <a:off x="2885627" y="4683346"/>
            <a:ext cx="6420746" cy="1152686"/>
          </a:xfrm>
          <a:prstGeom prst="rect">
            <a:avLst/>
          </a:prstGeom>
        </p:spPr>
      </p:pic>
    </p:spTree>
    <p:extLst>
      <p:ext uri="{BB962C8B-B14F-4D97-AF65-F5344CB8AC3E}">
        <p14:creationId xmlns:p14="http://schemas.microsoft.com/office/powerpoint/2010/main" val="311282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33</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33</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Recherche et amélioration des modèles</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13311694" y="1397023"/>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7"/>
          <a:stretch>
            <a:fillRect/>
          </a:stretch>
        </p:blipFill>
        <p:spPr>
          <a:xfrm>
            <a:off x="13311694" y="2448782"/>
            <a:ext cx="7465996" cy="1846537"/>
          </a:xfrm>
          <a:prstGeom prst="rect">
            <a:avLst/>
          </a:prstGeom>
        </p:spPr>
      </p:pic>
      <p:pic>
        <p:nvPicPr>
          <p:cNvPr id="5" name="Picture 4">
            <a:extLst>
              <a:ext uri="{FF2B5EF4-FFF2-40B4-BE49-F238E27FC236}">
                <a16:creationId xmlns:a16="http://schemas.microsoft.com/office/drawing/2014/main" id="{9B4764D3-57EE-01B5-2696-A7C47D9D0E13}"/>
              </a:ext>
            </a:extLst>
          </p:cNvPr>
          <p:cNvPicPr>
            <a:picLocks noChangeAspect="1"/>
          </p:cNvPicPr>
          <p:nvPr/>
        </p:nvPicPr>
        <p:blipFill>
          <a:blip r:embed="rId8"/>
          <a:stretch>
            <a:fillRect/>
          </a:stretch>
        </p:blipFill>
        <p:spPr>
          <a:xfrm>
            <a:off x="13158415" y="4092024"/>
            <a:ext cx="5696745" cy="952633"/>
          </a:xfrm>
          <a:prstGeom prst="rect">
            <a:avLst/>
          </a:prstGeom>
        </p:spPr>
      </p:pic>
      <p:pic>
        <p:nvPicPr>
          <p:cNvPr id="11" name="Picture 10">
            <a:extLst>
              <a:ext uri="{FF2B5EF4-FFF2-40B4-BE49-F238E27FC236}">
                <a16:creationId xmlns:a16="http://schemas.microsoft.com/office/drawing/2014/main" id="{EBC246ED-4866-6154-EC03-158C99200B0F}"/>
              </a:ext>
            </a:extLst>
          </p:cNvPr>
          <p:cNvPicPr>
            <a:picLocks noChangeAspect="1"/>
          </p:cNvPicPr>
          <p:nvPr/>
        </p:nvPicPr>
        <p:blipFill>
          <a:blip r:embed="rId9"/>
          <a:stretch>
            <a:fillRect/>
          </a:stretch>
        </p:blipFill>
        <p:spPr>
          <a:xfrm>
            <a:off x="13248478" y="5134222"/>
            <a:ext cx="11412543" cy="1086002"/>
          </a:xfrm>
          <a:prstGeom prst="rect">
            <a:avLst/>
          </a:prstGeom>
        </p:spPr>
      </p:pic>
      <p:pic>
        <p:nvPicPr>
          <p:cNvPr id="14" name="Picture 13">
            <a:extLst>
              <a:ext uri="{FF2B5EF4-FFF2-40B4-BE49-F238E27FC236}">
                <a16:creationId xmlns:a16="http://schemas.microsoft.com/office/drawing/2014/main" id="{70905E50-37EB-B0DB-955D-1A0E1A42BD79}"/>
              </a:ext>
            </a:extLst>
          </p:cNvPr>
          <p:cNvPicPr>
            <a:picLocks noChangeAspect="1"/>
          </p:cNvPicPr>
          <p:nvPr/>
        </p:nvPicPr>
        <p:blipFill>
          <a:blip r:embed="rId10"/>
          <a:stretch>
            <a:fillRect/>
          </a:stretch>
        </p:blipFill>
        <p:spPr>
          <a:xfrm>
            <a:off x="18954749" y="3947056"/>
            <a:ext cx="5986040" cy="1117725"/>
          </a:xfrm>
          <a:prstGeom prst="rect">
            <a:avLst/>
          </a:prstGeom>
        </p:spPr>
      </p:pic>
      <p:pic>
        <p:nvPicPr>
          <p:cNvPr id="9" name="Picture 8">
            <a:extLst>
              <a:ext uri="{FF2B5EF4-FFF2-40B4-BE49-F238E27FC236}">
                <a16:creationId xmlns:a16="http://schemas.microsoft.com/office/drawing/2014/main" id="{DE113D7A-17A4-1CFC-7726-52A3C799A7DE}"/>
              </a:ext>
            </a:extLst>
          </p:cNvPr>
          <p:cNvPicPr>
            <a:picLocks noChangeAspect="1"/>
          </p:cNvPicPr>
          <p:nvPr/>
        </p:nvPicPr>
        <p:blipFill>
          <a:blip r:embed="rId11"/>
          <a:stretch>
            <a:fillRect/>
          </a:stretch>
        </p:blipFill>
        <p:spPr>
          <a:xfrm>
            <a:off x="3333409" y="7470915"/>
            <a:ext cx="5488437" cy="3492642"/>
          </a:xfrm>
          <a:prstGeom prst="rect">
            <a:avLst/>
          </a:prstGeom>
        </p:spPr>
      </p:pic>
      <p:pic>
        <p:nvPicPr>
          <p:cNvPr id="20" name="Picture 19">
            <a:extLst>
              <a:ext uri="{FF2B5EF4-FFF2-40B4-BE49-F238E27FC236}">
                <a16:creationId xmlns:a16="http://schemas.microsoft.com/office/drawing/2014/main" id="{FC6DA373-D8DB-EBC0-023B-8C6057C7F8CA}"/>
              </a:ext>
            </a:extLst>
          </p:cNvPr>
          <p:cNvPicPr>
            <a:picLocks noChangeAspect="1"/>
          </p:cNvPicPr>
          <p:nvPr/>
        </p:nvPicPr>
        <p:blipFill>
          <a:blip r:embed="rId12"/>
          <a:stretch>
            <a:fillRect/>
          </a:stretch>
        </p:blipFill>
        <p:spPr>
          <a:xfrm>
            <a:off x="13863434" y="3214657"/>
            <a:ext cx="7983064" cy="428685"/>
          </a:xfrm>
          <a:prstGeom prst="rect">
            <a:avLst/>
          </a:prstGeom>
        </p:spPr>
      </p:pic>
      <p:pic>
        <p:nvPicPr>
          <p:cNvPr id="22" name="Picture 21">
            <a:extLst>
              <a:ext uri="{FF2B5EF4-FFF2-40B4-BE49-F238E27FC236}">
                <a16:creationId xmlns:a16="http://schemas.microsoft.com/office/drawing/2014/main" id="{BB7C88CC-F588-B19D-7EEF-DC89898D5FAD}"/>
              </a:ext>
            </a:extLst>
          </p:cNvPr>
          <p:cNvPicPr>
            <a:picLocks noChangeAspect="1"/>
          </p:cNvPicPr>
          <p:nvPr/>
        </p:nvPicPr>
        <p:blipFill>
          <a:blip r:embed="rId13"/>
          <a:stretch>
            <a:fillRect/>
          </a:stretch>
        </p:blipFill>
        <p:spPr>
          <a:xfrm>
            <a:off x="13780044" y="3728963"/>
            <a:ext cx="5344271" cy="685896"/>
          </a:xfrm>
          <a:prstGeom prst="rect">
            <a:avLst/>
          </a:prstGeom>
        </p:spPr>
      </p:pic>
      <p:pic>
        <p:nvPicPr>
          <p:cNvPr id="13" name="Picture 12">
            <a:extLst>
              <a:ext uri="{FF2B5EF4-FFF2-40B4-BE49-F238E27FC236}">
                <a16:creationId xmlns:a16="http://schemas.microsoft.com/office/drawing/2014/main" id="{F309E563-A15A-84EA-1B42-7FF27380D9CD}"/>
              </a:ext>
            </a:extLst>
          </p:cNvPr>
          <p:cNvPicPr>
            <a:picLocks noChangeAspect="1"/>
          </p:cNvPicPr>
          <p:nvPr/>
        </p:nvPicPr>
        <p:blipFill>
          <a:blip r:embed="rId14"/>
          <a:stretch>
            <a:fillRect/>
          </a:stretch>
        </p:blipFill>
        <p:spPr>
          <a:xfrm>
            <a:off x="2885627" y="2452551"/>
            <a:ext cx="6420746" cy="19528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1583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34</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34</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Recherche et amélioration des modèles</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13311694" y="1397023"/>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7"/>
          <a:stretch>
            <a:fillRect/>
          </a:stretch>
        </p:blipFill>
        <p:spPr>
          <a:xfrm>
            <a:off x="13311694" y="2448782"/>
            <a:ext cx="7465996" cy="1846537"/>
          </a:xfrm>
          <a:prstGeom prst="rect">
            <a:avLst/>
          </a:prstGeom>
        </p:spPr>
      </p:pic>
      <p:pic>
        <p:nvPicPr>
          <p:cNvPr id="5" name="Picture 4">
            <a:extLst>
              <a:ext uri="{FF2B5EF4-FFF2-40B4-BE49-F238E27FC236}">
                <a16:creationId xmlns:a16="http://schemas.microsoft.com/office/drawing/2014/main" id="{9B4764D3-57EE-01B5-2696-A7C47D9D0E13}"/>
              </a:ext>
            </a:extLst>
          </p:cNvPr>
          <p:cNvPicPr>
            <a:picLocks noChangeAspect="1"/>
          </p:cNvPicPr>
          <p:nvPr/>
        </p:nvPicPr>
        <p:blipFill>
          <a:blip r:embed="rId8"/>
          <a:stretch>
            <a:fillRect/>
          </a:stretch>
        </p:blipFill>
        <p:spPr>
          <a:xfrm>
            <a:off x="13158415" y="4092024"/>
            <a:ext cx="5696745" cy="952633"/>
          </a:xfrm>
          <a:prstGeom prst="rect">
            <a:avLst/>
          </a:prstGeom>
        </p:spPr>
      </p:pic>
      <p:pic>
        <p:nvPicPr>
          <p:cNvPr id="11" name="Picture 10">
            <a:extLst>
              <a:ext uri="{FF2B5EF4-FFF2-40B4-BE49-F238E27FC236}">
                <a16:creationId xmlns:a16="http://schemas.microsoft.com/office/drawing/2014/main" id="{EBC246ED-4866-6154-EC03-158C99200B0F}"/>
              </a:ext>
            </a:extLst>
          </p:cNvPr>
          <p:cNvPicPr>
            <a:picLocks noChangeAspect="1"/>
          </p:cNvPicPr>
          <p:nvPr/>
        </p:nvPicPr>
        <p:blipFill>
          <a:blip r:embed="rId9"/>
          <a:stretch>
            <a:fillRect/>
          </a:stretch>
        </p:blipFill>
        <p:spPr>
          <a:xfrm>
            <a:off x="13248478" y="5134222"/>
            <a:ext cx="11412543" cy="1086002"/>
          </a:xfrm>
          <a:prstGeom prst="rect">
            <a:avLst/>
          </a:prstGeom>
        </p:spPr>
      </p:pic>
      <p:pic>
        <p:nvPicPr>
          <p:cNvPr id="14" name="Picture 13">
            <a:extLst>
              <a:ext uri="{FF2B5EF4-FFF2-40B4-BE49-F238E27FC236}">
                <a16:creationId xmlns:a16="http://schemas.microsoft.com/office/drawing/2014/main" id="{70905E50-37EB-B0DB-955D-1A0E1A42BD79}"/>
              </a:ext>
            </a:extLst>
          </p:cNvPr>
          <p:cNvPicPr>
            <a:picLocks noChangeAspect="1"/>
          </p:cNvPicPr>
          <p:nvPr/>
        </p:nvPicPr>
        <p:blipFill>
          <a:blip r:embed="rId10"/>
          <a:stretch>
            <a:fillRect/>
          </a:stretch>
        </p:blipFill>
        <p:spPr>
          <a:xfrm>
            <a:off x="18954749" y="3947056"/>
            <a:ext cx="5986040" cy="1117725"/>
          </a:xfrm>
          <a:prstGeom prst="rect">
            <a:avLst/>
          </a:prstGeom>
        </p:spPr>
      </p:pic>
      <p:pic>
        <p:nvPicPr>
          <p:cNvPr id="9" name="Picture 8">
            <a:extLst>
              <a:ext uri="{FF2B5EF4-FFF2-40B4-BE49-F238E27FC236}">
                <a16:creationId xmlns:a16="http://schemas.microsoft.com/office/drawing/2014/main" id="{DE113D7A-17A4-1CFC-7726-52A3C799A7DE}"/>
              </a:ext>
            </a:extLst>
          </p:cNvPr>
          <p:cNvPicPr>
            <a:picLocks noChangeAspect="1"/>
          </p:cNvPicPr>
          <p:nvPr/>
        </p:nvPicPr>
        <p:blipFill>
          <a:blip r:embed="rId11"/>
          <a:stretch>
            <a:fillRect/>
          </a:stretch>
        </p:blipFill>
        <p:spPr>
          <a:xfrm>
            <a:off x="3333409" y="7470915"/>
            <a:ext cx="5488437" cy="3492642"/>
          </a:xfrm>
          <a:prstGeom prst="rect">
            <a:avLst/>
          </a:prstGeom>
        </p:spPr>
      </p:pic>
      <p:pic>
        <p:nvPicPr>
          <p:cNvPr id="20" name="Picture 19">
            <a:extLst>
              <a:ext uri="{FF2B5EF4-FFF2-40B4-BE49-F238E27FC236}">
                <a16:creationId xmlns:a16="http://schemas.microsoft.com/office/drawing/2014/main" id="{FC6DA373-D8DB-EBC0-023B-8C6057C7F8CA}"/>
              </a:ext>
            </a:extLst>
          </p:cNvPr>
          <p:cNvPicPr>
            <a:picLocks noChangeAspect="1"/>
          </p:cNvPicPr>
          <p:nvPr/>
        </p:nvPicPr>
        <p:blipFill>
          <a:blip r:embed="rId12"/>
          <a:stretch>
            <a:fillRect/>
          </a:stretch>
        </p:blipFill>
        <p:spPr>
          <a:xfrm>
            <a:off x="13863434" y="3214657"/>
            <a:ext cx="7983064" cy="428685"/>
          </a:xfrm>
          <a:prstGeom prst="rect">
            <a:avLst/>
          </a:prstGeom>
        </p:spPr>
      </p:pic>
      <p:pic>
        <p:nvPicPr>
          <p:cNvPr id="22" name="Picture 21">
            <a:extLst>
              <a:ext uri="{FF2B5EF4-FFF2-40B4-BE49-F238E27FC236}">
                <a16:creationId xmlns:a16="http://schemas.microsoft.com/office/drawing/2014/main" id="{BB7C88CC-F588-B19D-7EEF-DC89898D5FAD}"/>
              </a:ext>
            </a:extLst>
          </p:cNvPr>
          <p:cNvPicPr>
            <a:picLocks noChangeAspect="1"/>
          </p:cNvPicPr>
          <p:nvPr/>
        </p:nvPicPr>
        <p:blipFill>
          <a:blip r:embed="rId13"/>
          <a:stretch>
            <a:fillRect/>
          </a:stretch>
        </p:blipFill>
        <p:spPr>
          <a:xfrm>
            <a:off x="13780044" y="3728963"/>
            <a:ext cx="5344271" cy="685896"/>
          </a:xfrm>
          <a:prstGeom prst="rect">
            <a:avLst/>
          </a:prstGeom>
        </p:spPr>
      </p:pic>
      <p:pic>
        <p:nvPicPr>
          <p:cNvPr id="13" name="Picture 12">
            <a:extLst>
              <a:ext uri="{FF2B5EF4-FFF2-40B4-BE49-F238E27FC236}">
                <a16:creationId xmlns:a16="http://schemas.microsoft.com/office/drawing/2014/main" id="{F309E563-A15A-84EA-1B42-7FF27380D9CD}"/>
              </a:ext>
            </a:extLst>
          </p:cNvPr>
          <p:cNvPicPr>
            <a:picLocks noChangeAspect="1"/>
          </p:cNvPicPr>
          <p:nvPr/>
        </p:nvPicPr>
        <p:blipFill>
          <a:blip r:embed="rId14"/>
          <a:stretch>
            <a:fillRect/>
          </a:stretch>
        </p:blipFill>
        <p:spPr>
          <a:xfrm>
            <a:off x="2885627" y="1512702"/>
            <a:ext cx="6420746" cy="1952898"/>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4543473C-8A76-7790-52C0-C80B36273F22}"/>
              </a:ext>
            </a:extLst>
          </p:cNvPr>
          <p:cNvPicPr>
            <a:picLocks noChangeAspect="1"/>
          </p:cNvPicPr>
          <p:nvPr/>
        </p:nvPicPr>
        <p:blipFill>
          <a:blip r:embed="rId15"/>
          <a:stretch>
            <a:fillRect/>
          </a:stretch>
        </p:blipFill>
        <p:spPr>
          <a:xfrm>
            <a:off x="1816365" y="3640313"/>
            <a:ext cx="8754697" cy="2248214"/>
          </a:xfrm>
          <a:prstGeom prst="rect">
            <a:avLst/>
          </a:prstGeom>
        </p:spPr>
      </p:pic>
    </p:spTree>
    <p:extLst>
      <p:ext uri="{BB962C8B-B14F-4D97-AF65-F5344CB8AC3E}">
        <p14:creationId xmlns:p14="http://schemas.microsoft.com/office/powerpoint/2010/main" val="915892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35</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35</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Recherche et amélioration des modèles</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13311694" y="1397023"/>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7"/>
          <a:stretch>
            <a:fillRect/>
          </a:stretch>
        </p:blipFill>
        <p:spPr>
          <a:xfrm>
            <a:off x="13311694" y="2448782"/>
            <a:ext cx="7465996" cy="1846537"/>
          </a:xfrm>
          <a:prstGeom prst="rect">
            <a:avLst/>
          </a:prstGeom>
        </p:spPr>
      </p:pic>
      <p:pic>
        <p:nvPicPr>
          <p:cNvPr id="5" name="Picture 4">
            <a:extLst>
              <a:ext uri="{FF2B5EF4-FFF2-40B4-BE49-F238E27FC236}">
                <a16:creationId xmlns:a16="http://schemas.microsoft.com/office/drawing/2014/main" id="{9B4764D3-57EE-01B5-2696-A7C47D9D0E13}"/>
              </a:ext>
            </a:extLst>
          </p:cNvPr>
          <p:cNvPicPr>
            <a:picLocks noChangeAspect="1"/>
          </p:cNvPicPr>
          <p:nvPr/>
        </p:nvPicPr>
        <p:blipFill>
          <a:blip r:embed="rId8"/>
          <a:stretch>
            <a:fillRect/>
          </a:stretch>
        </p:blipFill>
        <p:spPr>
          <a:xfrm>
            <a:off x="13158415" y="4092024"/>
            <a:ext cx="5696745" cy="952633"/>
          </a:xfrm>
          <a:prstGeom prst="rect">
            <a:avLst/>
          </a:prstGeom>
        </p:spPr>
      </p:pic>
      <p:pic>
        <p:nvPicPr>
          <p:cNvPr id="11" name="Picture 10">
            <a:extLst>
              <a:ext uri="{FF2B5EF4-FFF2-40B4-BE49-F238E27FC236}">
                <a16:creationId xmlns:a16="http://schemas.microsoft.com/office/drawing/2014/main" id="{EBC246ED-4866-6154-EC03-158C99200B0F}"/>
              </a:ext>
            </a:extLst>
          </p:cNvPr>
          <p:cNvPicPr>
            <a:picLocks noChangeAspect="1"/>
          </p:cNvPicPr>
          <p:nvPr/>
        </p:nvPicPr>
        <p:blipFill>
          <a:blip r:embed="rId9"/>
          <a:stretch>
            <a:fillRect/>
          </a:stretch>
        </p:blipFill>
        <p:spPr>
          <a:xfrm>
            <a:off x="13248478" y="5134222"/>
            <a:ext cx="11412543" cy="1086002"/>
          </a:xfrm>
          <a:prstGeom prst="rect">
            <a:avLst/>
          </a:prstGeom>
        </p:spPr>
      </p:pic>
      <p:pic>
        <p:nvPicPr>
          <p:cNvPr id="14" name="Picture 13">
            <a:extLst>
              <a:ext uri="{FF2B5EF4-FFF2-40B4-BE49-F238E27FC236}">
                <a16:creationId xmlns:a16="http://schemas.microsoft.com/office/drawing/2014/main" id="{70905E50-37EB-B0DB-955D-1A0E1A42BD79}"/>
              </a:ext>
            </a:extLst>
          </p:cNvPr>
          <p:cNvPicPr>
            <a:picLocks noChangeAspect="1"/>
          </p:cNvPicPr>
          <p:nvPr/>
        </p:nvPicPr>
        <p:blipFill>
          <a:blip r:embed="rId10"/>
          <a:stretch>
            <a:fillRect/>
          </a:stretch>
        </p:blipFill>
        <p:spPr>
          <a:xfrm>
            <a:off x="18954749" y="3947056"/>
            <a:ext cx="5986040" cy="1117725"/>
          </a:xfrm>
          <a:prstGeom prst="rect">
            <a:avLst/>
          </a:prstGeom>
        </p:spPr>
      </p:pic>
      <p:pic>
        <p:nvPicPr>
          <p:cNvPr id="9" name="Picture 8">
            <a:extLst>
              <a:ext uri="{FF2B5EF4-FFF2-40B4-BE49-F238E27FC236}">
                <a16:creationId xmlns:a16="http://schemas.microsoft.com/office/drawing/2014/main" id="{DE113D7A-17A4-1CFC-7726-52A3C799A7DE}"/>
              </a:ext>
            </a:extLst>
          </p:cNvPr>
          <p:cNvPicPr>
            <a:picLocks noChangeAspect="1"/>
          </p:cNvPicPr>
          <p:nvPr/>
        </p:nvPicPr>
        <p:blipFill>
          <a:blip r:embed="rId11"/>
          <a:stretch>
            <a:fillRect/>
          </a:stretch>
        </p:blipFill>
        <p:spPr>
          <a:xfrm>
            <a:off x="3333409" y="7470915"/>
            <a:ext cx="5488437" cy="3492642"/>
          </a:xfrm>
          <a:prstGeom prst="rect">
            <a:avLst/>
          </a:prstGeom>
        </p:spPr>
      </p:pic>
      <p:pic>
        <p:nvPicPr>
          <p:cNvPr id="20" name="Picture 19">
            <a:extLst>
              <a:ext uri="{FF2B5EF4-FFF2-40B4-BE49-F238E27FC236}">
                <a16:creationId xmlns:a16="http://schemas.microsoft.com/office/drawing/2014/main" id="{FC6DA373-D8DB-EBC0-023B-8C6057C7F8CA}"/>
              </a:ext>
            </a:extLst>
          </p:cNvPr>
          <p:cNvPicPr>
            <a:picLocks noChangeAspect="1"/>
          </p:cNvPicPr>
          <p:nvPr/>
        </p:nvPicPr>
        <p:blipFill>
          <a:blip r:embed="rId12"/>
          <a:stretch>
            <a:fillRect/>
          </a:stretch>
        </p:blipFill>
        <p:spPr>
          <a:xfrm>
            <a:off x="13863434" y="3214657"/>
            <a:ext cx="7983064" cy="428685"/>
          </a:xfrm>
          <a:prstGeom prst="rect">
            <a:avLst/>
          </a:prstGeom>
        </p:spPr>
      </p:pic>
      <p:pic>
        <p:nvPicPr>
          <p:cNvPr id="22" name="Picture 21">
            <a:extLst>
              <a:ext uri="{FF2B5EF4-FFF2-40B4-BE49-F238E27FC236}">
                <a16:creationId xmlns:a16="http://schemas.microsoft.com/office/drawing/2014/main" id="{BB7C88CC-F588-B19D-7EEF-DC89898D5FAD}"/>
              </a:ext>
            </a:extLst>
          </p:cNvPr>
          <p:cNvPicPr>
            <a:picLocks noChangeAspect="1"/>
          </p:cNvPicPr>
          <p:nvPr/>
        </p:nvPicPr>
        <p:blipFill>
          <a:blip r:embed="rId13"/>
          <a:stretch>
            <a:fillRect/>
          </a:stretch>
        </p:blipFill>
        <p:spPr>
          <a:xfrm>
            <a:off x="13780044" y="3728963"/>
            <a:ext cx="5344271" cy="685896"/>
          </a:xfrm>
          <a:prstGeom prst="rect">
            <a:avLst/>
          </a:prstGeom>
        </p:spPr>
      </p:pic>
      <p:pic>
        <p:nvPicPr>
          <p:cNvPr id="13" name="Picture 12">
            <a:extLst>
              <a:ext uri="{FF2B5EF4-FFF2-40B4-BE49-F238E27FC236}">
                <a16:creationId xmlns:a16="http://schemas.microsoft.com/office/drawing/2014/main" id="{F309E563-A15A-84EA-1B42-7FF27380D9CD}"/>
              </a:ext>
            </a:extLst>
          </p:cNvPr>
          <p:cNvPicPr>
            <a:picLocks noChangeAspect="1"/>
          </p:cNvPicPr>
          <p:nvPr/>
        </p:nvPicPr>
        <p:blipFill>
          <a:blip r:embed="rId14"/>
          <a:stretch>
            <a:fillRect/>
          </a:stretch>
        </p:blipFill>
        <p:spPr>
          <a:xfrm>
            <a:off x="2669602" y="-2747614"/>
            <a:ext cx="6420746" cy="1952898"/>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2BD87E13-A172-EB47-2B04-7E2F91D0AD12}"/>
              </a:ext>
            </a:extLst>
          </p:cNvPr>
          <p:cNvPicPr>
            <a:picLocks noChangeAspect="1"/>
          </p:cNvPicPr>
          <p:nvPr/>
        </p:nvPicPr>
        <p:blipFill>
          <a:blip r:embed="rId15"/>
          <a:stretch>
            <a:fillRect/>
          </a:stretch>
        </p:blipFill>
        <p:spPr>
          <a:xfrm>
            <a:off x="2329997" y="1440987"/>
            <a:ext cx="7259063" cy="743054"/>
          </a:xfrm>
          <a:prstGeom prst="rect">
            <a:avLst/>
          </a:prstGeom>
        </p:spPr>
      </p:pic>
      <p:pic>
        <p:nvPicPr>
          <p:cNvPr id="6146" name="Picture 2">
            <a:extLst>
              <a:ext uri="{FF2B5EF4-FFF2-40B4-BE49-F238E27FC236}">
                <a16:creationId xmlns:a16="http://schemas.microsoft.com/office/drawing/2014/main" id="{383BE40F-937B-00EB-5975-69CE95CBCC4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636845" y="2263274"/>
            <a:ext cx="6739883" cy="41313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8D0B23B-08C7-FFF7-DF05-8ED7D95B1F95}"/>
              </a:ext>
            </a:extLst>
          </p:cNvPr>
          <p:cNvPicPr>
            <a:picLocks noChangeAspect="1"/>
          </p:cNvPicPr>
          <p:nvPr/>
        </p:nvPicPr>
        <p:blipFill>
          <a:blip r:embed="rId17"/>
          <a:stretch>
            <a:fillRect/>
          </a:stretch>
        </p:blipFill>
        <p:spPr>
          <a:xfrm>
            <a:off x="2329997" y="2485533"/>
            <a:ext cx="6251766" cy="3212982"/>
          </a:xfrm>
          <a:prstGeom prst="rect">
            <a:avLst/>
          </a:prstGeom>
        </p:spPr>
      </p:pic>
    </p:spTree>
    <p:extLst>
      <p:ext uri="{BB962C8B-B14F-4D97-AF65-F5344CB8AC3E}">
        <p14:creationId xmlns:p14="http://schemas.microsoft.com/office/powerpoint/2010/main" val="3704693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36</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36</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Recherche et amélioration des modèles</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13311694" y="1397023"/>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7"/>
          <a:stretch>
            <a:fillRect/>
          </a:stretch>
        </p:blipFill>
        <p:spPr>
          <a:xfrm>
            <a:off x="13311694" y="2448782"/>
            <a:ext cx="7465996" cy="1846537"/>
          </a:xfrm>
          <a:prstGeom prst="rect">
            <a:avLst/>
          </a:prstGeom>
        </p:spPr>
      </p:pic>
      <p:pic>
        <p:nvPicPr>
          <p:cNvPr id="5" name="Picture 4">
            <a:extLst>
              <a:ext uri="{FF2B5EF4-FFF2-40B4-BE49-F238E27FC236}">
                <a16:creationId xmlns:a16="http://schemas.microsoft.com/office/drawing/2014/main" id="{9B4764D3-57EE-01B5-2696-A7C47D9D0E13}"/>
              </a:ext>
            </a:extLst>
          </p:cNvPr>
          <p:cNvPicPr>
            <a:picLocks noChangeAspect="1"/>
          </p:cNvPicPr>
          <p:nvPr/>
        </p:nvPicPr>
        <p:blipFill>
          <a:blip r:embed="rId8"/>
          <a:stretch>
            <a:fillRect/>
          </a:stretch>
        </p:blipFill>
        <p:spPr>
          <a:xfrm>
            <a:off x="13158415" y="4092024"/>
            <a:ext cx="5696745" cy="952633"/>
          </a:xfrm>
          <a:prstGeom prst="rect">
            <a:avLst/>
          </a:prstGeom>
        </p:spPr>
      </p:pic>
      <p:pic>
        <p:nvPicPr>
          <p:cNvPr id="11" name="Picture 10">
            <a:extLst>
              <a:ext uri="{FF2B5EF4-FFF2-40B4-BE49-F238E27FC236}">
                <a16:creationId xmlns:a16="http://schemas.microsoft.com/office/drawing/2014/main" id="{EBC246ED-4866-6154-EC03-158C99200B0F}"/>
              </a:ext>
            </a:extLst>
          </p:cNvPr>
          <p:cNvPicPr>
            <a:picLocks noChangeAspect="1"/>
          </p:cNvPicPr>
          <p:nvPr/>
        </p:nvPicPr>
        <p:blipFill>
          <a:blip r:embed="rId9"/>
          <a:stretch>
            <a:fillRect/>
          </a:stretch>
        </p:blipFill>
        <p:spPr>
          <a:xfrm>
            <a:off x="13248478" y="5134222"/>
            <a:ext cx="11412543" cy="1086002"/>
          </a:xfrm>
          <a:prstGeom prst="rect">
            <a:avLst/>
          </a:prstGeom>
        </p:spPr>
      </p:pic>
      <p:pic>
        <p:nvPicPr>
          <p:cNvPr id="14" name="Picture 13">
            <a:extLst>
              <a:ext uri="{FF2B5EF4-FFF2-40B4-BE49-F238E27FC236}">
                <a16:creationId xmlns:a16="http://schemas.microsoft.com/office/drawing/2014/main" id="{70905E50-37EB-B0DB-955D-1A0E1A42BD79}"/>
              </a:ext>
            </a:extLst>
          </p:cNvPr>
          <p:cNvPicPr>
            <a:picLocks noChangeAspect="1"/>
          </p:cNvPicPr>
          <p:nvPr/>
        </p:nvPicPr>
        <p:blipFill>
          <a:blip r:embed="rId10"/>
          <a:stretch>
            <a:fillRect/>
          </a:stretch>
        </p:blipFill>
        <p:spPr>
          <a:xfrm>
            <a:off x="18954749" y="3947056"/>
            <a:ext cx="5986040" cy="1117725"/>
          </a:xfrm>
          <a:prstGeom prst="rect">
            <a:avLst/>
          </a:prstGeom>
        </p:spPr>
      </p:pic>
      <p:pic>
        <p:nvPicPr>
          <p:cNvPr id="9" name="Picture 8">
            <a:extLst>
              <a:ext uri="{FF2B5EF4-FFF2-40B4-BE49-F238E27FC236}">
                <a16:creationId xmlns:a16="http://schemas.microsoft.com/office/drawing/2014/main" id="{DE113D7A-17A4-1CFC-7726-52A3C799A7DE}"/>
              </a:ext>
            </a:extLst>
          </p:cNvPr>
          <p:cNvPicPr>
            <a:picLocks noChangeAspect="1"/>
          </p:cNvPicPr>
          <p:nvPr/>
        </p:nvPicPr>
        <p:blipFill>
          <a:blip r:embed="rId11"/>
          <a:stretch>
            <a:fillRect/>
          </a:stretch>
        </p:blipFill>
        <p:spPr>
          <a:xfrm>
            <a:off x="3333409" y="7470915"/>
            <a:ext cx="5488437" cy="3492642"/>
          </a:xfrm>
          <a:prstGeom prst="rect">
            <a:avLst/>
          </a:prstGeom>
        </p:spPr>
      </p:pic>
      <p:pic>
        <p:nvPicPr>
          <p:cNvPr id="20" name="Picture 19">
            <a:extLst>
              <a:ext uri="{FF2B5EF4-FFF2-40B4-BE49-F238E27FC236}">
                <a16:creationId xmlns:a16="http://schemas.microsoft.com/office/drawing/2014/main" id="{FC6DA373-D8DB-EBC0-023B-8C6057C7F8CA}"/>
              </a:ext>
            </a:extLst>
          </p:cNvPr>
          <p:cNvPicPr>
            <a:picLocks noChangeAspect="1"/>
          </p:cNvPicPr>
          <p:nvPr/>
        </p:nvPicPr>
        <p:blipFill>
          <a:blip r:embed="rId12"/>
          <a:stretch>
            <a:fillRect/>
          </a:stretch>
        </p:blipFill>
        <p:spPr>
          <a:xfrm>
            <a:off x="13863434" y="3214657"/>
            <a:ext cx="7983064" cy="428685"/>
          </a:xfrm>
          <a:prstGeom prst="rect">
            <a:avLst/>
          </a:prstGeom>
        </p:spPr>
      </p:pic>
      <p:pic>
        <p:nvPicPr>
          <p:cNvPr id="22" name="Picture 21">
            <a:extLst>
              <a:ext uri="{FF2B5EF4-FFF2-40B4-BE49-F238E27FC236}">
                <a16:creationId xmlns:a16="http://schemas.microsoft.com/office/drawing/2014/main" id="{BB7C88CC-F588-B19D-7EEF-DC89898D5FAD}"/>
              </a:ext>
            </a:extLst>
          </p:cNvPr>
          <p:cNvPicPr>
            <a:picLocks noChangeAspect="1"/>
          </p:cNvPicPr>
          <p:nvPr/>
        </p:nvPicPr>
        <p:blipFill>
          <a:blip r:embed="rId13"/>
          <a:stretch>
            <a:fillRect/>
          </a:stretch>
        </p:blipFill>
        <p:spPr>
          <a:xfrm>
            <a:off x="13780044" y="3728963"/>
            <a:ext cx="5344271" cy="685896"/>
          </a:xfrm>
          <a:prstGeom prst="rect">
            <a:avLst/>
          </a:prstGeom>
        </p:spPr>
      </p:pic>
      <p:pic>
        <p:nvPicPr>
          <p:cNvPr id="13" name="Picture 12">
            <a:extLst>
              <a:ext uri="{FF2B5EF4-FFF2-40B4-BE49-F238E27FC236}">
                <a16:creationId xmlns:a16="http://schemas.microsoft.com/office/drawing/2014/main" id="{F309E563-A15A-84EA-1B42-7FF27380D9CD}"/>
              </a:ext>
            </a:extLst>
          </p:cNvPr>
          <p:cNvPicPr>
            <a:picLocks noChangeAspect="1"/>
          </p:cNvPicPr>
          <p:nvPr/>
        </p:nvPicPr>
        <p:blipFill>
          <a:blip r:embed="rId14"/>
          <a:stretch>
            <a:fillRect/>
          </a:stretch>
        </p:blipFill>
        <p:spPr>
          <a:xfrm>
            <a:off x="2669602" y="-2747614"/>
            <a:ext cx="6420746" cy="1952898"/>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2BD87E13-A172-EB47-2B04-7E2F91D0AD12}"/>
              </a:ext>
            </a:extLst>
          </p:cNvPr>
          <p:cNvPicPr>
            <a:picLocks noChangeAspect="1"/>
          </p:cNvPicPr>
          <p:nvPr/>
        </p:nvPicPr>
        <p:blipFill>
          <a:blip r:embed="rId15"/>
          <a:stretch>
            <a:fillRect/>
          </a:stretch>
        </p:blipFill>
        <p:spPr>
          <a:xfrm>
            <a:off x="2329997" y="1440987"/>
            <a:ext cx="7259063" cy="743054"/>
          </a:xfrm>
          <a:prstGeom prst="rect">
            <a:avLst/>
          </a:prstGeom>
        </p:spPr>
      </p:pic>
      <p:pic>
        <p:nvPicPr>
          <p:cNvPr id="6146" name="Picture 2">
            <a:extLst>
              <a:ext uri="{FF2B5EF4-FFF2-40B4-BE49-F238E27FC236}">
                <a16:creationId xmlns:a16="http://schemas.microsoft.com/office/drawing/2014/main" id="{383BE40F-937B-00EB-5975-69CE95CBCC4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45914" y="2235931"/>
            <a:ext cx="6739883" cy="413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664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37</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37</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IV</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Recherche et amélioration des modèles</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13311694" y="1397023"/>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7"/>
          <a:stretch>
            <a:fillRect/>
          </a:stretch>
        </p:blipFill>
        <p:spPr>
          <a:xfrm>
            <a:off x="13311694" y="2448782"/>
            <a:ext cx="7465996" cy="1846537"/>
          </a:xfrm>
          <a:prstGeom prst="rect">
            <a:avLst/>
          </a:prstGeom>
        </p:spPr>
      </p:pic>
      <p:pic>
        <p:nvPicPr>
          <p:cNvPr id="5" name="Picture 4">
            <a:extLst>
              <a:ext uri="{FF2B5EF4-FFF2-40B4-BE49-F238E27FC236}">
                <a16:creationId xmlns:a16="http://schemas.microsoft.com/office/drawing/2014/main" id="{9B4764D3-57EE-01B5-2696-A7C47D9D0E13}"/>
              </a:ext>
            </a:extLst>
          </p:cNvPr>
          <p:cNvPicPr>
            <a:picLocks noChangeAspect="1"/>
          </p:cNvPicPr>
          <p:nvPr/>
        </p:nvPicPr>
        <p:blipFill>
          <a:blip r:embed="rId8"/>
          <a:stretch>
            <a:fillRect/>
          </a:stretch>
        </p:blipFill>
        <p:spPr>
          <a:xfrm>
            <a:off x="13158415" y="4092024"/>
            <a:ext cx="5696745" cy="952633"/>
          </a:xfrm>
          <a:prstGeom prst="rect">
            <a:avLst/>
          </a:prstGeom>
        </p:spPr>
      </p:pic>
      <p:pic>
        <p:nvPicPr>
          <p:cNvPr id="11" name="Picture 10">
            <a:extLst>
              <a:ext uri="{FF2B5EF4-FFF2-40B4-BE49-F238E27FC236}">
                <a16:creationId xmlns:a16="http://schemas.microsoft.com/office/drawing/2014/main" id="{EBC246ED-4866-6154-EC03-158C99200B0F}"/>
              </a:ext>
            </a:extLst>
          </p:cNvPr>
          <p:cNvPicPr>
            <a:picLocks noChangeAspect="1"/>
          </p:cNvPicPr>
          <p:nvPr/>
        </p:nvPicPr>
        <p:blipFill>
          <a:blip r:embed="rId9"/>
          <a:stretch>
            <a:fillRect/>
          </a:stretch>
        </p:blipFill>
        <p:spPr>
          <a:xfrm>
            <a:off x="13248478" y="5134222"/>
            <a:ext cx="11412543" cy="1086002"/>
          </a:xfrm>
          <a:prstGeom prst="rect">
            <a:avLst/>
          </a:prstGeom>
        </p:spPr>
      </p:pic>
      <p:pic>
        <p:nvPicPr>
          <p:cNvPr id="14" name="Picture 13">
            <a:extLst>
              <a:ext uri="{FF2B5EF4-FFF2-40B4-BE49-F238E27FC236}">
                <a16:creationId xmlns:a16="http://schemas.microsoft.com/office/drawing/2014/main" id="{70905E50-37EB-B0DB-955D-1A0E1A42BD79}"/>
              </a:ext>
            </a:extLst>
          </p:cNvPr>
          <p:cNvPicPr>
            <a:picLocks noChangeAspect="1"/>
          </p:cNvPicPr>
          <p:nvPr/>
        </p:nvPicPr>
        <p:blipFill>
          <a:blip r:embed="rId10"/>
          <a:stretch>
            <a:fillRect/>
          </a:stretch>
        </p:blipFill>
        <p:spPr>
          <a:xfrm>
            <a:off x="18954749" y="3947056"/>
            <a:ext cx="5986040" cy="1117725"/>
          </a:xfrm>
          <a:prstGeom prst="rect">
            <a:avLst/>
          </a:prstGeom>
        </p:spPr>
      </p:pic>
      <p:pic>
        <p:nvPicPr>
          <p:cNvPr id="9" name="Picture 8">
            <a:extLst>
              <a:ext uri="{FF2B5EF4-FFF2-40B4-BE49-F238E27FC236}">
                <a16:creationId xmlns:a16="http://schemas.microsoft.com/office/drawing/2014/main" id="{DE113D7A-17A4-1CFC-7726-52A3C799A7DE}"/>
              </a:ext>
            </a:extLst>
          </p:cNvPr>
          <p:cNvPicPr>
            <a:picLocks noChangeAspect="1"/>
          </p:cNvPicPr>
          <p:nvPr/>
        </p:nvPicPr>
        <p:blipFill>
          <a:blip r:embed="rId11"/>
          <a:stretch>
            <a:fillRect/>
          </a:stretch>
        </p:blipFill>
        <p:spPr>
          <a:xfrm>
            <a:off x="3333409" y="7470915"/>
            <a:ext cx="5488437" cy="3492642"/>
          </a:xfrm>
          <a:prstGeom prst="rect">
            <a:avLst/>
          </a:prstGeom>
        </p:spPr>
      </p:pic>
      <p:pic>
        <p:nvPicPr>
          <p:cNvPr id="20" name="Picture 19">
            <a:extLst>
              <a:ext uri="{FF2B5EF4-FFF2-40B4-BE49-F238E27FC236}">
                <a16:creationId xmlns:a16="http://schemas.microsoft.com/office/drawing/2014/main" id="{FC6DA373-D8DB-EBC0-023B-8C6057C7F8CA}"/>
              </a:ext>
            </a:extLst>
          </p:cNvPr>
          <p:cNvPicPr>
            <a:picLocks noChangeAspect="1"/>
          </p:cNvPicPr>
          <p:nvPr/>
        </p:nvPicPr>
        <p:blipFill>
          <a:blip r:embed="rId12"/>
          <a:stretch>
            <a:fillRect/>
          </a:stretch>
        </p:blipFill>
        <p:spPr>
          <a:xfrm>
            <a:off x="13863434" y="3214657"/>
            <a:ext cx="7983064" cy="428685"/>
          </a:xfrm>
          <a:prstGeom prst="rect">
            <a:avLst/>
          </a:prstGeom>
        </p:spPr>
      </p:pic>
      <p:pic>
        <p:nvPicPr>
          <p:cNvPr id="22" name="Picture 21">
            <a:extLst>
              <a:ext uri="{FF2B5EF4-FFF2-40B4-BE49-F238E27FC236}">
                <a16:creationId xmlns:a16="http://schemas.microsoft.com/office/drawing/2014/main" id="{BB7C88CC-F588-B19D-7EEF-DC89898D5FAD}"/>
              </a:ext>
            </a:extLst>
          </p:cNvPr>
          <p:cNvPicPr>
            <a:picLocks noChangeAspect="1"/>
          </p:cNvPicPr>
          <p:nvPr/>
        </p:nvPicPr>
        <p:blipFill>
          <a:blip r:embed="rId13"/>
          <a:stretch>
            <a:fillRect/>
          </a:stretch>
        </p:blipFill>
        <p:spPr>
          <a:xfrm>
            <a:off x="13780044" y="3728963"/>
            <a:ext cx="5344271" cy="685896"/>
          </a:xfrm>
          <a:prstGeom prst="rect">
            <a:avLst/>
          </a:prstGeom>
        </p:spPr>
      </p:pic>
      <p:pic>
        <p:nvPicPr>
          <p:cNvPr id="13" name="Picture 12">
            <a:extLst>
              <a:ext uri="{FF2B5EF4-FFF2-40B4-BE49-F238E27FC236}">
                <a16:creationId xmlns:a16="http://schemas.microsoft.com/office/drawing/2014/main" id="{F309E563-A15A-84EA-1B42-7FF27380D9CD}"/>
              </a:ext>
            </a:extLst>
          </p:cNvPr>
          <p:cNvPicPr>
            <a:picLocks noChangeAspect="1"/>
          </p:cNvPicPr>
          <p:nvPr/>
        </p:nvPicPr>
        <p:blipFill>
          <a:blip r:embed="rId14"/>
          <a:stretch>
            <a:fillRect/>
          </a:stretch>
        </p:blipFill>
        <p:spPr>
          <a:xfrm>
            <a:off x="2669602" y="-2747614"/>
            <a:ext cx="6420746" cy="1952898"/>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2BD87E13-A172-EB47-2B04-7E2F91D0AD12}"/>
              </a:ext>
            </a:extLst>
          </p:cNvPr>
          <p:cNvPicPr>
            <a:picLocks noChangeAspect="1"/>
          </p:cNvPicPr>
          <p:nvPr/>
        </p:nvPicPr>
        <p:blipFill>
          <a:blip r:embed="rId15"/>
          <a:stretch>
            <a:fillRect/>
          </a:stretch>
        </p:blipFill>
        <p:spPr>
          <a:xfrm>
            <a:off x="2329997" y="1440987"/>
            <a:ext cx="7259063" cy="743054"/>
          </a:xfrm>
          <a:prstGeom prst="rect">
            <a:avLst/>
          </a:prstGeom>
        </p:spPr>
      </p:pic>
    </p:spTree>
    <p:extLst>
      <p:ext uri="{BB962C8B-B14F-4D97-AF65-F5344CB8AC3E}">
        <p14:creationId xmlns:p14="http://schemas.microsoft.com/office/powerpoint/2010/main" val="1526199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38</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38</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VII</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2946629" y="2416674"/>
            <a:ext cx="5866694" cy="1299078"/>
            <a:chOff x="2525080" y="2132199"/>
            <a:chExt cx="3347264" cy="281018"/>
          </a:xfrm>
        </p:grpSpPr>
        <p:sp>
          <p:nvSpPr>
            <p:cNvPr id="48" name="Rectangle 47"/>
            <p:cNvSpPr/>
            <p:nvPr/>
          </p:nvSpPr>
          <p:spPr>
            <a:xfrm rot="16200000" flipV="1">
              <a:off x="4094504"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525080" y="2205027"/>
              <a:ext cx="3347264" cy="126499"/>
            </a:xfrm>
            <a:prstGeom prst="rect">
              <a:avLst/>
            </a:prstGeom>
          </p:spPr>
          <p:txBody>
            <a:bodyPr wrap="square">
              <a:spAutoFit/>
            </a:bodyPr>
            <a:lstStyle/>
            <a:p>
              <a:pPr algn="ctr"/>
              <a:r>
                <a:rPr lang="fr-FR" sz="3200" dirty="0">
                  <a:solidFill>
                    <a:schemeClr val="bg1"/>
                  </a:solidFill>
                </a:rPr>
                <a:t>résultat</a:t>
              </a:r>
              <a:endParaRPr lang="fr-FR" sz="32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Tree>
    <p:extLst>
      <p:ext uri="{BB962C8B-B14F-4D97-AF65-F5344CB8AC3E}">
        <p14:creationId xmlns:p14="http://schemas.microsoft.com/office/powerpoint/2010/main" val="9866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39</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39</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VII</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résultat</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13311694" y="1397023"/>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7"/>
          <a:stretch>
            <a:fillRect/>
          </a:stretch>
        </p:blipFill>
        <p:spPr>
          <a:xfrm>
            <a:off x="13311694" y="2448782"/>
            <a:ext cx="7465996" cy="1846537"/>
          </a:xfrm>
          <a:prstGeom prst="rect">
            <a:avLst/>
          </a:prstGeom>
        </p:spPr>
      </p:pic>
      <p:pic>
        <p:nvPicPr>
          <p:cNvPr id="5" name="Picture 4">
            <a:extLst>
              <a:ext uri="{FF2B5EF4-FFF2-40B4-BE49-F238E27FC236}">
                <a16:creationId xmlns:a16="http://schemas.microsoft.com/office/drawing/2014/main" id="{9B4764D3-57EE-01B5-2696-A7C47D9D0E13}"/>
              </a:ext>
            </a:extLst>
          </p:cNvPr>
          <p:cNvPicPr>
            <a:picLocks noChangeAspect="1"/>
          </p:cNvPicPr>
          <p:nvPr/>
        </p:nvPicPr>
        <p:blipFill>
          <a:blip r:embed="rId8"/>
          <a:stretch>
            <a:fillRect/>
          </a:stretch>
        </p:blipFill>
        <p:spPr>
          <a:xfrm>
            <a:off x="13158415" y="4092024"/>
            <a:ext cx="5696745" cy="952633"/>
          </a:xfrm>
          <a:prstGeom prst="rect">
            <a:avLst/>
          </a:prstGeom>
        </p:spPr>
      </p:pic>
      <p:pic>
        <p:nvPicPr>
          <p:cNvPr id="11" name="Picture 10">
            <a:extLst>
              <a:ext uri="{FF2B5EF4-FFF2-40B4-BE49-F238E27FC236}">
                <a16:creationId xmlns:a16="http://schemas.microsoft.com/office/drawing/2014/main" id="{EBC246ED-4866-6154-EC03-158C99200B0F}"/>
              </a:ext>
            </a:extLst>
          </p:cNvPr>
          <p:cNvPicPr>
            <a:picLocks noChangeAspect="1"/>
          </p:cNvPicPr>
          <p:nvPr/>
        </p:nvPicPr>
        <p:blipFill>
          <a:blip r:embed="rId9"/>
          <a:stretch>
            <a:fillRect/>
          </a:stretch>
        </p:blipFill>
        <p:spPr>
          <a:xfrm>
            <a:off x="13248478" y="5134222"/>
            <a:ext cx="11412543" cy="1086002"/>
          </a:xfrm>
          <a:prstGeom prst="rect">
            <a:avLst/>
          </a:prstGeom>
        </p:spPr>
      </p:pic>
      <p:pic>
        <p:nvPicPr>
          <p:cNvPr id="14" name="Picture 13">
            <a:extLst>
              <a:ext uri="{FF2B5EF4-FFF2-40B4-BE49-F238E27FC236}">
                <a16:creationId xmlns:a16="http://schemas.microsoft.com/office/drawing/2014/main" id="{70905E50-37EB-B0DB-955D-1A0E1A42BD79}"/>
              </a:ext>
            </a:extLst>
          </p:cNvPr>
          <p:cNvPicPr>
            <a:picLocks noChangeAspect="1"/>
          </p:cNvPicPr>
          <p:nvPr/>
        </p:nvPicPr>
        <p:blipFill>
          <a:blip r:embed="rId10"/>
          <a:stretch>
            <a:fillRect/>
          </a:stretch>
        </p:blipFill>
        <p:spPr>
          <a:xfrm>
            <a:off x="18954749" y="3947056"/>
            <a:ext cx="5986040" cy="1117725"/>
          </a:xfrm>
          <a:prstGeom prst="rect">
            <a:avLst/>
          </a:prstGeom>
        </p:spPr>
      </p:pic>
      <p:pic>
        <p:nvPicPr>
          <p:cNvPr id="9" name="Picture 8">
            <a:extLst>
              <a:ext uri="{FF2B5EF4-FFF2-40B4-BE49-F238E27FC236}">
                <a16:creationId xmlns:a16="http://schemas.microsoft.com/office/drawing/2014/main" id="{DE113D7A-17A4-1CFC-7726-52A3C799A7DE}"/>
              </a:ext>
            </a:extLst>
          </p:cNvPr>
          <p:cNvPicPr>
            <a:picLocks noChangeAspect="1"/>
          </p:cNvPicPr>
          <p:nvPr/>
        </p:nvPicPr>
        <p:blipFill>
          <a:blip r:embed="rId11"/>
          <a:stretch>
            <a:fillRect/>
          </a:stretch>
        </p:blipFill>
        <p:spPr>
          <a:xfrm>
            <a:off x="3333409" y="7470915"/>
            <a:ext cx="5488437" cy="3492642"/>
          </a:xfrm>
          <a:prstGeom prst="rect">
            <a:avLst/>
          </a:prstGeom>
        </p:spPr>
      </p:pic>
      <p:pic>
        <p:nvPicPr>
          <p:cNvPr id="20" name="Picture 19">
            <a:extLst>
              <a:ext uri="{FF2B5EF4-FFF2-40B4-BE49-F238E27FC236}">
                <a16:creationId xmlns:a16="http://schemas.microsoft.com/office/drawing/2014/main" id="{FC6DA373-D8DB-EBC0-023B-8C6057C7F8CA}"/>
              </a:ext>
            </a:extLst>
          </p:cNvPr>
          <p:cNvPicPr>
            <a:picLocks noChangeAspect="1"/>
          </p:cNvPicPr>
          <p:nvPr/>
        </p:nvPicPr>
        <p:blipFill>
          <a:blip r:embed="rId12"/>
          <a:stretch>
            <a:fillRect/>
          </a:stretch>
        </p:blipFill>
        <p:spPr>
          <a:xfrm>
            <a:off x="13863434" y="3214657"/>
            <a:ext cx="7983064" cy="428685"/>
          </a:xfrm>
          <a:prstGeom prst="rect">
            <a:avLst/>
          </a:prstGeom>
        </p:spPr>
      </p:pic>
      <p:pic>
        <p:nvPicPr>
          <p:cNvPr id="22" name="Picture 21">
            <a:extLst>
              <a:ext uri="{FF2B5EF4-FFF2-40B4-BE49-F238E27FC236}">
                <a16:creationId xmlns:a16="http://schemas.microsoft.com/office/drawing/2014/main" id="{BB7C88CC-F588-B19D-7EEF-DC89898D5FAD}"/>
              </a:ext>
            </a:extLst>
          </p:cNvPr>
          <p:cNvPicPr>
            <a:picLocks noChangeAspect="1"/>
          </p:cNvPicPr>
          <p:nvPr/>
        </p:nvPicPr>
        <p:blipFill>
          <a:blip r:embed="rId13"/>
          <a:stretch>
            <a:fillRect/>
          </a:stretch>
        </p:blipFill>
        <p:spPr>
          <a:xfrm>
            <a:off x="13780044" y="3728963"/>
            <a:ext cx="5344271" cy="685896"/>
          </a:xfrm>
          <a:prstGeom prst="rect">
            <a:avLst/>
          </a:prstGeom>
        </p:spPr>
      </p:pic>
      <p:pic>
        <p:nvPicPr>
          <p:cNvPr id="13" name="Picture 12">
            <a:extLst>
              <a:ext uri="{FF2B5EF4-FFF2-40B4-BE49-F238E27FC236}">
                <a16:creationId xmlns:a16="http://schemas.microsoft.com/office/drawing/2014/main" id="{F309E563-A15A-84EA-1B42-7FF27380D9CD}"/>
              </a:ext>
            </a:extLst>
          </p:cNvPr>
          <p:cNvPicPr>
            <a:picLocks noChangeAspect="1"/>
          </p:cNvPicPr>
          <p:nvPr/>
        </p:nvPicPr>
        <p:blipFill>
          <a:blip r:embed="rId14"/>
          <a:stretch>
            <a:fillRect/>
          </a:stretch>
        </p:blipFill>
        <p:spPr>
          <a:xfrm>
            <a:off x="2669602" y="-2747614"/>
            <a:ext cx="6420746" cy="1952898"/>
          </a:xfrm>
          <a:prstGeom prst="rect">
            <a:avLst/>
          </a:prstGeom>
          <a:ln>
            <a:noFill/>
          </a:ln>
          <a:effectLst>
            <a:outerShdw blurRad="292100" dist="139700" dir="2700000" algn="tl" rotWithShape="0">
              <a:srgbClr val="333333">
                <a:alpha val="65000"/>
              </a:srgbClr>
            </a:outerShdw>
          </a:effectLst>
        </p:spPr>
      </p:pic>
      <p:graphicFrame>
        <p:nvGraphicFramePr>
          <p:cNvPr id="26" name="Chart 25">
            <a:extLst>
              <a:ext uri="{FF2B5EF4-FFF2-40B4-BE49-F238E27FC236}">
                <a16:creationId xmlns:a16="http://schemas.microsoft.com/office/drawing/2014/main" id="{7F6D4AF7-EBDE-013C-BC19-4EED101C883D}"/>
              </a:ext>
            </a:extLst>
          </p:cNvPr>
          <p:cNvGraphicFramePr/>
          <p:nvPr>
            <p:extLst>
              <p:ext uri="{D42A27DB-BD31-4B8C-83A1-F6EECF244321}">
                <p14:modId xmlns:p14="http://schemas.microsoft.com/office/powerpoint/2010/main" val="238862852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15"/>
          </a:graphicData>
        </a:graphic>
      </p:graphicFrame>
    </p:spTree>
    <p:extLst>
      <p:ext uri="{BB962C8B-B14F-4D97-AF65-F5344CB8AC3E}">
        <p14:creationId xmlns:p14="http://schemas.microsoft.com/office/powerpoint/2010/main" val="1275808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4</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4</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II</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3090016" y="2416674"/>
            <a:ext cx="6011967" cy="1383374"/>
            <a:chOff x="2606890" y="2132199"/>
            <a:chExt cx="3430150" cy="299253"/>
          </a:xfrm>
        </p:grpSpPr>
        <p:sp>
          <p:nvSpPr>
            <p:cNvPr id="48" name="Rectangle 47"/>
            <p:cNvSpPr/>
            <p:nvPr/>
          </p:nvSpPr>
          <p:spPr>
            <a:xfrm rot="16200000" flipV="1">
              <a:off x="4094504"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689776" y="2198427"/>
              <a:ext cx="3347264" cy="233025"/>
            </a:xfrm>
            <a:prstGeom prst="rect">
              <a:avLst/>
            </a:prstGeom>
          </p:spPr>
          <p:txBody>
            <a:bodyPr wrap="square">
              <a:spAutoFit/>
            </a:bodyPr>
            <a:lstStyle/>
            <a:p>
              <a:r>
                <a:rPr lang="fr-FR" sz="3200" dirty="0">
                  <a:solidFill>
                    <a:prstClr val="white"/>
                  </a:solidFill>
                  <a:latin typeface="Century Gothic" pitchFamily="34" charset="0"/>
                </a:rPr>
                <a:t>Cadre général de l’étude:</a:t>
              </a:r>
              <a:br>
                <a:rPr lang="fr-FR" sz="3200" dirty="0">
                  <a:solidFill>
                    <a:prstClr val="white"/>
                  </a:solidFill>
                  <a:latin typeface="Century Gothic" pitchFamily="34" charset="0"/>
                </a:rPr>
              </a:br>
              <a:endParaRPr lang="fr-FR" sz="3200" dirty="0">
                <a:solidFill>
                  <a:prstClr val="white"/>
                </a:solidFill>
                <a:latin typeface="Century Gothic" pitchFamily="34" charset="0"/>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Tree>
    <p:extLst>
      <p:ext uri="{BB962C8B-B14F-4D97-AF65-F5344CB8AC3E}">
        <p14:creationId xmlns:p14="http://schemas.microsoft.com/office/powerpoint/2010/main" val="4077021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40</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40</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VII</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résultat</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13311694" y="1397023"/>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7"/>
          <a:stretch>
            <a:fillRect/>
          </a:stretch>
        </p:blipFill>
        <p:spPr>
          <a:xfrm>
            <a:off x="13311694" y="2448782"/>
            <a:ext cx="7465996" cy="1846537"/>
          </a:xfrm>
          <a:prstGeom prst="rect">
            <a:avLst/>
          </a:prstGeom>
        </p:spPr>
      </p:pic>
      <p:pic>
        <p:nvPicPr>
          <p:cNvPr id="5" name="Picture 4">
            <a:extLst>
              <a:ext uri="{FF2B5EF4-FFF2-40B4-BE49-F238E27FC236}">
                <a16:creationId xmlns:a16="http://schemas.microsoft.com/office/drawing/2014/main" id="{9B4764D3-57EE-01B5-2696-A7C47D9D0E13}"/>
              </a:ext>
            </a:extLst>
          </p:cNvPr>
          <p:cNvPicPr>
            <a:picLocks noChangeAspect="1"/>
          </p:cNvPicPr>
          <p:nvPr/>
        </p:nvPicPr>
        <p:blipFill>
          <a:blip r:embed="rId8"/>
          <a:stretch>
            <a:fillRect/>
          </a:stretch>
        </p:blipFill>
        <p:spPr>
          <a:xfrm>
            <a:off x="13158415" y="4092024"/>
            <a:ext cx="5696745" cy="952633"/>
          </a:xfrm>
          <a:prstGeom prst="rect">
            <a:avLst/>
          </a:prstGeom>
        </p:spPr>
      </p:pic>
      <p:pic>
        <p:nvPicPr>
          <p:cNvPr id="11" name="Picture 10">
            <a:extLst>
              <a:ext uri="{FF2B5EF4-FFF2-40B4-BE49-F238E27FC236}">
                <a16:creationId xmlns:a16="http://schemas.microsoft.com/office/drawing/2014/main" id="{EBC246ED-4866-6154-EC03-158C99200B0F}"/>
              </a:ext>
            </a:extLst>
          </p:cNvPr>
          <p:cNvPicPr>
            <a:picLocks noChangeAspect="1"/>
          </p:cNvPicPr>
          <p:nvPr/>
        </p:nvPicPr>
        <p:blipFill>
          <a:blip r:embed="rId9"/>
          <a:stretch>
            <a:fillRect/>
          </a:stretch>
        </p:blipFill>
        <p:spPr>
          <a:xfrm>
            <a:off x="13248478" y="5134222"/>
            <a:ext cx="11412543" cy="1086002"/>
          </a:xfrm>
          <a:prstGeom prst="rect">
            <a:avLst/>
          </a:prstGeom>
        </p:spPr>
      </p:pic>
      <p:pic>
        <p:nvPicPr>
          <p:cNvPr id="14" name="Picture 13">
            <a:extLst>
              <a:ext uri="{FF2B5EF4-FFF2-40B4-BE49-F238E27FC236}">
                <a16:creationId xmlns:a16="http://schemas.microsoft.com/office/drawing/2014/main" id="{70905E50-37EB-B0DB-955D-1A0E1A42BD79}"/>
              </a:ext>
            </a:extLst>
          </p:cNvPr>
          <p:cNvPicPr>
            <a:picLocks noChangeAspect="1"/>
          </p:cNvPicPr>
          <p:nvPr/>
        </p:nvPicPr>
        <p:blipFill>
          <a:blip r:embed="rId10"/>
          <a:stretch>
            <a:fillRect/>
          </a:stretch>
        </p:blipFill>
        <p:spPr>
          <a:xfrm>
            <a:off x="18954749" y="3947056"/>
            <a:ext cx="5986040" cy="1117725"/>
          </a:xfrm>
          <a:prstGeom prst="rect">
            <a:avLst/>
          </a:prstGeom>
        </p:spPr>
      </p:pic>
      <p:pic>
        <p:nvPicPr>
          <p:cNvPr id="9" name="Picture 8">
            <a:extLst>
              <a:ext uri="{FF2B5EF4-FFF2-40B4-BE49-F238E27FC236}">
                <a16:creationId xmlns:a16="http://schemas.microsoft.com/office/drawing/2014/main" id="{DE113D7A-17A4-1CFC-7726-52A3C799A7DE}"/>
              </a:ext>
            </a:extLst>
          </p:cNvPr>
          <p:cNvPicPr>
            <a:picLocks noChangeAspect="1"/>
          </p:cNvPicPr>
          <p:nvPr/>
        </p:nvPicPr>
        <p:blipFill>
          <a:blip r:embed="rId11"/>
          <a:stretch>
            <a:fillRect/>
          </a:stretch>
        </p:blipFill>
        <p:spPr>
          <a:xfrm>
            <a:off x="3333409" y="7470915"/>
            <a:ext cx="5488437" cy="3492642"/>
          </a:xfrm>
          <a:prstGeom prst="rect">
            <a:avLst/>
          </a:prstGeom>
        </p:spPr>
      </p:pic>
      <p:pic>
        <p:nvPicPr>
          <p:cNvPr id="20" name="Picture 19">
            <a:extLst>
              <a:ext uri="{FF2B5EF4-FFF2-40B4-BE49-F238E27FC236}">
                <a16:creationId xmlns:a16="http://schemas.microsoft.com/office/drawing/2014/main" id="{FC6DA373-D8DB-EBC0-023B-8C6057C7F8CA}"/>
              </a:ext>
            </a:extLst>
          </p:cNvPr>
          <p:cNvPicPr>
            <a:picLocks noChangeAspect="1"/>
          </p:cNvPicPr>
          <p:nvPr/>
        </p:nvPicPr>
        <p:blipFill>
          <a:blip r:embed="rId12"/>
          <a:stretch>
            <a:fillRect/>
          </a:stretch>
        </p:blipFill>
        <p:spPr>
          <a:xfrm>
            <a:off x="13863434" y="3214657"/>
            <a:ext cx="7983064" cy="428685"/>
          </a:xfrm>
          <a:prstGeom prst="rect">
            <a:avLst/>
          </a:prstGeom>
        </p:spPr>
      </p:pic>
      <p:pic>
        <p:nvPicPr>
          <p:cNvPr id="22" name="Picture 21">
            <a:extLst>
              <a:ext uri="{FF2B5EF4-FFF2-40B4-BE49-F238E27FC236}">
                <a16:creationId xmlns:a16="http://schemas.microsoft.com/office/drawing/2014/main" id="{BB7C88CC-F588-B19D-7EEF-DC89898D5FAD}"/>
              </a:ext>
            </a:extLst>
          </p:cNvPr>
          <p:cNvPicPr>
            <a:picLocks noChangeAspect="1"/>
          </p:cNvPicPr>
          <p:nvPr/>
        </p:nvPicPr>
        <p:blipFill>
          <a:blip r:embed="rId13"/>
          <a:stretch>
            <a:fillRect/>
          </a:stretch>
        </p:blipFill>
        <p:spPr>
          <a:xfrm>
            <a:off x="13780044" y="3728963"/>
            <a:ext cx="5344271" cy="685896"/>
          </a:xfrm>
          <a:prstGeom prst="rect">
            <a:avLst/>
          </a:prstGeom>
        </p:spPr>
      </p:pic>
      <p:pic>
        <p:nvPicPr>
          <p:cNvPr id="13" name="Picture 12">
            <a:extLst>
              <a:ext uri="{FF2B5EF4-FFF2-40B4-BE49-F238E27FC236}">
                <a16:creationId xmlns:a16="http://schemas.microsoft.com/office/drawing/2014/main" id="{F309E563-A15A-84EA-1B42-7FF27380D9CD}"/>
              </a:ext>
            </a:extLst>
          </p:cNvPr>
          <p:cNvPicPr>
            <a:picLocks noChangeAspect="1"/>
          </p:cNvPicPr>
          <p:nvPr/>
        </p:nvPicPr>
        <p:blipFill>
          <a:blip r:embed="rId14"/>
          <a:stretch>
            <a:fillRect/>
          </a:stretch>
        </p:blipFill>
        <p:spPr>
          <a:xfrm>
            <a:off x="2669602" y="-2747614"/>
            <a:ext cx="6420746" cy="1952898"/>
          </a:xfrm>
          <a:prstGeom prst="rect">
            <a:avLst/>
          </a:prstGeom>
          <a:ln>
            <a:noFill/>
          </a:ln>
          <a:effectLst>
            <a:outerShdw blurRad="292100" dist="139700" dir="2700000" algn="tl" rotWithShape="0">
              <a:srgbClr val="333333">
                <a:alpha val="65000"/>
              </a:srgbClr>
            </a:outerShdw>
          </a:effectLst>
        </p:spPr>
      </p:pic>
      <p:graphicFrame>
        <p:nvGraphicFramePr>
          <p:cNvPr id="26" name="Chart 25">
            <a:extLst>
              <a:ext uri="{FF2B5EF4-FFF2-40B4-BE49-F238E27FC236}">
                <a16:creationId xmlns:a16="http://schemas.microsoft.com/office/drawing/2014/main" id="{7F6D4AF7-EBDE-013C-BC19-4EED101C883D}"/>
              </a:ext>
            </a:extLst>
          </p:cNvPr>
          <p:cNvGraphicFramePr/>
          <p:nvPr>
            <p:extLst>
              <p:ext uri="{D42A27DB-BD31-4B8C-83A1-F6EECF244321}">
                <p14:modId xmlns:p14="http://schemas.microsoft.com/office/powerpoint/2010/main" val="2607128230"/>
              </p:ext>
            </p:extLst>
          </p:nvPr>
        </p:nvGraphicFramePr>
        <p:xfrm>
          <a:off x="343749" y="1528496"/>
          <a:ext cx="6575386" cy="4375706"/>
        </p:xfrm>
        <a:graphic>
          <a:graphicData uri="http://schemas.openxmlformats.org/drawingml/2006/chart">
            <c:chart xmlns:c="http://schemas.openxmlformats.org/drawingml/2006/chart" xmlns:r="http://schemas.openxmlformats.org/officeDocument/2006/relationships" r:id="rId15"/>
          </a:graphicData>
        </a:graphic>
      </p:graphicFrame>
      <p:sp>
        <p:nvSpPr>
          <p:cNvPr id="2" name="Rectangle 1">
            <a:extLst>
              <a:ext uri="{FF2B5EF4-FFF2-40B4-BE49-F238E27FC236}">
                <a16:creationId xmlns:a16="http://schemas.microsoft.com/office/drawing/2014/main" id="{E8E48883-13CA-E1A8-AB94-591C0EE45D89}"/>
              </a:ext>
            </a:extLst>
          </p:cNvPr>
          <p:cNvSpPr/>
          <p:nvPr/>
        </p:nvSpPr>
        <p:spPr>
          <a:xfrm>
            <a:off x="1535197" y="5226005"/>
            <a:ext cx="809185" cy="346164"/>
          </a:xfrm>
          <a:prstGeom prst="rect">
            <a:avLst/>
          </a:prstGeom>
          <a:noFill/>
          <a:ln w="38100">
            <a:solidFill>
              <a:schemeClr val="accent6">
                <a:lumMod val="60000"/>
                <a:lumOff val="4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pic>
        <p:nvPicPr>
          <p:cNvPr id="9218" name="Picture 2">
            <a:extLst>
              <a:ext uri="{FF2B5EF4-FFF2-40B4-BE49-F238E27FC236}">
                <a16:creationId xmlns:a16="http://schemas.microsoft.com/office/drawing/2014/main" id="{51B561CB-4C7C-9022-4FE0-90307ABBDE4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93239" y="1855631"/>
            <a:ext cx="4858429" cy="379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719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41</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41</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VII</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résultat</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13311694" y="1397023"/>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7"/>
          <a:stretch>
            <a:fillRect/>
          </a:stretch>
        </p:blipFill>
        <p:spPr>
          <a:xfrm>
            <a:off x="13311694" y="2448782"/>
            <a:ext cx="7465996" cy="1846537"/>
          </a:xfrm>
          <a:prstGeom prst="rect">
            <a:avLst/>
          </a:prstGeom>
        </p:spPr>
      </p:pic>
      <p:pic>
        <p:nvPicPr>
          <p:cNvPr id="5" name="Picture 4">
            <a:extLst>
              <a:ext uri="{FF2B5EF4-FFF2-40B4-BE49-F238E27FC236}">
                <a16:creationId xmlns:a16="http://schemas.microsoft.com/office/drawing/2014/main" id="{9B4764D3-57EE-01B5-2696-A7C47D9D0E13}"/>
              </a:ext>
            </a:extLst>
          </p:cNvPr>
          <p:cNvPicPr>
            <a:picLocks noChangeAspect="1"/>
          </p:cNvPicPr>
          <p:nvPr/>
        </p:nvPicPr>
        <p:blipFill>
          <a:blip r:embed="rId8"/>
          <a:stretch>
            <a:fillRect/>
          </a:stretch>
        </p:blipFill>
        <p:spPr>
          <a:xfrm>
            <a:off x="13158415" y="4092024"/>
            <a:ext cx="5696745" cy="952633"/>
          </a:xfrm>
          <a:prstGeom prst="rect">
            <a:avLst/>
          </a:prstGeom>
        </p:spPr>
      </p:pic>
      <p:pic>
        <p:nvPicPr>
          <p:cNvPr id="11" name="Picture 10">
            <a:extLst>
              <a:ext uri="{FF2B5EF4-FFF2-40B4-BE49-F238E27FC236}">
                <a16:creationId xmlns:a16="http://schemas.microsoft.com/office/drawing/2014/main" id="{EBC246ED-4866-6154-EC03-158C99200B0F}"/>
              </a:ext>
            </a:extLst>
          </p:cNvPr>
          <p:cNvPicPr>
            <a:picLocks noChangeAspect="1"/>
          </p:cNvPicPr>
          <p:nvPr/>
        </p:nvPicPr>
        <p:blipFill>
          <a:blip r:embed="rId9"/>
          <a:stretch>
            <a:fillRect/>
          </a:stretch>
        </p:blipFill>
        <p:spPr>
          <a:xfrm>
            <a:off x="13248478" y="5134222"/>
            <a:ext cx="11412543" cy="1086002"/>
          </a:xfrm>
          <a:prstGeom prst="rect">
            <a:avLst/>
          </a:prstGeom>
        </p:spPr>
      </p:pic>
      <p:pic>
        <p:nvPicPr>
          <p:cNvPr id="14" name="Picture 13">
            <a:extLst>
              <a:ext uri="{FF2B5EF4-FFF2-40B4-BE49-F238E27FC236}">
                <a16:creationId xmlns:a16="http://schemas.microsoft.com/office/drawing/2014/main" id="{70905E50-37EB-B0DB-955D-1A0E1A42BD79}"/>
              </a:ext>
            </a:extLst>
          </p:cNvPr>
          <p:cNvPicPr>
            <a:picLocks noChangeAspect="1"/>
          </p:cNvPicPr>
          <p:nvPr/>
        </p:nvPicPr>
        <p:blipFill>
          <a:blip r:embed="rId10"/>
          <a:stretch>
            <a:fillRect/>
          </a:stretch>
        </p:blipFill>
        <p:spPr>
          <a:xfrm>
            <a:off x="18954749" y="3947056"/>
            <a:ext cx="5986040" cy="1117725"/>
          </a:xfrm>
          <a:prstGeom prst="rect">
            <a:avLst/>
          </a:prstGeom>
        </p:spPr>
      </p:pic>
      <p:pic>
        <p:nvPicPr>
          <p:cNvPr id="9" name="Picture 8">
            <a:extLst>
              <a:ext uri="{FF2B5EF4-FFF2-40B4-BE49-F238E27FC236}">
                <a16:creationId xmlns:a16="http://schemas.microsoft.com/office/drawing/2014/main" id="{DE113D7A-17A4-1CFC-7726-52A3C799A7DE}"/>
              </a:ext>
            </a:extLst>
          </p:cNvPr>
          <p:cNvPicPr>
            <a:picLocks noChangeAspect="1"/>
          </p:cNvPicPr>
          <p:nvPr/>
        </p:nvPicPr>
        <p:blipFill>
          <a:blip r:embed="rId11"/>
          <a:stretch>
            <a:fillRect/>
          </a:stretch>
        </p:blipFill>
        <p:spPr>
          <a:xfrm>
            <a:off x="3333409" y="7470915"/>
            <a:ext cx="5488437" cy="3492642"/>
          </a:xfrm>
          <a:prstGeom prst="rect">
            <a:avLst/>
          </a:prstGeom>
        </p:spPr>
      </p:pic>
      <p:pic>
        <p:nvPicPr>
          <p:cNvPr id="20" name="Picture 19">
            <a:extLst>
              <a:ext uri="{FF2B5EF4-FFF2-40B4-BE49-F238E27FC236}">
                <a16:creationId xmlns:a16="http://schemas.microsoft.com/office/drawing/2014/main" id="{FC6DA373-D8DB-EBC0-023B-8C6057C7F8CA}"/>
              </a:ext>
            </a:extLst>
          </p:cNvPr>
          <p:cNvPicPr>
            <a:picLocks noChangeAspect="1"/>
          </p:cNvPicPr>
          <p:nvPr/>
        </p:nvPicPr>
        <p:blipFill>
          <a:blip r:embed="rId12"/>
          <a:stretch>
            <a:fillRect/>
          </a:stretch>
        </p:blipFill>
        <p:spPr>
          <a:xfrm>
            <a:off x="13863434" y="3214657"/>
            <a:ext cx="7983064" cy="428685"/>
          </a:xfrm>
          <a:prstGeom prst="rect">
            <a:avLst/>
          </a:prstGeom>
        </p:spPr>
      </p:pic>
      <p:pic>
        <p:nvPicPr>
          <p:cNvPr id="22" name="Picture 21">
            <a:extLst>
              <a:ext uri="{FF2B5EF4-FFF2-40B4-BE49-F238E27FC236}">
                <a16:creationId xmlns:a16="http://schemas.microsoft.com/office/drawing/2014/main" id="{BB7C88CC-F588-B19D-7EEF-DC89898D5FAD}"/>
              </a:ext>
            </a:extLst>
          </p:cNvPr>
          <p:cNvPicPr>
            <a:picLocks noChangeAspect="1"/>
          </p:cNvPicPr>
          <p:nvPr/>
        </p:nvPicPr>
        <p:blipFill>
          <a:blip r:embed="rId13"/>
          <a:stretch>
            <a:fillRect/>
          </a:stretch>
        </p:blipFill>
        <p:spPr>
          <a:xfrm>
            <a:off x="13780044" y="3728963"/>
            <a:ext cx="5344271" cy="685896"/>
          </a:xfrm>
          <a:prstGeom prst="rect">
            <a:avLst/>
          </a:prstGeom>
        </p:spPr>
      </p:pic>
      <p:pic>
        <p:nvPicPr>
          <p:cNvPr id="13" name="Picture 12">
            <a:extLst>
              <a:ext uri="{FF2B5EF4-FFF2-40B4-BE49-F238E27FC236}">
                <a16:creationId xmlns:a16="http://schemas.microsoft.com/office/drawing/2014/main" id="{F309E563-A15A-84EA-1B42-7FF27380D9CD}"/>
              </a:ext>
            </a:extLst>
          </p:cNvPr>
          <p:cNvPicPr>
            <a:picLocks noChangeAspect="1"/>
          </p:cNvPicPr>
          <p:nvPr/>
        </p:nvPicPr>
        <p:blipFill>
          <a:blip r:embed="rId14"/>
          <a:stretch>
            <a:fillRect/>
          </a:stretch>
        </p:blipFill>
        <p:spPr>
          <a:xfrm>
            <a:off x="2669602" y="-2747614"/>
            <a:ext cx="6420746" cy="1952898"/>
          </a:xfrm>
          <a:prstGeom prst="rect">
            <a:avLst/>
          </a:prstGeom>
          <a:ln>
            <a:noFill/>
          </a:ln>
          <a:effectLst>
            <a:outerShdw blurRad="292100" dist="139700" dir="2700000" algn="tl" rotWithShape="0">
              <a:srgbClr val="333333">
                <a:alpha val="65000"/>
              </a:srgbClr>
            </a:outerShdw>
          </a:effectLst>
        </p:spPr>
      </p:pic>
      <p:graphicFrame>
        <p:nvGraphicFramePr>
          <p:cNvPr id="26" name="Chart 25">
            <a:extLst>
              <a:ext uri="{FF2B5EF4-FFF2-40B4-BE49-F238E27FC236}">
                <a16:creationId xmlns:a16="http://schemas.microsoft.com/office/drawing/2014/main" id="{7F6D4AF7-EBDE-013C-BC19-4EED101C883D}"/>
              </a:ext>
            </a:extLst>
          </p:cNvPr>
          <p:cNvGraphicFramePr/>
          <p:nvPr>
            <p:extLst>
              <p:ext uri="{D42A27DB-BD31-4B8C-83A1-F6EECF244321}">
                <p14:modId xmlns:p14="http://schemas.microsoft.com/office/powerpoint/2010/main" val="2578707273"/>
              </p:ext>
            </p:extLst>
          </p:nvPr>
        </p:nvGraphicFramePr>
        <p:xfrm>
          <a:off x="343749" y="1528496"/>
          <a:ext cx="6575386" cy="4375706"/>
        </p:xfrm>
        <a:graphic>
          <a:graphicData uri="http://schemas.openxmlformats.org/drawingml/2006/chart">
            <c:chart xmlns:c="http://schemas.openxmlformats.org/drawingml/2006/chart" xmlns:r="http://schemas.openxmlformats.org/officeDocument/2006/relationships" r:id="rId15"/>
          </a:graphicData>
        </a:graphic>
      </p:graphicFrame>
      <p:sp>
        <p:nvSpPr>
          <p:cNvPr id="2" name="Rectangle 1">
            <a:extLst>
              <a:ext uri="{FF2B5EF4-FFF2-40B4-BE49-F238E27FC236}">
                <a16:creationId xmlns:a16="http://schemas.microsoft.com/office/drawing/2014/main" id="{E8E48883-13CA-E1A8-AB94-591C0EE45D89}"/>
              </a:ext>
            </a:extLst>
          </p:cNvPr>
          <p:cNvSpPr/>
          <p:nvPr/>
        </p:nvSpPr>
        <p:spPr>
          <a:xfrm>
            <a:off x="2285657" y="5229357"/>
            <a:ext cx="809185" cy="346164"/>
          </a:xfrm>
          <a:prstGeom prst="rect">
            <a:avLst/>
          </a:prstGeom>
          <a:noFill/>
          <a:ln w="38100">
            <a:solidFill>
              <a:schemeClr val="accent6">
                <a:lumMod val="60000"/>
                <a:lumOff val="4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5403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42</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42</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VII</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résultat</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13311694" y="1397023"/>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7"/>
          <a:stretch>
            <a:fillRect/>
          </a:stretch>
        </p:blipFill>
        <p:spPr>
          <a:xfrm>
            <a:off x="13311694" y="2448782"/>
            <a:ext cx="7465996" cy="1846537"/>
          </a:xfrm>
          <a:prstGeom prst="rect">
            <a:avLst/>
          </a:prstGeom>
        </p:spPr>
      </p:pic>
      <p:pic>
        <p:nvPicPr>
          <p:cNvPr id="5" name="Picture 4">
            <a:extLst>
              <a:ext uri="{FF2B5EF4-FFF2-40B4-BE49-F238E27FC236}">
                <a16:creationId xmlns:a16="http://schemas.microsoft.com/office/drawing/2014/main" id="{9B4764D3-57EE-01B5-2696-A7C47D9D0E13}"/>
              </a:ext>
            </a:extLst>
          </p:cNvPr>
          <p:cNvPicPr>
            <a:picLocks noChangeAspect="1"/>
          </p:cNvPicPr>
          <p:nvPr/>
        </p:nvPicPr>
        <p:blipFill>
          <a:blip r:embed="rId8"/>
          <a:stretch>
            <a:fillRect/>
          </a:stretch>
        </p:blipFill>
        <p:spPr>
          <a:xfrm>
            <a:off x="13158415" y="4092024"/>
            <a:ext cx="5696745" cy="952633"/>
          </a:xfrm>
          <a:prstGeom prst="rect">
            <a:avLst/>
          </a:prstGeom>
        </p:spPr>
      </p:pic>
      <p:pic>
        <p:nvPicPr>
          <p:cNvPr id="11" name="Picture 10">
            <a:extLst>
              <a:ext uri="{FF2B5EF4-FFF2-40B4-BE49-F238E27FC236}">
                <a16:creationId xmlns:a16="http://schemas.microsoft.com/office/drawing/2014/main" id="{EBC246ED-4866-6154-EC03-158C99200B0F}"/>
              </a:ext>
            </a:extLst>
          </p:cNvPr>
          <p:cNvPicPr>
            <a:picLocks noChangeAspect="1"/>
          </p:cNvPicPr>
          <p:nvPr/>
        </p:nvPicPr>
        <p:blipFill>
          <a:blip r:embed="rId9"/>
          <a:stretch>
            <a:fillRect/>
          </a:stretch>
        </p:blipFill>
        <p:spPr>
          <a:xfrm>
            <a:off x="13248478" y="5134222"/>
            <a:ext cx="11412543" cy="1086002"/>
          </a:xfrm>
          <a:prstGeom prst="rect">
            <a:avLst/>
          </a:prstGeom>
        </p:spPr>
      </p:pic>
      <p:pic>
        <p:nvPicPr>
          <p:cNvPr id="14" name="Picture 13">
            <a:extLst>
              <a:ext uri="{FF2B5EF4-FFF2-40B4-BE49-F238E27FC236}">
                <a16:creationId xmlns:a16="http://schemas.microsoft.com/office/drawing/2014/main" id="{70905E50-37EB-B0DB-955D-1A0E1A42BD79}"/>
              </a:ext>
            </a:extLst>
          </p:cNvPr>
          <p:cNvPicPr>
            <a:picLocks noChangeAspect="1"/>
          </p:cNvPicPr>
          <p:nvPr/>
        </p:nvPicPr>
        <p:blipFill>
          <a:blip r:embed="rId10"/>
          <a:stretch>
            <a:fillRect/>
          </a:stretch>
        </p:blipFill>
        <p:spPr>
          <a:xfrm>
            <a:off x="18954749" y="3947056"/>
            <a:ext cx="5986040" cy="1117725"/>
          </a:xfrm>
          <a:prstGeom prst="rect">
            <a:avLst/>
          </a:prstGeom>
        </p:spPr>
      </p:pic>
      <p:pic>
        <p:nvPicPr>
          <p:cNvPr id="9" name="Picture 8">
            <a:extLst>
              <a:ext uri="{FF2B5EF4-FFF2-40B4-BE49-F238E27FC236}">
                <a16:creationId xmlns:a16="http://schemas.microsoft.com/office/drawing/2014/main" id="{DE113D7A-17A4-1CFC-7726-52A3C799A7DE}"/>
              </a:ext>
            </a:extLst>
          </p:cNvPr>
          <p:cNvPicPr>
            <a:picLocks noChangeAspect="1"/>
          </p:cNvPicPr>
          <p:nvPr/>
        </p:nvPicPr>
        <p:blipFill>
          <a:blip r:embed="rId11"/>
          <a:stretch>
            <a:fillRect/>
          </a:stretch>
        </p:blipFill>
        <p:spPr>
          <a:xfrm>
            <a:off x="3333409" y="7470915"/>
            <a:ext cx="5488437" cy="3492642"/>
          </a:xfrm>
          <a:prstGeom prst="rect">
            <a:avLst/>
          </a:prstGeom>
        </p:spPr>
      </p:pic>
      <p:pic>
        <p:nvPicPr>
          <p:cNvPr id="20" name="Picture 19">
            <a:extLst>
              <a:ext uri="{FF2B5EF4-FFF2-40B4-BE49-F238E27FC236}">
                <a16:creationId xmlns:a16="http://schemas.microsoft.com/office/drawing/2014/main" id="{FC6DA373-D8DB-EBC0-023B-8C6057C7F8CA}"/>
              </a:ext>
            </a:extLst>
          </p:cNvPr>
          <p:cNvPicPr>
            <a:picLocks noChangeAspect="1"/>
          </p:cNvPicPr>
          <p:nvPr/>
        </p:nvPicPr>
        <p:blipFill>
          <a:blip r:embed="rId12"/>
          <a:stretch>
            <a:fillRect/>
          </a:stretch>
        </p:blipFill>
        <p:spPr>
          <a:xfrm>
            <a:off x="13863434" y="3214657"/>
            <a:ext cx="7983064" cy="428685"/>
          </a:xfrm>
          <a:prstGeom prst="rect">
            <a:avLst/>
          </a:prstGeom>
        </p:spPr>
      </p:pic>
      <p:pic>
        <p:nvPicPr>
          <p:cNvPr id="22" name="Picture 21">
            <a:extLst>
              <a:ext uri="{FF2B5EF4-FFF2-40B4-BE49-F238E27FC236}">
                <a16:creationId xmlns:a16="http://schemas.microsoft.com/office/drawing/2014/main" id="{BB7C88CC-F588-B19D-7EEF-DC89898D5FAD}"/>
              </a:ext>
            </a:extLst>
          </p:cNvPr>
          <p:cNvPicPr>
            <a:picLocks noChangeAspect="1"/>
          </p:cNvPicPr>
          <p:nvPr/>
        </p:nvPicPr>
        <p:blipFill>
          <a:blip r:embed="rId13"/>
          <a:stretch>
            <a:fillRect/>
          </a:stretch>
        </p:blipFill>
        <p:spPr>
          <a:xfrm>
            <a:off x="13780044" y="3728963"/>
            <a:ext cx="5344271" cy="685896"/>
          </a:xfrm>
          <a:prstGeom prst="rect">
            <a:avLst/>
          </a:prstGeom>
        </p:spPr>
      </p:pic>
      <p:pic>
        <p:nvPicPr>
          <p:cNvPr id="13" name="Picture 12">
            <a:extLst>
              <a:ext uri="{FF2B5EF4-FFF2-40B4-BE49-F238E27FC236}">
                <a16:creationId xmlns:a16="http://schemas.microsoft.com/office/drawing/2014/main" id="{F309E563-A15A-84EA-1B42-7FF27380D9CD}"/>
              </a:ext>
            </a:extLst>
          </p:cNvPr>
          <p:cNvPicPr>
            <a:picLocks noChangeAspect="1"/>
          </p:cNvPicPr>
          <p:nvPr/>
        </p:nvPicPr>
        <p:blipFill>
          <a:blip r:embed="rId14"/>
          <a:stretch>
            <a:fillRect/>
          </a:stretch>
        </p:blipFill>
        <p:spPr>
          <a:xfrm>
            <a:off x="2669602" y="-2747614"/>
            <a:ext cx="6420746" cy="1952898"/>
          </a:xfrm>
          <a:prstGeom prst="rect">
            <a:avLst/>
          </a:prstGeom>
          <a:ln>
            <a:noFill/>
          </a:ln>
          <a:effectLst>
            <a:outerShdw blurRad="292100" dist="139700" dir="2700000" algn="tl" rotWithShape="0">
              <a:srgbClr val="333333">
                <a:alpha val="65000"/>
              </a:srgbClr>
            </a:outerShdw>
          </a:effectLst>
        </p:spPr>
      </p:pic>
      <p:graphicFrame>
        <p:nvGraphicFramePr>
          <p:cNvPr id="26" name="Chart 25">
            <a:extLst>
              <a:ext uri="{FF2B5EF4-FFF2-40B4-BE49-F238E27FC236}">
                <a16:creationId xmlns:a16="http://schemas.microsoft.com/office/drawing/2014/main" id="{7F6D4AF7-EBDE-013C-BC19-4EED101C883D}"/>
              </a:ext>
            </a:extLst>
          </p:cNvPr>
          <p:cNvGraphicFramePr/>
          <p:nvPr>
            <p:extLst>
              <p:ext uri="{D42A27DB-BD31-4B8C-83A1-F6EECF244321}">
                <p14:modId xmlns:p14="http://schemas.microsoft.com/office/powerpoint/2010/main" val="1195982605"/>
              </p:ext>
            </p:extLst>
          </p:nvPr>
        </p:nvGraphicFramePr>
        <p:xfrm>
          <a:off x="343749" y="1528496"/>
          <a:ext cx="6575386" cy="4375706"/>
        </p:xfrm>
        <a:graphic>
          <a:graphicData uri="http://schemas.openxmlformats.org/drawingml/2006/chart">
            <c:chart xmlns:c="http://schemas.openxmlformats.org/drawingml/2006/chart" xmlns:r="http://schemas.openxmlformats.org/officeDocument/2006/relationships" r:id="rId15"/>
          </a:graphicData>
        </a:graphic>
      </p:graphicFrame>
      <p:sp>
        <p:nvSpPr>
          <p:cNvPr id="2" name="Rectangle 1">
            <a:extLst>
              <a:ext uri="{FF2B5EF4-FFF2-40B4-BE49-F238E27FC236}">
                <a16:creationId xmlns:a16="http://schemas.microsoft.com/office/drawing/2014/main" id="{E8E48883-13CA-E1A8-AB94-591C0EE45D89}"/>
              </a:ext>
            </a:extLst>
          </p:cNvPr>
          <p:cNvSpPr/>
          <p:nvPr/>
        </p:nvSpPr>
        <p:spPr>
          <a:xfrm>
            <a:off x="3796530" y="5226005"/>
            <a:ext cx="809185" cy="346164"/>
          </a:xfrm>
          <a:prstGeom prst="rect">
            <a:avLst/>
          </a:prstGeom>
          <a:noFill/>
          <a:ln w="38100">
            <a:solidFill>
              <a:schemeClr val="accent6">
                <a:lumMod val="60000"/>
                <a:lumOff val="4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43781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43</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43</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VII</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15447" y="892967"/>
            <a:ext cx="6321247" cy="504056"/>
            <a:chOff x="2112793" y="2132199"/>
            <a:chExt cx="3750345" cy="281018"/>
          </a:xfrm>
        </p:grpSpPr>
        <p:sp>
          <p:nvSpPr>
            <p:cNvPr id="48" name="Rectangle 47"/>
            <p:cNvSpPr/>
            <p:nvPr/>
          </p:nvSpPr>
          <p:spPr>
            <a:xfrm rot="16200000" flipV="1">
              <a:off x="4094506"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112793" y="2174277"/>
              <a:ext cx="3347264" cy="188748"/>
            </a:xfrm>
            <a:prstGeom prst="rect">
              <a:avLst/>
            </a:prstGeom>
          </p:spPr>
          <p:txBody>
            <a:bodyPr wrap="square">
              <a:spAutoFit/>
            </a:bodyPr>
            <a:lstStyle/>
            <a:p>
              <a:pPr algn="ctr"/>
              <a:r>
                <a:rPr lang="fr-FR" sz="1600" dirty="0">
                  <a:solidFill>
                    <a:schemeClr val="bg1"/>
                  </a:solidFill>
                </a:rPr>
                <a:t>résultat</a:t>
              </a:r>
              <a:endParaRPr lang="fr-FR" sz="1600" dirty="0">
                <a:solidFill>
                  <a:schemeClr val="bg1"/>
                </a:solidFill>
                <a:sym typeface="Montserrat SemiBold"/>
              </a:endParaRP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6" name="Picture 5" descr="A close-up of a chart&#10;&#10;Description automatically generated">
            <a:extLst>
              <a:ext uri="{FF2B5EF4-FFF2-40B4-BE49-F238E27FC236}">
                <a16:creationId xmlns:a16="http://schemas.microsoft.com/office/drawing/2014/main" id="{9083A1F7-7851-C94E-6B7D-22348C7A5DFC}"/>
              </a:ext>
            </a:extLst>
          </p:cNvPr>
          <p:cNvPicPr>
            <a:picLocks noChangeAspect="1"/>
          </p:cNvPicPr>
          <p:nvPr/>
        </p:nvPicPr>
        <p:blipFill>
          <a:blip r:embed="rId3"/>
          <a:stretch>
            <a:fillRect/>
          </a:stretch>
        </p:blipFill>
        <p:spPr>
          <a:xfrm>
            <a:off x="3489923" y="7556239"/>
            <a:ext cx="4780105" cy="3821561"/>
          </a:xfrm>
          <a:prstGeom prst="rect">
            <a:avLst/>
          </a:prstGeom>
        </p:spPr>
      </p:pic>
      <p:pic>
        <p:nvPicPr>
          <p:cNvPr id="8" name="Picture 7">
            <a:extLst>
              <a:ext uri="{FF2B5EF4-FFF2-40B4-BE49-F238E27FC236}">
                <a16:creationId xmlns:a16="http://schemas.microsoft.com/office/drawing/2014/main" id="{F82374B5-A4D1-1373-D02F-B817253B12D9}"/>
              </a:ext>
            </a:extLst>
          </p:cNvPr>
          <p:cNvPicPr>
            <a:picLocks noChangeAspect="1"/>
          </p:cNvPicPr>
          <p:nvPr/>
        </p:nvPicPr>
        <p:blipFill>
          <a:blip r:embed="rId4"/>
          <a:stretch>
            <a:fillRect/>
          </a:stretch>
        </p:blipFill>
        <p:spPr>
          <a:xfrm>
            <a:off x="13311694" y="1397023"/>
            <a:ext cx="4858428" cy="809738"/>
          </a:xfrm>
          <a:prstGeom prst="rect">
            <a:avLst/>
          </a:prstGeom>
        </p:spPr>
      </p:pic>
      <p:pic>
        <p:nvPicPr>
          <p:cNvPr id="10" name="Picture 9">
            <a:extLst>
              <a:ext uri="{FF2B5EF4-FFF2-40B4-BE49-F238E27FC236}">
                <a16:creationId xmlns:a16="http://schemas.microsoft.com/office/drawing/2014/main" id="{02622B61-3C95-3CAF-CB97-42EF5EC76CC6}"/>
              </a:ext>
            </a:extLst>
          </p:cNvPr>
          <p:cNvPicPr>
            <a:picLocks noChangeAspect="1"/>
          </p:cNvPicPr>
          <p:nvPr/>
        </p:nvPicPr>
        <p:blipFill>
          <a:blip r:embed="rId5"/>
          <a:stretch>
            <a:fillRect/>
          </a:stretch>
        </p:blipFill>
        <p:spPr>
          <a:xfrm>
            <a:off x="1535197" y="7470915"/>
            <a:ext cx="4201053" cy="2275130"/>
          </a:xfrm>
          <a:prstGeom prst="rect">
            <a:avLst/>
          </a:prstGeom>
        </p:spPr>
      </p:pic>
      <p:pic>
        <p:nvPicPr>
          <p:cNvPr id="12" name="Picture 11">
            <a:extLst>
              <a:ext uri="{FF2B5EF4-FFF2-40B4-BE49-F238E27FC236}">
                <a16:creationId xmlns:a16="http://schemas.microsoft.com/office/drawing/2014/main" id="{67C85563-C7F7-3664-3E8C-8517E4AA720F}"/>
              </a:ext>
            </a:extLst>
          </p:cNvPr>
          <p:cNvPicPr>
            <a:picLocks noChangeAspect="1"/>
          </p:cNvPicPr>
          <p:nvPr/>
        </p:nvPicPr>
        <p:blipFill>
          <a:blip r:embed="rId6"/>
          <a:stretch>
            <a:fillRect/>
          </a:stretch>
        </p:blipFill>
        <p:spPr>
          <a:xfrm>
            <a:off x="6468236" y="7518630"/>
            <a:ext cx="4201054" cy="2266640"/>
          </a:xfrm>
          <a:prstGeom prst="rect">
            <a:avLst/>
          </a:prstGeom>
        </p:spPr>
      </p:pic>
      <p:pic>
        <p:nvPicPr>
          <p:cNvPr id="7" name="Picture 6">
            <a:extLst>
              <a:ext uri="{FF2B5EF4-FFF2-40B4-BE49-F238E27FC236}">
                <a16:creationId xmlns:a16="http://schemas.microsoft.com/office/drawing/2014/main" id="{45F0F457-E030-372A-1F32-0EFB06619E4E}"/>
              </a:ext>
            </a:extLst>
          </p:cNvPr>
          <p:cNvPicPr>
            <a:picLocks noChangeAspect="1"/>
          </p:cNvPicPr>
          <p:nvPr/>
        </p:nvPicPr>
        <p:blipFill>
          <a:blip r:embed="rId7"/>
          <a:stretch>
            <a:fillRect/>
          </a:stretch>
        </p:blipFill>
        <p:spPr>
          <a:xfrm>
            <a:off x="13311694" y="2448782"/>
            <a:ext cx="7465996" cy="1846537"/>
          </a:xfrm>
          <a:prstGeom prst="rect">
            <a:avLst/>
          </a:prstGeom>
        </p:spPr>
      </p:pic>
      <p:pic>
        <p:nvPicPr>
          <p:cNvPr id="5" name="Picture 4">
            <a:extLst>
              <a:ext uri="{FF2B5EF4-FFF2-40B4-BE49-F238E27FC236}">
                <a16:creationId xmlns:a16="http://schemas.microsoft.com/office/drawing/2014/main" id="{9B4764D3-57EE-01B5-2696-A7C47D9D0E13}"/>
              </a:ext>
            </a:extLst>
          </p:cNvPr>
          <p:cNvPicPr>
            <a:picLocks noChangeAspect="1"/>
          </p:cNvPicPr>
          <p:nvPr/>
        </p:nvPicPr>
        <p:blipFill>
          <a:blip r:embed="rId8"/>
          <a:stretch>
            <a:fillRect/>
          </a:stretch>
        </p:blipFill>
        <p:spPr>
          <a:xfrm>
            <a:off x="13158415" y="4092024"/>
            <a:ext cx="5696745" cy="952633"/>
          </a:xfrm>
          <a:prstGeom prst="rect">
            <a:avLst/>
          </a:prstGeom>
        </p:spPr>
      </p:pic>
      <p:pic>
        <p:nvPicPr>
          <p:cNvPr id="11" name="Picture 10">
            <a:extLst>
              <a:ext uri="{FF2B5EF4-FFF2-40B4-BE49-F238E27FC236}">
                <a16:creationId xmlns:a16="http://schemas.microsoft.com/office/drawing/2014/main" id="{EBC246ED-4866-6154-EC03-158C99200B0F}"/>
              </a:ext>
            </a:extLst>
          </p:cNvPr>
          <p:cNvPicPr>
            <a:picLocks noChangeAspect="1"/>
          </p:cNvPicPr>
          <p:nvPr/>
        </p:nvPicPr>
        <p:blipFill>
          <a:blip r:embed="rId9"/>
          <a:stretch>
            <a:fillRect/>
          </a:stretch>
        </p:blipFill>
        <p:spPr>
          <a:xfrm>
            <a:off x="13248478" y="5134222"/>
            <a:ext cx="11412543" cy="1086002"/>
          </a:xfrm>
          <a:prstGeom prst="rect">
            <a:avLst/>
          </a:prstGeom>
        </p:spPr>
      </p:pic>
      <p:pic>
        <p:nvPicPr>
          <p:cNvPr id="14" name="Picture 13">
            <a:extLst>
              <a:ext uri="{FF2B5EF4-FFF2-40B4-BE49-F238E27FC236}">
                <a16:creationId xmlns:a16="http://schemas.microsoft.com/office/drawing/2014/main" id="{70905E50-37EB-B0DB-955D-1A0E1A42BD79}"/>
              </a:ext>
            </a:extLst>
          </p:cNvPr>
          <p:cNvPicPr>
            <a:picLocks noChangeAspect="1"/>
          </p:cNvPicPr>
          <p:nvPr/>
        </p:nvPicPr>
        <p:blipFill>
          <a:blip r:embed="rId10"/>
          <a:stretch>
            <a:fillRect/>
          </a:stretch>
        </p:blipFill>
        <p:spPr>
          <a:xfrm>
            <a:off x="18954749" y="3947056"/>
            <a:ext cx="5986040" cy="1117725"/>
          </a:xfrm>
          <a:prstGeom prst="rect">
            <a:avLst/>
          </a:prstGeom>
        </p:spPr>
      </p:pic>
      <p:pic>
        <p:nvPicPr>
          <p:cNvPr id="9" name="Picture 8">
            <a:extLst>
              <a:ext uri="{FF2B5EF4-FFF2-40B4-BE49-F238E27FC236}">
                <a16:creationId xmlns:a16="http://schemas.microsoft.com/office/drawing/2014/main" id="{DE113D7A-17A4-1CFC-7726-52A3C799A7DE}"/>
              </a:ext>
            </a:extLst>
          </p:cNvPr>
          <p:cNvPicPr>
            <a:picLocks noChangeAspect="1"/>
          </p:cNvPicPr>
          <p:nvPr/>
        </p:nvPicPr>
        <p:blipFill>
          <a:blip r:embed="rId11"/>
          <a:stretch>
            <a:fillRect/>
          </a:stretch>
        </p:blipFill>
        <p:spPr>
          <a:xfrm>
            <a:off x="3333409" y="7470915"/>
            <a:ext cx="5488437" cy="3492642"/>
          </a:xfrm>
          <a:prstGeom prst="rect">
            <a:avLst/>
          </a:prstGeom>
        </p:spPr>
      </p:pic>
      <p:pic>
        <p:nvPicPr>
          <p:cNvPr id="20" name="Picture 19">
            <a:extLst>
              <a:ext uri="{FF2B5EF4-FFF2-40B4-BE49-F238E27FC236}">
                <a16:creationId xmlns:a16="http://schemas.microsoft.com/office/drawing/2014/main" id="{FC6DA373-D8DB-EBC0-023B-8C6057C7F8CA}"/>
              </a:ext>
            </a:extLst>
          </p:cNvPr>
          <p:cNvPicPr>
            <a:picLocks noChangeAspect="1"/>
          </p:cNvPicPr>
          <p:nvPr/>
        </p:nvPicPr>
        <p:blipFill>
          <a:blip r:embed="rId12"/>
          <a:stretch>
            <a:fillRect/>
          </a:stretch>
        </p:blipFill>
        <p:spPr>
          <a:xfrm>
            <a:off x="13863434" y="3214657"/>
            <a:ext cx="7983064" cy="428685"/>
          </a:xfrm>
          <a:prstGeom prst="rect">
            <a:avLst/>
          </a:prstGeom>
        </p:spPr>
      </p:pic>
      <p:pic>
        <p:nvPicPr>
          <p:cNvPr id="22" name="Picture 21">
            <a:extLst>
              <a:ext uri="{FF2B5EF4-FFF2-40B4-BE49-F238E27FC236}">
                <a16:creationId xmlns:a16="http://schemas.microsoft.com/office/drawing/2014/main" id="{BB7C88CC-F588-B19D-7EEF-DC89898D5FAD}"/>
              </a:ext>
            </a:extLst>
          </p:cNvPr>
          <p:cNvPicPr>
            <a:picLocks noChangeAspect="1"/>
          </p:cNvPicPr>
          <p:nvPr/>
        </p:nvPicPr>
        <p:blipFill>
          <a:blip r:embed="rId13"/>
          <a:stretch>
            <a:fillRect/>
          </a:stretch>
        </p:blipFill>
        <p:spPr>
          <a:xfrm>
            <a:off x="13780044" y="3728963"/>
            <a:ext cx="5344271" cy="685896"/>
          </a:xfrm>
          <a:prstGeom prst="rect">
            <a:avLst/>
          </a:prstGeom>
        </p:spPr>
      </p:pic>
      <p:pic>
        <p:nvPicPr>
          <p:cNvPr id="13" name="Picture 12">
            <a:extLst>
              <a:ext uri="{FF2B5EF4-FFF2-40B4-BE49-F238E27FC236}">
                <a16:creationId xmlns:a16="http://schemas.microsoft.com/office/drawing/2014/main" id="{F309E563-A15A-84EA-1B42-7FF27380D9CD}"/>
              </a:ext>
            </a:extLst>
          </p:cNvPr>
          <p:cNvPicPr>
            <a:picLocks noChangeAspect="1"/>
          </p:cNvPicPr>
          <p:nvPr/>
        </p:nvPicPr>
        <p:blipFill>
          <a:blip r:embed="rId14"/>
          <a:stretch>
            <a:fillRect/>
          </a:stretch>
        </p:blipFill>
        <p:spPr>
          <a:xfrm>
            <a:off x="2669602" y="-2747614"/>
            <a:ext cx="6420746" cy="1952898"/>
          </a:xfrm>
          <a:prstGeom prst="rect">
            <a:avLst/>
          </a:prstGeom>
          <a:ln>
            <a:noFill/>
          </a:ln>
          <a:effectLst>
            <a:outerShdw blurRad="292100" dist="139700" dir="2700000" algn="tl" rotWithShape="0">
              <a:srgbClr val="333333">
                <a:alpha val="65000"/>
              </a:srgbClr>
            </a:outerShdw>
          </a:effectLst>
        </p:spPr>
      </p:pic>
      <p:graphicFrame>
        <p:nvGraphicFramePr>
          <p:cNvPr id="26" name="Chart 25">
            <a:extLst>
              <a:ext uri="{FF2B5EF4-FFF2-40B4-BE49-F238E27FC236}">
                <a16:creationId xmlns:a16="http://schemas.microsoft.com/office/drawing/2014/main" id="{7F6D4AF7-EBDE-013C-BC19-4EED101C883D}"/>
              </a:ext>
            </a:extLst>
          </p:cNvPr>
          <p:cNvGraphicFramePr/>
          <p:nvPr>
            <p:extLst>
              <p:ext uri="{D42A27DB-BD31-4B8C-83A1-F6EECF244321}">
                <p14:modId xmlns:p14="http://schemas.microsoft.com/office/powerpoint/2010/main" val="390468263"/>
              </p:ext>
            </p:extLst>
          </p:nvPr>
        </p:nvGraphicFramePr>
        <p:xfrm>
          <a:off x="343749" y="1528496"/>
          <a:ext cx="6575386" cy="4375706"/>
        </p:xfrm>
        <a:graphic>
          <a:graphicData uri="http://schemas.openxmlformats.org/drawingml/2006/chart">
            <c:chart xmlns:c="http://schemas.openxmlformats.org/drawingml/2006/chart" xmlns:r="http://schemas.openxmlformats.org/officeDocument/2006/relationships" r:id="rId15"/>
          </a:graphicData>
        </a:graphic>
      </p:graphicFrame>
    </p:spTree>
    <p:extLst>
      <p:ext uri="{BB962C8B-B14F-4D97-AF65-F5344CB8AC3E}">
        <p14:creationId xmlns:p14="http://schemas.microsoft.com/office/powerpoint/2010/main" val="3940629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44</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44</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VI</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4503631" y="2353179"/>
            <a:ext cx="3112729" cy="1299078"/>
            <a:chOff x="2606889" y="2132200"/>
            <a:chExt cx="1775979" cy="281018"/>
          </a:xfrm>
        </p:grpSpPr>
        <p:sp>
          <p:nvSpPr>
            <p:cNvPr id="48" name="Rectangle 47"/>
            <p:cNvSpPr/>
            <p:nvPr/>
          </p:nvSpPr>
          <p:spPr>
            <a:xfrm rot="16200000" flipV="1">
              <a:off x="3312926" y="1426163"/>
              <a:ext cx="281018" cy="1693091"/>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689776" y="2198427"/>
              <a:ext cx="1693092" cy="126499"/>
            </a:xfrm>
            <a:prstGeom prst="rect">
              <a:avLst/>
            </a:prstGeom>
          </p:spPr>
          <p:txBody>
            <a:bodyPr wrap="square">
              <a:spAutoFit/>
            </a:bodyPr>
            <a:lstStyle/>
            <a:p>
              <a:r>
                <a:rPr lang="fr-FR" sz="3200" dirty="0">
                  <a:solidFill>
                    <a:prstClr val="white"/>
                  </a:solidFill>
                  <a:latin typeface="Century Gothic" pitchFamily="34" charset="0"/>
                </a:rPr>
                <a:t>Conclusion</a:t>
              </a: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Tree>
    <p:extLst>
      <p:ext uri="{BB962C8B-B14F-4D97-AF65-F5344CB8AC3E}">
        <p14:creationId xmlns:p14="http://schemas.microsoft.com/office/powerpoint/2010/main" val="3831500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gray">
          <a:xfrm>
            <a:off x="1524000" y="3176"/>
            <a:ext cx="9144000" cy="496867"/>
          </a:xfrm>
          <a:prstGeom prst="rect">
            <a:avLst/>
          </a:prstGeom>
          <a:solidFill>
            <a:schemeClr val="bg1"/>
          </a:solidFill>
          <a:ln w="9525" algn="ctr">
            <a:noFill/>
            <a:miter lim="800000"/>
            <a:headEnd/>
            <a:tailEnd/>
          </a:ln>
        </p:spPr>
        <p:txBody>
          <a:bodyPr wrap="none" anchor="ctr"/>
          <a:lstStyle/>
          <a:p>
            <a:endParaRPr lang="fr-FR"/>
          </a:p>
        </p:txBody>
      </p:sp>
      <p:sp>
        <p:nvSpPr>
          <p:cNvPr id="38" name="Espace réservé du numéro de diapositive 37"/>
          <p:cNvSpPr>
            <a:spLocks noGrp="1"/>
          </p:cNvSpPr>
          <p:nvPr>
            <p:ph type="sldNum" sz="quarter" idx="12"/>
          </p:nvPr>
        </p:nvSpPr>
        <p:spPr>
          <a:xfrm>
            <a:off x="9840416" y="6453336"/>
            <a:ext cx="432048" cy="476250"/>
          </a:xfrm>
        </p:spPr>
        <p:txBody>
          <a:bodyPr/>
          <a:lstStyle/>
          <a:p>
            <a:pPr>
              <a:defRPr/>
            </a:pPr>
            <a:fld id="{6A7C5893-520F-4B8C-85B1-8E6CCFC28006}" type="slidenum">
              <a:rPr lang="fr-FR" smtClean="0">
                <a:solidFill>
                  <a:schemeClr val="bg1"/>
                </a:solidFill>
              </a:rPr>
              <a:pPr>
                <a:defRPr/>
              </a:pPr>
              <a:t>45</a:t>
            </a:fld>
            <a:endParaRPr lang="fr-FR" dirty="0">
              <a:solidFill>
                <a:schemeClr val="bg1"/>
              </a:solidFill>
            </a:endParaRPr>
          </a:p>
        </p:txBody>
      </p:sp>
      <p:sp>
        <p:nvSpPr>
          <p:cNvPr id="25" name="Text Box 12"/>
          <p:cNvSpPr txBox="1">
            <a:spLocks noChangeArrowheads="1"/>
          </p:cNvSpPr>
          <p:nvPr/>
        </p:nvSpPr>
        <p:spPr bwMode="auto">
          <a:xfrm>
            <a:off x="1524000" y="6596391"/>
            <a:ext cx="1547664" cy="246221"/>
          </a:xfrm>
          <a:prstGeom prst="rect">
            <a:avLst/>
          </a:prstGeom>
          <a:noFill/>
          <a:ln w="9525">
            <a:noFill/>
            <a:miter lim="800000"/>
            <a:headEnd/>
            <a:tailEnd/>
          </a:ln>
          <a:effectLst/>
        </p:spPr>
        <p:txBody>
          <a:bodyPr wrap="square">
            <a:spAutoFit/>
          </a:bodyPr>
          <a:lstStyle/>
          <a:p>
            <a:r>
              <a:rPr lang="fr-FR" sz="1000" dirty="0">
                <a:solidFill>
                  <a:schemeClr val="bg1"/>
                </a:solidFill>
                <a:latin typeface="Century Gothic" pitchFamily="34" charset="0"/>
              </a:rPr>
              <a:t>Projet de fin d’études</a:t>
            </a:r>
          </a:p>
        </p:txBody>
      </p:sp>
      <p:sp>
        <p:nvSpPr>
          <p:cNvPr id="26"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a:solidFill>
                  <a:schemeClr val="bg1"/>
                </a:solidFill>
                <a:latin typeface="Century Gothic" pitchFamily="34" charset="0"/>
              </a:rPr>
              <a:pPr algn="r">
                <a:defRPr/>
              </a:pPr>
              <a:t>45</a:t>
            </a:fld>
            <a:endParaRPr lang="fr-FR" sz="1200" dirty="0">
              <a:solidFill>
                <a:schemeClr val="bg1"/>
              </a:solidFill>
              <a:latin typeface="Century Gothic" pitchFamily="34" charset="0"/>
            </a:endParaRPr>
          </a:p>
        </p:txBody>
      </p:sp>
      <p:sp>
        <p:nvSpPr>
          <p:cNvPr id="27" name="Text Box 12"/>
          <p:cNvSpPr txBox="1">
            <a:spLocks noChangeArrowheads="1"/>
          </p:cNvSpPr>
          <p:nvPr/>
        </p:nvSpPr>
        <p:spPr bwMode="auto">
          <a:xfrm>
            <a:off x="9875912" y="6611780"/>
            <a:ext cx="792088" cy="246221"/>
          </a:xfrm>
          <a:prstGeom prst="rect">
            <a:avLst/>
          </a:prstGeom>
          <a:noFill/>
          <a:ln w="9525">
            <a:noFill/>
            <a:miter lim="800000"/>
            <a:headEnd/>
            <a:tailEnd/>
          </a:ln>
          <a:effectLst/>
        </p:spPr>
        <p:txBody>
          <a:bodyPr wrap="square">
            <a:spAutoFit/>
          </a:bodyPr>
          <a:lstStyle/>
          <a:p>
            <a:r>
              <a:rPr lang="fr-FR" sz="1000" dirty="0">
                <a:solidFill>
                  <a:schemeClr val="bg1"/>
                </a:solidFill>
                <a:latin typeface="Century Gothic" pitchFamily="34" charset="0"/>
              </a:rPr>
              <a:t>2013-2014</a:t>
            </a:r>
          </a:p>
        </p:txBody>
      </p:sp>
      <p:sp>
        <p:nvSpPr>
          <p:cNvPr id="53" name="Rectangle 52"/>
          <p:cNvSpPr/>
          <p:nvPr/>
        </p:nvSpPr>
        <p:spPr>
          <a:xfrm rot="16200000" flipV="1">
            <a:off x="6059995" y="-3771293"/>
            <a:ext cx="72008" cy="9144000"/>
          </a:xfrm>
          <a:prstGeom prst="rect">
            <a:avLst/>
          </a:prstGeom>
          <a:solidFill>
            <a:srgbClr val="92D050"/>
          </a:solidFill>
          <a:ln>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defRPr/>
            </a:pPr>
            <a:endParaRPr lang="en-GB" sz="2800" dirty="0">
              <a:latin typeface="Century Gothic" pitchFamily="34" charset="0"/>
            </a:endParaRPr>
          </a:p>
        </p:txBody>
      </p:sp>
      <p:sp>
        <p:nvSpPr>
          <p:cNvPr id="15" name="Title 1"/>
          <p:cNvSpPr txBox="1">
            <a:spLocks/>
          </p:cNvSpPr>
          <p:nvPr/>
        </p:nvSpPr>
        <p:spPr>
          <a:xfrm>
            <a:off x="3665360" y="2952992"/>
            <a:ext cx="4777182" cy="942604"/>
          </a:xfrm>
          <a:prstGeom prst="rect">
            <a:avLst/>
          </a:prstGeom>
          <a:noFill/>
        </p:spPr>
        <p:txBody>
          <a:bodyPr vert="horz" lIns="91440" tIns="45720" rIns="91440" bIns="45720" rtlCol="0" anchor="ctr">
            <a:noAutofit/>
          </a:bodyPr>
          <a:lstStyle/>
          <a:p>
            <a:pPr algn="ctr">
              <a:spcBef>
                <a:spcPct val="0"/>
              </a:spcBef>
              <a:defRPr/>
            </a:pPr>
            <a:r>
              <a:rPr lang="en-US" sz="3200" dirty="0">
                <a:latin typeface="Century Gothic" pitchFamily="34" charset="0"/>
                <a:ea typeface="+mj-ea"/>
                <a:cs typeface="+mj-cs"/>
              </a:rPr>
              <a:t>Merci</a:t>
            </a:r>
            <a:endParaRPr lang="en-GB" sz="3200" dirty="0">
              <a:latin typeface="Century Gothic" pitchFamily="34" charset="0"/>
              <a:ea typeface="+mj-ea"/>
              <a:cs typeface="+mj-cs"/>
            </a:endParaRPr>
          </a:p>
        </p:txBody>
      </p:sp>
      <p:sp>
        <p:nvSpPr>
          <p:cNvPr id="17" name="Freeform 5" descr="&lt;LOGICA_QUOTE_LEFT&gt;"/>
          <p:cNvSpPr>
            <a:spLocks/>
          </p:cNvSpPr>
          <p:nvPr/>
        </p:nvSpPr>
        <p:spPr bwMode="gray">
          <a:xfrm>
            <a:off x="3137616" y="2639605"/>
            <a:ext cx="527744" cy="1504800"/>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9" descr="&lt;LOGICA_QUOTE_RIGHT&gt;"/>
          <p:cNvSpPr>
            <a:spLocks/>
          </p:cNvSpPr>
          <p:nvPr/>
        </p:nvSpPr>
        <p:spPr bwMode="gray">
          <a:xfrm>
            <a:off x="3578911" y="2560862"/>
            <a:ext cx="528305" cy="1504800"/>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rgbClr val="92D05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Rectangle 9">
            <a:extLst>
              <a:ext uri="{FF2B5EF4-FFF2-40B4-BE49-F238E27FC236}">
                <a16:creationId xmlns:a16="http://schemas.microsoft.com/office/drawing/2014/main" id="{D8601B8D-2AF2-42E4-90BA-A4AEA645548C}"/>
              </a:ext>
            </a:extLst>
          </p:cNvPr>
          <p:cNvSpPr>
            <a:spLocks noChangeArrowheads="1"/>
          </p:cNvSpPr>
          <p:nvPr/>
        </p:nvSpPr>
        <p:spPr bwMode="gray">
          <a:xfrm flipV="1">
            <a:off x="1919536" y="6453336"/>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
        <p:nvSpPr>
          <p:cNvPr id="16" name="Text Box 12">
            <a:extLst>
              <a:ext uri="{FF2B5EF4-FFF2-40B4-BE49-F238E27FC236}">
                <a16:creationId xmlns:a16="http://schemas.microsoft.com/office/drawing/2014/main" id="{A370B5FA-09B8-4DA1-96D3-4457FA8B78D7}"/>
              </a:ext>
            </a:extLst>
          </p:cNvPr>
          <p:cNvSpPr txBox="1">
            <a:spLocks noChangeArrowheads="1"/>
          </p:cNvSpPr>
          <p:nvPr/>
        </p:nvSpPr>
        <p:spPr bwMode="auto">
          <a:xfrm>
            <a:off x="1919536" y="6468909"/>
            <a:ext cx="1547664" cy="246221"/>
          </a:xfrm>
          <a:prstGeom prst="rect">
            <a:avLst/>
          </a:prstGeom>
          <a:noFill/>
          <a:ln w="9525">
            <a:noFill/>
            <a:miter lim="800000"/>
            <a:headEnd/>
            <a:tailEnd/>
          </a:ln>
          <a:effectLst/>
        </p:spPr>
        <p:txBody>
          <a:bodyPr wrap="square">
            <a:spAutoFit/>
          </a:bodyPr>
          <a:lstStyle/>
          <a:p>
            <a:r>
              <a:rPr lang="fr-FR" sz="1000" dirty="0">
                <a:solidFill>
                  <a:prstClr val="white"/>
                </a:solidFill>
                <a:latin typeface="Century Gothic" panose="020B0502020202020204" pitchFamily="34" charset="0"/>
              </a:rPr>
              <a:t>End of </a:t>
            </a:r>
            <a:r>
              <a:rPr lang="fr-FR" sz="1000" dirty="0" err="1">
                <a:solidFill>
                  <a:prstClr val="white"/>
                </a:solidFill>
                <a:latin typeface="Century Gothic" panose="020B0502020202020204" pitchFamily="34" charset="0"/>
              </a:rPr>
              <a:t>studies</a:t>
            </a:r>
            <a:r>
              <a:rPr lang="fr-FR" sz="1000" dirty="0">
                <a:solidFill>
                  <a:prstClr val="white"/>
                </a:solidFill>
                <a:latin typeface="Century Gothic" panose="020B0502020202020204" pitchFamily="34" charset="0"/>
              </a:rPr>
              <a:t> </a:t>
            </a:r>
            <a:r>
              <a:rPr lang="fr-FR" sz="1000" dirty="0" err="1">
                <a:solidFill>
                  <a:prstClr val="white"/>
                </a:solidFill>
                <a:latin typeface="Century Gothic" panose="020B0502020202020204" pitchFamily="34" charset="0"/>
              </a:rPr>
              <a:t>project</a:t>
            </a:r>
            <a:r>
              <a:rPr lang="fr-FR" sz="1000" dirty="0">
                <a:solidFill>
                  <a:prstClr val="white"/>
                </a:solidFill>
                <a:latin typeface="Century Gothic" panose="020B0502020202020204" pitchFamily="34" charset="0"/>
              </a:rPr>
              <a:t> </a:t>
            </a:r>
          </a:p>
        </p:txBody>
      </p:sp>
    </p:spTree>
    <p:extLst>
      <p:ext uri="{BB962C8B-B14F-4D97-AF65-F5344CB8AC3E}">
        <p14:creationId xmlns:p14="http://schemas.microsoft.com/office/powerpoint/2010/main" val="36973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16667E-6 -1.85185E-6 L 0.41654 -1.85185E-6 " pathEditMode="relative" rAng="0" ptsTypes="AA">
                                      <p:cBhvr>
                                        <p:cTn id="6" dur="1500" fill="hold"/>
                                        <p:tgtEl>
                                          <p:spTgt spid="18"/>
                                        </p:tgtEl>
                                        <p:attrNameLst>
                                          <p:attrName>ppt_x</p:attrName>
                                          <p:attrName>ppt_y</p:attrName>
                                        </p:attrNameLst>
                                      </p:cBhvr>
                                      <p:rCtr x="20820" y="0"/>
                                    </p:animMotion>
                                  </p:childTnLst>
                                </p:cTn>
                              </p:par>
                              <p:par>
                                <p:cTn id="7" presetID="27" presetClass="entr" presetSubtype="0" fill="hold" grpId="0" nodeType="withEffect">
                                  <p:stCondLst>
                                    <p:cond delay="800"/>
                                  </p:stCondLst>
                                  <p:iterate type="lt">
                                    <p:tmPct val="50000"/>
                                  </p:iterate>
                                  <p:childTnLst>
                                    <p:set>
                                      <p:cBhvr>
                                        <p:cTn id="8" dur="1" fill="hold">
                                          <p:stCondLst>
                                            <p:cond delay="0"/>
                                          </p:stCondLst>
                                        </p:cTn>
                                        <p:tgtEl>
                                          <p:spTgt spid="15"/>
                                        </p:tgtEl>
                                        <p:attrNameLst>
                                          <p:attrName>style.visibility</p:attrName>
                                        </p:attrNameLst>
                                      </p:cBhvr>
                                      <p:to>
                                        <p:strVal val="visible"/>
                                      </p:to>
                                    </p:set>
                                    <p:anim calcmode="discrete" valueType="clr">
                                      <p:cBhvr override="childStyle">
                                        <p:cTn id="9"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10" dur="80"/>
                                        <p:tgtEl>
                                          <p:spTgt spid="15"/>
                                        </p:tgtEl>
                                        <p:attrNameLst>
                                          <p:attrName>fillcolor</p:attrName>
                                        </p:attrNameLst>
                                      </p:cBhvr>
                                      <p:tavLst>
                                        <p:tav tm="0">
                                          <p:val>
                                            <p:clrVal>
                                              <a:schemeClr val="accent2"/>
                                            </p:clrVal>
                                          </p:val>
                                        </p:tav>
                                        <p:tav tm="50000">
                                          <p:val>
                                            <p:clrVal>
                                              <a:schemeClr val="hlink"/>
                                            </p:clrVal>
                                          </p:val>
                                        </p:tav>
                                      </p:tavLst>
                                    </p:anim>
                                    <p:set>
                                      <p:cBhvr>
                                        <p:cTn id="11" dur="80"/>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0"/>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Google Shape;201;p5"/>
          <p:cNvSpPr txBox="1">
            <a:spLocks noGrp="1"/>
          </p:cNvSpPr>
          <p:nvPr>
            <p:ph type="title"/>
          </p:nvPr>
        </p:nvSpPr>
        <p:spPr>
          <a:xfrm>
            <a:off x="790053" y="1570065"/>
            <a:ext cx="4766330" cy="1454051"/>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000"/>
              <a:buFont typeface="Times New Roman"/>
              <a:buNone/>
            </a:pPr>
            <a:r>
              <a:rPr lang="fr-FR" sz="3600" dirty="0">
                <a:solidFill>
                  <a:schemeClr val="tx1"/>
                </a:solidFill>
                <a:latin typeface="Times New Roman"/>
                <a:ea typeface="Times New Roman"/>
                <a:cs typeface="Times New Roman"/>
                <a:sym typeface="Times New Roman"/>
              </a:rPr>
              <a:t>Organisme d’accueil</a:t>
            </a:r>
            <a:endParaRPr lang="fr-FR" sz="3600" dirty="0">
              <a:solidFill>
                <a:schemeClr val="tx1"/>
              </a:solidFill>
            </a:endParaRPr>
          </a:p>
        </p:txBody>
      </p:sp>
      <p:sp>
        <p:nvSpPr>
          <p:cNvPr id="202" name="Google Shape;202;p5"/>
          <p:cNvSpPr txBox="1">
            <a:spLocks noGrp="1"/>
          </p:cNvSpPr>
          <p:nvPr>
            <p:ph type="body" idx="1"/>
          </p:nvPr>
        </p:nvSpPr>
        <p:spPr>
          <a:xfrm>
            <a:off x="790053" y="3188793"/>
            <a:ext cx="4765949" cy="3353476"/>
          </a:xfrm>
          <a:prstGeom prst="rect">
            <a:avLst/>
          </a:prstGeom>
        </p:spPr>
        <p:txBody>
          <a:bodyPr spcFirstLastPara="1" lIns="91425" tIns="45700" rIns="91425" bIns="45700" anchor="t" anchorCtr="0">
            <a:normAutofit/>
          </a:bodyPr>
          <a:lstStyle/>
          <a:p>
            <a:pPr marL="228600" lvl="0" indent="-120650" rtl="0">
              <a:spcBef>
                <a:spcPts val="1000"/>
              </a:spcBef>
              <a:spcAft>
                <a:spcPts val="0"/>
              </a:spcAft>
              <a:buClr>
                <a:schemeClr val="dk1"/>
              </a:buClr>
              <a:buSzPts val="1700"/>
              <a:buNone/>
            </a:pPr>
            <a:r>
              <a:rPr lang="fr-FR" sz="1800" dirty="0">
                <a:solidFill>
                  <a:schemeClr val="tx1"/>
                </a:solidFill>
              </a:rPr>
              <a:t>BNP Paribas, mon organisme d’accueil, est l’une des plus grandes banques mondiales, présente dans 71 pays. Elle offre une large gamme de services financiers et est spécialisée dans la banque de détail, les services financiers et la banque de financement et d’investissement.</a:t>
            </a:r>
            <a:endParaRPr lang="fr-FR" sz="1800" dirty="0">
              <a:solidFill>
                <a:schemeClr val="tx2"/>
              </a:solidFill>
            </a:endParaRPr>
          </a:p>
        </p:txBody>
      </p:sp>
      <p:grpSp>
        <p:nvGrpSpPr>
          <p:cNvPr id="2059" name="Group 205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060" name="Freeform: Shape 205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Freeform: Shape 206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Shape 206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e 14">
            <a:extLst>
              <a:ext uri="{FF2B5EF4-FFF2-40B4-BE49-F238E27FC236}">
                <a16:creationId xmlns:a16="http://schemas.microsoft.com/office/drawing/2014/main" id="{526E8ADE-687B-B617-B13F-729C349C5888}"/>
              </a:ext>
            </a:extLst>
          </p:cNvPr>
          <p:cNvGrpSpPr/>
          <p:nvPr/>
        </p:nvGrpSpPr>
        <p:grpSpPr>
          <a:xfrm>
            <a:off x="245217" y="257836"/>
            <a:ext cx="3869584" cy="746692"/>
            <a:chOff x="2606890" y="2132199"/>
            <a:chExt cx="3430150" cy="305415"/>
          </a:xfrm>
        </p:grpSpPr>
        <p:sp>
          <p:nvSpPr>
            <p:cNvPr id="16" name="Rectangle 15">
              <a:extLst>
                <a:ext uri="{FF2B5EF4-FFF2-40B4-BE49-F238E27FC236}">
                  <a16:creationId xmlns:a16="http://schemas.microsoft.com/office/drawing/2014/main" id="{5872DA10-B9F6-2510-677B-FC70096CC20F}"/>
                </a:ext>
              </a:extLst>
            </p:cNvPr>
            <p:cNvSpPr/>
            <p:nvPr/>
          </p:nvSpPr>
          <p:spPr>
            <a:xfrm rot="16200000" flipV="1">
              <a:off x="4094504"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17" name="Rectangle 16">
              <a:extLst>
                <a:ext uri="{FF2B5EF4-FFF2-40B4-BE49-F238E27FC236}">
                  <a16:creationId xmlns:a16="http://schemas.microsoft.com/office/drawing/2014/main" id="{59587A93-5631-AA6E-A8A9-7D22DDB71A90}"/>
                </a:ext>
              </a:extLst>
            </p:cNvPr>
            <p:cNvSpPr/>
            <p:nvPr/>
          </p:nvSpPr>
          <p:spPr>
            <a:xfrm>
              <a:off x="2689776" y="2198427"/>
              <a:ext cx="3347264" cy="239187"/>
            </a:xfrm>
            <a:prstGeom prst="rect">
              <a:avLst/>
            </a:prstGeom>
          </p:spPr>
          <p:txBody>
            <a:bodyPr wrap="square">
              <a:spAutoFit/>
            </a:bodyPr>
            <a:lstStyle/>
            <a:p>
              <a:r>
                <a:rPr lang="fr-FR" sz="1600" dirty="0">
                  <a:solidFill>
                    <a:prstClr val="white"/>
                  </a:solidFill>
                  <a:latin typeface="Century Gothic" pitchFamily="34" charset="0"/>
                </a:rPr>
                <a:t>Cadre général de l’étude:</a:t>
              </a:r>
              <a:br>
                <a:rPr lang="fr-FR" sz="1600" dirty="0">
                  <a:solidFill>
                    <a:prstClr val="white"/>
                  </a:solidFill>
                  <a:latin typeface="Century Gothic" pitchFamily="34" charset="0"/>
                </a:rPr>
              </a:br>
              <a:endParaRPr lang="fr-FR" sz="1600" dirty="0">
                <a:solidFill>
                  <a:prstClr val="white"/>
                </a:solidFill>
                <a:latin typeface="Century Gothic" pitchFamily="34" charset="0"/>
              </a:endParaRPr>
            </a:p>
          </p:txBody>
        </p:sp>
      </p:grpSp>
      <p:sp>
        <p:nvSpPr>
          <p:cNvPr id="39" name="Rectangle 38">
            <a:extLst>
              <a:ext uri="{FF2B5EF4-FFF2-40B4-BE49-F238E27FC236}">
                <a16:creationId xmlns:a16="http://schemas.microsoft.com/office/drawing/2014/main" id="{D8DF1DE2-A561-FABE-3E74-E3EEC759316B}"/>
              </a:ext>
            </a:extLst>
          </p:cNvPr>
          <p:cNvSpPr/>
          <p:nvPr/>
        </p:nvSpPr>
        <p:spPr>
          <a:xfrm>
            <a:off x="4007021" y="253504"/>
            <a:ext cx="1202525" cy="687046"/>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e 20">
            <a:extLst>
              <a:ext uri="{FF2B5EF4-FFF2-40B4-BE49-F238E27FC236}">
                <a16:creationId xmlns:a16="http://schemas.microsoft.com/office/drawing/2014/main" id="{F75A8353-D952-9479-8296-0B3D30E48F22}"/>
              </a:ext>
            </a:extLst>
          </p:cNvPr>
          <p:cNvGrpSpPr/>
          <p:nvPr/>
        </p:nvGrpSpPr>
        <p:grpSpPr>
          <a:xfrm>
            <a:off x="3996790" y="257834"/>
            <a:ext cx="1266746" cy="687045"/>
            <a:chOff x="2606890" y="2132199"/>
            <a:chExt cx="3430150" cy="281018"/>
          </a:xfrm>
          <a:noFill/>
        </p:grpSpPr>
        <p:sp>
          <p:nvSpPr>
            <p:cNvPr id="22" name="Rectangle 21">
              <a:extLst>
                <a:ext uri="{FF2B5EF4-FFF2-40B4-BE49-F238E27FC236}">
                  <a16:creationId xmlns:a16="http://schemas.microsoft.com/office/drawing/2014/main" id="{02005E32-1570-C165-B806-8A9CD14EC6EE}"/>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23" name="Rectangle 22">
              <a:extLst>
                <a:ext uri="{FF2B5EF4-FFF2-40B4-BE49-F238E27FC236}">
                  <a16:creationId xmlns:a16="http://schemas.microsoft.com/office/drawing/2014/main" id="{E5492EEC-1659-4D5F-8588-EF0023DEC2F0}"/>
                </a:ext>
              </a:extLst>
            </p:cNvPr>
            <p:cNvSpPr/>
            <p:nvPr/>
          </p:nvSpPr>
          <p:spPr>
            <a:xfrm>
              <a:off x="2689777" y="2198427"/>
              <a:ext cx="3347263" cy="188832"/>
            </a:xfrm>
            <a:prstGeom prst="rect">
              <a:avLst/>
            </a:prstGeom>
            <a:grpFill/>
            <a:ln>
              <a:noFill/>
            </a:ln>
          </p:spPr>
          <p:txBody>
            <a:bodyPr wrap="square">
              <a:spAutoFit/>
            </a:bodyPr>
            <a:lstStyle/>
            <a:p>
              <a:r>
                <a:rPr lang="fr-FR" sz="1200" dirty="0">
                  <a:solidFill>
                    <a:schemeClr val="bg1"/>
                  </a:solidFill>
                  <a:latin typeface="Century Gothic" pitchFamily="34" charset="0"/>
                </a:rPr>
                <a:t>Organisme d’accueil</a:t>
              </a:r>
            </a:p>
          </p:txBody>
        </p:sp>
      </p:grpSp>
      <p:grpSp>
        <p:nvGrpSpPr>
          <p:cNvPr id="30" name="Groupe 29">
            <a:extLst>
              <a:ext uri="{FF2B5EF4-FFF2-40B4-BE49-F238E27FC236}">
                <a16:creationId xmlns:a16="http://schemas.microsoft.com/office/drawing/2014/main" id="{6D7B19D1-1A92-187D-8AC7-674CD212FC26}"/>
              </a:ext>
            </a:extLst>
          </p:cNvPr>
          <p:cNvGrpSpPr/>
          <p:nvPr/>
        </p:nvGrpSpPr>
        <p:grpSpPr>
          <a:xfrm>
            <a:off x="5294147" y="257834"/>
            <a:ext cx="1266746" cy="687045"/>
            <a:chOff x="2606890" y="2132199"/>
            <a:chExt cx="3430150" cy="281018"/>
          </a:xfrm>
          <a:noFill/>
        </p:grpSpPr>
        <p:sp>
          <p:nvSpPr>
            <p:cNvPr id="31" name="Rectangle 30">
              <a:extLst>
                <a:ext uri="{FF2B5EF4-FFF2-40B4-BE49-F238E27FC236}">
                  <a16:creationId xmlns:a16="http://schemas.microsoft.com/office/drawing/2014/main" id="{EBD4A0D8-7975-BBB1-7131-3730F4E73CDA}"/>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32" name="Rectangle 31">
              <a:extLst>
                <a:ext uri="{FF2B5EF4-FFF2-40B4-BE49-F238E27FC236}">
                  <a16:creationId xmlns:a16="http://schemas.microsoft.com/office/drawing/2014/main" id="{5A9227AA-B2E0-A2A8-3526-E9B2D5D88A97}"/>
                </a:ext>
              </a:extLst>
            </p:cNvPr>
            <p:cNvSpPr/>
            <p:nvPr/>
          </p:nvSpPr>
          <p:spPr>
            <a:xfrm>
              <a:off x="2689777" y="2198427"/>
              <a:ext cx="3347263" cy="188832"/>
            </a:xfrm>
            <a:prstGeom prst="rect">
              <a:avLst/>
            </a:prstGeom>
            <a:grpFill/>
            <a:ln>
              <a:noFill/>
            </a:ln>
          </p:spPr>
          <p:txBody>
            <a:bodyPr wrap="square">
              <a:spAutoFit/>
            </a:bodyPr>
            <a:lstStyle/>
            <a:p>
              <a:r>
                <a:rPr lang="fr-FR" sz="1200" dirty="0">
                  <a:solidFill>
                    <a:schemeClr val="tx1"/>
                  </a:solidFill>
                  <a:latin typeface="Century Gothic" pitchFamily="34" charset="0"/>
                </a:rPr>
                <a:t>Contexte du projet</a:t>
              </a:r>
            </a:p>
          </p:txBody>
        </p:sp>
      </p:grpSp>
      <p:grpSp>
        <p:nvGrpSpPr>
          <p:cNvPr id="33" name="Groupe 32">
            <a:extLst>
              <a:ext uri="{FF2B5EF4-FFF2-40B4-BE49-F238E27FC236}">
                <a16:creationId xmlns:a16="http://schemas.microsoft.com/office/drawing/2014/main" id="{CDCAD9CF-38D7-1115-2622-0BF9CF3232CD}"/>
              </a:ext>
            </a:extLst>
          </p:cNvPr>
          <p:cNvGrpSpPr/>
          <p:nvPr/>
        </p:nvGrpSpPr>
        <p:grpSpPr>
          <a:xfrm>
            <a:off x="6595024" y="257835"/>
            <a:ext cx="1266746" cy="687045"/>
            <a:chOff x="2606890" y="2132199"/>
            <a:chExt cx="3430150" cy="281018"/>
          </a:xfrm>
          <a:noFill/>
        </p:grpSpPr>
        <p:sp>
          <p:nvSpPr>
            <p:cNvPr id="34" name="Rectangle 33">
              <a:extLst>
                <a:ext uri="{FF2B5EF4-FFF2-40B4-BE49-F238E27FC236}">
                  <a16:creationId xmlns:a16="http://schemas.microsoft.com/office/drawing/2014/main" id="{8719B5AD-9672-6983-30C3-BE4AF44E80B7}"/>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35" name="Rectangle 34">
              <a:extLst>
                <a:ext uri="{FF2B5EF4-FFF2-40B4-BE49-F238E27FC236}">
                  <a16:creationId xmlns:a16="http://schemas.microsoft.com/office/drawing/2014/main" id="{FD537ADC-F318-57F3-7899-33EE346C21DF}"/>
                </a:ext>
              </a:extLst>
            </p:cNvPr>
            <p:cNvSpPr/>
            <p:nvPr/>
          </p:nvSpPr>
          <p:spPr>
            <a:xfrm>
              <a:off x="2689777" y="2198427"/>
              <a:ext cx="3347263" cy="107005"/>
            </a:xfrm>
            <a:prstGeom prst="rect">
              <a:avLst/>
            </a:prstGeom>
            <a:grpFill/>
            <a:ln>
              <a:noFill/>
            </a:ln>
          </p:spPr>
          <p:txBody>
            <a:bodyPr wrap="square">
              <a:spAutoFit/>
            </a:bodyPr>
            <a:lstStyle/>
            <a:p>
              <a:r>
                <a:rPr lang="fr-FR" sz="1100" dirty="0">
                  <a:solidFill>
                    <a:schemeClr val="tx1"/>
                  </a:solidFill>
                  <a:latin typeface="Century Gothic" pitchFamily="34" charset="0"/>
                </a:rPr>
                <a:t>Problématique</a:t>
              </a:r>
            </a:p>
          </p:txBody>
        </p:sp>
      </p:grpSp>
      <p:grpSp>
        <p:nvGrpSpPr>
          <p:cNvPr id="36" name="Groupe 35">
            <a:extLst>
              <a:ext uri="{FF2B5EF4-FFF2-40B4-BE49-F238E27FC236}">
                <a16:creationId xmlns:a16="http://schemas.microsoft.com/office/drawing/2014/main" id="{516BAE7E-0963-BB13-CFB4-32C4F7F3B281}"/>
              </a:ext>
            </a:extLst>
          </p:cNvPr>
          <p:cNvGrpSpPr/>
          <p:nvPr/>
        </p:nvGrpSpPr>
        <p:grpSpPr>
          <a:xfrm>
            <a:off x="7888876" y="257834"/>
            <a:ext cx="1266746" cy="687045"/>
            <a:chOff x="2606890" y="2132199"/>
            <a:chExt cx="3430150" cy="281018"/>
          </a:xfrm>
          <a:noFill/>
        </p:grpSpPr>
        <p:sp>
          <p:nvSpPr>
            <p:cNvPr id="37" name="Rectangle 36">
              <a:extLst>
                <a:ext uri="{FF2B5EF4-FFF2-40B4-BE49-F238E27FC236}">
                  <a16:creationId xmlns:a16="http://schemas.microsoft.com/office/drawing/2014/main" id="{24FE2C3D-5E56-4E43-5420-895704405FA0}"/>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38" name="Rectangle 37">
              <a:extLst>
                <a:ext uri="{FF2B5EF4-FFF2-40B4-BE49-F238E27FC236}">
                  <a16:creationId xmlns:a16="http://schemas.microsoft.com/office/drawing/2014/main" id="{0137E1DB-DDA6-5C63-59FA-F062BD53852B}"/>
                </a:ext>
              </a:extLst>
            </p:cNvPr>
            <p:cNvSpPr/>
            <p:nvPr/>
          </p:nvSpPr>
          <p:spPr>
            <a:xfrm>
              <a:off x="2689777" y="2198427"/>
              <a:ext cx="3347263" cy="188832"/>
            </a:xfrm>
            <a:prstGeom prst="rect">
              <a:avLst/>
            </a:prstGeom>
            <a:grpFill/>
            <a:ln>
              <a:noFill/>
            </a:ln>
          </p:spPr>
          <p:txBody>
            <a:bodyPr wrap="square">
              <a:spAutoFit/>
            </a:bodyPr>
            <a:lstStyle/>
            <a:p>
              <a:r>
                <a:rPr lang="fr-FR" sz="1200" dirty="0">
                  <a:solidFill>
                    <a:schemeClr val="tx1"/>
                  </a:solidFill>
                  <a:latin typeface="Century Gothic" pitchFamily="34" charset="0"/>
                </a:rPr>
                <a:t>Objectifs du projet</a:t>
              </a:r>
            </a:p>
          </p:txBody>
        </p:sp>
      </p:grpSp>
      <p:sp>
        <p:nvSpPr>
          <p:cNvPr id="41" name="Espace réservé du numéro de diapositive 40">
            <a:extLst>
              <a:ext uri="{FF2B5EF4-FFF2-40B4-BE49-F238E27FC236}">
                <a16:creationId xmlns:a16="http://schemas.microsoft.com/office/drawing/2014/main" id="{388266F4-75A0-EFA0-5514-CCB6E7341E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a:p>
        </p:txBody>
      </p:sp>
      <p:sp>
        <p:nvSpPr>
          <p:cNvPr id="42" name="Rectangle 9">
            <a:extLst>
              <a:ext uri="{FF2B5EF4-FFF2-40B4-BE49-F238E27FC236}">
                <a16:creationId xmlns:a16="http://schemas.microsoft.com/office/drawing/2014/main" id="{3BEAD6CA-D5C2-CE7F-CC4D-05452E955133}"/>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pic>
        <p:nvPicPr>
          <p:cNvPr id="2" name="Picture 1" descr="A logo with green stars and black text&#10;&#10;Description automatically generated">
            <a:extLst>
              <a:ext uri="{FF2B5EF4-FFF2-40B4-BE49-F238E27FC236}">
                <a16:creationId xmlns:a16="http://schemas.microsoft.com/office/drawing/2014/main" id="{06C600AF-633B-69E1-9E1E-5EF403D04D54}"/>
              </a:ext>
            </a:extLst>
          </p:cNvPr>
          <p:cNvPicPr>
            <a:picLocks noChangeAspect="1"/>
          </p:cNvPicPr>
          <p:nvPr/>
        </p:nvPicPr>
        <p:blipFill rotWithShape="1">
          <a:blip r:embed="rId3"/>
          <a:srcRect l="49181"/>
          <a:stretch/>
        </p:blipFill>
        <p:spPr>
          <a:xfrm>
            <a:off x="7115317" y="2937587"/>
            <a:ext cx="4697955" cy="175238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0"/>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9" name="Group 205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060" name="Freeform: Shape 205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Freeform: Shape 206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Shape 206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e 14">
            <a:extLst>
              <a:ext uri="{FF2B5EF4-FFF2-40B4-BE49-F238E27FC236}">
                <a16:creationId xmlns:a16="http://schemas.microsoft.com/office/drawing/2014/main" id="{526E8ADE-687B-B617-B13F-729C349C5888}"/>
              </a:ext>
            </a:extLst>
          </p:cNvPr>
          <p:cNvGrpSpPr/>
          <p:nvPr/>
        </p:nvGrpSpPr>
        <p:grpSpPr>
          <a:xfrm>
            <a:off x="245217" y="257836"/>
            <a:ext cx="3869584" cy="746692"/>
            <a:chOff x="2606890" y="2132199"/>
            <a:chExt cx="3430150" cy="305415"/>
          </a:xfrm>
        </p:grpSpPr>
        <p:sp>
          <p:nvSpPr>
            <p:cNvPr id="16" name="Rectangle 15">
              <a:extLst>
                <a:ext uri="{FF2B5EF4-FFF2-40B4-BE49-F238E27FC236}">
                  <a16:creationId xmlns:a16="http://schemas.microsoft.com/office/drawing/2014/main" id="{5872DA10-B9F6-2510-677B-FC70096CC20F}"/>
                </a:ext>
              </a:extLst>
            </p:cNvPr>
            <p:cNvSpPr/>
            <p:nvPr/>
          </p:nvSpPr>
          <p:spPr>
            <a:xfrm rot="16200000" flipV="1">
              <a:off x="4094504"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17" name="Rectangle 16">
              <a:extLst>
                <a:ext uri="{FF2B5EF4-FFF2-40B4-BE49-F238E27FC236}">
                  <a16:creationId xmlns:a16="http://schemas.microsoft.com/office/drawing/2014/main" id="{59587A93-5631-AA6E-A8A9-7D22DDB71A90}"/>
                </a:ext>
              </a:extLst>
            </p:cNvPr>
            <p:cNvSpPr/>
            <p:nvPr/>
          </p:nvSpPr>
          <p:spPr>
            <a:xfrm>
              <a:off x="2689776" y="2198427"/>
              <a:ext cx="3347264" cy="239187"/>
            </a:xfrm>
            <a:prstGeom prst="rect">
              <a:avLst/>
            </a:prstGeom>
          </p:spPr>
          <p:txBody>
            <a:bodyPr wrap="square">
              <a:spAutoFit/>
            </a:bodyPr>
            <a:lstStyle/>
            <a:p>
              <a:r>
                <a:rPr lang="fr-FR" sz="1600" dirty="0">
                  <a:solidFill>
                    <a:prstClr val="white"/>
                  </a:solidFill>
                  <a:latin typeface="Century Gothic" pitchFamily="34" charset="0"/>
                </a:rPr>
                <a:t>Cadre général de l’étude:</a:t>
              </a:r>
              <a:br>
                <a:rPr lang="fr-FR" sz="1600" dirty="0">
                  <a:solidFill>
                    <a:prstClr val="white"/>
                  </a:solidFill>
                  <a:latin typeface="Century Gothic" pitchFamily="34" charset="0"/>
                </a:rPr>
              </a:br>
              <a:endParaRPr lang="fr-FR" sz="1600" dirty="0">
                <a:solidFill>
                  <a:prstClr val="white"/>
                </a:solidFill>
                <a:latin typeface="Century Gothic" pitchFamily="34" charset="0"/>
              </a:endParaRPr>
            </a:p>
          </p:txBody>
        </p:sp>
      </p:grpSp>
      <p:sp>
        <p:nvSpPr>
          <p:cNvPr id="39" name="Rectangle 38">
            <a:extLst>
              <a:ext uri="{FF2B5EF4-FFF2-40B4-BE49-F238E27FC236}">
                <a16:creationId xmlns:a16="http://schemas.microsoft.com/office/drawing/2014/main" id="{D8DF1DE2-A561-FABE-3E74-E3EEC759316B}"/>
              </a:ext>
            </a:extLst>
          </p:cNvPr>
          <p:cNvSpPr/>
          <p:nvPr/>
        </p:nvSpPr>
        <p:spPr>
          <a:xfrm>
            <a:off x="5297652" y="257013"/>
            <a:ext cx="1202525" cy="687046"/>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e 20">
            <a:extLst>
              <a:ext uri="{FF2B5EF4-FFF2-40B4-BE49-F238E27FC236}">
                <a16:creationId xmlns:a16="http://schemas.microsoft.com/office/drawing/2014/main" id="{F75A8353-D952-9479-8296-0B3D30E48F22}"/>
              </a:ext>
            </a:extLst>
          </p:cNvPr>
          <p:cNvGrpSpPr/>
          <p:nvPr/>
        </p:nvGrpSpPr>
        <p:grpSpPr>
          <a:xfrm>
            <a:off x="3996790" y="257834"/>
            <a:ext cx="1266746" cy="687045"/>
            <a:chOff x="2606890" y="2132199"/>
            <a:chExt cx="3430150" cy="281018"/>
          </a:xfrm>
          <a:noFill/>
        </p:grpSpPr>
        <p:sp>
          <p:nvSpPr>
            <p:cNvPr id="22" name="Rectangle 21">
              <a:extLst>
                <a:ext uri="{FF2B5EF4-FFF2-40B4-BE49-F238E27FC236}">
                  <a16:creationId xmlns:a16="http://schemas.microsoft.com/office/drawing/2014/main" id="{02005E32-1570-C165-B806-8A9CD14EC6EE}"/>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23" name="Rectangle 22">
              <a:extLst>
                <a:ext uri="{FF2B5EF4-FFF2-40B4-BE49-F238E27FC236}">
                  <a16:creationId xmlns:a16="http://schemas.microsoft.com/office/drawing/2014/main" id="{E5492EEC-1659-4D5F-8588-EF0023DEC2F0}"/>
                </a:ext>
              </a:extLst>
            </p:cNvPr>
            <p:cNvSpPr/>
            <p:nvPr/>
          </p:nvSpPr>
          <p:spPr>
            <a:xfrm>
              <a:off x="2689777" y="2198427"/>
              <a:ext cx="3347263" cy="188832"/>
            </a:xfrm>
            <a:prstGeom prst="rect">
              <a:avLst/>
            </a:prstGeom>
            <a:grpFill/>
            <a:ln>
              <a:noFill/>
            </a:ln>
          </p:spPr>
          <p:txBody>
            <a:bodyPr wrap="square">
              <a:spAutoFit/>
            </a:bodyPr>
            <a:lstStyle/>
            <a:p>
              <a:r>
                <a:rPr lang="fr-FR" sz="1200" dirty="0">
                  <a:solidFill>
                    <a:schemeClr val="tx1"/>
                  </a:solidFill>
                  <a:latin typeface="Century Gothic" pitchFamily="34" charset="0"/>
                </a:rPr>
                <a:t>Organisme d’accueil</a:t>
              </a:r>
            </a:p>
          </p:txBody>
        </p:sp>
      </p:grpSp>
      <p:grpSp>
        <p:nvGrpSpPr>
          <p:cNvPr id="30" name="Groupe 29">
            <a:extLst>
              <a:ext uri="{FF2B5EF4-FFF2-40B4-BE49-F238E27FC236}">
                <a16:creationId xmlns:a16="http://schemas.microsoft.com/office/drawing/2014/main" id="{6D7B19D1-1A92-187D-8AC7-674CD212FC26}"/>
              </a:ext>
            </a:extLst>
          </p:cNvPr>
          <p:cNvGrpSpPr/>
          <p:nvPr/>
        </p:nvGrpSpPr>
        <p:grpSpPr>
          <a:xfrm>
            <a:off x="5294147" y="257834"/>
            <a:ext cx="1266746" cy="687045"/>
            <a:chOff x="2606890" y="2132199"/>
            <a:chExt cx="3430150" cy="281018"/>
          </a:xfrm>
          <a:noFill/>
        </p:grpSpPr>
        <p:sp>
          <p:nvSpPr>
            <p:cNvPr id="31" name="Rectangle 30">
              <a:extLst>
                <a:ext uri="{FF2B5EF4-FFF2-40B4-BE49-F238E27FC236}">
                  <a16:creationId xmlns:a16="http://schemas.microsoft.com/office/drawing/2014/main" id="{EBD4A0D8-7975-BBB1-7131-3730F4E73CDA}"/>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32" name="Rectangle 31">
              <a:extLst>
                <a:ext uri="{FF2B5EF4-FFF2-40B4-BE49-F238E27FC236}">
                  <a16:creationId xmlns:a16="http://schemas.microsoft.com/office/drawing/2014/main" id="{5A9227AA-B2E0-A2A8-3526-E9B2D5D88A97}"/>
                </a:ext>
              </a:extLst>
            </p:cNvPr>
            <p:cNvSpPr/>
            <p:nvPr/>
          </p:nvSpPr>
          <p:spPr>
            <a:xfrm>
              <a:off x="2689777" y="2198427"/>
              <a:ext cx="3347263" cy="188832"/>
            </a:xfrm>
            <a:prstGeom prst="rect">
              <a:avLst/>
            </a:prstGeom>
            <a:grpFill/>
            <a:ln>
              <a:noFill/>
            </a:ln>
          </p:spPr>
          <p:txBody>
            <a:bodyPr wrap="square">
              <a:spAutoFit/>
            </a:bodyPr>
            <a:lstStyle/>
            <a:p>
              <a:r>
                <a:rPr lang="fr-FR" sz="1200" dirty="0">
                  <a:solidFill>
                    <a:schemeClr val="bg1"/>
                  </a:solidFill>
                  <a:latin typeface="Century Gothic" pitchFamily="34" charset="0"/>
                </a:rPr>
                <a:t>Contexte du projet</a:t>
              </a:r>
            </a:p>
          </p:txBody>
        </p:sp>
      </p:grpSp>
      <p:grpSp>
        <p:nvGrpSpPr>
          <p:cNvPr id="33" name="Groupe 32">
            <a:extLst>
              <a:ext uri="{FF2B5EF4-FFF2-40B4-BE49-F238E27FC236}">
                <a16:creationId xmlns:a16="http://schemas.microsoft.com/office/drawing/2014/main" id="{CDCAD9CF-38D7-1115-2622-0BF9CF3232CD}"/>
              </a:ext>
            </a:extLst>
          </p:cNvPr>
          <p:cNvGrpSpPr/>
          <p:nvPr/>
        </p:nvGrpSpPr>
        <p:grpSpPr>
          <a:xfrm>
            <a:off x="6595024" y="257835"/>
            <a:ext cx="1266746" cy="687045"/>
            <a:chOff x="2606890" y="2132199"/>
            <a:chExt cx="3430150" cy="281018"/>
          </a:xfrm>
          <a:noFill/>
        </p:grpSpPr>
        <p:sp>
          <p:nvSpPr>
            <p:cNvPr id="34" name="Rectangle 33">
              <a:extLst>
                <a:ext uri="{FF2B5EF4-FFF2-40B4-BE49-F238E27FC236}">
                  <a16:creationId xmlns:a16="http://schemas.microsoft.com/office/drawing/2014/main" id="{8719B5AD-9672-6983-30C3-BE4AF44E80B7}"/>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35" name="Rectangle 34">
              <a:extLst>
                <a:ext uri="{FF2B5EF4-FFF2-40B4-BE49-F238E27FC236}">
                  <a16:creationId xmlns:a16="http://schemas.microsoft.com/office/drawing/2014/main" id="{FD537ADC-F318-57F3-7899-33EE346C21DF}"/>
                </a:ext>
              </a:extLst>
            </p:cNvPr>
            <p:cNvSpPr/>
            <p:nvPr/>
          </p:nvSpPr>
          <p:spPr>
            <a:xfrm>
              <a:off x="2689777" y="2198427"/>
              <a:ext cx="3347263" cy="107005"/>
            </a:xfrm>
            <a:prstGeom prst="rect">
              <a:avLst/>
            </a:prstGeom>
            <a:grpFill/>
            <a:ln>
              <a:noFill/>
            </a:ln>
          </p:spPr>
          <p:txBody>
            <a:bodyPr wrap="square">
              <a:spAutoFit/>
            </a:bodyPr>
            <a:lstStyle/>
            <a:p>
              <a:r>
                <a:rPr lang="fr-FR" sz="1100" dirty="0" err="1">
                  <a:solidFill>
                    <a:schemeClr val="tx1"/>
                  </a:solidFill>
                  <a:latin typeface="Century Gothic" pitchFamily="34" charset="0"/>
                </a:rPr>
                <a:t>Poblématique</a:t>
              </a:r>
              <a:endParaRPr lang="fr-FR" sz="1100" dirty="0">
                <a:solidFill>
                  <a:schemeClr val="tx1"/>
                </a:solidFill>
                <a:latin typeface="Century Gothic" pitchFamily="34" charset="0"/>
              </a:endParaRPr>
            </a:p>
          </p:txBody>
        </p:sp>
      </p:grpSp>
      <p:grpSp>
        <p:nvGrpSpPr>
          <p:cNvPr id="36" name="Groupe 35">
            <a:extLst>
              <a:ext uri="{FF2B5EF4-FFF2-40B4-BE49-F238E27FC236}">
                <a16:creationId xmlns:a16="http://schemas.microsoft.com/office/drawing/2014/main" id="{516BAE7E-0963-BB13-CFB4-32C4F7F3B281}"/>
              </a:ext>
            </a:extLst>
          </p:cNvPr>
          <p:cNvGrpSpPr/>
          <p:nvPr/>
        </p:nvGrpSpPr>
        <p:grpSpPr>
          <a:xfrm>
            <a:off x="7888876" y="257014"/>
            <a:ext cx="1266746" cy="687045"/>
            <a:chOff x="2606890" y="2132199"/>
            <a:chExt cx="3430150" cy="281018"/>
          </a:xfrm>
          <a:noFill/>
        </p:grpSpPr>
        <p:sp>
          <p:nvSpPr>
            <p:cNvPr id="37" name="Rectangle 36">
              <a:extLst>
                <a:ext uri="{FF2B5EF4-FFF2-40B4-BE49-F238E27FC236}">
                  <a16:creationId xmlns:a16="http://schemas.microsoft.com/office/drawing/2014/main" id="{24FE2C3D-5E56-4E43-5420-895704405FA0}"/>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38" name="Rectangle 37">
              <a:extLst>
                <a:ext uri="{FF2B5EF4-FFF2-40B4-BE49-F238E27FC236}">
                  <a16:creationId xmlns:a16="http://schemas.microsoft.com/office/drawing/2014/main" id="{0137E1DB-DDA6-5C63-59FA-F062BD53852B}"/>
                </a:ext>
              </a:extLst>
            </p:cNvPr>
            <p:cNvSpPr/>
            <p:nvPr/>
          </p:nvSpPr>
          <p:spPr>
            <a:xfrm>
              <a:off x="2689777" y="2198427"/>
              <a:ext cx="3347263" cy="188832"/>
            </a:xfrm>
            <a:prstGeom prst="rect">
              <a:avLst/>
            </a:prstGeom>
            <a:grpFill/>
            <a:ln>
              <a:noFill/>
            </a:ln>
          </p:spPr>
          <p:txBody>
            <a:bodyPr wrap="square">
              <a:spAutoFit/>
            </a:bodyPr>
            <a:lstStyle/>
            <a:p>
              <a:r>
                <a:rPr lang="fr-FR" sz="1200" dirty="0">
                  <a:solidFill>
                    <a:schemeClr val="tx1"/>
                  </a:solidFill>
                  <a:latin typeface="Century Gothic" pitchFamily="34" charset="0"/>
                </a:rPr>
                <a:t>Objectifs du projet</a:t>
              </a:r>
            </a:p>
          </p:txBody>
        </p:sp>
      </p:grpSp>
      <p:sp>
        <p:nvSpPr>
          <p:cNvPr id="6" name="Google Shape;208;p6">
            <a:extLst>
              <a:ext uri="{FF2B5EF4-FFF2-40B4-BE49-F238E27FC236}">
                <a16:creationId xmlns:a16="http://schemas.microsoft.com/office/drawing/2014/main" id="{77C7E320-3621-D617-3A87-416953375D98}"/>
              </a:ext>
            </a:extLst>
          </p:cNvPr>
          <p:cNvSpPr txBox="1"/>
          <p:nvPr/>
        </p:nvSpPr>
        <p:spPr>
          <a:xfrm>
            <a:off x="670559" y="1092396"/>
            <a:ext cx="9895951" cy="1033669"/>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fr-FR" sz="4000" b="0" i="0" u="none" strike="noStrike" cap="none" dirty="0">
                <a:solidFill>
                  <a:schemeClr val="dk1"/>
                </a:solidFill>
                <a:latin typeface="Times New Roman"/>
                <a:ea typeface="Times New Roman"/>
                <a:cs typeface="Times New Roman"/>
                <a:sym typeface="Times New Roman"/>
              </a:rPr>
              <a:t>1 - Contexte du projet</a:t>
            </a:r>
            <a:endParaRPr sz="4000" b="0" i="0" u="none" strike="noStrike" cap="none" dirty="0">
              <a:solidFill>
                <a:schemeClr val="dk1"/>
              </a:solidFill>
              <a:latin typeface="Times New Roman"/>
              <a:ea typeface="Times New Roman"/>
              <a:cs typeface="Times New Roman"/>
              <a:sym typeface="Times New Roman"/>
            </a:endParaRPr>
          </a:p>
        </p:txBody>
      </p:sp>
      <p:sp>
        <p:nvSpPr>
          <p:cNvPr id="7" name="Google Shape;209;p6">
            <a:extLst>
              <a:ext uri="{FF2B5EF4-FFF2-40B4-BE49-F238E27FC236}">
                <a16:creationId xmlns:a16="http://schemas.microsoft.com/office/drawing/2014/main" id="{3B233C3A-487E-63F5-38F4-962323A4654F}"/>
              </a:ext>
            </a:extLst>
          </p:cNvPr>
          <p:cNvSpPr txBox="1">
            <a:spLocks noGrp="1"/>
          </p:cNvSpPr>
          <p:nvPr>
            <p:ph type="body" idx="1"/>
          </p:nvPr>
        </p:nvSpPr>
        <p:spPr>
          <a:xfrm>
            <a:off x="693798" y="2164904"/>
            <a:ext cx="9724031" cy="3683358"/>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000"/>
              <a:buChar char="•"/>
            </a:pPr>
            <a:r>
              <a:rPr lang="fr-FR" dirty="0"/>
              <a:t>Nous sommes dans le contexte de la modélisation de la Valeur Client pour BNP Paribas. </a:t>
            </a:r>
          </a:p>
        </p:txBody>
      </p:sp>
      <p:sp>
        <p:nvSpPr>
          <p:cNvPr id="9" name="Espace réservé du numéro de diapositive 8">
            <a:extLst>
              <a:ext uri="{FF2B5EF4-FFF2-40B4-BE49-F238E27FC236}">
                <a16:creationId xmlns:a16="http://schemas.microsoft.com/office/drawing/2014/main" id="{2C9FE2B4-30D8-654B-36C0-474D96012B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sp>
        <p:nvSpPr>
          <p:cNvPr id="10" name="Rectangle 9">
            <a:extLst>
              <a:ext uri="{FF2B5EF4-FFF2-40B4-BE49-F238E27FC236}">
                <a16:creationId xmlns:a16="http://schemas.microsoft.com/office/drawing/2014/main" id="{A2806981-DC05-023D-A5E3-8D3560674263}"/>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Tree>
    <p:extLst>
      <p:ext uri="{BB962C8B-B14F-4D97-AF65-F5344CB8AC3E}">
        <p14:creationId xmlns:p14="http://schemas.microsoft.com/office/powerpoint/2010/main" val="275777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0"/>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9" name="Group 205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060" name="Freeform: Shape 205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Freeform: Shape 206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Shape 206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e 14">
            <a:extLst>
              <a:ext uri="{FF2B5EF4-FFF2-40B4-BE49-F238E27FC236}">
                <a16:creationId xmlns:a16="http://schemas.microsoft.com/office/drawing/2014/main" id="{526E8ADE-687B-B617-B13F-729C349C5888}"/>
              </a:ext>
            </a:extLst>
          </p:cNvPr>
          <p:cNvGrpSpPr/>
          <p:nvPr/>
        </p:nvGrpSpPr>
        <p:grpSpPr>
          <a:xfrm>
            <a:off x="245217" y="257835"/>
            <a:ext cx="3869584" cy="687045"/>
            <a:chOff x="2606890" y="2132199"/>
            <a:chExt cx="3430150" cy="281018"/>
          </a:xfrm>
        </p:grpSpPr>
        <p:sp>
          <p:nvSpPr>
            <p:cNvPr id="16" name="Rectangle 15">
              <a:extLst>
                <a:ext uri="{FF2B5EF4-FFF2-40B4-BE49-F238E27FC236}">
                  <a16:creationId xmlns:a16="http://schemas.microsoft.com/office/drawing/2014/main" id="{5872DA10-B9F6-2510-677B-FC70096CC20F}"/>
                </a:ext>
              </a:extLst>
            </p:cNvPr>
            <p:cNvSpPr/>
            <p:nvPr/>
          </p:nvSpPr>
          <p:spPr>
            <a:xfrm rot="16200000" flipV="1">
              <a:off x="4094504"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17" name="Rectangle 16">
              <a:extLst>
                <a:ext uri="{FF2B5EF4-FFF2-40B4-BE49-F238E27FC236}">
                  <a16:creationId xmlns:a16="http://schemas.microsoft.com/office/drawing/2014/main" id="{59587A93-5631-AA6E-A8A9-7D22DDB71A90}"/>
                </a:ext>
              </a:extLst>
            </p:cNvPr>
            <p:cNvSpPr/>
            <p:nvPr/>
          </p:nvSpPr>
          <p:spPr>
            <a:xfrm>
              <a:off x="2689776" y="2198427"/>
              <a:ext cx="3347264" cy="126499"/>
            </a:xfrm>
            <a:prstGeom prst="rect">
              <a:avLst/>
            </a:prstGeom>
          </p:spPr>
          <p:txBody>
            <a:bodyPr wrap="square">
              <a:spAutoFit/>
            </a:bodyPr>
            <a:lstStyle/>
            <a:p>
              <a:r>
                <a:rPr lang="fr-FR" sz="1600" dirty="0">
                  <a:solidFill>
                    <a:prstClr val="white"/>
                  </a:solidFill>
                  <a:latin typeface="Century Gothic" pitchFamily="34" charset="0"/>
                </a:rPr>
                <a:t>Cadre Général de l’étude:</a:t>
              </a:r>
              <a:br>
                <a:rPr lang="fr-FR" sz="1600" dirty="0">
                  <a:solidFill>
                    <a:prstClr val="white"/>
                  </a:solidFill>
                  <a:latin typeface="Century Gothic" pitchFamily="34" charset="0"/>
                </a:rPr>
              </a:br>
              <a:endParaRPr lang="fr-FR" sz="1600" dirty="0">
                <a:solidFill>
                  <a:prstClr val="white"/>
                </a:solidFill>
                <a:latin typeface="Century Gothic" pitchFamily="34" charset="0"/>
              </a:endParaRPr>
            </a:p>
          </p:txBody>
        </p:sp>
      </p:grpSp>
      <p:sp>
        <p:nvSpPr>
          <p:cNvPr id="39" name="Rectangle 38">
            <a:extLst>
              <a:ext uri="{FF2B5EF4-FFF2-40B4-BE49-F238E27FC236}">
                <a16:creationId xmlns:a16="http://schemas.microsoft.com/office/drawing/2014/main" id="{D8DF1DE2-A561-FABE-3E74-E3EEC759316B}"/>
              </a:ext>
            </a:extLst>
          </p:cNvPr>
          <p:cNvSpPr/>
          <p:nvPr/>
        </p:nvSpPr>
        <p:spPr>
          <a:xfrm>
            <a:off x="6587998" y="257013"/>
            <a:ext cx="1202525" cy="687046"/>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e 20">
            <a:extLst>
              <a:ext uri="{FF2B5EF4-FFF2-40B4-BE49-F238E27FC236}">
                <a16:creationId xmlns:a16="http://schemas.microsoft.com/office/drawing/2014/main" id="{F75A8353-D952-9479-8296-0B3D30E48F22}"/>
              </a:ext>
            </a:extLst>
          </p:cNvPr>
          <p:cNvGrpSpPr/>
          <p:nvPr/>
        </p:nvGrpSpPr>
        <p:grpSpPr>
          <a:xfrm>
            <a:off x="3996790" y="257834"/>
            <a:ext cx="1266746" cy="687045"/>
            <a:chOff x="2606890" y="2132199"/>
            <a:chExt cx="3430150" cy="281018"/>
          </a:xfrm>
          <a:noFill/>
        </p:grpSpPr>
        <p:sp>
          <p:nvSpPr>
            <p:cNvPr id="22" name="Rectangle 21">
              <a:extLst>
                <a:ext uri="{FF2B5EF4-FFF2-40B4-BE49-F238E27FC236}">
                  <a16:creationId xmlns:a16="http://schemas.microsoft.com/office/drawing/2014/main" id="{02005E32-1570-C165-B806-8A9CD14EC6EE}"/>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23" name="Rectangle 22">
              <a:extLst>
                <a:ext uri="{FF2B5EF4-FFF2-40B4-BE49-F238E27FC236}">
                  <a16:creationId xmlns:a16="http://schemas.microsoft.com/office/drawing/2014/main" id="{E5492EEC-1659-4D5F-8588-EF0023DEC2F0}"/>
                </a:ext>
              </a:extLst>
            </p:cNvPr>
            <p:cNvSpPr/>
            <p:nvPr/>
          </p:nvSpPr>
          <p:spPr>
            <a:xfrm>
              <a:off x="2689777" y="2198427"/>
              <a:ext cx="3347263" cy="188832"/>
            </a:xfrm>
            <a:prstGeom prst="rect">
              <a:avLst/>
            </a:prstGeom>
            <a:grpFill/>
            <a:ln>
              <a:noFill/>
            </a:ln>
          </p:spPr>
          <p:txBody>
            <a:bodyPr wrap="square">
              <a:spAutoFit/>
            </a:bodyPr>
            <a:lstStyle/>
            <a:p>
              <a:r>
                <a:rPr lang="fr-FR" sz="1200" dirty="0">
                  <a:solidFill>
                    <a:schemeClr val="tx1"/>
                  </a:solidFill>
                  <a:latin typeface="Century Gothic" pitchFamily="34" charset="0"/>
                </a:rPr>
                <a:t>Organisme d’accueil</a:t>
              </a:r>
            </a:p>
          </p:txBody>
        </p:sp>
      </p:grpSp>
      <p:grpSp>
        <p:nvGrpSpPr>
          <p:cNvPr id="30" name="Groupe 29">
            <a:extLst>
              <a:ext uri="{FF2B5EF4-FFF2-40B4-BE49-F238E27FC236}">
                <a16:creationId xmlns:a16="http://schemas.microsoft.com/office/drawing/2014/main" id="{6D7B19D1-1A92-187D-8AC7-674CD212FC26}"/>
              </a:ext>
            </a:extLst>
          </p:cNvPr>
          <p:cNvGrpSpPr/>
          <p:nvPr/>
        </p:nvGrpSpPr>
        <p:grpSpPr>
          <a:xfrm>
            <a:off x="5294147" y="257834"/>
            <a:ext cx="1266746" cy="687045"/>
            <a:chOff x="2606890" y="2132199"/>
            <a:chExt cx="3430150" cy="281018"/>
          </a:xfrm>
          <a:noFill/>
        </p:grpSpPr>
        <p:sp>
          <p:nvSpPr>
            <p:cNvPr id="31" name="Rectangle 30">
              <a:extLst>
                <a:ext uri="{FF2B5EF4-FFF2-40B4-BE49-F238E27FC236}">
                  <a16:creationId xmlns:a16="http://schemas.microsoft.com/office/drawing/2014/main" id="{EBD4A0D8-7975-BBB1-7131-3730F4E73CDA}"/>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32" name="Rectangle 31">
              <a:extLst>
                <a:ext uri="{FF2B5EF4-FFF2-40B4-BE49-F238E27FC236}">
                  <a16:creationId xmlns:a16="http://schemas.microsoft.com/office/drawing/2014/main" id="{5A9227AA-B2E0-A2A8-3526-E9B2D5D88A97}"/>
                </a:ext>
              </a:extLst>
            </p:cNvPr>
            <p:cNvSpPr/>
            <p:nvPr/>
          </p:nvSpPr>
          <p:spPr>
            <a:xfrm>
              <a:off x="2689777" y="2198427"/>
              <a:ext cx="3347263" cy="188832"/>
            </a:xfrm>
            <a:prstGeom prst="rect">
              <a:avLst/>
            </a:prstGeom>
            <a:grpFill/>
            <a:ln>
              <a:noFill/>
            </a:ln>
          </p:spPr>
          <p:txBody>
            <a:bodyPr wrap="square">
              <a:spAutoFit/>
            </a:bodyPr>
            <a:lstStyle/>
            <a:p>
              <a:r>
                <a:rPr lang="fr-FR" sz="1200" dirty="0">
                  <a:solidFill>
                    <a:schemeClr val="tx1"/>
                  </a:solidFill>
                  <a:latin typeface="Century Gothic" pitchFamily="34" charset="0"/>
                </a:rPr>
                <a:t>Contexte du Projet</a:t>
              </a:r>
            </a:p>
          </p:txBody>
        </p:sp>
      </p:grpSp>
      <p:grpSp>
        <p:nvGrpSpPr>
          <p:cNvPr id="33" name="Groupe 32">
            <a:extLst>
              <a:ext uri="{FF2B5EF4-FFF2-40B4-BE49-F238E27FC236}">
                <a16:creationId xmlns:a16="http://schemas.microsoft.com/office/drawing/2014/main" id="{CDCAD9CF-38D7-1115-2622-0BF9CF3232CD}"/>
              </a:ext>
            </a:extLst>
          </p:cNvPr>
          <p:cNvGrpSpPr/>
          <p:nvPr/>
        </p:nvGrpSpPr>
        <p:grpSpPr>
          <a:xfrm>
            <a:off x="6595024" y="257835"/>
            <a:ext cx="1266746" cy="687045"/>
            <a:chOff x="2606890" y="2132199"/>
            <a:chExt cx="3430150" cy="281018"/>
          </a:xfrm>
          <a:noFill/>
        </p:grpSpPr>
        <p:sp>
          <p:nvSpPr>
            <p:cNvPr id="34" name="Rectangle 33">
              <a:extLst>
                <a:ext uri="{FF2B5EF4-FFF2-40B4-BE49-F238E27FC236}">
                  <a16:creationId xmlns:a16="http://schemas.microsoft.com/office/drawing/2014/main" id="{8719B5AD-9672-6983-30C3-BE4AF44E80B7}"/>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35" name="Rectangle 34">
              <a:extLst>
                <a:ext uri="{FF2B5EF4-FFF2-40B4-BE49-F238E27FC236}">
                  <a16:creationId xmlns:a16="http://schemas.microsoft.com/office/drawing/2014/main" id="{FD537ADC-F318-57F3-7899-33EE346C21DF}"/>
                </a:ext>
              </a:extLst>
            </p:cNvPr>
            <p:cNvSpPr/>
            <p:nvPr/>
          </p:nvSpPr>
          <p:spPr>
            <a:xfrm>
              <a:off x="2689777" y="2198427"/>
              <a:ext cx="3347263" cy="107005"/>
            </a:xfrm>
            <a:prstGeom prst="rect">
              <a:avLst/>
            </a:prstGeom>
            <a:grpFill/>
            <a:ln>
              <a:noFill/>
            </a:ln>
          </p:spPr>
          <p:txBody>
            <a:bodyPr wrap="square">
              <a:spAutoFit/>
            </a:bodyPr>
            <a:lstStyle/>
            <a:p>
              <a:r>
                <a:rPr lang="fr-FR" sz="1100" dirty="0">
                  <a:solidFill>
                    <a:schemeClr val="bg1"/>
                  </a:solidFill>
                  <a:latin typeface="Century Gothic" pitchFamily="34" charset="0"/>
                </a:rPr>
                <a:t>Problématique</a:t>
              </a:r>
            </a:p>
          </p:txBody>
        </p:sp>
      </p:grpSp>
      <p:grpSp>
        <p:nvGrpSpPr>
          <p:cNvPr id="36" name="Groupe 35">
            <a:extLst>
              <a:ext uri="{FF2B5EF4-FFF2-40B4-BE49-F238E27FC236}">
                <a16:creationId xmlns:a16="http://schemas.microsoft.com/office/drawing/2014/main" id="{516BAE7E-0963-BB13-CFB4-32C4F7F3B281}"/>
              </a:ext>
            </a:extLst>
          </p:cNvPr>
          <p:cNvGrpSpPr/>
          <p:nvPr/>
        </p:nvGrpSpPr>
        <p:grpSpPr>
          <a:xfrm>
            <a:off x="7888876" y="257834"/>
            <a:ext cx="1266746" cy="687045"/>
            <a:chOff x="2606890" y="2132199"/>
            <a:chExt cx="3430150" cy="281018"/>
          </a:xfrm>
          <a:noFill/>
        </p:grpSpPr>
        <p:sp>
          <p:nvSpPr>
            <p:cNvPr id="37" name="Rectangle 36">
              <a:extLst>
                <a:ext uri="{FF2B5EF4-FFF2-40B4-BE49-F238E27FC236}">
                  <a16:creationId xmlns:a16="http://schemas.microsoft.com/office/drawing/2014/main" id="{24FE2C3D-5E56-4E43-5420-895704405FA0}"/>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38" name="Rectangle 37">
              <a:extLst>
                <a:ext uri="{FF2B5EF4-FFF2-40B4-BE49-F238E27FC236}">
                  <a16:creationId xmlns:a16="http://schemas.microsoft.com/office/drawing/2014/main" id="{0137E1DB-DDA6-5C63-59FA-F062BD53852B}"/>
                </a:ext>
              </a:extLst>
            </p:cNvPr>
            <p:cNvSpPr/>
            <p:nvPr/>
          </p:nvSpPr>
          <p:spPr>
            <a:xfrm>
              <a:off x="2689777" y="2198427"/>
              <a:ext cx="3347263" cy="188832"/>
            </a:xfrm>
            <a:prstGeom prst="rect">
              <a:avLst/>
            </a:prstGeom>
            <a:grpFill/>
            <a:ln>
              <a:noFill/>
            </a:ln>
          </p:spPr>
          <p:txBody>
            <a:bodyPr wrap="square">
              <a:spAutoFit/>
            </a:bodyPr>
            <a:lstStyle/>
            <a:p>
              <a:r>
                <a:rPr lang="fr-FR" sz="1200" dirty="0">
                  <a:solidFill>
                    <a:schemeClr val="tx1"/>
                  </a:solidFill>
                  <a:latin typeface="Century Gothic" pitchFamily="34" charset="0"/>
                </a:rPr>
                <a:t>Objectifs du Projet</a:t>
              </a:r>
            </a:p>
          </p:txBody>
        </p:sp>
      </p:grpSp>
      <p:sp>
        <p:nvSpPr>
          <p:cNvPr id="6" name="Google Shape;208;p6">
            <a:extLst>
              <a:ext uri="{FF2B5EF4-FFF2-40B4-BE49-F238E27FC236}">
                <a16:creationId xmlns:a16="http://schemas.microsoft.com/office/drawing/2014/main" id="{77C7E320-3621-D617-3A87-416953375D98}"/>
              </a:ext>
            </a:extLst>
          </p:cNvPr>
          <p:cNvSpPr txBox="1"/>
          <p:nvPr/>
        </p:nvSpPr>
        <p:spPr>
          <a:xfrm>
            <a:off x="670559" y="1092396"/>
            <a:ext cx="9895951" cy="1033669"/>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fr-FR" sz="4000" dirty="0">
                <a:solidFill>
                  <a:schemeClr val="dk1"/>
                </a:solidFill>
                <a:latin typeface="Times New Roman"/>
                <a:ea typeface="Times New Roman"/>
                <a:cs typeface="Times New Roman"/>
                <a:sym typeface="Times New Roman"/>
              </a:rPr>
              <a:t>P</a:t>
            </a:r>
            <a:r>
              <a:rPr lang="fr-FR" sz="4000" b="0" i="0" u="none" strike="noStrike" cap="none" dirty="0">
                <a:solidFill>
                  <a:schemeClr val="dk1"/>
                </a:solidFill>
                <a:latin typeface="Times New Roman"/>
                <a:ea typeface="Times New Roman"/>
                <a:cs typeface="Times New Roman"/>
                <a:sym typeface="Times New Roman"/>
              </a:rPr>
              <a:t>roblématique</a:t>
            </a:r>
          </a:p>
        </p:txBody>
      </p:sp>
      <p:sp>
        <p:nvSpPr>
          <p:cNvPr id="3" name="Espace réservé du numéro de diapositive 2">
            <a:extLst>
              <a:ext uri="{FF2B5EF4-FFF2-40B4-BE49-F238E27FC236}">
                <a16:creationId xmlns:a16="http://schemas.microsoft.com/office/drawing/2014/main" id="{5C83F8CA-FB65-06E8-EBE9-AFF7E8ACA6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sp>
        <p:nvSpPr>
          <p:cNvPr id="4" name="Rectangle 9">
            <a:extLst>
              <a:ext uri="{FF2B5EF4-FFF2-40B4-BE49-F238E27FC236}">
                <a16:creationId xmlns:a16="http://schemas.microsoft.com/office/drawing/2014/main" id="{9611D010-81FC-7FE8-B75F-0F912BD1FAB9}"/>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
        <p:nvSpPr>
          <p:cNvPr id="8" name="Rectangle 3">
            <a:extLst>
              <a:ext uri="{FF2B5EF4-FFF2-40B4-BE49-F238E27FC236}">
                <a16:creationId xmlns:a16="http://schemas.microsoft.com/office/drawing/2014/main" id="{475FAA20-28FC-F2AF-235A-7E3E314A1987}"/>
              </a:ext>
            </a:extLst>
          </p:cNvPr>
          <p:cNvSpPr>
            <a:spLocks noGrp="1" noChangeArrowheads="1"/>
          </p:cNvSpPr>
          <p:nvPr>
            <p:ph type="body" idx="1"/>
          </p:nvPr>
        </p:nvSpPr>
        <p:spPr bwMode="auto">
          <a:xfrm>
            <a:off x="646113" y="2647067"/>
            <a:ext cx="45736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Asymétrie de la cible et inflation des zéros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Prédiction d’un indicateur sur 5 ans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Petite taille du jeu de données </a:t>
            </a:r>
          </a:p>
        </p:txBody>
      </p:sp>
    </p:spTree>
    <p:extLst>
      <p:ext uri="{BB962C8B-B14F-4D97-AF65-F5344CB8AC3E}">
        <p14:creationId xmlns:p14="http://schemas.microsoft.com/office/powerpoint/2010/main" val="1820494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0"/>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9" name="Group 205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060" name="Freeform: Shape 205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Freeform: Shape 206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Shape 206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e 14">
            <a:extLst>
              <a:ext uri="{FF2B5EF4-FFF2-40B4-BE49-F238E27FC236}">
                <a16:creationId xmlns:a16="http://schemas.microsoft.com/office/drawing/2014/main" id="{526E8ADE-687B-B617-B13F-729C349C5888}"/>
              </a:ext>
            </a:extLst>
          </p:cNvPr>
          <p:cNvGrpSpPr/>
          <p:nvPr/>
        </p:nvGrpSpPr>
        <p:grpSpPr>
          <a:xfrm>
            <a:off x="245217" y="257836"/>
            <a:ext cx="3869584" cy="746692"/>
            <a:chOff x="2606890" y="2132199"/>
            <a:chExt cx="3430150" cy="305415"/>
          </a:xfrm>
        </p:grpSpPr>
        <p:sp>
          <p:nvSpPr>
            <p:cNvPr id="16" name="Rectangle 15">
              <a:extLst>
                <a:ext uri="{FF2B5EF4-FFF2-40B4-BE49-F238E27FC236}">
                  <a16:creationId xmlns:a16="http://schemas.microsoft.com/office/drawing/2014/main" id="{5872DA10-B9F6-2510-677B-FC70096CC20F}"/>
                </a:ext>
              </a:extLst>
            </p:cNvPr>
            <p:cNvSpPr/>
            <p:nvPr/>
          </p:nvSpPr>
          <p:spPr>
            <a:xfrm rot="16200000" flipV="1">
              <a:off x="4094504"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17" name="Rectangle 16">
              <a:extLst>
                <a:ext uri="{FF2B5EF4-FFF2-40B4-BE49-F238E27FC236}">
                  <a16:creationId xmlns:a16="http://schemas.microsoft.com/office/drawing/2014/main" id="{59587A93-5631-AA6E-A8A9-7D22DDB71A90}"/>
                </a:ext>
              </a:extLst>
            </p:cNvPr>
            <p:cNvSpPr/>
            <p:nvPr/>
          </p:nvSpPr>
          <p:spPr>
            <a:xfrm>
              <a:off x="2689776" y="2198427"/>
              <a:ext cx="3347264" cy="239187"/>
            </a:xfrm>
            <a:prstGeom prst="rect">
              <a:avLst/>
            </a:prstGeom>
          </p:spPr>
          <p:txBody>
            <a:bodyPr wrap="square">
              <a:spAutoFit/>
            </a:bodyPr>
            <a:lstStyle/>
            <a:p>
              <a:r>
                <a:rPr lang="fr-FR" sz="1600" dirty="0">
                  <a:solidFill>
                    <a:prstClr val="white"/>
                  </a:solidFill>
                  <a:latin typeface="Century Gothic" pitchFamily="34" charset="0"/>
                </a:rPr>
                <a:t>Cadre général de l’étude:</a:t>
              </a:r>
              <a:br>
                <a:rPr lang="fr-FR" sz="1600" dirty="0">
                  <a:solidFill>
                    <a:prstClr val="white"/>
                  </a:solidFill>
                  <a:latin typeface="Century Gothic" pitchFamily="34" charset="0"/>
                </a:rPr>
              </a:br>
              <a:endParaRPr lang="fr-FR" sz="1600" dirty="0">
                <a:solidFill>
                  <a:prstClr val="white"/>
                </a:solidFill>
                <a:latin typeface="Century Gothic" pitchFamily="34" charset="0"/>
              </a:endParaRPr>
            </a:p>
          </p:txBody>
        </p:sp>
      </p:grpSp>
      <p:sp>
        <p:nvSpPr>
          <p:cNvPr id="39" name="Rectangle 38">
            <a:extLst>
              <a:ext uri="{FF2B5EF4-FFF2-40B4-BE49-F238E27FC236}">
                <a16:creationId xmlns:a16="http://schemas.microsoft.com/office/drawing/2014/main" id="{D8DF1DE2-A561-FABE-3E74-E3EEC759316B}"/>
              </a:ext>
            </a:extLst>
          </p:cNvPr>
          <p:cNvSpPr/>
          <p:nvPr/>
        </p:nvSpPr>
        <p:spPr>
          <a:xfrm>
            <a:off x="7888874" y="257013"/>
            <a:ext cx="1202525" cy="687046"/>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e 20">
            <a:extLst>
              <a:ext uri="{FF2B5EF4-FFF2-40B4-BE49-F238E27FC236}">
                <a16:creationId xmlns:a16="http://schemas.microsoft.com/office/drawing/2014/main" id="{F75A8353-D952-9479-8296-0B3D30E48F22}"/>
              </a:ext>
            </a:extLst>
          </p:cNvPr>
          <p:cNvGrpSpPr/>
          <p:nvPr/>
        </p:nvGrpSpPr>
        <p:grpSpPr>
          <a:xfrm>
            <a:off x="3996790" y="257834"/>
            <a:ext cx="1266746" cy="687045"/>
            <a:chOff x="2606890" y="2132199"/>
            <a:chExt cx="3430150" cy="281018"/>
          </a:xfrm>
          <a:noFill/>
        </p:grpSpPr>
        <p:sp>
          <p:nvSpPr>
            <p:cNvPr id="22" name="Rectangle 21">
              <a:extLst>
                <a:ext uri="{FF2B5EF4-FFF2-40B4-BE49-F238E27FC236}">
                  <a16:creationId xmlns:a16="http://schemas.microsoft.com/office/drawing/2014/main" id="{02005E32-1570-C165-B806-8A9CD14EC6EE}"/>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23" name="Rectangle 22">
              <a:extLst>
                <a:ext uri="{FF2B5EF4-FFF2-40B4-BE49-F238E27FC236}">
                  <a16:creationId xmlns:a16="http://schemas.microsoft.com/office/drawing/2014/main" id="{E5492EEC-1659-4D5F-8588-EF0023DEC2F0}"/>
                </a:ext>
              </a:extLst>
            </p:cNvPr>
            <p:cNvSpPr/>
            <p:nvPr/>
          </p:nvSpPr>
          <p:spPr>
            <a:xfrm>
              <a:off x="2689777" y="2198427"/>
              <a:ext cx="3347263" cy="188832"/>
            </a:xfrm>
            <a:prstGeom prst="rect">
              <a:avLst/>
            </a:prstGeom>
            <a:grpFill/>
            <a:ln>
              <a:noFill/>
            </a:ln>
          </p:spPr>
          <p:txBody>
            <a:bodyPr wrap="square">
              <a:spAutoFit/>
            </a:bodyPr>
            <a:lstStyle/>
            <a:p>
              <a:r>
                <a:rPr lang="fr-FR" sz="1200" dirty="0">
                  <a:solidFill>
                    <a:schemeClr val="tx1"/>
                  </a:solidFill>
                  <a:latin typeface="Century Gothic" pitchFamily="34" charset="0"/>
                </a:rPr>
                <a:t>Organisme d’accueil</a:t>
              </a:r>
            </a:p>
          </p:txBody>
        </p:sp>
      </p:grpSp>
      <p:grpSp>
        <p:nvGrpSpPr>
          <p:cNvPr id="30" name="Groupe 29">
            <a:extLst>
              <a:ext uri="{FF2B5EF4-FFF2-40B4-BE49-F238E27FC236}">
                <a16:creationId xmlns:a16="http://schemas.microsoft.com/office/drawing/2014/main" id="{6D7B19D1-1A92-187D-8AC7-674CD212FC26}"/>
              </a:ext>
            </a:extLst>
          </p:cNvPr>
          <p:cNvGrpSpPr/>
          <p:nvPr/>
        </p:nvGrpSpPr>
        <p:grpSpPr>
          <a:xfrm>
            <a:off x="5294147" y="257834"/>
            <a:ext cx="1266746" cy="687045"/>
            <a:chOff x="2606890" y="2132199"/>
            <a:chExt cx="3430150" cy="281018"/>
          </a:xfrm>
          <a:noFill/>
        </p:grpSpPr>
        <p:sp>
          <p:nvSpPr>
            <p:cNvPr id="31" name="Rectangle 30">
              <a:extLst>
                <a:ext uri="{FF2B5EF4-FFF2-40B4-BE49-F238E27FC236}">
                  <a16:creationId xmlns:a16="http://schemas.microsoft.com/office/drawing/2014/main" id="{EBD4A0D8-7975-BBB1-7131-3730F4E73CDA}"/>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32" name="Rectangle 31">
              <a:extLst>
                <a:ext uri="{FF2B5EF4-FFF2-40B4-BE49-F238E27FC236}">
                  <a16:creationId xmlns:a16="http://schemas.microsoft.com/office/drawing/2014/main" id="{5A9227AA-B2E0-A2A8-3526-E9B2D5D88A97}"/>
                </a:ext>
              </a:extLst>
            </p:cNvPr>
            <p:cNvSpPr/>
            <p:nvPr/>
          </p:nvSpPr>
          <p:spPr>
            <a:xfrm>
              <a:off x="2689777" y="2198427"/>
              <a:ext cx="3347263" cy="188832"/>
            </a:xfrm>
            <a:prstGeom prst="rect">
              <a:avLst/>
            </a:prstGeom>
            <a:grpFill/>
            <a:ln>
              <a:noFill/>
            </a:ln>
          </p:spPr>
          <p:txBody>
            <a:bodyPr wrap="square">
              <a:spAutoFit/>
            </a:bodyPr>
            <a:lstStyle/>
            <a:p>
              <a:r>
                <a:rPr lang="fr-FR" sz="1200" dirty="0">
                  <a:solidFill>
                    <a:schemeClr val="tx1"/>
                  </a:solidFill>
                  <a:latin typeface="Century Gothic" pitchFamily="34" charset="0"/>
                </a:rPr>
                <a:t>Contexte du projet</a:t>
              </a:r>
            </a:p>
          </p:txBody>
        </p:sp>
      </p:grpSp>
      <p:grpSp>
        <p:nvGrpSpPr>
          <p:cNvPr id="33" name="Groupe 32">
            <a:extLst>
              <a:ext uri="{FF2B5EF4-FFF2-40B4-BE49-F238E27FC236}">
                <a16:creationId xmlns:a16="http://schemas.microsoft.com/office/drawing/2014/main" id="{CDCAD9CF-38D7-1115-2622-0BF9CF3232CD}"/>
              </a:ext>
            </a:extLst>
          </p:cNvPr>
          <p:cNvGrpSpPr/>
          <p:nvPr/>
        </p:nvGrpSpPr>
        <p:grpSpPr>
          <a:xfrm>
            <a:off x="6595024" y="257835"/>
            <a:ext cx="1266746" cy="687045"/>
            <a:chOff x="2606890" y="2132199"/>
            <a:chExt cx="3430150" cy="281018"/>
          </a:xfrm>
          <a:noFill/>
        </p:grpSpPr>
        <p:sp>
          <p:nvSpPr>
            <p:cNvPr id="34" name="Rectangle 33">
              <a:extLst>
                <a:ext uri="{FF2B5EF4-FFF2-40B4-BE49-F238E27FC236}">
                  <a16:creationId xmlns:a16="http://schemas.microsoft.com/office/drawing/2014/main" id="{8719B5AD-9672-6983-30C3-BE4AF44E80B7}"/>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35" name="Rectangle 34">
              <a:extLst>
                <a:ext uri="{FF2B5EF4-FFF2-40B4-BE49-F238E27FC236}">
                  <a16:creationId xmlns:a16="http://schemas.microsoft.com/office/drawing/2014/main" id="{FD537ADC-F318-57F3-7899-33EE346C21DF}"/>
                </a:ext>
              </a:extLst>
            </p:cNvPr>
            <p:cNvSpPr/>
            <p:nvPr/>
          </p:nvSpPr>
          <p:spPr>
            <a:xfrm>
              <a:off x="2689777" y="2198427"/>
              <a:ext cx="3347263" cy="176243"/>
            </a:xfrm>
            <a:prstGeom prst="rect">
              <a:avLst/>
            </a:prstGeom>
            <a:grpFill/>
            <a:ln>
              <a:noFill/>
            </a:ln>
          </p:spPr>
          <p:txBody>
            <a:bodyPr wrap="square">
              <a:spAutoFit/>
            </a:bodyPr>
            <a:lstStyle/>
            <a:p>
              <a:r>
                <a:rPr lang="fr-FR" sz="1100" dirty="0">
                  <a:solidFill>
                    <a:schemeClr val="tx1"/>
                  </a:solidFill>
                  <a:latin typeface="Century Gothic" pitchFamily="34" charset="0"/>
                </a:rPr>
                <a:t>La problématique</a:t>
              </a:r>
            </a:p>
          </p:txBody>
        </p:sp>
      </p:grpSp>
      <p:grpSp>
        <p:nvGrpSpPr>
          <p:cNvPr id="36" name="Groupe 35">
            <a:extLst>
              <a:ext uri="{FF2B5EF4-FFF2-40B4-BE49-F238E27FC236}">
                <a16:creationId xmlns:a16="http://schemas.microsoft.com/office/drawing/2014/main" id="{516BAE7E-0963-BB13-CFB4-32C4F7F3B281}"/>
              </a:ext>
            </a:extLst>
          </p:cNvPr>
          <p:cNvGrpSpPr/>
          <p:nvPr/>
        </p:nvGrpSpPr>
        <p:grpSpPr>
          <a:xfrm>
            <a:off x="7888876" y="257834"/>
            <a:ext cx="1266746" cy="687045"/>
            <a:chOff x="2606890" y="2132199"/>
            <a:chExt cx="3430150" cy="281018"/>
          </a:xfrm>
          <a:noFill/>
        </p:grpSpPr>
        <p:sp>
          <p:nvSpPr>
            <p:cNvPr id="37" name="Rectangle 36">
              <a:extLst>
                <a:ext uri="{FF2B5EF4-FFF2-40B4-BE49-F238E27FC236}">
                  <a16:creationId xmlns:a16="http://schemas.microsoft.com/office/drawing/2014/main" id="{24FE2C3D-5E56-4E43-5420-895704405FA0}"/>
                </a:ext>
              </a:extLst>
            </p:cNvPr>
            <p:cNvSpPr/>
            <p:nvPr/>
          </p:nvSpPr>
          <p:spPr>
            <a:xfrm rot="16200000" flipV="1">
              <a:off x="4094504" y="644585"/>
              <a:ext cx="281018" cy="3256246"/>
            </a:xfrm>
            <a:prstGeom prst="rect">
              <a:avLst/>
            </a:prstGeom>
            <a:grp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38" name="Rectangle 37">
              <a:extLst>
                <a:ext uri="{FF2B5EF4-FFF2-40B4-BE49-F238E27FC236}">
                  <a16:creationId xmlns:a16="http://schemas.microsoft.com/office/drawing/2014/main" id="{0137E1DB-DDA6-5C63-59FA-F062BD53852B}"/>
                </a:ext>
              </a:extLst>
            </p:cNvPr>
            <p:cNvSpPr/>
            <p:nvPr/>
          </p:nvSpPr>
          <p:spPr>
            <a:xfrm>
              <a:off x="2689777" y="2198427"/>
              <a:ext cx="3347263" cy="188832"/>
            </a:xfrm>
            <a:prstGeom prst="rect">
              <a:avLst/>
            </a:prstGeom>
            <a:grpFill/>
            <a:ln>
              <a:noFill/>
            </a:ln>
          </p:spPr>
          <p:txBody>
            <a:bodyPr wrap="square">
              <a:spAutoFit/>
            </a:bodyPr>
            <a:lstStyle/>
            <a:p>
              <a:r>
                <a:rPr lang="fr-FR" sz="1200" dirty="0">
                  <a:solidFill>
                    <a:schemeClr val="bg1"/>
                  </a:solidFill>
                  <a:latin typeface="Century Gothic" pitchFamily="34" charset="0"/>
                </a:rPr>
                <a:t>Objectifs du projet</a:t>
              </a:r>
            </a:p>
          </p:txBody>
        </p:sp>
      </p:grpSp>
      <p:sp>
        <p:nvSpPr>
          <p:cNvPr id="6" name="Google Shape;208;p6">
            <a:extLst>
              <a:ext uri="{FF2B5EF4-FFF2-40B4-BE49-F238E27FC236}">
                <a16:creationId xmlns:a16="http://schemas.microsoft.com/office/drawing/2014/main" id="{77C7E320-3621-D617-3A87-416953375D98}"/>
              </a:ext>
            </a:extLst>
          </p:cNvPr>
          <p:cNvSpPr txBox="1"/>
          <p:nvPr/>
        </p:nvSpPr>
        <p:spPr>
          <a:xfrm>
            <a:off x="670559" y="1092396"/>
            <a:ext cx="9895951" cy="1033669"/>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fr-FR" sz="4000" b="0" i="0" u="none" strike="noStrike" cap="none" dirty="0">
                <a:solidFill>
                  <a:schemeClr val="dk1"/>
                </a:solidFill>
                <a:latin typeface="Times New Roman"/>
                <a:ea typeface="Times New Roman"/>
                <a:cs typeface="Times New Roman"/>
                <a:sym typeface="Times New Roman"/>
              </a:rPr>
              <a:t>Objectifs du projet</a:t>
            </a:r>
          </a:p>
        </p:txBody>
      </p:sp>
      <p:sp>
        <p:nvSpPr>
          <p:cNvPr id="7" name="Google Shape;209;p6">
            <a:extLst>
              <a:ext uri="{FF2B5EF4-FFF2-40B4-BE49-F238E27FC236}">
                <a16:creationId xmlns:a16="http://schemas.microsoft.com/office/drawing/2014/main" id="{3B233C3A-487E-63F5-38F4-962323A4654F}"/>
              </a:ext>
            </a:extLst>
          </p:cNvPr>
          <p:cNvSpPr txBox="1">
            <a:spLocks noGrp="1"/>
          </p:cNvSpPr>
          <p:nvPr>
            <p:ph type="body" idx="1"/>
          </p:nvPr>
        </p:nvSpPr>
        <p:spPr>
          <a:xfrm>
            <a:off x="693798" y="2164904"/>
            <a:ext cx="9724031" cy="36833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None/>
            </a:pPr>
            <a:endParaRPr lang="fr-FR" sz="2000" dirty="0"/>
          </a:p>
          <a:p>
            <a:pPr marL="228600" lvl="0" indent="-228600" algn="l" rtl="0">
              <a:lnSpc>
                <a:spcPct val="90000"/>
              </a:lnSpc>
              <a:spcBef>
                <a:spcPts val="0"/>
              </a:spcBef>
              <a:spcAft>
                <a:spcPts val="0"/>
              </a:spcAft>
              <a:buClr>
                <a:schemeClr val="dk1"/>
              </a:buClr>
              <a:buSzPts val="2000"/>
              <a:buChar char="•"/>
            </a:pPr>
            <a:r>
              <a:rPr lang="fr-FR" sz="2000" dirty="0"/>
              <a:t>Développement du modèle de prédiction de la CLV</a:t>
            </a:r>
          </a:p>
          <a:p>
            <a:pPr marL="228600" lvl="0" indent="-228600" algn="l" rtl="0">
              <a:lnSpc>
                <a:spcPct val="90000"/>
              </a:lnSpc>
              <a:spcBef>
                <a:spcPts val="0"/>
              </a:spcBef>
              <a:spcAft>
                <a:spcPts val="0"/>
              </a:spcAft>
              <a:buClr>
                <a:schemeClr val="dk1"/>
              </a:buClr>
              <a:buSzPts val="2000"/>
              <a:buChar char="•"/>
            </a:pPr>
            <a:r>
              <a:rPr lang="fr-FR" sz="2000" dirty="0"/>
              <a:t>Test et évaluation de la méthode</a:t>
            </a:r>
          </a:p>
          <a:p>
            <a:pPr marL="228600" lvl="0" indent="-228600" algn="l" rtl="0">
              <a:lnSpc>
                <a:spcPct val="90000"/>
              </a:lnSpc>
              <a:spcBef>
                <a:spcPts val="0"/>
              </a:spcBef>
              <a:spcAft>
                <a:spcPts val="0"/>
              </a:spcAft>
              <a:buClr>
                <a:schemeClr val="dk1"/>
              </a:buClr>
              <a:buSzPts val="2000"/>
              <a:buChar char="•"/>
            </a:pPr>
            <a:r>
              <a:rPr lang="fr-FR" sz="2000" dirty="0"/>
              <a:t>Comparaison avec d’autres approches classiques</a:t>
            </a:r>
          </a:p>
        </p:txBody>
      </p:sp>
      <p:sp>
        <p:nvSpPr>
          <p:cNvPr id="3" name="Espace réservé du numéro de diapositive 2">
            <a:extLst>
              <a:ext uri="{FF2B5EF4-FFF2-40B4-BE49-F238E27FC236}">
                <a16:creationId xmlns:a16="http://schemas.microsoft.com/office/drawing/2014/main" id="{581A71F3-A819-A7E8-8194-93B55DAEE6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sp>
        <p:nvSpPr>
          <p:cNvPr id="4" name="Rectangle 9">
            <a:extLst>
              <a:ext uri="{FF2B5EF4-FFF2-40B4-BE49-F238E27FC236}">
                <a16:creationId xmlns:a16="http://schemas.microsoft.com/office/drawing/2014/main" id="{EA04CF70-92FE-D026-D400-77963DEB298B}"/>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Tree>
    <p:extLst>
      <p:ext uri="{BB962C8B-B14F-4D97-AF65-F5344CB8AC3E}">
        <p14:creationId xmlns:p14="http://schemas.microsoft.com/office/powerpoint/2010/main" val="3603480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17"/>
          <p:cNvSpPr>
            <a:spLocks noGrp="1"/>
          </p:cNvSpPr>
          <p:nvPr>
            <p:ph type="sldNum" sz="quarter" idx="12"/>
          </p:nvPr>
        </p:nvSpPr>
        <p:spPr>
          <a:xfrm>
            <a:off x="8077200" y="6553150"/>
            <a:ext cx="2133600" cy="476250"/>
          </a:xfrm>
        </p:spPr>
        <p:txBody>
          <a:bodyPr/>
          <a:lstStyle/>
          <a:p>
            <a:pPr>
              <a:defRPr/>
            </a:pPr>
            <a:fld id="{6A7C5893-520F-4B8C-85B1-8E6CCFC28006}" type="slidenum">
              <a:rPr lang="fr-FR" smtClean="0">
                <a:solidFill>
                  <a:prstClr val="black">
                    <a:tint val="75000"/>
                  </a:prstClr>
                </a:solidFill>
              </a:rPr>
              <a:pPr>
                <a:defRPr/>
              </a:pPr>
              <a:t>9</a:t>
            </a:fld>
            <a:endParaRPr lang="fr-FR" dirty="0">
              <a:solidFill>
                <a:prstClr val="black">
                  <a:tint val="75000"/>
                </a:prstClr>
              </a:solidFill>
            </a:endParaRPr>
          </a:p>
        </p:txBody>
      </p:sp>
      <p:sp>
        <p:nvSpPr>
          <p:cNvPr id="19" name="Text Box 12"/>
          <p:cNvSpPr txBox="1">
            <a:spLocks noChangeArrowheads="1"/>
          </p:cNvSpPr>
          <p:nvPr/>
        </p:nvSpPr>
        <p:spPr bwMode="auto">
          <a:xfrm>
            <a:off x="4908848" y="6534835"/>
            <a:ext cx="3312765" cy="307777"/>
          </a:xfrm>
          <a:prstGeom prst="rect">
            <a:avLst/>
          </a:prstGeom>
          <a:noFill/>
          <a:ln w="9525">
            <a:noFill/>
            <a:miter lim="800000"/>
            <a:headEnd/>
            <a:tailEnd/>
          </a:ln>
          <a:effectLst/>
        </p:spPr>
        <p:txBody>
          <a:bodyPr wrap="square">
            <a:spAutoFit/>
          </a:bodyPr>
          <a:lstStyle/>
          <a:p>
            <a:r>
              <a:rPr lang="fr-FR" sz="1400" dirty="0">
                <a:solidFill>
                  <a:prstClr val="white"/>
                </a:solidFill>
                <a:latin typeface="Georgia" pitchFamily="18" charset="0"/>
              </a:rPr>
              <a:t>Année universitaire 2012/2013</a:t>
            </a:r>
          </a:p>
        </p:txBody>
      </p:sp>
      <p:sp>
        <p:nvSpPr>
          <p:cNvPr id="25" name="Espace réservé du numéro de diapositive 17"/>
          <p:cNvSpPr txBox="1">
            <a:spLocks/>
          </p:cNvSpPr>
          <p:nvPr/>
        </p:nvSpPr>
        <p:spPr>
          <a:xfrm>
            <a:off x="5879976" y="6481142"/>
            <a:ext cx="360040" cy="476250"/>
          </a:xfrm>
          <a:prstGeom prst="rect">
            <a:avLst/>
          </a:prstGeom>
        </p:spPr>
        <p:txBody>
          <a:bodyPr vert="horz" lIns="91440" tIns="45720" rIns="91440" bIns="45720" rtlCol="0" anchor="ctr"/>
          <a:lstStyle/>
          <a:p>
            <a:pPr algn="r">
              <a:defRPr/>
            </a:pPr>
            <a:fld id="{6A7C5893-520F-4B8C-85B1-8E6CCFC28006}" type="slidenum">
              <a:rPr lang="fr-FR" sz="1200" b="1">
                <a:solidFill>
                  <a:prstClr val="white"/>
                </a:solidFill>
                <a:latin typeface="Century Gothic" pitchFamily="34" charset="0"/>
              </a:rPr>
              <a:pPr algn="r">
                <a:defRPr/>
              </a:pPr>
              <a:t>9</a:t>
            </a:fld>
            <a:endParaRPr lang="fr-FR" sz="1200" b="1" dirty="0">
              <a:solidFill>
                <a:prstClr val="white"/>
              </a:solidFill>
              <a:latin typeface="Century Gothic" pitchFamily="34" charset="0"/>
            </a:endParaRPr>
          </a:p>
        </p:txBody>
      </p:sp>
      <p:sp>
        <p:nvSpPr>
          <p:cNvPr id="86" name="Rectangle 85"/>
          <p:cNvSpPr/>
          <p:nvPr/>
        </p:nvSpPr>
        <p:spPr>
          <a:xfrm>
            <a:off x="1872094" y="6025278"/>
            <a:ext cx="373820" cy="369332"/>
          </a:xfrm>
          <a:prstGeom prst="rect">
            <a:avLst/>
          </a:prstGeom>
        </p:spPr>
        <p:txBody>
          <a:bodyPr wrap="none">
            <a:spAutoFit/>
          </a:bodyPr>
          <a:lstStyle/>
          <a:p>
            <a:pPr algn="ctr"/>
            <a:r>
              <a:rPr lang="fr-FR" dirty="0">
                <a:solidFill>
                  <a:prstClr val="white"/>
                </a:solidFill>
              </a:rPr>
              <a:t>IV</a:t>
            </a:r>
          </a:p>
        </p:txBody>
      </p:sp>
      <p:sp>
        <p:nvSpPr>
          <p:cNvPr id="52" name="Rectangle 51"/>
          <p:cNvSpPr/>
          <p:nvPr/>
        </p:nvSpPr>
        <p:spPr>
          <a:xfrm>
            <a:off x="667489" y="892967"/>
            <a:ext cx="504056" cy="504056"/>
          </a:xfrm>
          <a:prstGeom prst="rect">
            <a:avLst/>
          </a:prstGeom>
          <a:solidFill>
            <a:srgbClr val="92D050">
              <a:alpha val="87059"/>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white"/>
                </a:solidFill>
                <a:latin typeface="Century Gothic" pitchFamily="34" charset="0"/>
              </a:rPr>
              <a:t>III</a:t>
            </a:r>
          </a:p>
        </p:txBody>
      </p:sp>
      <p:grpSp>
        <p:nvGrpSpPr>
          <p:cNvPr id="3" name="Groupe 2">
            <a:extLst>
              <a:ext uri="{FF2B5EF4-FFF2-40B4-BE49-F238E27FC236}">
                <a16:creationId xmlns:a16="http://schemas.microsoft.com/office/drawing/2014/main" id="{975BFAEF-5D51-BA71-2F01-48FE93CF5241}"/>
              </a:ext>
            </a:extLst>
          </p:cNvPr>
          <p:cNvGrpSpPr/>
          <p:nvPr/>
        </p:nvGrpSpPr>
        <p:grpSpPr>
          <a:xfrm>
            <a:off x="3090016" y="2416674"/>
            <a:ext cx="6011967" cy="1299078"/>
            <a:chOff x="2606890" y="2132199"/>
            <a:chExt cx="3430150" cy="281018"/>
          </a:xfrm>
        </p:grpSpPr>
        <p:sp>
          <p:nvSpPr>
            <p:cNvPr id="48" name="Rectangle 47"/>
            <p:cNvSpPr/>
            <p:nvPr/>
          </p:nvSpPr>
          <p:spPr>
            <a:xfrm rot="16200000" flipV="1">
              <a:off x="4094504" y="644585"/>
              <a:ext cx="281018" cy="325624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fr-FR" sz="2000" dirty="0">
                <a:solidFill>
                  <a:prstClr val="white"/>
                </a:solidFill>
                <a:latin typeface="Georgia" pitchFamily="18" charset="0"/>
              </a:endParaRPr>
            </a:p>
          </p:txBody>
        </p:sp>
        <p:sp>
          <p:nvSpPr>
            <p:cNvPr id="53" name="Rectangle 52"/>
            <p:cNvSpPr/>
            <p:nvPr/>
          </p:nvSpPr>
          <p:spPr>
            <a:xfrm>
              <a:off x="2689776" y="2198427"/>
              <a:ext cx="3347264" cy="126499"/>
            </a:xfrm>
            <a:prstGeom prst="rect">
              <a:avLst/>
            </a:prstGeom>
          </p:spPr>
          <p:txBody>
            <a:bodyPr wrap="square">
              <a:spAutoFit/>
            </a:bodyPr>
            <a:lstStyle/>
            <a:p>
              <a:pPr algn="ctr"/>
              <a:r>
                <a:rPr lang="fr-FR" sz="3200" dirty="0">
                  <a:solidFill>
                    <a:prstClr val="white"/>
                  </a:solidFill>
                  <a:latin typeface="Century Gothic" pitchFamily="34" charset="0"/>
                </a:rPr>
                <a:t>Méthodologie</a:t>
              </a:r>
            </a:p>
          </p:txBody>
        </p:sp>
      </p:grpSp>
      <p:sp>
        <p:nvSpPr>
          <p:cNvPr id="55" name="Rectangle 7"/>
          <p:cNvSpPr>
            <a:spLocks noChangeArrowheads="1"/>
          </p:cNvSpPr>
          <p:nvPr/>
        </p:nvSpPr>
        <p:spPr bwMode="gray">
          <a:xfrm>
            <a:off x="1487996" y="605227"/>
            <a:ext cx="9144000" cy="45719"/>
          </a:xfrm>
          <a:prstGeom prst="rect">
            <a:avLst/>
          </a:prstGeom>
          <a:solidFill>
            <a:schemeClr val="bg1">
              <a:lumMod val="65000"/>
            </a:schemeClr>
          </a:solidFill>
          <a:ln w="3175">
            <a:solidFill>
              <a:schemeClr val="bg1">
                <a:lumMod val="75000"/>
              </a:schemeClr>
            </a:solidFill>
            <a:miter lim="800000"/>
            <a:headEnd/>
            <a:tailEnd/>
          </a:ln>
          <a:effectLst/>
        </p:spPr>
        <p:txBody>
          <a:bodyPr wrap="none" anchor="ctr"/>
          <a:lstStyle/>
          <a:p>
            <a:endParaRPr lang="fr-FR" dirty="0">
              <a:ln w="6350">
                <a:solidFill>
                  <a:prstClr val="black"/>
                </a:solidFill>
              </a:ln>
              <a:solidFill>
                <a:prstClr val="black"/>
              </a:solidFill>
            </a:endParaRPr>
          </a:p>
        </p:txBody>
      </p:sp>
      <p:sp>
        <p:nvSpPr>
          <p:cNvPr id="54" name="Espace réservé du numéro de diapositive 17"/>
          <p:cNvSpPr txBox="1">
            <a:spLocks/>
          </p:cNvSpPr>
          <p:nvPr/>
        </p:nvSpPr>
        <p:spPr>
          <a:xfrm>
            <a:off x="5959529" y="6479710"/>
            <a:ext cx="360040" cy="47625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b="1" dirty="0">
                <a:solidFill>
                  <a:prstClr val="white"/>
                </a:solidFill>
                <a:latin typeface="Century Gothic" panose="020B0502020202020204" pitchFamily="34" charset="0"/>
              </a:rPr>
              <a:t>2</a:t>
            </a:r>
          </a:p>
        </p:txBody>
      </p:sp>
      <p:sp>
        <p:nvSpPr>
          <p:cNvPr id="66" name="Rectangle 9">
            <a:extLst>
              <a:ext uri="{FF2B5EF4-FFF2-40B4-BE49-F238E27FC236}">
                <a16:creationId xmlns:a16="http://schemas.microsoft.com/office/drawing/2014/main" id="{B5BB449C-59E4-4DB7-888B-95E21B67C0D4}"/>
              </a:ext>
            </a:extLst>
          </p:cNvPr>
          <p:cNvSpPr>
            <a:spLocks noChangeArrowheads="1"/>
          </p:cNvSpPr>
          <p:nvPr/>
        </p:nvSpPr>
        <p:spPr bwMode="gray">
          <a:xfrm flipV="1">
            <a:off x="1716301" y="6419157"/>
            <a:ext cx="9162197" cy="252485"/>
          </a:xfrm>
          <a:prstGeom prst="rect">
            <a:avLst/>
          </a:prstGeom>
          <a:solidFill>
            <a:schemeClr val="tx1"/>
          </a:solidFill>
          <a:ln w="9525" algn="ctr">
            <a:solidFill>
              <a:schemeClr val="tx1"/>
            </a:solidFill>
            <a:miter lim="800000"/>
            <a:headEnd/>
            <a:tailEnd/>
          </a:ln>
        </p:spPr>
        <p:txBody>
          <a:bodyPr wrap="none" anchor="ctr"/>
          <a:lstStyle/>
          <a:p>
            <a:endParaRPr lang="fr-FR" dirty="0">
              <a:solidFill>
                <a:prstClr val="black"/>
              </a:solidFill>
              <a:latin typeface="Century Gothic" panose="020B0502020202020204" pitchFamily="34" charset="0"/>
            </a:endParaRPr>
          </a:p>
        </p:txBody>
      </p:sp>
    </p:spTree>
    <p:extLst>
      <p:ext uri="{BB962C8B-B14F-4D97-AF65-F5344CB8AC3E}">
        <p14:creationId xmlns:p14="http://schemas.microsoft.com/office/powerpoint/2010/main" val="237354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4635</TotalTime>
  <Words>3420</Words>
  <Application>Microsoft Office PowerPoint</Application>
  <PresentationFormat>Widescreen</PresentationFormat>
  <Paragraphs>489</Paragraphs>
  <Slides>45</Slides>
  <Notes>45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45</vt:i4>
      </vt:variant>
    </vt:vector>
  </HeadingPairs>
  <TitlesOfParts>
    <vt:vector size="55" baseType="lpstr">
      <vt:lpstr>Arial</vt:lpstr>
      <vt:lpstr>Calibri</vt:lpstr>
      <vt:lpstr>Century Gothic</vt:lpstr>
      <vt:lpstr>Georgia</vt:lpstr>
      <vt:lpstr>Montserrat Medium</vt:lpstr>
      <vt:lpstr>Montserrat SemiBold</vt:lpstr>
      <vt:lpstr>Times New Roman</vt:lpstr>
      <vt:lpstr>Wingdings 3</vt:lpstr>
      <vt:lpstr>Thème Office</vt:lpstr>
      <vt:lpstr>Office Theme</vt:lpstr>
      <vt:lpstr>Modélisation Prédictive de la Valeur Client dans le Secteur Bancaire</vt:lpstr>
      <vt:lpstr>PowerPoint Presentation</vt:lpstr>
      <vt:lpstr>PowerPoint Presentation</vt:lpstr>
      <vt:lpstr>PowerPoint Presentation</vt:lpstr>
      <vt:lpstr>Organisme d’accueil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Apprentissage par renforcement dans le cadre multi_x0002_agent pour le contrôle des feux de circulation</dc:title>
  <dc:creator>MOHAMED NABIGH</dc:creator>
  <cp:lastModifiedBy>MOHAMED NABIGH</cp:lastModifiedBy>
  <cp:revision>8</cp:revision>
  <dcterms:created xsi:type="dcterms:W3CDTF">2023-06-16T14:26:53Z</dcterms:created>
  <dcterms:modified xsi:type="dcterms:W3CDTF">2024-09-16T07:35:41Z</dcterms:modified>
</cp:coreProperties>
</file>