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9" r:id="rId5"/>
    <p:sldId id="270" r:id="rId6"/>
    <p:sldId id="266" r:id="rId7"/>
    <p:sldId id="271" r:id="rId8"/>
    <p:sldId id="272" r:id="rId9"/>
    <p:sldId id="267" r:id="rId10"/>
    <p:sldId id="268" r:id="rId11"/>
    <p:sldId id="273" r:id="rId12"/>
    <p:sldId id="274" r:id="rId13"/>
    <p:sldId id="278" r:id="rId14"/>
    <p:sldId id="279" r:id="rId15"/>
    <p:sldId id="277" r:id="rId16"/>
    <p:sldId id="276" r:id="rId17"/>
    <p:sldId id="281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1C4D"/>
    <a:srgbClr val="8A1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8" autoAdjust="0"/>
    <p:restoredTop sz="94660"/>
  </p:normalViewPr>
  <p:slideViewPr>
    <p:cSldViewPr snapToGrid="0">
      <p:cViewPr>
        <p:scale>
          <a:sx n="75" d="100"/>
          <a:sy n="75" d="100"/>
        </p:scale>
        <p:origin x="34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69E2-74EE-497E-975E-96843FACD97C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6490-6B5B-4E9B-BAFA-11B12EC22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32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69E2-74EE-497E-975E-96843FACD97C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6490-6B5B-4E9B-BAFA-11B12EC22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21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69E2-74EE-497E-975E-96843FACD97C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6490-6B5B-4E9B-BAFA-11B12EC22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26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69E2-74EE-497E-975E-96843FACD97C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6490-6B5B-4E9B-BAFA-11B12EC22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77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69E2-74EE-497E-975E-96843FACD97C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6490-6B5B-4E9B-BAFA-11B12EC22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16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69E2-74EE-497E-975E-96843FACD97C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6490-6B5B-4E9B-BAFA-11B12EC22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3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69E2-74EE-497E-975E-96843FACD97C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6490-6B5B-4E9B-BAFA-11B12EC22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69E2-74EE-497E-975E-96843FACD97C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6490-6B5B-4E9B-BAFA-11B12EC22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90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69E2-74EE-497E-975E-96843FACD97C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6490-6B5B-4E9B-BAFA-11B12EC22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66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69E2-74EE-497E-975E-96843FACD97C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6490-6B5B-4E9B-BAFA-11B12EC22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75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69E2-74EE-497E-975E-96843FACD97C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6490-6B5B-4E9B-BAFA-11B12EC22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24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369E2-74EE-497E-975E-96843FACD97C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6490-6B5B-4E9B-BAFA-11B12EC22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37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1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818958" y="3830141"/>
            <a:ext cx="8387507" cy="338554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fr-FR" sz="1600" b="1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KHALLOUQ Youssef Amine</a:t>
            </a:r>
            <a:endParaRPr lang="fr-FR" sz="1600" b="1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16590" y="3429721"/>
            <a:ext cx="8387507" cy="338554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Century Gothic" pitchFamily="34" charset="0"/>
              </a:rPr>
              <a:t>Soutenu </a:t>
            </a:r>
            <a:r>
              <a:rPr lang="fr-FR" sz="16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Century Gothic" pitchFamily="34" charset="0"/>
              </a:rPr>
              <a:t>le Vendredi </a:t>
            </a:r>
            <a:r>
              <a:rPr lang="fr-FR" sz="16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Century Gothic" pitchFamily="34" charset="0"/>
              </a:rPr>
              <a:t>31 Mai 2024  </a:t>
            </a:r>
            <a:r>
              <a:rPr lang="fr-FR" sz="16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Century Gothic" pitchFamily="34" charset="0"/>
              </a:rPr>
              <a:t>par :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59754" y="4518898"/>
            <a:ext cx="3038910" cy="2339102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Century Gothic" pitchFamily="34" charset="0"/>
              </a:rPr>
              <a:t>Devant le Jury composé de:</a:t>
            </a:r>
          </a:p>
          <a:p>
            <a:pPr algn="ctr"/>
            <a:r>
              <a:rPr lang="fr-FR" sz="16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 		</a:t>
            </a:r>
          </a:p>
          <a:p>
            <a:pPr algn="ctr"/>
            <a:r>
              <a:rPr lang="fr-FR" sz="16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      Pr</a:t>
            </a:r>
            <a:r>
              <a:rPr lang="fr-FR" sz="16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. </a:t>
            </a:r>
            <a:r>
              <a:rPr lang="fr-FR" sz="1600" dirty="0" err="1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Taoufik</a:t>
            </a:r>
            <a:r>
              <a:rPr lang="fr-FR" sz="16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fr-FR" sz="160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Ennajjary</a:t>
            </a:r>
            <a:r>
              <a:rPr lang="fr-FR" sz="16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/>
            </a:r>
            <a:br>
              <a:rPr lang="fr-FR" sz="16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</a:br>
            <a:r>
              <a:rPr lang="fr-FR" sz="16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	 				</a:t>
            </a:r>
          </a:p>
          <a:p>
            <a:pPr algn="ctr"/>
            <a:r>
              <a:rPr lang="fr-FR" sz="16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          Mme </a:t>
            </a:r>
            <a:r>
              <a:rPr lang="fr-FR" sz="160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Valerie</a:t>
            </a:r>
            <a:r>
              <a:rPr lang="fr-FR" sz="16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fr-FR" sz="160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Geslin</a:t>
            </a:r>
            <a:r>
              <a:rPr lang="fr-FR" sz="16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  </a:t>
            </a:r>
            <a:r>
              <a:rPr lang="fr-FR" sz="1600" dirty="0" smtClean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		                 			</a:t>
            </a:r>
          </a:p>
          <a:p>
            <a:endParaRPr lang="fr-FR" dirty="0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990329" y="1860061"/>
            <a:ext cx="6578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Development </a:t>
            </a:r>
            <a:r>
              <a:rPr lang="en-US" sz="32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d’une</a:t>
            </a:r>
            <a:r>
              <a:rPr lang="en-US" sz="3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application Rolling Forecast </a:t>
            </a:r>
            <a:r>
              <a:rPr lang="en-US" sz="32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Carfuel</a:t>
            </a:r>
            <a:endParaRPr lang="en-US" sz="32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endParaRPr lang="fr-FR" sz="3200" b="1" dirty="0">
              <a:solidFill>
                <a:schemeClr val="bg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569" y="45630"/>
            <a:ext cx="1814431" cy="181443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51" y="443938"/>
            <a:ext cx="1270111" cy="101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0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1026367"/>
          </a:xfrm>
          <a:prstGeom prst="rect">
            <a:avLst/>
          </a:prstGeom>
          <a:solidFill>
            <a:srgbClr val="8A1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42596" y="159239"/>
            <a:ext cx="4989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smtClean="0">
                <a:solidFill>
                  <a:schemeClr val="bg1"/>
                </a:solidFill>
              </a:rPr>
              <a:t>choix du modèle</a:t>
            </a:r>
            <a:endParaRPr lang="fr-FR" sz="4000" b="1" dirty="0">
              <a:solidFill>
                <a:schemeClr val="bg1"/>
              </a:solidFill>
            </a:endParaRPr>
          </a:p>
        </p:txBody>
      </p:sp>
      <p:sp>
        <p:nvSpPr>
          <p:cNvPr id="6" name="TextBox 32"/>
          <p:cNvSpPr txBox="1"/>
          <p:nvPr/>
        </p:nvSpPr>
        <p:spPr>
          <a:xfrm>
            <a:off x="629633" y="1537546"/>
            <a:ext cx="11562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Après le prétraitement des données, il était temps de choisir les modèles répondant à nos exigences</a:t>
            </a:r>
            <a:endParaRPr lang="en-US" sz="2000" b="1" dirty="0">
              <a:latin typeface="Century Gothic" pitchFamily="34" charset="0"/>
            </a:endParaRPr>
          </a:p>
        </p:txBody>
      </p:sp>
      <p:pic>
        <p:nvPicPr>
          <p:cNvPr id="5122" name="Picture 2" descr="https://lh7-eu.googleusercontent.com/sc18WDbDu-wbGm6BIekkauaPPupIbNpax6FUaphzu9FdoQ_BOI7uoklqWte_5FojxgNvVlFobuQzPTD1TwC8aEthEIBKYdFcyqNrb_vigEjEmuZOfSZgWx6a14T0DFldMmUVdzxGMPnGTGVb_X9EQO5log=n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96" y="2777928"/>
            <a:ext cx="4365625" cy="295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7-eu.googleusercontent.com/pTs0nLE7SElZfONMjHLtOcIRUIwvg6Imrzlc0U19n30dJkdVCrabryK93IX6tMP7MaJ-xY2xhN0_sm79AqTtiBZy7y3rcEH6Avow3Dz96U8XC36TXUr2_jkzUnPVR6uAoCnSqNwQeU9aq4wiM3ounuj3ow=n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95" y="2777928"/>
            <a:ext cx="5544185" cy="256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98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1026367"/>
          </a:xfrm>
          <a:prstGeom prst="rect">
            <a:avLst/>
          </a:prstGeom>
          <a:solidFill>
            <a:srgbClr val="8A1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42596" y="159239"/>
            <a:ext cx="4989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smtClean="0">
                <a:solidFill>
                  <a:schemeClr val="bg1"/>
                </a:solidFill>
              </a:rPr>
              <a:t>choix du modèle</a:t>
            </a:r>
            <a:endParaRPr lang="fr-FR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004920"/>
              </p:ext>
            </p:extLst>
          </p:nvPr>
        </p:nvGraphicFramePr>
        <p:xfrm>
          <a:off x="1635760" y="1584962"/>
          <a:ext cx="8280400" cy="4632963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070100"/>
                <a:gridCol w="2070100"/>
                <a:gridCol w="2070100"/>
                <a:gridCol w="2070100"/>
              </a:tblGrid>
              <a:tr h="378201">
                <a:tc>
                  <a:txBody>
                    <a:bodyPr/>
                    <a:lstStyle/>
                    <a:p>
                      <a:pPr fontAlgn="b"/>
                      <a:r>
                        <a:rPr lang="fr-FR" sz="1700" dirty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endParaRPr lang="fr-FR" sz="17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8803" marR="88803" marT="44401" marB="44401" anchor="b">
                    <a:solidFill>
                      <a:srgbClr val="BA1C4D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fr-FR" sz="1700">
                          <a:solidFill>
                            <a:schemeClr val="bg1"/>
                          </a:solidFill>
                          <a:effectLst/>
                        </a:rPr>
                        <a:t>Metric</a:t>
                      </a:r>
                      <a:endParaRPr lang="fr-FR" sz="17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8803" marR="88803" marT="44401" marB="44401" anchor="b">
                    <a:solidFill>
                      <a:srgbClr val="BA1C4D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fr-FR" sz="1700">
                          <a:solidFill>
                            <a:schemeClr val="bg1"/>
                          </a:solidFill>
                          <a:effectLst/>
                        </a:rPr>
                        <a:t>Training</a:t>
                      </a:r>
                      <a:endParaRPr lang="fr-FR" sz="17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8803" marR="88803" marT="44401" marB="44401" anchor="b">
                    <a:solidFill>
                      <a:srgbClr val="BA1C4D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fr-FR" sz="1700">
                          <a:solidFill>
                            <a:schemeClr val="bg1"/>
                          </a:solidFill>
                          <a:effectLst/>
                        </a:rPr>
                        <a:t>Test</a:t>
                      </a:r>
                      <a:endParaRPr lang="fr-FR" sz="17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8803" marR="88803" marT="44401" marB="44401" anchor="b">
                    <a:solidFill>
                      <a:srgbClr val="BA1C4D"/>
                    </a:solidFill>
                  </a:tcPr>
                </a:tc>
              </a:tr>
              <a:tr h="378201">
                <a:tc>
                  <a:txBody>
                    <a:bodyPr/>
                    <a:lstStyle/>
                    <a:p>
                      <a:pPr fontAlgn="base"/>
                      <a:r>
                        <a:rPr lang="fr-FR" sz="1700">
                          <a:solidFill>
                            <a:schemeClr val="bg1"/>
                          </a:solidFill>
                          <a:effectLst/>
                        </a:rPr>
                        <a:t>XGBoost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700">
                          <a:solidFill>
                            <a:schemeClr val="bg1"/>
                          </a:solidFill>
                          <a:effectLst/>
                        </a:rPr>
                        <a:t>MSE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700">
                          <a:solidFill>
                            <a:schemeClr val="bg1"/>
                          </a:solidFill>
                          <a:effectLst/>
                        </a:rPr>
                        <a:t>5.0945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700">
                          <a:solidFill>
                            <a:schemeClr val="bg1"/>
                          </a:solidFill>
                          <a:effectLst/>
                        </a:rPr>
                        <a:t>5.8825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</a:tr>
              <a:tr h="378201">
                <a:tc>
                  <a:txBody>
                    <a:bodyPr/>
                    <a:lstStyle/>
                    <a:p>
                      <a:pPr fontAlgn="base"/>
                      <a:r>
                        <a:rPr lang="fr-FR" sz="1700" dirty="0" err="1">
                          <a:solidFill>
                            <a:schemeClr val="bg1"/>
                          </a:solidFill>
                          <a:effectLst/>
                        </a:rPr>
                        <a:t>XGBoost</a:t>
                      </a:r>
                      <a:endParaRPr lang="fr-FR" sz="17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700">
                          <a:solidFill>
                            <a:schemeClr val="bg1"/>
                          </a:solidFill>
                          <a:effectLst/>
                        </a:rPr>
                        <a:t>MAE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700">
                          <a:solidFill>
                            <a:schemeClr val="bg1"/>
                          </a:solidFill>
                          <a:effectLst/>
                        </a:rPr>
                        <a:t>1.5964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700">
                          <a:solidFill>
                            <a:schemeClr val="bg1"/>
                          </a:solidFill>
                          <a:effectLst/>
                        </a:rPr>
                        <a:t>1.6944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</a:tr>
              <a:tr h="378201">
                <a:tc>
                  <a:txBody>
                    <a:bodyPr/>
                    <a:lstStyle/>
                    <a:p>
                      <a:pPr fontAlgn="base"/>
                      <a:r>
                        <a:rPr lang="fr-FR" sz="1700" dirty="0" err="1">
                          <a:solidFill>
                            <a:schemeClr val="bg1"/>
                          </a:solidFill>
                          <a:effectLst/>
                        </a:rPr>
                        <a:t>XGBoost</a:t>
                      </a:r>
                      <a:endParaRPr lang="fr-FR" sz="17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700">
                          <a:solidFill>
                            <a:schemeClr val="bg1"/>
                          </a:solidFill>
                          <a:effectLst/>
                        </a:rPr>
                        <a:t>R2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700">
                          <a:solidFill>
                            <a:schemeClr val="bg1"/>
                          </a:solidFill>
                          <a:effectLst/>
                        </a:rPr>
                        <a:t>0.7059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700" dirty="0">
                          <a:solidFill>
                            <a:schemeClr val="bg1"/>
                          </a:solidFill>
                          <a:effectLst/>
                        </a:rPr>
                        <a:t>0.6571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</a:tr>
              <a:tr h="378201">
                <a:tc>
                  <a:txBody>
                    <a:bodyPr/>
                    <a:lstStyle/>
                    <a:p>
                      <a:pPr fontAlgn="base"/>
                      <a:r>
                        <a:rPr lang="fr-FR" sz="1700">
                          <a:solidFill>
                            <a:schemeClr val="bg1"/>
                          </a:solidFill>
                          <a:effectLst/>
                        </a:rPr>
                        <a:t>SVR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700" dirty="0">
                          <a:solidFill>
                            <a:schemeClr val="bg1"/>
                          </a:solidFill>
                          <a:effectLst/>
                        </a:rPr>
                        <a:t>MSE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700">
                          <a:solidFill>
                            <a:schemeClr val="bg1"/>
                          </a:solidFill>
                          <a:effectLst/>
                        </a:rPr>
                        <a:t>7.7986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700">
                          <a:solidFill>
                            <a:schemeClr val="bg1"/>
                          </a:solidFill>
                          <a:effectLst/>
                        </a:rPr>
                        <a:t>8.0035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</a:tr>
              <a:tr h="378201">
                <a:tc>
                  <a:txBody>
                    <a:bodyPr/>
                    <a:lstStyle/>
                    <a:p>
                      <a:pPr fontAlgn="base"/>
                      <a:r>
                        <a:rPr lang="fr-FR" sz="1700">
                          <a:solidFill>
                            <a:schemeClr val="bg1"/>
                          </a:solidFill>
                          <a:effectLst/>
                        </a:rPr>
                        <a:t>SVR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700" dirty="0">
                          <a:solidFill>
                            <a:schemeClr val="bg1"/>
                          </a:solidFill>
                          <a:effectLst/>
                        </a:rPr>
                        <a:t>MAE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700">
                          <a:solidFill>
                            <a:schemeClr val="bg1"/>
                          </a:solidFill>
                          <a:effectLst/>
                        </a:rPr>
                        <a:t>1.8289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700">
                          <a:solidFill>
                            <a:schemeClr val="bg1"/>
                          </a:solidFill>
                          <a:effectLst/>
                        </a:rPr>
                        <a:t>1.8569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</a:tr>
              <a:tr h="378201">
                <a:tc>
                  <a:txBody>
                    <a:bodyPr/>
                    <a:lstStyle/>
                    <a:p>
                      <a:pPr fontAlgn="base"/>
                      <a:r>
                        <a:rPr lang="fr-FR" sz="1700">
                          <a:solidFill>
                            <a:schemeClr val="bg1"/>
                          </a:solidFill>
                          <a:effectLst/>
                        </a:rPr>
                        <a:t>SVR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700" dirty="0">
                          <a:solidFill>
                            <a:schemeClr val="bg1"/>
                          </a:solidFill>
                          <a:effectLst/>
                        </a:rPr>
                        <a:t>R2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700">
                          <a:solidFill>
                            <a:schemeClr val="bg1"/>
                          </a:solidFill>
                          <a:effectLst/>
                        </a:rPr>
                        <a:t>0.5498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700">
                          <a:solidFill>
                            <a:schemeClr val="bg1"/>
                          </a:solidFill>
                          <a:effectLst/>
                        </a:rPr>
                        <a:t>0.5334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</a:tr>
              <a:tr h="661852">
                <a:tc>
                  <a:txBody>
                    <a:bodyPr/>
                    <a:lstStyle/>
                    <a:p>
                      <a:pPr fontAlgn="base"/>
                      <a:r>
                        <a:rPr lang="fr-FR" sz="1700">
                          <a:solidFill>
                            <a:schemeClr val="bg1"/>
                          </a:solidFill>
                          <a:effectLst/>
                        </a:rPr>
                        <a:t>RandomForest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700" dirty="0">
                          <a:solidFill>
                            <a:schemeClr val="bg1"/>
                          </a:solidFill>
                          <a:effectLst/>
                        </a:rPr>
                        <a:t>MSE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700" dirty="0">
                          <a:solidFill>
                            <a:schemeClr val="bg1"/>
                          </a:solidFill>
                          <a:effectLst/>
                        </a:rPr>
                        <a:t>0.9457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700">
                          <a:solidFill>
                            <a:schemeClr val="bg1"/>
                          </a:solidFill>
                          <a:effectLst/>
                        </a:rPr>
                        <a:t>1.1526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</a:tr>
              <a:tr h="661852">
                <a:tc>
                  <a:txBody>
                    <a:bodyPr/>
                    <a:lstStyle/>
                    <a:p>
                      <a:pPr fontAlgn="base"/>
                      <a:r>
                        <a:rPr lang="fr-FR" sz="1700">
                          <a:solidFill>
                            <a:schemeClr val="bg1"/>
                          </a:solidFill>
                          <a:effectLst/>
                        </a:rPr>
                        <a:t>RandomForest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700">
                          <a:solidFill>
                            <a:schemeClr val="bg1"/>
                          </a:solidFill>
                          <a:effectLst/>
                        </a:rPr>
                        <a:t>MAE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700" dirty="0">
                          <a:solidFill>
                            <a:schemeClr val="bg1"/>
                          </a:solidFill>
                          <a:effectLst/>
                        </a:rPr>
                        <a:t>0.3109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700" dirty="0">
                          <a:solidFill>
                            <a:schemeClr val="bg1"/>
                          </a:solidFill>
                          <a:effectLst/>
                        </a:rPr>
                        <a:t>0.4645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</a:tr>
              <a:tr h="661852">
                <a:tc>
                  <a:txBody>
                    <a:bodyPr/>
                    <a:lstStyle/>
                    <a:p>
                      <a:pPr fontAlgn="base"/>
                      <a:r>
                        <a:rPr lang="fr-FR" sz="1700">
                          <a:solidFill>
                            <a:schemeClr val="bg1"/>
                          </a:solidFill>
                          <a:effectLst/>
                        </a:rPr>
                        <a:t>RandomForest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700">
                          <a:solidFill>
                            <a:schemeClr val="bg1"/>
                          </a:solidFill>
                          <a:effectLst/>
                        </a:rPr>
                        <a:t>R2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700" dirty="0">
                          <a:solidFill>
                            <a:schemeClr val="bg1"/>
                          </a:solidFill>
                          <a:effectLst/>
                        </a:rPr>
                        <a:t>0.8988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700" dirty="0">
                          <a:solidFill>
                            <a:schemeClr val="bg1"/>
                          </a:solidFill>
                          <a:effectLst/>
                        </a:rPr>
                        <a:t>0.8783</a:t>
                      </a:r>
                    </a:p>
                  </a:txBody>
                  <a:tcPr marL="88803" marR="88803" marT="44401" marB="44401" anchor="ctr">
                    <a:solidFill>
                      <a:srgbClr val="BA1C4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0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1026367"/>
          </a:xfrm>
          <a:prstGeom prst="rect">
            <a:avLst/>
          </a:prstGeom>
          <a:solidFill>
            <a:srgbClr val="8A1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42596" y="159239"/>
            <a:ext cx="4989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smtClean="0">
                <a:solidFill>
                  <a:schemeClr val="bg1"/>
                </a:solidFill>
              </a:rPr>
              <a:t>choix du modèle</a:t>
            </a:r>
            <a:endParaRPr lang="fr-FR" sz="40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16" y="1266886"/>
            <a:ext cx="9268034" cy="486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6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1026367"/>
          </a:xfrm>
          <a:prstGeom prst="rect">
            <a:avLst/>
          </a:prstGeom>
          <a:solidFill>
            <a:srgbClr val="8A1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42596" y="159239"/>
            <a:ext cx="113093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/>
                </a:solidFill>
              </a:rPr>
              <a:t>implémentation de l'application</a:t>
            </a:r>
            <a:endParaRPr lang="fr-FR" sz="4000" dirty="0" smtClean="0">
              <a:solidFill>
                <a:schemeClr val="bg1"/>
              </a:solidFill>
              <a:sym typeface="Montserrat SemiBold"/>
            </a:endParaRPr>
          </a:p>
          <a:p>
            <a:endParaRPr lang="fr-FR" sz="40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028774"/>
            <a:ext cx="7569200" cy="364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1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1026367"/>
          </a:xfrm>
          <a:prstGeom prst="rect">
            <a:avLst/>
          </a:prstGeom>
          <a:solidFill>
            <a:srgbClr val="8A1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42596" y="159239"/>
            <a:ext cx="113093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/>
                </a:solidFill>
              </a:rPr>
              <a:t>implémentation de l'application</a:t>
            </a:r>
            <a:endParaRPr lang="fr-FR" sz="4000" dirty="0" smtClean="0">
              <a:solidFill>
                <a:schemeClr val="bg1"/>
              </a:solidFill>
              <a:sym typeface="Montserrat SemiBold"/>
            </a:endParaRPr>
          </a:p>
          <a:p>
            <a:endParaRPr lang="fr-FR" sz="40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175"/>
            <a:ext cx="12192000" cy="583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1026367"/>
          </a:xfrm>
          <a:prstGeom prst="rect">
            <a:avLst/>
          </a:prstGeom>
          <a:solidFill>
            <a:srgbClr val="8A1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42596" y="159239"/>
            <a:ext cx="113093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/>
                </a:solidFill>
              </a:rPr>
              <a:t>implémentation de l'application</a:t>
            </a:r>
            <a:endParaRPr lang="fr-FR" sz="4000" dirty="0" smtClean="0">
              <a:solidFill>
                <a:schemeClr val="bg1"/>
              </a:solidFill>
              <a:sym typeface="Montserrat SemiBold"/>
            </a:endParaRPr>
          </a:p>
          <a:p>
            <a:endParaRPr lang="fr-FR" sz="40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20" y="1641918"/>
            <a:ext cx="8534400" cy="410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1026367"/>
          </a:xfrm>
          <a:prstGeom prst="rect">
            <a:avLst/>
          </a:prstGeom>
          <a:solidFill>
            <a:srgbClr val="8A1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42596" y="159239"/>
            <a:ext cx="113093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/>
                </a:solidFill>
              </a:rPr>
              <a:t>implémentation de l'application</a:t>
            </a:r>
            <a:endParaRPr lang="fr-FR" sz="4000" dirty="0" smtClean="0">
              <a:solidFill>
                <a:schemeClr val="bg1"/>
              </a:solidFill>
              <a:sym typeface="Montserrat SemiBold"/>
            </a:endParaRPr>
          </a:p>
          <a:p>
            <a:endParaRPr lang="fr-FR" sz="4000" b="1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731288"/>
            <a:ext cx="9438640" cy="450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1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818958" y="3830141"/>
            <a:ext cx="8387507" cy="338554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ln w="18415" cmpd="sng">
                  <a:noFill/>
                  <a:prstDash val="solid"/>
                </a:ln>
                <a:solidFill>
                  <a:prstClr val="white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KHALLOUQ Youssef Amine</a:t>
            </a:r>
            <a:endParaRPr lang="fr-FR" sz="1600" b="1" dirty="0">
              <a:ln w="18415" cmpd="sng">
                <a:noFill/>
                <a:prstDash val="solid"/>
              </a:ln>
              <a:solidFill>
                <a:prstClr val="white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16590" y="3429721"/>
            <a:ext cx="8387507" cy="338554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ln w="18415" cmpd="sng">
                  <a:noFill/>
                  <a:prstDash val="solid"/>
                </a:ln>
                <a:solidFill>
                  <a:prstClr val="white"/>
                </a:solidFill>
                <a:latin typeface="Century Gothic" pitchFamily="34" charset="0"/>
              </a:rPr>
              <a:t>Soutenu </a:t>
            </a:r>
            <a:r>
              <a:rPr lang="fr-FR" sz="1600" dirty="0">
                <a:ln w="18415" cmpd="sng">
                  <a:noFill/>
                  <a:prstDash val="solid"/>
                </a:ln>
                <a:solidFill>
                  <a:prstClr val="white"/>
                </a:solidFill>
                <a:latin typeface="Century Gothic" pitchFamily="34" charset="0"/>
              </a:rPr>
              <a:t>le Vendredi 31 Mai 2024  </a:t>
            </a:r>
            <a:r>
              <a:rPr lang="fr-FR" sz="1600" dirty="0">
                <a:ln w="18415" cmpd="sng">
                  <a:noFill/>
                  <a:prstDash val="solid"/>
                </a:ln>
                <a:solidFill>
                  <a:prstClr val="white"/>
                </a:solidFill>
                <a:latin typeface="Century Gothic" pitchFamily="34" charset="0"/>
              </a:rPr>
              <a:t>par :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59754" y="4518898"/>
            <a:ext cx="3038910" cy="2339102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ln w="18415" cmpd="sng">
                  <a:noFill/>
                  <a:prstDash val="solid"/>
                </a:ln>
                <a:solidFill>
                  <a:prstClr val="white"/>
                </a:solidFill>
                <a:latin typeface="Century Gothic" pitchFamily="34" charset="0"/>
              </a:rPr>
              <a:t>Devant le Jury composé de:</a:t>
            </a:r>
          </a:p>
          <a:p>
            <a:pPr algn="ctr"/>
            <a:r>
              <a:rPr lang="fr-FR" sz="1600" dirty="0">
                <a:ln w="18415" cmpd="sng">
                  <a:noFill/>
                  <a:prstDash val="solid"/>
                </a:ln>
                <a:solidFill>
                  <a:prstClr val="white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 		</a:t>
            </a:r>
          </a:p>
          <a:p>
            <a:pPr algn="ctr"/>
            <a:r>
              <a:rPr lang="fr-FR" sz="1600" dirty="0">
                <a:ln w="18415" cmpd="sng">
                  <a:noFill/>
                  <a:prstDash val="solid"/>
                </a:ln>
                <a:solidFill>
                  <a:prstClr val="white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      Pr. </a:t>
            </a:r>
            <a:r>
              <a:rPr lang="fr-FR" sz="1600" dirty="0" err="1">
                <a:ln w="18415" cmpd="sng">
                  <a:noFill/>
                  <a:prstDash val="solid"/>
                </a:ln>
                <a:solidFill>
                  <a:prstClr val="white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Taoufik</a:t>
            </a:r>
            <a:r>
              <a:rPr lang="fr-FR" sz="1600" dirty="0">
                <a:ln w="18415" cmpd="sng">
                  <a:noFill/>
                  <a:prstDash val="solid"/>
                </a:ln>
                <a:solidFill>
                  <a:prstClr val="white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fr-FR" sz="1600" dirty="0" err="1">
                <a:ln w="18415" cmpd="sng">
                  <a:noFill/>
                  <a:prstDash val="solid"/>
                </a:ln>
                <a:solidFill>
                  <a:prstClr val="white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Ennajjary</a:t>
            </a:r>
            <a:r>
              <a:rPr lang="fr-FR" sz="1600" dirty="0">
                <a:ln w="18415" cmpd="sng">
                  <a:noFill/>
                  <a:prstDash val="solid"/>
                </a:ln>
                <a:solidFill>
                  <a:prstClr val="white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/>
            </a:r>
            <a:br>
              <a:rPr lang="fr-FR" sz="1600" dirty="0">
                <a:ln w="18415" cmpd="sng">
                  <a:noFill/>
                  <a:prstDash val="solid"/>
                </a:ln>
                <a:solidFill>
                  <a:prstClr val="white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</a:br>
            <a:r>
              <a:rPr lang="fr-FR" sz="1600" dirty="0">
                <a:ln w="18415" cmpd="sng">
                  <a:noFill/>
                  <a:prstDash val="solid"/>
                </a:ln>
                <a:solidFill>
                  <a:prstClr val="white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	 				</a:t>
            </a:r>
          </a:p>
          <a:p>
            <a:pPr algn="ctr"/>
            <a:r>
              <a:rPr lang="fr-FR" sz="1600" dirty="0">
                <a:ln w="18415" cmpd="sng">
                  <a:noFill/>
                  <a:prstDash val="solid"/>
                </a:ln>
                <a:solidFill>
                  <a:prstClr val="white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          Mme </a:t>
            </a:r>
            <a:r>
              <a:rPr lang="fr-FR" sz="1600" dirty="0" err="1">
                <a:ln w="18415" cmpd="sng">
                  <a:noFill/>
                  <a:prstDash val="solid"/>
                </a:ln>
                <a:solidFill>
                  <a:prstClr val="white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Valerie</a:t>
            </a:r>
            <a:r>
              <a:rPr lang="fr-FR" sz="1600" dirty="0">
                <a:ln w="18415" cmpd="sng">
                  <a:noFill/>
                  <a:prstDash val="solid"/>
                </a:ln>
                <a:solidFill>
                  <a:prstClr val="white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fr-FR" sz="1600" dirty="0" err="1">
                <a:ln w="18415" cmpd="sng">
                  <a:noFill/>
                  <a:prstDash val="solid"/>
                </a:ln>
                <a:solidFill>
                  <a:prstClr val="white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Geslin</a:t>
            </a:r>
            <a:r>
              <a:rPr lang="fr-FR" sz="1600" dirty="0">
                <a:ln w="18415" cmpd="sng">
                  <a:noFill/>
                  <a:prstDash val="solid"/>
                </a:ln>
                <a:solidFill>
                  <a:prstClr val="white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  </a:t>
            </a:r>
            <a:r>
              <a:rPr lang="fr-FR" sz="1600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		                 			</a:t>
            </a:r>
          </a:p>
          <a:p>
            <a:endParaRPr lang="fr-FR" dirty="0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990329" y="1860061"/>
            <a:ext cx="6578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prstClr val="white"/>
                </a:solidFill>
                <a:latin typeface="Century Gothic" panose="020B0502020202020204" pitchFamily="34" charset="0"/>
              </a:rPr>
              <a:t>Development </a:t>
            </a:r>
            <a:r>
              <a:rPr lang="en-US" sz="3200" b="1" dirty="0" err="1">
                <a:solidFill>
                  <a:prstClr val="white"/>
                </a:solidFill>
                <a:latin typeface="Century Gothic" panose="020B0502020202020204" pitchFamily="34" charset="0"/>
              </a:rPr>
              <a:t>d’une</a:t>
            </a:r>
            <a:r>
              <a:rPr lang="en-US" sz="3200" b="1" dirty="0">
                <a:solidFill>
                  <a:prstClr val="white"/>
                </a:solidFill>
                <a:latin typeface="Century Gothic" panose="020B0502020202020204" pitchFamily="34" charset="0"/>
              </a:rPr>
              <a:t> application Rolling Forecast </a:t>
            </a:r>
            <a:r>
              <a:rPr lang="en-US" sz="3200" b="1" dirty="0" err="1">
                <a:solidFill>
                  <a:prstClr val="white"/>
                </a:solidFill>
                <a:latin typeface="Century Gothic" panose="020B0502020202020204" pitchFamily="34" charset="0"/>
              </a:rPr>
              <a:t>Carfuel</a:t>
            </a:r>
            <a:endParaRPr lang="en-US" sz="32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algn="ctr"/>
            <a:endParaRPr lang="fr-FR" sz="3200" b="1" dirty="0">
              <a:solidFill>
                <a:prstClr val="white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569" y="45630"/>
            <a:ext cx="1814431" cy="181443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51" y="443938"/>
            <a:ext cx="1270111" cy="101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6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1026367"/>
          </a:xfrm>
          <a:prstGeom prst="rect">
            <a:avLst/>
          </a:prstGeom>
          <a:solidFill>
            <a:srgbClr val="8A1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42596" y="159239"/>
            <a:ext cx="2024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>Plan </a:t>
            </a:r>
            <a:endParaRPr lang="fr-FR" sz="4000" b="1" dirty="0">
              <a:solidFill>
                <a:schemeClr val="bg1"/>
              </a:solidFill>
            </a:endParaRPr>
          </a:p>
        </p:txBody>
      </p:sp>
      <p:sp>
        <p:nvSpPr>
          <p:cNvPr id="6" name="TextBox 32"/>
          <p:cNvSpPr txBox="1"/>
          <p:nvPr/>
        </p:nvSpPr>
        <p:spPr>
          <a:xfrm>
            <a:off x="629633" y="1537546"/>
            <a:ext cx="7163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entury Gothic" pitchFamily="34" charset="0"/>
              </a:rPr>
              <a:t>Contexte</a:t>
            </a:r>
            <a:r>
              <a:rPr lang="en-US" sz="2000" b="1" dirty="0" smtClean="0">
                <a:latin typeface="Century Gothic" pitchFamily="34" charset="0"/>
              </a:rPr>
              <a:t> et cadre </a:t>
            </a:r>
            <a:r>
              <a:rPr lang="en-US" sz="2000" b="1" dirty="0" err="1">
                <a:latin typeface="Century Gothic" pitchFamily="34" charset="0"/>
              </a:rPr>
              <a:t>général</a:t>
            </a:r>
            <a:r>
              <a:rPr lang="en-US" sz="2000" b="1" dirty="0">
                <a:latin typeface="Century Gothic" pitchFamily="34" charset="0"/>
              </a:rPr>
              <a:t> du </a:t>
            </a:r>
            <a:r>
              <a:rPr lang="en-US" sz="2000" b="1" dirty="0" err="1">
                <a:latin typeface="Century Gothic" pitchFamily="34" charset="0"/>
              </a:rPr>
              <a:t>projet</a:t>
            </a:r>
            <a:endParaRPr lang="en-US" sz="2000" b="1" dirty="0">
              <a:latin typeface="Century Gothic" pitchFamily="34" charset="0"/>
            </a:endParaRPr>
          </a:p>
        </p:txBody>
      </p:sp>
      <p:sp>
        <p:nvSpPr>
          <p:cNvPr id="7" name="TextBox 33"/>
          <p:cNvSpPr txBox="1"/>
          <p:nvPr/>
        </p:nvSpPr>
        <p:spPr>
          <a:xfrm>
            <a:off x="599275" y="2260091"/>
            <a:ext cx="7055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latin typeface="Century Gothic" pitchFamily="34" charset="0"/>
              </a:defRPr>
            </a:lvl1pPr>
          </a:lstStyle>
          <a:p>
            <a:r>
              <a:rPr lang="en-IN" dirty="0"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Dataset</a:t>
            </a:r>
          </a:p>
        </p:txBody>
      </p:sp>
      <p:sp>
        <p:nvSpPr>
          <p:cNvPr id="8" name="TextBox 34"/>
          <p:cNvSpPr txBox="1"/>
          <p:nvPr/>
        </p:nvSpPr>
        <p:spPr>
          <a:xfrm>
            <a:off x="599275" y="2901391"/>
            <a:ext cx="9374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latin typeface="Century Gothic" pitchFamily="34" charset="0"/>
              </a:defRPr>
            </a:lvl1pPr>
          </a:lstStyle>
          <a:p>
            <a:r>
              <a:rPr lang="fr-FR" dirty="0" smtClean="0"/>
              <a:t>Méthodologie et </a:t>
            </a:r>
            <a:r>
              <a:rPr lang="fr-FR" dirty="0"/>
              <a:t>Modèle de Prédiction</a:t>
            </a:r>
          </a:p>
          <a:p>
            <a:endParaRPr lang="fr-FR" dirty="0"/>
          </a:p>
        </p:txBody>
      </p:sp>
      <p:sp>
        <p:nvSpPr>
          <p:cNvPr id="9" name="TextBox 35"/>
          <p:cNvSpPr txBox="1"/>
          <p:nvPr/>
        </p:nvSpPr>
        <p:spPr>
          <a:xfrm>
            <a:off x="599275" y="3504617"/>
            <a:ext cx="774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latin typeface="Century Gothic" pitchFamily="34" charset="0"/>
              </a:defRPr>
            </a:lvl1pPr>
          </a:lstStyle>
          <a:p>
            <a:r>
              <a:rPr lang="en-IN" dirty="0" smtClean="0">
                <a:ea typeface="Open Sans Condensed" panose="020B0806030504020204" pitchFamily="34" charset="0"/>
                <a:cs typeface="Open Sans Condensed" panose="020B0806030504020204" pitchFamily="34" charset="0"/>
              </a:rPr>
              <a:t>Application Rolling Forecast </a:t>
            </a:r>
            <a:endParaRPr lang="en-IN" sz="1100" dirty="0"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0" name="TextBox 35"/>
          <p:cNvSpPr txBox="1"/>
          <p:nvPr/>
        </p:nvSpPr>
        <p:spPr>
          <a:xfrm>
            <a:off x="580896" y="4280579"/>
            <a:ext cx="774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latin typeface="Century Gothic" pitchFamily="34" charset="0"/>
              </a:defRPr>
            </a:lvl1pPr>
          </a:lstStyle>
          <a:p>
            <a:r>
              <a:rPr lang="fr-FR" dirty="0" smtClean="0"/>
              <a:t>Déploiement GCP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65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1026367"/>
          </a:xfrm>
          <a:prstGeom prst="rect">
            <a:avLst/>
          </a:prstGeom>
          <a:solidFill>
            <a:srgbClr val="8A1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42596" y="159239"/>
            <a:ext cx="4478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Contexte du Projet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00698" y="2047241"/>
            <a:ext cx="11390604" cy="2016760"/>
          </a:xfrm>
        </p:spPr>
        <p:txBody>
          <a:bodyPr>
            <a:noAutofit/>
          </a:bodyPr>
          <a:lstStyle/>
          <a:p>
            <a:r>
              <a:rPr lang="fr-FR" sz="2400" dirty="0" smtClean="0"/>
              <a:t>Le </a:t>
            </a:r>
            <a:r>
              <a:rPr lang="fr-FR" sz="2400" dirty="0"/>
              <a:t>CDG souhaite avoir une vision de l'évolution future des volumes de ventes de </a:t>
            </a:r>
            <a:r>
              <a:rPr lang="fr-FR" sz="2400" dirty="0" smtClean="0"/>
              <a:t>fioul</a:t>
            </a:r>
          </a:p>
          <a:p>
            <a:endParaRPr lang="fr-FR" sz="2400" dirty="0" smtClean="0"/>
          </a:p>
          <a:p>
            <a:r>
              <a:rPr lang="fr-FR" sz="2400" dirty="0"/>
              <a:t>la nécessité d'avoir un outil pour suivre l'évolution de </a:t>
            </a:r>
            <a:r>
              <a:rPr lang="fr-FR" sz="2400" dirty="0" smtClean="0"/>
              <a:t>l'activité.</a:t>
            </a:r>
          </a:p>
          <a:p>
            <a:pPr marL="0" indent="0">
              <a:buNone/>
            </a:pPr>
            <a:endParaRPr lang="fr-FR" sz="2400" dirty="0" smtClean="0"/>
          </a:p>
          <a:p>
            <a:r>
              <a:rPr lang="fr-FR" sz="2400" dirty="0"/>
              <a:t>la nécessité de voir comment différents choix de variables cruciales pourraient impacter les volumes de </a:t>
            </a:r>
            <a:r>
              <a:rPr lang="fr-FR" sz="2400" dirty="0" smtClean="0"/>
              <a:t>ventes</a:t>
            </a:r>
          </a:p>
        </p:txBody>
      </p:sp>
    </p:spTree>
    <p:extLst>
      <p:ext uri="{BB962C8B-B14F-4D97-AF65-F5344CB8AC3E}">
        <p14:creationId xmlns:p14="http://schemas.microsoft.com/office/powerpoint/2010/main" val="11377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1026367"/>
          </a:xfrm>
          <a:prstGeom prst="rect">
            <a:avLst/>
          </a:prstGeom>
          <a:solidFill>
            <a:srgbClr val="8A1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42596" y="159239"/>
            <a:ext cx="4478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Contexte du Projet</a:t>
            </a:r>
          </a:p>
        </p:txBody>
      </p:sp>
      <p:sp>
        <p:nvSpPr>
          <p:cNvPr id="10" name="04"/>
          <p:cNvSpPr>
            <a:spLocks/>
          </p:cNvSpPr>
          <p:nvPr/>
        </p:nvSpPr>
        <p:spPr bwMode="auto">
          <a:xfrm>
            <a:off x="4862849" y="3510678"/>
            <a:ext cx="2750007" cy="2792878"/>
          </a:xfrm>
          <a:custGeom>
            <a:avLst/>
            <a:gdLst>
              <a:gd name="T0" fmla="*/ 410 w 870"/>
              <a:gd name="T1" fmla="*/ 870 h 870"/>
              <a:gd name="T2" fmla="*/ 0 w 870"/>
              <a:gd name="T3" fmla="*/ 619 h 870"/>
              <a:gd name="T4" fmla="*/ 140 w 870"/>
              <a:gd name="T5" fmla="*/ 639 h 870"/>
              <a:gd name="T6" fmla="*/ 421 w 870"/>
              <a:gd name="T7" fmla="*/ 552 h 870"/>
              <a:gd name="T8" fmla="*/ 604 w 870"/>
              <a:gd name="T9" fmla="*/ 323 h 870"/>
              <a:gd name="T10" fmla="*/ 639 w 870"/>
              <a:gd name="T11" fmla="*/ 140 h 870"/>
              <a:gd name="T12" fmla="*/ 619 w 870"/>
              <a:gd name="T13" fmla="*/ 0 h 870"/>
              <a:gd name="T14" fmla="*/ 790 w 870"/>
              <a:gd name="T15" fmla="*/ 151 h 870"/>
              <a:gd name="T16" fmla="*/ 870 w 870"/>
              <a:gd name="T17" fmla="*/ 410 h 870"/>
              <a:gd name="T18" fmla="*/ 838 w 870"/>
              <a:gd name="T19" fmla="*/ 579 h 870"/>
              <a:gd name="T20" fmla="*/ 410 w 870"/>
              <a:gd name="T21" fmla="*/ 870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0" h="870">
                <a:moveTo>
                  <a:pt x="410" y="870"/>
                </a:moveTo>
                <a:cubicBezTo>
                  <a:pt x="234" y="870"/>
                  <a:pt x="79" y="774"/>
                  <a:pt x="0" y="619"/>
                </a:cubicBezTo>
                <a:cubicBezTo>
                  <a:pt x="46" y="632"/>
                  <a:pt x="92" y="639"/>
                  <a:pt x="140" y="639"/>
                </a:cubicBezTo>
                <a:cubicBezTo>
                  <a:pt x="241" y="639"/>
                  <a:pt x="338" y="609"/>
                  <a:pt x="421" y="552"/>
                </a:cubicBezTo>
                <a:cubicBezTo>
                  <a:pt x="504" y="495"/>
                  <a:pt x="567" y="416"/>
                  <a:pt x="604" y="323"/>
                </a:cubicBezTo>
                <a:cubicBezTo>
                  <a:pt x="627" y="264"/>
                  <a:pt x="639" y="203"/>
                  <a:pt x="639" y="140"/>
                </a:cubicBezTo>
                <a:cubicBezTo>
                  <a:pt x="639" y="92"/>
                  <a:pt x="632" y="46"/>
                  <a:pt x="619" y="0"/>
                </a:cubicBezTo>
                <a:cubicBezTo>
                  <a:pt x="687" y="35"/>
                  <a:pt x="746" y="87"/>
                  <a:pt x="790" y="151"/>
                </a:cubicBezTo>
                <a:cubicBezTo>
                  <a:pt x="843" y="228"/>
                  <a:pt x="870" y="317"/>
                  <a:pt x="870" y="410"/>
                </a:cubicBezTo>
                <a:cubicBezTo>
                  <a:pt x="870" y="468"/>
                  <a:pt x="859" y="525"/>
                  <a:pt x="838" y="579"/>
                </a:cubicBezTo>
                <a:cubicBezTo>
                  <a:pt x="769" y="756"/>
                  <a:pt x="601" y="870"/>
                  <a:pt x="410" y="87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254000" dist="139700" dir="2400000" sx="94000" sy="94000" algn="ctr" rotWithShape="0">
              <a:schemeClr val="accent4">
                <a:lumMod val="50000"/>
                <a:alpha val="42000"/>
              </a:scheme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03"/>
          <p:cNvSpPr>
            <a:spLocks/>
          </p:cNvSpPr>
          <p:nvPr/>
        </p:nvSpPr>
        <p:spPr bwMode="auto">
          <a:xfrm>
            <a:off x="5727387" y="2489200"/>
            <a:ext cx="2746053" cy="2791540"/>
          </a:xfrm>
          <a:custGeom>
            <a:avLst/>
            <a:gdLst>
              <a:gd name="T0" fmla="*/ 618 w 869"/>
              <a:gd name="T1" fmla="*/ 870 h 870"/>
              <a:gd name="T2" fmla="*/ 638 w 869"/>
              <a:gd name="T3" fmla="*/ 730 h 870"/>
              <a:gd name="T4" fmla="*/ 551 w 869"/>
              <a:gd name="T5" fmla="*/ 449 h 870"/>
              <a:gd name="T6" fmla="*/ 322 w 869"/>
              <a:gd name="T7" fmla="*/ 266 h 870"/>
              <a:gd name="T8" fmla="*/ 139 w 869"/>
              <a:gd name="T9" fmla="*/ 232 h 870"/>
              <a:gd name="T10" fmla="*/ 0 w 869"/>
              <a:gd name="T11" fmla="*/ 251 h 870"/>
              <a:gd name="T12" fmla="*/ 150 w 869"/>
              <a:gd name="T13" fmla="*/ 80 h 870"/>
              <a:gd name="T14" fmla="*/ 410 w 869"/>
              <a:gd name="T15" fmla="*/ 0 h 870"/>
              <a:gd name="T16" fmla="*/ 578 w 869"/>
              <a:gd name="T17" fmla="*/ 32 h 870"/>
              <a:gd name="T18" fmla="*/ 869 w 869"/>
              <a:gd name="T19" fmla="*/ 460 h 870"/>
              <a:gd name="T20" fmla="*/ 618 w 869"/>
              <a:gd name="T21" fmla="*/ 870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9" h="870">
                <a:moveTo>
                  <a:pt x="618" y="870"/>
                </a:moveTo>
                <a:cubicBezTo>
                  <a:pt x="631" y="825"/>
                  <a:pt x="638" y="778"/>
                  <a:pt x="638" y="730"/>
                </a:cubicBezTo>
                <a:cubicBezTo>
                  <a:pt x="638" y="629"/>
                  <a:pt x="608" y="532"/>
                  <a:pt x="551" y="449"/>
                </a:cubicBezTo>
                <a:cubicBezTo>
                  <a:pt x="494" y="366"/>
                  <a:pt x="415" y="303"/>
                  <a:pt x="322" y="266"/>
                </a:cubicBezTo>
                <a:cubicBezTo>
                  <a:pt x="264" y="243"/>
                  <a:pt x="202" y="232"/>
                  <a:pt x="139" y="232"/>
                </a:cubicBezTo>
                <a:cubicBezTo>
                  <a:pt x="92" y="232"/>
                  <a:pt x="45" y="238"/>
                  <a:pt x="0" y="251"/>
                </a:cubicBezTo>
                <a:cubicBezTo>
                  <a:pt x="35" y="183"/>
                  <a:pt x="86" y="124"/>
                  <a:pt x="150" y="80"/>
                </a:cubicBezTo>
                <a:cubicBezTo>
                  <a:pt x="227" y="28"/>
                  <a:pt x="316" y="0"/>
                  <a:pt x="410" y="0"/>
                </a:cubicBezTo>
                <a:cubicBezTo>
                  <a:pt x="468" y="0"/>
                  <a:pt x="524" y="11"/>
                  <a:pt x="578" y="32"/>
                </a:cubicBezTo>
                <a:cubicBezTo>
                  <a:pt x="755" y="102"/>
                  <a:pt x="869" y="270"/>
                  <a:pt x="869" y="460"/>
                </a:cubicBezTo>
                <a:cubicBezTo>
                  <a:pt x="869" y="636"/>
                  <a:pt x="774" y="791"/>
                  <a:pt x="618" y="8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1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54000" dist="101600" dir="2400000" sx="94000" sy="94000" algn="ctr" rotWithShape="0">
              <a:schemeClr val="accent3">
                <a:lumMod val="50000"/>
                <a:alpha val="38000"/>
              </a:scheme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02"/>
          <p:cNvSpPr>
            <a:spLocks/>
          </p:cNvSpPr>
          <p:nvPr/>
        </p:nvSpPr>
        <p:spPr bwMode="auto">
          <a:xfrm>
            <a:off x="4703242" y="1627323"/>
            <a:ext cx="2750007" cy="2791540"/>
          </a:xfrm>
          <a:custGeom>
            <a:avLst/>
            <a:gdLst>
              <a:gd name="T0" fmla="*/ 252 w 870"/>
              <a:gd name="T1" fmla="*/ 870 h 870"/>
              <a:gd name="T2" fmla="*/ 80 w 870"/>
              <a:gd name="T3" fmla="*/ 719 h 870"/>
              <a:gd name="T4" fmla="*/ 0 w 870"/>
              <a:gd name="T5" fmla="*/ 460 h 870"/>
              <a:gd name="T6" fmla="*/ 32 w 870"/>
              <a:gd name="T7" fmla="*/ 291 h 870"/>
              <a:gd name="T8" fmla="*/ 460 w 870"/>
              <a:gd name="T9" fmla="*/ 0 h 870"/>
              <a:gd name="T10" fmla="*/ 870 w 870"/>
              <a:gd name="T11" fmla="*/ 251 h 870"/>
              <a:gd name="T12" fmla="*/ 731 w 870"/>
              <a:gd name="T13" fmla="*/ 231 h 870"/>
              <a:gd name="T14" fmla="*/ 449 w 870"/>
              <a:gd name="T15" fmla="*/ 318 h 870"/>
              <a:gd name="T16" fmla="*/ 267 w 870"/>
              <a:gd name="T17" fmla="*/ 547 h 870"/>
              <a:gd name="T18" fmla="*/ 232 w 870"/>
              <a:gd name="T19" fmla="*/ 730 h 870"/>
              <a:gd name="T20" fmla="*/ 252 w 870"/>
              <a:gd name="T21" fmla="*/ 870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0" h="870">
                <a:moveTo>
                  <a:pt x="252" y="870"/>
                </a:moveTo>
                <a:cubicBezTo>
                  <a:pt x="183" y="835"/>
                  <a:pt x="124" y="783"/>
                  <a:pt x="80" y="719"/>
                </a:cubicBezTo>
                <a:cubicBezTo>
                  <a:pt x="28" y="642"/>
                  <a:pt x="0" y="553"/>
                  <a:pt x="0" y="460"/>
                </a:cubicBezTo>
                <a:cubicBezTo>
                  <a:pt x="0" y="402"/>
                  <a:pt x="11" y="345"/>
                  <a:pt x="32" y="291"/>
                </a:cubicBezTo>
                <a:cubicBezTo>
                  <a:pt x="102" y="114"/>
                  <a:pt x="270" y="0"/>
                  <a:pt x="460" y="0"/>
                </a:cubicBezTo>
                <a:cubicBezTo>
                  <a:pt x="636" y="0"/>
                  <a:pt x="792" y="96"/>
                  <a:pt x="870" y="251"/>
                </a:cubicBezTo>
                <a:cubicBezTo>
                  <a:pt x="825" y="238"/>
                  <a:pt x="778" y="231"/>
                  <a:pt x="731" y="231"/>
                </a:cubicBezTo>
                <a:cubicBezTo>
                  <a:pt x="629" y="231"/>
                  <a:pt x="532" y="261"/>
                  <a:pt x="449" y="318"/>
                </a:cubicBezTo>
                <a:cubicBezTo>
                  <a:pt x="366" y="375"/>
                  <a:pt x="303" y="454"/>
                  <a:pt x="267" y="547"/>
                </a:cubicBezTo>
                <a:cubicBezTo>
                  <a:pt x="244" y="605"/>
                  <a:pt x="232" y="667"/>
                  <a:pt x="232" y="730"/>
                </a:cubicBezTo>
                <a:cubicBezTo>
                  <a:pt x="232" y="777"/>
                  <a:pt x="239" y="824"/>
                  <a:pt x="252" y="870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  <a:tint val="66000"/>
                  <a:satMod val="160000"/>
                </a:schemeClr>
              </a:gs>
              <a:gs pos="50000">
                <a:schemeClr val="tx2">
                  <a:lumMod val="50000"/>
                  <a:tint val="44500"/>
                  <a:satMod val="160000"/>
                </a:schemeClr>
              </a:gs>
              <a:gs pos="100000">
                <a:schemeClr val="tx2">
                  <a:lumMod val="5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54000" dist="101600" dir="2400000" sx="94000" sy="94000" algn="ctr" rotWithShape="0">
              <a:schemeClr val="accent2">
                <a:lumMod val="50000"/>
                <a:alpha val="38000"/>
              </a:scheme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01"/>
          <p:cNvSpPr>
            <a:spLocks/>
          </p:cNvSpPr>
          <p:nvPr/>
        </p:nvSpPr>
        <p:spPr bwMode="auto">
          <a:xfrm>
            <a:off x="3841365" y="2648807"/>
            <a:ext cx="2750007" cy="2791540"/>
          </a:xfrm>
          <a:custGeom>
            <a:avLst/>
            <a:gdLst>
              <a:gd name="T0" fmla="*/ 460 w 870"/>
              <a:gd name="T1" fmla="*/ 870 h 870"/>
              <a:gd name="T2" fmla="*/ 292 w 870"/>
              <a:gd name="T3" fmla="*/ 838 h 870"/>
              <a:gd name="T4" fmla="*/ 0 w 870"/>
              <a:gd name="T5" fmla="*/ 410 h 870"/>
              <a:gd name="T6" fmla="*/ 251 w 870"/>
              <a:gd name="T7" fmla="*/ 0 h 870"/>
              <a:gd name="T8" fmla="*/ 232 w 870"/>
              <a:gd name="T9" fmla="*/ 140 h 870"/>
              <a:gd name="T10" fmla="*/ 318 w 870"/>
              <a:gd name="T11" fmla="*/ 421 h 870"/>
              <a:gd name="T12" fmla="*/ 547 w 870"/>
              <a:gd name="T13" fmla="*/ 604 h 870"/>
              <a:gd name="T14" fmla="*/ 730 w 870"/>
              <a:gd name="T15" fmla="*/ 638 h 870"/>
              <a:gd name="T16" fmla="*/ 870 w 870"/>
              <a:gd name="T17" fmla="*/ 619 h 870"/>
              <a:gd name="T18" fmla="*/ 719 w 870"/>
              <a:gd name="T19" fmla="*/ 790 h 870"/>
              <a:gd name="T20" fmla="*/ 460 w 870"/>
              <a:gd name="T21" fmla="*/ 870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0" h="870">
                <a:moveTo>
                  <a:pt x="460" y="870"/>
                </a:moveTo>
                <a:cubicBezTo>
                  <a:pt x="402" y="870"/>
                  <a:pt x="345" y="859"/>
                  <a:pt x="292" y="838"/>
                </a:cubicBezTo>
                <a:cubicBezTo>
                  <a:pt x="115" y="768"/>
                  <a:pt x="0" y="600"/>
                  <a:pt x="0" y="410"/>
                </a:cubicBezTo>
                <a:cubicBezTo>
                  <a:pt x="0" y="234"/>
                  <a:pt x="96" y="78"/>
                  <a:pt x="251" y="0"/>
                </a:cubicBezTo>
                <a:cubicBezTo>
                  <a:pt x="238" y="45"/>
                  <a:pt x="232" y="92"/>
                  <a:pt x="232" y="140"/>
                </a:cubicBezTo>
                <a:cubicBezTo>
                  <a:pt x="232" y="241"/>
                  <a:pt x="262" y="338"/>
                  <a:pt x="318" y="421"/>
                </a:cubicBezTo>
                <a:cubicBezTo>
                  <a:pt x="375" y="504"/>
                  <a:pt x="454" y="567"/>
                  <a:pt x="547" y="604"/>
                </a:cubicBezTo>
                <a:cubicBezTo>
                  <a:pt x="606" y="627"/>
                  <a:pt x="667" y="638"/>
                  <a:pt x="730" y="638"/>
                </a:cubicBezTo>
                <a:cubicBezTo>
                  <a:pt x="778" y="638"/>
                  <a:pt x="825" y="632"/>
                  <a:pt x="870" y="619"/>
                </a:cubicBezTo>
                <a:cubicBezTo>
                  <a:pt x="835" y="687"/>
                  <a:pt x="783" y="746"/>
                  <a:pt x="719" y="790"/>
                </a:cubicBezTo>
                <a:cubicBezTo>
                  <a:pt x="643" y="842"/>
                  <a:pt x="553" y="870"/>
                  <a:pt x="460" y="870"/>
                </a:cubicBezTo>
                <a:close/>
              </a:path>
            </a:pathLst>
          </a:cu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54000" dist="101600" dir="2400000" sx="94000" sy="94000" algn="ctr" rotWithShape="0">
              <a:schemeClr val="accent1">
                <a:alpha val="38000"/>
              </a:scheme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Icon_04"/>
          <p:cNvSpPr>
            <a:spLocks noEditPoints="1"/>
          </p:cNvSpPr>
          <p:nvPr/>
        </p:nvSpPr>
        <p:spPr bwMode="auto">
          <a:xfrm>
            <a:off x="6589555" y="5220068"/>
            <a:ext cx="445487" cy="390067"/>
          </a:xfrm>
          <a:custGeom>
            <a:avLst/>
            <a:gdLst>
              <a:gd name="T0" fmla="*/ 142 w 204"/>
              <a:gd name="T1" fmla="*/ 92 h 176"/>
              <a:gd name="T2" fmla="*/ 142 w 204"/>
              <a:gd name="T3" fmla="*/ 99 h 176"/>
              <a:gd name="T4" fmla="*/ 128 w 204"/>
              <a:gd name="T5" fmla="*/ 99 h 176"/>
              <a:gd name="T6" fmla="*/ 128 w 204"/>
              <a:gd name="T7" fmla="*/ 92 h 176"/>
              <a:gd name="T8" fmla="*/ 101 w 204"/>
              <a:gd name="T9" fmla="*/ 73 h 176"/>
              <a:gd name="T10" fmla="*/ 113 w 204"/>
              <a:gd name="T11" fmla="*/ 66 h 176"/>
              <a:gd name="T12" fmla="*/ 136 w 204"/>
              <a:gd name="T13" fmla="*/ 79 h 176"/>
              <a:gd name="T14" fmla="*/ 154 w 204"/>
              <a:gd name="T15" fmla="*/ 67 h 176"/>
              <a:gd name="T16" fmla="*/ 136 w 204"/>
              <a:gd name="T17" fmla="*/ 55 h 176"/>
              <a:gd name="T18" fmla="*/ 104 w 204"/>
              <a:gd name="T19" fmla="*/ 31 h 176"/>
              <a:gd name="T20" fmla="*/ 128 w 204"/>
              <a:gd name="T21" fmla="*/ 9 h 176"/>
              <a:gd name="T22" fmla="*/ 128 w 204"/>
              <a:gd name="T23" fmla="*/ 0 h 176"/>
              <a:gd name="T24" fmla="*/ 142 w 204"/>
              <a:gd name="T25" fmla="*/ 0 h 176"/>
              <a:gd name="T26" fmla="*/ 142 w 204"/>
              <a:gd name="T27" fmla="*/ 8 h 176"/>
              <a:gd name="T28" fmla="*/ 167 w 204"/>
              <a:gd name="T29" fmla="*/ 24 h 176"/>
              <a:gd name="T30" fmla="*/ 155 w 204"/>
              <a:gd name="T31" fmla="*/ 30 h 176"/>
              <a:gd name="T32" fmla="*/ 136 w 204"/>
              <a:gd name="T33" fmla="*/ 21 h 176"/>
              <a:gd name="T34" fmla="*/ 119 w 204"/>
              <a:gd name="T35" fmla="*/ 32 h 176"/>
              <a:gd name="T36" fmla="*/ 137 w 204"/>
              <a:gd name="T37" fmla="*/ 42 h 176"/>
              <a:gd name="T38" fmla="*/ 169 w 204"/>
              <a:gd name="T39" fmla="*/ 67 h 176"/>
              <a:gd name="T40" fmla="*/ 142 w 204"/>
              <a:gd name="T41" fmla="*/ 92 h 176"/>
              <a:gd name="T42" fmla="*/ 195 w 204"/>
              <a:gd name="T43" fmla="*/ 132 h 176"/>
              <a:gd name="T44" fmla="*/ 145 w 204"/>
              <a:gd name="T45" fmla="*/ 147 h 176"/>
              <a:gd name="T46" fmla="*/ 104 w 204"/>
              <a:gd name="T47" fmla="*/ 130 h 176"/>
              <a:gd name="T48" fmla="*/ 148 w 204"/>
              <a:gd name="T49" fmla="*/ 128 h 176"/>
              <a:gd name="T50" fmla="*/ 121 w 204"/>
              <a:gd name="T51" fmla="*/ 112 h 176"/>
              <a:gd name="T52" fmla="*/ 87 w 204"/>
              <a:gd name="T53" fmla="*/ 105 h 176"/>
              <a:gd name="T54" fmla="*/ 41 w 204"/>
              <a:gd name="T55" fmla="*/ 117 h 176"/>
              <a:gd name="T56" fmla="*/ 41 w 204"/>
              <a:gd name="T57" fmla="*/ 164 h 176"/>
              <a:gd name="T58" fmla="*/ 71 w 204"/>
              <a:gd name="T59" fmla="*/ 170 h 176"/>
              <a:gd name="T60" fmla="*/ 150 w 204"/>
              <a:gd name="T61" fmla="*/ 174 h 176"/>
              <a:gd name="T62" fmla="*/ 202 w 204"/>
              <a:gd name="T63" fmla="*/ 138 h 176"/>
              <a:gd name="T64" fmla="*/ 195 w 204"/>
              <a:gd name="T65" fmla="*/ 132 h 176"/>
              <a:gd name="T66" fmla="*/ 0 w 204"/>
              <a:gd name="T67" fmla="*/ 176 h 176"/>
              <a:gd name="T68" fmla="*/ 33 w 204"/>
              <a:gd name="T69" fmla="*/ 176 h 176"/>
              <a:gd name="T70" fmla="*/ 33 w 204"/>
              <a:gd name="T71" fmla="*/ 117 h 176"/>
              <a:gd name="T72" fmla="*/ 0 w 204"/>
              <a:gd name="T73" fmla="*/ 117 h 176"/>
              <a:gd name="T74" fmla="*/ 0 w 204"/>
              <a:gd name="T75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4" h="176">
                <a:moveTo>
                  <a:pt x="142" y="92"/>
                </a:moveTo>
                <a:cubicBezTo>
                  <a:pt x="142" y="99"/>
                  <a:pt x="142" y="99"/>
                  <a:pt x="142" y="99"/>
                </a:cubicBezTo>
                <a:cubicBezTo>
                  <a:pt x="128" y="99"/>
                  <a:pt x="128" y="99"/>
                  <a:pt x="128" y="99"/>
                </a:cubicBezTo>
                <a:cubicBezTo>
                  <a:pt x="128" y="92"/>
                  <a:pt x="128" y="92"/>
                  <a:pt x="128" y="92"/>
                </a:cubicBezTo>
                <a:cubicBezTo>
                  <a:pt x="115" y="91"/>
                  <a:pt x="106" y="85"/>
                  <a:pt x="101" y="73"/>
                </a:cubicBezTo>
                <a:cubicBezTo>
                  <a:pt x="113" y="66"/>
                  <a:pt x="113" y="66"/>
                  <a:pt x="113" y="66"/>
                </a:cubicBezTo>
                <a:cubicBezTo>
                  <a:pt x="117" y="75"/>
                  <a:pt x="126" y="79"/>
                  <a:pt x="136" y="79"/>
                </a:cubicBezTo>
                <a:cubicBezTo>
                  <a:pt x="145" y="79"/>
                  <a:pt x="154" y="76"/>
                  <a:pt x="154" y="67"/>
                </a:cubicBezTo>
                <a:cubicBezTo>
                  <a:pt x="154" y="60"/>
                  <a:pt x="146" y="56"/>
                  <a:pt x="136" y="55"/>
                </a:cubicBezTo>
                <a:cubicBezTo>
                  <a:pt x="119" y="53"/>
                  <a:pt x="104" y="49"/>
                  <a:pt x="104" y="31"/>
                </a:cubicBezTo>
                <a:cubicBezTo>
                  <a:pt x="104" y="17"/>
                  <a:pt x="116" y="11"/>
                  <a:pt x="128" y="9"/>
                </a:cubicBezTo>
                <a:cubicBezTo>
                  <a:pt x="128" y="0"/>
                  <a:pt x="128" y="0"/>
                  <a:pt x="128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8"/>
                  <a:pt x="142" y="8"/>
                  <a:pt x="142" y="8"/>
                </a:cubicBezTo>
                <a:cubicBezTo>
                  <a:pt x="152" y="10"/>
                  <a:pt x="162" y="14"/>
                  <a:pt x="167" y="24"/>
                </a:cubicBezTo>
                <a:cubicBezTo>
                  <a:pt x="155" y="30"/>
                  <a:pt x="155" y="30"/>
                  <a:pt x="155" y="30"/>
                </a:cubicBezTo>
                <a:cubicBezTo>
                  <a:pt x="152" y="25"/>
                  <a:pt x="144" y="21"/>
                  <a:pt x="136" y="21"/>
                </a:cubicBezTo>
                <a:cubicBezTo>
                  <a:pt x="125" y="21"/>
                  <a:pt x="119" y="26"/>
                  <a:pt x="119" y="32"/>
                </a:cubicBezTo>
                <a:cubicBezTo>
                  <a:pt x="119" y="39"/>
                  <a:pt x="127" y="41"/>
                  <a:pt x="137" y="42"/>
                </a:cubicBezTo>
                <a:cubicBezTo>
                  <a:pt x="154" y="44"/>
                  <a:pt x="169" y="48"/>
                  <a:pt x="169" y="67"/>
                </a:cubicBezTo>
                <a:cubicBezTo>
                  <a:pt x="169" y="83"/>
                  <a:pt x="157" y="90"/>
                  <a:pt x="142" y="92"/>
                </a:cubicBezTo>
                <a:close/>
                <a:moveTo>
                  <a:pt x="195" y="132"/>
                </a:moveTo>
                <a:cubicBezTo>
                  <a:pt x="181" y="127"/>
                  <a:pt x="170" y="137"/>
                  <a:pt x="145" y="147"/>
                </a:cubicBezTo>
                <a:cubicBezTo>
                  <a:pt x="141" y="148"/>
                  <a:pt x="106" y="137"/>
                  <a:pt x="104" y="130"/>
                </a:cubicBezTo>
                <a:cubicBezTo>
                  <a:pt x="103" y="126"/>
                  <a:pt x="139" y="134"/>
                  <a:pt x="148" y="128"/>
                </a:cubicBezTo>
                <a:cubicBezTo>
                  <a:pt x="162" y="117"/>
                  <a:pt x="146" y="112"/>
                  <a:pt x="121" y="112"/>
                </a:cubicBezTo>
                <a:cubicBezTo>
                  <a:pt x="121" y="112"/>
                  <a:pt x="109" y="110"/>
                  <a:pt x="87" y="105"/>
                </a:cubicBezTo>
                <a:cubicBezTo>
                  <a:pt x="75" y="102"/>
                  <a:pt x="41" y="117"/>
                  <a:pt x="41" y="117"/>
                </a:cubicBezTo>
                <a:cubicBezTo>
                  <a:pt x="41" y="164"/>
                  <a:pt x="41" y="164"/>
                  <a:pt x="41" y="164"/>
                </a:cubicBezTo>
                <a:cubicBezTo>
                  <a:pt x="41" y="164"/>
                  <a:pt x="63" y="168"/>
                  <a:pt x="71" y="170"/>
                </a:cubicBezTo>
                <a:cubicBezTo>
                  <a:pt x="83" y="173"/>
                  <a:pt x="142" y="175"/>
                  <a:pt x="150" y="174"/>
                </a:cubicBezTo>
                <a:cubicBezTo>
                  <a:pt x="158" y="173"/>
                  <a:pt x="199" y="140"/>
                  <a:pt x="202" y="138"/>
                </a:cubicBezTo>
                <a:cubicBezTo>
                  <a:pt x="204" y="137"/>
                  <a:pt x="204" y="134"/>
                  <a:pt x="195" y="132"/>
                </a:cubicBezTo>
                <a:close/>
                <a:moveTo>
                  <a:pt x="0" y="176"/>
                </a:moveTo>
                <a:cubicBezTo>
                  <a:pt x="33" y="176"/>
                  <a:pt x="33" y="176"/>
                  <a:pt x="33" y="176"/>
                </a:cubicBezTo>
                <a:cubicBezTo>
                  <a:pt x="33" y="117"/>
                  <a:pt x="33" y="117"/>
                  <a:pt x="33" y="117"/>
                </a:cubicBezTo>
                <a:cubicBezTo>
                  <a:pt x="0" y="117"/>
                  <a:pt x="0" y="117"/>
                  <a:pt x="0" y="117"/>
                </a:cubicBezTo>
                <a:lnTo>
                  <a:pt x="0" y="1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Icon_03"/>
          <p:cNvSpPr>
            <a:spLocks noEditPoints="1"/>
          </p:cNvSpPr>
          <p:nvPr/>
        </p:nvSpPr>
        <p:spPr bwMode="auto">
          <a:xfrm>
            <a:off x="7567917" y="3240673"/>
            <a:ext cx="375936" cy="378737"/>
          </a:xfrm>
          <a:custGeom>
            <a:avLst/>
            <a:gdLst>
              <a:gd name="T0" fmla="*/ 69 w 177"/>
              <a:gd name="T1" fmla="*/ 37 h 176"/>
              <a:gd name="T2" fmla="*/ 89 w 177"/>
              <a:gd name="T3" fmla="*/ 17 h 176"/>
              <a:gd name="T4" fmla="*/ 108 w 177"/>
              <a:gd name="T5" fmla="*/ 37 h 176"/>
              <a:gd name="T6" fmla="*/ 89 w 177"/>
              <a:gd name="T7" fmla="*/ 56 h 176"/>
              <a:gd name="T8" fmla="*/ 69 w 177"/>
              <a:gd name="T9" fmla="*/ 37 h 176"/>
              <a:gd name="T10" fmla="*/ 115 w 177"/>
              <a:gd name="T11" fmla="*/ 65 h 176"/>
              <a:gd name="T12" fmla="*/ 63 w 177"/>
              <a:gd name="T13" fmla="*/ 65 h 176"/>
              <a:gd name="T14" fmla="*/ 56 w 177"/>
              <a:gd name="T15" fmla="*/ 71 h 176"/>
              <a:gd name="T16" fmla="*/ 56 w 177"/>
              <a:gd name="T17" fmla="*/ 116 h 176"/>
              <a:gd name="T18" fmla="*/ 63 w 177"/>
              <a:gd name="T19" fmla="*/ 122 h 176"/>
              <a:gd name="T20" fmla="*/ 69 w 177"/>
              <a:gd name="T21" fmla="*/ 122 h 176"/>
              <a:gd name="T22" fmla="*/ 69 w 177"/>
              <a:gd name="T23" fmla="*/ 169 h 176"/>
              <a:gd name="T24" fmla="*/ 76 w 177"/>
              <a:gd name="T25" fmla="*/ 176 h 176"/>
              <a:gd name="T26" fmla="*/ 102 w 177"/>
              <a:gd name="T27" fmla="*/ 176 h 176"/>
              <a:gd name="T28" fmla="*/ 108 w 177"/>
              <a:gd name="T29" fmla="*/ 169 h 176"/>
              <a:gd name="T30" fmla="*/ 108 w 177"/>
              <a:gd name="T31" fmla="*/ 122 h 176"/>
              <a:gd name="T32" fmla="*/ 115 w 177"/>
              <a:gd name="T33" fmla="*/ 122 h 176"/>
              <a:gd name="T34" fmla="*/ 121 w 177"/>
              <a:gd name="T35" fmla="*/ 116 h 176"/>
              <a:gd name="T36" fmla="*/ 121 w 177"/>
              <a:gd name="T37" fmla="*/ 71 h 176"/>
              <a:gd name="T38" fmla="*/ 115 w 177"/>
              <a:gd name="T39" fmla="*/ 65 h 176"/>
              <a:gd name="T40" fmla="*/ 146 w 177"/>
              <a:gd name="T41" fmla="*/ 37 h 176"/>
              <a:gd name="T42" fmla="*/ 165 w 177"/>
              <a:gd name="T43" fmla="*/ 19 h 176"/>
              <a:gd name="T44" fmla="*/ 146 w 177"/>
              <a:gd name="T45" fmla="*/ 0 h 176"/>
              <a:gd name="T46" fmla="*/ 128 w 177"/>
              <a:gd name="T47" fmla="*/ 19 h 176"/>
              <a:gd name="T48" fmla="*/ 146 w 177"/>
              <a:gd name="T49" fmla="*/ 37 h 176"/>
              <a:gd name="T50" fmla="*/ 171 w 177"/>
              <a:gd name="T51" fmla="*/ 45 h 176"/>
              <a:gd name="T52" fmla="*/ 123 w 177"/>
              <a:gd name="T53" fmla="*/ 45 h 176"/>
              <a:gd name="T54" fmla="*/ 116 w 177"/>
              <a:gd name="T55" fmla="*/ 51 h 176"/>
              <a:gd name="T56" fmla="*/ 116 w 177"/>
              <a:gd name="T57" fmla="*/ 52 h 176"/>
              <a:gd name="T58" fmla="*/ 135 w 177"/>
              <a:gd name="T59" fmla="*/ 71 h 176"/>
              <a:gd name="T60" fmla="*/ 135 w 177"/>
              <a:gd name="T61" fmla="*/ 116 h 176"/>
              <a:gd name="T62" fmla="*/ 128 w 177"/>
              <a:gd name="T63" fmla="*/ 130 h 176"/>
              <a:gd name="T64" fmla="*/ 128 w 177"/>
              <a:gd name="T65" fmla="*/ 142 h 176"/>
              <a:gd name="T66" fmla="*/ 135 w 177"/>
              <a:gd name="T67" fmla="*/ 148 h 176"/>
              <a:gd name="T68" fmla="*/ 159 w 177"/>
              <a:gd name="T69" fmla="*/ 148 h 176"/>
              <a:gd name="T70" fmla="*/ 165 w 177"/>
              <a:gd name="T71" fmla="*/ 142 h 176"/>
              <a:gd name="T72" fmla="*/ 165 w 177"/>
              <a:gd name="T73" fmla="*/ 98 h 176"/>
              <a:gd name="T74" fmla="*/ 171 w 177"/>
              <a:gd name="T75" fmla="*/ 98 h 176"/>
              <a:gd name="T76" fmla="*/ 177 w 177"/>
              <a:gd name="T77" fmla="*/ 92 h 176"/>
              <a:gd name="T78" fmla="*/ 177 w 177"/>
              <a:gd name="T79" fmla="*/ 51 h 176"/>
              <a:gd name="T80" fmla="*/ 171 w 177"/>
              <a:gd name="T81" fmla="*/ 45 h 176"/>
              <a:gd name="T82" fmla="*/ 49 w 177"/>
              <a:gd name="T83" fmla="*/ 19 h 176"/>
              <a:gd name="T84" fmla="*/ 31 w 177"/>
              <a:gd name="T85" fmla="*/ 0 h 176"/>
              <a:gd name="T86" fmla="*/ 12 w 177"/>
              <a:gd name="T87" fmla="*/ 19 h 176"/>
              <a:gd name="T88" fmla="*/ 31 w 177"/>
              <a:gd name="T89" fmla="*/ 37 h 176"/>
              <a:gd name="T90" fmla="*/ 49 w 177"/>
              <a:gd name="T91" fmla="*/ 19 h 176"/>
              <a:gd name="T92" fmla="*/ 0 w 177"/>
              <a:gd name="T93" fmla="*/ 51 h 176"/>
              <a:gd name="T94" fmla="*/ 0 w 177"/>
              <a:gd name="T95" fmla="*/ 92 h 176"/>
              <a:gd name="T96" fmla="*/ 7 w 177"/>
              <a:gd name="T97" fmla="*/ 98 h 176"/>
              <a:gd name="T98" fmla="*/ 12 w 177"/>
              <a:gd name="T99" fmla="*/ 98 h 176"/>
              <a:gd name="T100" fmla="*/ 12 w 177"/>
              <a:gd name="T101" fmla="*/ 142 h 176"/>
              <a:gd name="T102" fmla="*/ 18 w 177"/>
              <a:gd name="T103" fmla="*/ 148 h 176"/>
              <a:gd name="T104" fmla="*/ 43 w 177"/>
              <a:gd name="T105" fmla="*/ 148 h 176"/>
              <a:gd name="T106" fmla="*/ 49 w 177"/>
              <a:gd name="T107" fmla="*/ 142 h 176"/>
              <a:gd name="T108" fmla="*/ 49 w 177"/>
              <a:gd name="T109" fmla="*/ 130 h 176"/>
              <a:gd name="T110" fmla="*/ 42 w 177"/>
              <a:gd name="T111" fmla="*/ 116 h 176"/>
              <a:gd name="T112" fmla="*/ 42 w 177"/>
              <a:gd name="T113" fmla="*/ 71 h 176"/>
              <a:gd name="T114" fmla="*/ 61 w 177"/>
              <a:gd name="T115" fmla="*/ 52 h 176"/>
              <a:gd name="T116" fmla="*/ 61 w 177"/>
              <a:gd name="T117" fmla="*/ 51 h 176"/>
              <a:gd name="T118" fmla="*/ 55 w 177"/>
              <a:gd name="T119" fmla="*/ 45 h 176"/>
              <a:gd name="T120" fmla="*/ 7 w 177"/>
              <a:gd name="T121" fmla="*/ 45 h 176"/>
              <a:gd name="T122" fmla="*/ 0 w 177"/>
              <a:gd name="T123" fmla="*/ 5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7" h="176">
                <a:moveTo>
                  <a:pt x="69" y="37"/>
                </a:moveTo>
                <a:cubicBezTo>
                  <a:pt x="69" y="26"/>
                  <a:pt x="78" y="17"/>
                  <a:pt x="89" y="17"/>
                </a:cubicBezTo>
                <a:cubicBezTo>
                  <a:pt x="99" y="17"/>
                  <a:pt x="108" y="26"/>
                  <a:pt x="108" y="37"/>
                </a:cubicBezTo>
                <a:cubicBezTo>
                  <a:pt x="108" y="48"/>
                  <a:pt x="99" y="56"/>
                  <a:pt x="89" y="56"/>
                </a:cubicBezTo>
                <a:cubicBezTo>
                  <a:pt x="78" y="56"/>
                  <a:pt x="69" y="48"/>
                  <a:pt x="69" y="37"/>
                </a:cubicBezTo>
                <a:close/>
                <a:moveTo>
                  <a:pt x="115" y="65"/>
                </a:moveTo>
                <a:cubicBezTo>
                  <a:pt x="63" y="65"/>
                  <a:pt x="63" y="65"/>
                  <a:pt x="63" y="65"/>
                </a:cubicBezTo>
                <a:cubicBezTo>
                  <a:pt x="59" y="65"/>
                  <a:pt x="56" y="68"/>
                  <a:pt x="56" y="71"/>
                </a:cubicBezTo>
                <a:cubicBezTo>
                  <a:pt x="56" y="116"/>
                  <a:pt x="56" y="116"/>
                  <a:pt x="56" y="116"/>
                </a:cubicBezTo>
                <a:cubicBezTo>
                  <a:pt x="56" y="119"/>
                  <a:pt x="59" y="122"/>
                  <a:pt x="63" y="122"/>
                </a:cubicBezTo>
                <a:cubicBezTo>
                  <a:pt x="69" y="122"/>
                  <a:pt x="69" y="122"/>
                  <a:pt x="69" y="122"/>
                </a:cubicBezTo>
                <a:cubicBezTo>
                  <a:pt x="69" y="169"/>
                  <a:pt x="69" y="169"/>
                  <a:pt x="69" y="169"/>
                </a:cubicBezTo>
                <a:cubicBezTo>
                  <a:pt x="69" y="173"/>
                  <a:pt x="72" y="176"/>
                  <a:pt x="76" y="176"/>
                </a:cubicBezTo>
                <a:cubicBezTo>
                  <a:pt x="102" y="176"/>
                  <a:pt x="102" y="176"/>
                  <a:pt x="102" y="176"/>
                </a:cubicBezTo>
                <a:cubicBezTo>
                  <a:pt x="105" y="176"/>
                  <a:pt x="108" y="173"/>
                  <a:pt x="108" y="169"/>
                </a:cubicBezTo>
                <a:cubicBezTo>
                  <a:pt x="108" y="122"/>
                  <a:pt x="108" y="122"/>
                  <a:pt x="108" y="122"/>
                </a:cubicBezTo>
                <a:cubicBezTo>
                  <a:pt x="115" y="122"/>
                  <a:pt x="115" y="122"/>
                  <a:pt x="115" y="122"/>
                </a:cubicBezTo>
                <a:cubicBezTo>
                  <a:pt x="118" y="122"/>
                  <a:pt x="121" y="119"/>
                  <a:pt x="121" y="116"/>
                </a:cubicBezTo>
                <a:cubicBezTo>
                  <a:pt x="121" y="71"/>
                  <a:pt x="121" y="71"/>
                  <a:pt x="121" y="71"/>
                </a:cubicBezTo>
                <a:cubicBezTo>
                  <a:pt x="121" y="68"/>
                  <a:pt x="118" y="65"/>
                  <a:pt x="115" y="65"/>
                </a:cubicBezTo>
                <a:close/>
                <a:moveTo>
                  <a:pt x="146" y="37"/>
                </a:moveTo>
                <a:cubicBezTo>
                  <a:pt x="156" y="37"/>
                  <a:pt x="165" y="29"/>
                  <a:pt x="165" y="19"/>
                </a:cubicBezTo>
                <a:cubicBezTo>
                  <a:pt x="165" y="9"/>
                  <a:pt x="156" y="0"/>
                  <a:pt x="146" y="0"/>
                </a:cubicBezTo>
                <a:cubicBezTo>
                  <a:pt x="136" y="0"/>
                  <a:pt x="128" y="9"/>
                  <a:pt x="128" y="19"/>
                </a:cubicBezTo>
                <a:cubicBezTo>
                  <a:pt x="128" y="29"/>
                  <a:pt x="136" y="37"/>
                  <a:pt x="146" y="37"/>
                </a:cubicBezTo>
                <a:close/>
                <a:moveTo>
                  <a:pt x="171" y="45"/>
                </a:moveTo>
                <a:cubicBezTo>
                  <a:pt x="123" y="45"/>
                  <a:pt x="123" y="45"/>
                  <a:pt x="123" y="45"/>
                </a:cubicBezTo>
                <a:cubicBezTo>
                  <a:pt x="119" y="45"/>
                  <a:pt x="116" y="47"/>
                  <a:pt x="116" y="51"/>
                </a:cubicBezTo>
                <a:cubicBezTo>
                  <a:pt x="116" y="52"/>
                  <a:pt x="116" y="52"/>
                  <a:pt x="116" y="52"/>
                </a:cubicBezTo>
                <a:cubicBezTo>
                  <a:pt x="127" y="53"/>
                  <a:pt x="135" y="61"/>
                  <a:pt x="135" y="71"/>
                </a:cubicBezTo>
                <a:cubicBezTo>
                  <a:pt x="135" y="116"/>
                  <a:pt x="135" y="116"/>
                  <a:pt x="135" y="116"/>
                </a:cubicBezTo>
                <a:cubicBezTo>
                  <a:pt x="135" y="122"/>
                  <a:pt x="132" y="127"/>
                  <a:pt x="128" y="130"/>
                </a:cubicBezTo>
                <a:cubicBezTo>
                  <a:pt x="128" y="142"/>
                  <a:pt x="128" y="142"/>
                  <a:pt x="128" y="142"/>
                </a:cubicBezTo>
                <a:cubicBezTo>
                  <a:pt x="128" y="145"/>
                  <a:pt x="131" y="148"/>
                  <a:pt x="135" y="148"/>
                </a:cubicBezTo>
                <a:cubicBezTo>
                  <a:pt x="159" y="148"/>
                  <a:pt x="159" y="148"/>
                  <a:pt x="159" y="148"/>
                </a:cubicBezTo>
                <a:cubicBezTo>
                  <a:pt x="162" y="148"/>
                  <a:pt x="165" y="145"/>
                  <a:pt x="165" y="142"/>
                </a:cubicBezTo>
                <a:cubicBezTo>
                  <a:pt x="165" y="98"/>
                  <a:pt x="165" y="98"/>
                  <a:pt x="165" y="98"/>
                </a:cubicBezTo>
                <a:cubicBezTo>
                  <a:pt x="171" y="98"/>
                  <a:pt x="171" y="98"/>
                  <a:pt x="171" y="98"/>
                </a:cubicBezTo>
                <a:cubicBezTo>
                  <a:pt x="174" y="98"/>
                  <a:pt x="177" y="96"/>
                  <a:pt x="177" y="92"/>
                </a:cubicBezTo>
                <a:cubicBezTo>
                  <a:pt x="177" y="51"/>
                  <a:pt x="177" y="51"/>
                  <a:pt x="177" y="51"/>
                </a:cubicBezTo>
                <a:cubicBezTo>
                  <a:pt x="177" y="47"/>
                  <a:pt x="174" y="45"/>
                  <a:pt x="171" y="45"/>
                </a:cubicBezTo>
                <a:close/>
                <a:moveTo>
                  <a:pt x="49" y="19"/>
                </a:moveTo>
                <a:cubicBezTo>
                  <a:pt x="49" y="9"/>
                  <a:pt x="41" y="0"/>
                  <a:pt x="31" y="0"/>
                </a:cubicBezTo>
                <a:cubicBezTo>
                  <a:pt x="21" y="0"/>
                  <a:pt x="12" y="9"/>
                  <a:pt x="12" y="19"/>
                </a:cubicBezTo>
                <a:cubicBezTo>
                  <a:pt x="12" y="29"/>
                  <a:pt x="21" y="37"/>
                  <a:pt x="31" y="37"/>
                </a:cubicBezTo>
                <a:cubicBezTo>
                  <a:pt x="41" y="37"/>
                  <a:pt x="49" y="29"/>
                  <a:pt x="49" y="19"/>
                </a:cubicBezTo>
                <a:close/>
                <a:moveTo>
                  <a:pt x="0" y="51"/>
                </a:moveTo>
                <a:cubicBezTo>
                  <a:pt x="0" y="92"/>
                  <a:pt x="0" y="92"/>
                  <a:pt x="0" y="92"/>
                </a:cubicBezTo>
                <a:cubicBezTo>
                  <a:pt x="0" y="96"/>
                  <a:pt x="3" y="98"/>
                  <a:pt x="7" y="98"/>
                </a:cubicBezTo>
                <a:cubicBezTo>
                  <a:pt x="12" y="98"/>
                  <a:pt x="12" y="98"/>
                  <a:pt x="12" y="98"/>
                </a:cubicBezTo>
                <a:cubicBezTo>
                  <a:pt x="12" y="142"/>
                  <a:pt x="12" y="142"/>
                  <a:pt x="12" y="142"/>
                </a:cubicBezTo>
                <a:cubicBezTo>
                  <a:pt x="12" y="145"/>
                  <a:pt x="15" y="148"/>
                  <a:pt x="18" y="148"/>
                </a:cubicBezTo>
                <a:cubicBezTo>
                  <a:pt x="43" y="148"/>
                  <a:pt x="43" y="148"/>
                  <a:pt x="43" y="148"/>
                </a:cubicBezTo>
                <a:cubicBezTo>
                  <a:pt x="46" y="148"/>
                  <a:pt x="49" y="145"/>
                  <a:pt x="49" y="142"/>
                </a:cubicBezTo>
                <a:cubicBezTo>
                  <a:pt x="49" y="130"/>
                  <a:pt x="49" y="130"/>
                  <a:pt x="49" y="130"/>
                </a:cubicBezTo>
                <a:cubicBezTo>
                  <a:pt x="45" y="127"/>
                  <a:pt x="42" y="122"/>
                  <a:pt x="42" y="116"/>
                </a:cubicBezTo>
                <a:cubicBezTo>
                  <a:pt x="42" y="71"/>
                  <a:pt x="42" y="71"/>
                  <a:pt x="42" y="71"/>
                </a:cubicBezTo>
                <a:cubicBezTo>
                  <a:pt x="42" y="61"/>
                  <a:pt x="51" y="53"/>
                  <a:pt x="61" y="52"/>
                </a:cubicBezTo>
                <a:cubicBezTo>
                  <a:pt x="61" y="51"/>
                  <a:pt x="61" y="51"/>
                  <a:pt x="61" y="51"/>
                </a:cubicBezTo>
                <a:cubicBezTo>
                  <a:pt x="61" y="47"/>
                  <a:pt x="58" y="45"/>
                  <a:pt x="55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7"/>
                  <a:pt x="0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Icon_02"/>
          <p:cNvSpPr>
            <a:spLocks noEditPoints="1"/>
          </p:cNvSpPr>
          <p:nvPr/>
        </p:nvSpPr>
        <p:spPr bwMode="auto">
          <a:xfrm>
            <a:off x="5393349" y="2202868"/>
            <a:ext cx="445590" cy="349742"/>
          </a:xfrm>
          <a:custGeom>
            <a:avLst/>
            <a:gdLst>
              <a:gd name="T0" fmla="*/ 158 w 221"/>
              <a:gd name="T1" fmla="*/ 79 h 171"/>
              <a:gd name="T2" fmla="*/ 195 w 221"/>
              <a:gd name="T3" fmla="*/ 47 h 171"/>
              <a:gd name="T4" fmla="*/ 195 w 221"/>
              <a:gd name="T5" fmla="*/ 171 h 171"/>
              <a:gd name="T6" fmla="*/ 158 w 221"/>
              <a:gd name="T7" fmla="*/ 171 h 171"/>
              <a:gd name="T8" fmla="*/ 158 w 221"/>
              <a:gd name="T9" fmla="*/ 79 h 171"/>
              <a:gd name="T10" fmla="*/ 110 w 221"/>
              <a:gd name="T11" fmla="*/ 171 h 171"/>
              <a:gd name="T12" fmla="*/ 148 w 221"/>
              <a:gd name="T13" fmla="*/ 171 h 171"/>
              <a:gd name="T14" fmla="*/ 148 w 221"/>
              <a:gd name="T15" fmla="*/ 88 h 171"/>
              <a:gd name="T16" fmla="*/ 110 w 221"/>
              <a:gd name="T17" fmla="*/ 120 h 171"/>
              <a:gd name="T18" fmla="*/ 110 w 221"/>
              <a:gd name="T19" fmla="*/ 171 h 171"/>
              <a:gd name="T20" fmla="*/ 63 w 221"/>
              <a:gd name="T21" fmla="*/ 171 h 171"/>
              <a:gd name="T22" fmla="*/ 101 w 221"/>
              <a:gd name="T23" fmla="*/ 171 h 171"/>
              <a:gd name="T24" fmla="*/ 101 w 221"/>
              <a:gd name="T25" fmla="*/ 121 h 171"/>
              <a:gd name="T26" fmla="*/ 63 w 221"/>
              <a:gd name="T27" fmla="*/ 81 h 171"/>
              <a:gd name="T28" fmla="*/ 63 w 221"/>
              <a:gd name="T29" fmla="*/ 171 h 171"/>
              <a:gd name="T30" fmla="*/ 16 w 221"/>
              <a:gd name="T31" fmla="*/ 171 h 171"/>
              <a:gd name="T32" fmla="*/ 53 w 221"/>
              <a:gd name="T33" fmla="*/ 171 h 171"/>
              <a:gd name="T34" fmla="*/ 53 w 221"/>
              <a:gd name="T35" fmla="*/ 76 h 171"/>
              <a:gd name="T36" fmla="*/ 16 w 221"/>
              <a:gd name="T37" fmla="*/ 106 h 171"/>
              <a:gd name="T38" fmla="*/ 16 w 221"/>
              <a:gd name="T39" fmla="*/ 171 h 171"/>
              <a:gd name="T40" fmla="*/ 217 w 221"/>
              <a:gd name="T41" fmla="*/ 0 h 171"/>
              <a:gd name="T42" fmla="*/ 181 w 221"/>
              <a:gd name="T43" fmla="*/ 0 h 171"/>
              <a:gd name="T44" fmla="*/ 179 w 221"/>
              <a:gd name="T45" fmla="*/ 6 h 171"/>
              <a:gd name="T46" fmla="*/ 190 w 221"/>
              <a:gd name="T47" fmla="*/ 19 h 171"/>
              <a:gd name="T48" fmla="*/ 106 w 221"/>
              <a:gd name="T49" fmla="*/ 91 h 171"/>
              <a:gd name="T50" fmla="*/ 62 w 221"/>
              <a:gd name="T51" fmla="*/ 45 h 171"/>
              <a:gd name="T52" fmla="*/ 52 w 221"/>
              <a:gd name="T53" fmla="*/ 44 h 171"/>
              <a:gd name="T54" fmla="*/ 3 w 221"/>
              <a:gd name="T55" fmla="*/ 83 h 171"/>
              <a:gd name="T56" fmla="*/ 2 w 221"/>
              <a:gd name="T57" fmla="*/ 93 h 171"/>
              <a:gd name="T58" fmla="*/ 12 w 221"/>
              <a:gd name="T59" fmla="*/ 94 h 171"/>
              <a:gd name="T60" fmla="*/ 56 w 221"/>
              <a:gd name="T61" fmla="*/ 59 h 171"/>
              <a:gd name="T62" fmla="*/ 100 w 221"/>
              <a:gd name="T63" fmla="*/ 105 h 171"/>
              <a:gd name="T64" fmla="*/ 105 w 221"/>
              <a:gd name="T65" fmla="*/ 108 h 171"/>
              <a:gd name="T66" fmla="*/ 110 w 221"/>
              <a:gd name="T67" fmla="*/ 106 h 171"/>
              <a:gd name="T68" fmla="*/ 199 w 221"/>
              <a:gd name="T69" fmla="*/ 29 h 171"/>
              <a:gd name="T70" fmla="*/ 210 w 221"/>
              <a:gd name="T71" fmla="*/ 42 h 171"/>
              <a:gd name="T72" fmla="*/ 216 w 221"/>
              <a:gd name="T73" fmla="*/ 40 h 171"/>
              <a:gd name="T74" fmla="*/ 221 w 221"/>
              <a:gd name="T75" fmla="*/ 4 h 171"/>
              <a:gd name="T76" fmla="*/ 217 w 221"/>
              <a:gd name="T7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1" h="171">
                <a:moveTo>
                  <a:pt x="158" y="79"/>
                </a:moveTo>
                <a:cubicBezTo>
                  <a:pt x="195" y="47"/>
                  <a:pt x="195" y="47"/>
                  <a:pt x="195" y="47"/>
                </a:cubicBezTo>
                <a:cubicBezTo>
                  <a:pt x="195" y="171"/>
                  <a:pt x="195" y="171"/>
                  <a:pt x="195" y="171"/>
                </a:cubicBezTo>
                <a:cubicBezTo>
                  <a:pt x="158" y="171"/>
                  <a:pt x="158" y="171"/>
                  <a:pt x="158" y="171"/>
                </a:cubicBezTo>
                <a:lnTo>
                  <a:pt x="158" y="79"/>
                </a:lnTo>
                <a:close/>
                <a:moveTo>
                  <a:pt x="110" y="171"/>
                </a:moveTo>
                <a:cubicBezTo>
                  <a:pt x="148" y="171"/>
                  <a:pt x="148" y="171"/>
                  <a:pt x="148" y="171"/>
                </a:cubicBezTo>
                <a:cubicBezTo>
                  <a:pt x="148" y="88"/>
                  <a:pt x="148" y="88"/>
                  <a:pt x="148" y="88"/>
                </a:cubicBezTo>
                <a:cubicBezTo>
                  <a:pt x="110" y="120"/>
                  <a:pt x="110" y="120"/>
                  <a:pt x="110" y="120"/>
                </a:cubicBezTo>
                <a:lnTo>
                  <a:pt x="110" y="171"/>
                </a:lnTo>
                <a:close/>
                <a:moveTo>
                  <a:pt x="63" y="171"/>
                </a:moveTo>
                <a:cubicBezTo>
                  <a:pt x="101" y="171"/>
                  <a:pt x="101" y="171"/>
                  <a:pt x="101" y="171"/>
                </a:cubicBezTo>
                <a:cubicBezTo>
                  <a:pt x="101" y="121"/>
                  <a:pt x="101" y="121"/>
                  <a:pt x="101" y="121"/>
                </a:cubicBezTo>
                <a:cubicBezTo>
                  <a:pt x="63" y="81"/>
                  <a:pt x="63" y="81"/>
                  <a:pt x="63" y="81"/>
                </a:cubicBezTo>
                <a:lnTo>
                  <a:pt x="63" y="171"/>
                </a:lnTo>
                <a:close/>
                <a:moveTo>
                  <a:pt x="16" y="171"/>
                </a:moveTo>
                <a:cubicBezTo>
                  <a:pt x="53" y="171"/>
                  <a:pt x="53" y="171"/>
                  <a:pt x="53" y="171"/>
                </a:cubicBezTo>
                <a:cubicBezTo>
                  <a:pt x="53" y="76"/>
                  <a:pt x="53" y="76"/>
                  <a:pt x="53" y="76"/>
                </a:cubicBezTo>
                <a:cubicBezTo>
                  <a:pt x="16" y="106"/>
                  <a:pt x="16" y="106"/>
                  <a:pt x="16" y="106"/>
                </a:cubicBezTo>
                <a:lnTo>
                  <a:pt x="16" y="171"/>
                </a:lnTo>
                <a:close/>
                <a:moveTo>
                  <a:pt x="217" y="0"/>
                </a:moveTo>
                <a:cubicBezTo>
                  <a:pt x="181" y="0"/>
                  <a:pt x="181" y="0"/>
                  <a:pt x="181" y="0"/>
                </a:cubicBezTo>
                <a:cubicBezTo>
                  <a:pt x="178" y="0"/>
                  <a:pt x="176" y="4"/>
                  <a:pt x="179" y="6"/>
                </a:cubicBezTo>
                <a:cubicBezTo>
                  <a:pt x="190" y="19"/>
                  <a:pt x="190" y="19"/>
                  <a:pt x="190" y="19"/>
                </a:cubicBezTo>
                <a:cubicBezTo>
                  <a:pt x="106" y="91"/>
                  <a:pt x="106" y="91"/>
                  <a:pt x="106" y="91"/>
                </a:cubicBezTo>
                <a:cubicBezTo>
                  <a:pt x="62" y="45"/>
                  <a:pt x="62" y="45"/>
                  <a:pt x="62" y="45"/>
                </a:cubicBezTo>
                <a:cubicBezTo>
                  <a:pt x="59" y="42"/>
                  <a:pt x="55" y="42"/>
                  <a:pt x="52" y="44"/>
                </a:cubicBezTo>
                <a:cubicBezTo>
                  <a:pt x="3" y="83"/>
                  <a:pt x="3" y="83"/>
                  <a:pt x="3" y="83"/>
                </a:cubicBezTo>
                <a:cubicBezTo>
                  <a:pt x="0" y="86"/>
                  <a:pt x="0" y="90"/>
                  <a:pt x="2" y="93"/>
                </a:cubicBezTo>
                <a:cubicBezTo>
                  <a:pt x="5" y="96"/>
                  <a:pt x="9" y="97"/>
                  <a:pt x="12" y="94"/>
                </a:cubicBezTo>
                <a:cubicBezTo>
                  <a:pt x="56" y="59"/>
                  <a:pt x="56" y="59"/>
                  <a:pt x="56" y="59"/>
                </a:cubicBezTo>
                <a:cubicBezTo>
                  <a:pt x="100" y="105"/>
                  <a:pt x="100" y="105"/>
                  <a:pt x="100" y="105"/>
                </a:cubicBezTo>
                <a:cubicBezTo>
                  <a:pt x="102" y="107"/>
                  <a:pt x="103" y="108"/>
                  <a:pt x="105" y="108"/>
                </a:cubicBezTo>
                <a:cubicBezTo>
                  <a:pt x="107" y="108"/>
                  <a:pt x="108" y="107"/>
                  <a:pt x="110" y="106"/>
                </a:cubicBezTo>
                <a:cubicBezTo>
                  <a:pt x="199" y="29"/>
                  <a:pt x="199" y="29"/>
                  <a:pt x="199" y="29"/>
                </a:cubicBezTo>
                <a:cubicBezTo>
                  <a:pt x="210" y="42"/>
                  <a:pt x="210" y="42"/>
                  <a:pt x="210" y="42"/>
                </a:cubicBezTo>
                <a:cubicBezTo>
                  <a:pt x="212" y="44"/>
                  <a:pt x="216" y="43"/>
                  <a:pt x="216" y="40"/>
                </a:cubicBezTo>
                <a:cubicBezTo>
                  <a:pt x="221" y="4"/>
                  <a:pt x="221" y="4"/>
                  <a:pt x="221" y="4"/>
                </a:cubicBezTo>
                <a:cubicBezTo>
                  <a:pt x="221" y="2"/>
                  <a:pt x="219" y="0"/>
                  <a:pt x="2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Icon_01"/>
          <p:cNvSpPr>
            <a:spLocks noEditPoints="1"/>
          </p:cNvSpPr>
          <p:nvPr/>
        </p:nvSpPr>
        <p:spPr bwMode="auto">
          <a:xfrm>
            <a:off x="4466035" y="4257783"/>
            <a:ext cx="324208" cy="476052"/>
          </a:xfrm>
          <a:custGeom>
            <a:avLst/>
            <a:gdLst>
              <a:gd name="T0" fmla="*/ 61 w 134"/>
              <a:gd name="T1" fmla="*/ 95 h 194"/>
              <a:gd name="T2" fmla="*/ 73 w 134"/>
              <a:gd name="T3" fmla="*/ 95 h 194"/>
              <a:gd name="T4" fmla="*/ 73 w 134"/>
              <a:gd name="T5" fmla="*/ 153 h 194"/>
              <a:gd name="T6" fmla="*/ 61 w 134"/>
              <a:gd name="T7" fmla="*/ 153 h 194"/>
              <a:gd name="T8" fmla="*/ 61 w 134"/>
              <a:gd name="T9" fmla="*/ 95 h 194"/>
              <a:gd name="T10" fmla="*/ 67 w 134"/>
              <a:gd name="T11" fmla="*/ 0 h 194"/>
              <a:gd name="T12" fmla="*/ 0 w 134"/>
              <a:gd name="T13" fmla="*/ 68 h 194"/>
              <a:gd name="T14" fmla="*/ 14 w 134"/>
              <a:gd name="T15" fmla="*/ 108 h 194"/>
              <a:gd name="T16" fmla="*/ 29 w 134"/>
              <a:gd name="T17" fmla="*/ 140 h 194"/>
              <a:gd name="T18" fmla="*/ 43 w 134"/>
              <a:gd name="T19" fmla="*/ 153 h 194"/>
              <a:gd name="T20" fmla="*/ 50 w 134"/>
              <a:gd name="T21" fmla="*/ 153 h 194"/>
              <a:gd name="T22" fmla="*/ 50 w 134"/>
              <a:gd name="T23" fmla="*/ 95 h 194"/>
              <a:gd name="T24" fmla="*/ 41 w 134"/>
              <a:gd name="T25" fmla="*/ 95 h 194"/>
              <a:gd name="T26" fmla="*/ 21 w 134"/>
              <a:gd name="T27" fmla="*/ 76 h 194"/>
              <a:gd name="T28" fmla="*/ 41 w 134"/>
              <a:gd name="T29" fmla="*/ 56 h 194"/>
              <a:gd name="T30" fmla="*/ 60 w 134"/>
              <a:gd name="T31" fmla="*/ 76 h 194"/>
              <a:gd name="T32" fmla="*/ 58 w 134"/>
              <a:gd name="T33" fmla="*/ 85 h 194"/>
              <a:gd name="T34" fmla="*/ 76 w 134"/>
              <a:gd name="T35" fmla="*/ 85 h 194"/>
              <a:gd name="T36" fmla="*/ 73 w 134"/>
              <a:gd name="T37" fmla="*/ 76 h 194"/>
              <a:gd name="T38" fmla="*/ 93 w 134"/>
              <a:gd name="T39" fmla="*/ 56 h 194"/>
              <a:gd name="T40" fmla="*/ 113 w 134"/>
              <a:gd name="T41" fmla="*/ 76 h 194"/>
              <a:gd name="T42" fmla="*/ 93 w 134"/>
              <a:gd name="T43" fmla="*/ 95 h 194"/>
              <a:gd name="T44" fmla="*/ 83 w 134"/>
              <a:gd name="T45" fmla="*/ 95 h 194"/>
              <a:gd name="T46" fmla="*/ 83 w 134"/>
              <a:gd name="T47" fmla="*/ 153 h 194"/>
              <a:gd name="T48" fmla="*/ 91 w 134"/>
              <a:gd name="T49" fmla="*/ 153 h 194"/>
              <a:gd name="T50" fmla="*/ 104 w 134"/>
              <a:gd name="T51" fmla="*/ 140 h 194"/>
              <a:gd name="T52" fmla="*/ 120 w 134"/>
              <a:gd name="T53" fmla="*/ 108 h 194"/>
              <a:gd name="T54" fmla="*/ 134 w 134"/>
              <a:gd name="T55" fmla="*/ 68 h 194"/>
              <a:gd name="T56" fmla="*/ 67 w 134"/>
              <a:gd name="T57" fmla="*/ 0 h 194"/>
              <a:gd name="T58" fmla="*/ 31 w 134"/>
              <a:gd name="T59" fmla="*/ 76 h 194"/>
              <a:gd name="T60" fmla="*/ 41 w 134"/>
              <a:gd name="T61" fmla="*/ 85 h 194"/>
              <a:gd name="T62" fmla="*/ 50 w 134"/>
              <a:gd name="T63" fmla="*/ 76 h 194"/>
              <a:gd name="T64" fmla="*/ 41 w 134"/>
              <a:gd name="T65" fmla="*/ 67 h 194"/>
              <a:gd name="T66" fmla="*/ 31 w 134"/>
              <a:gd name="T67" fmla="*/ 76 h 194"/>
              <a:gd name="T68" fmla="*/ 102 w 134"/>
              <a:gd name="T69" fmla="*/ 76 h 194"/>
              <a:gd name="T70" fmla="*/ 93 w 134"/>
              <a:gd name="T71" fmla="*/ 67 h 194"/>
              <a:gd name="T72" fmla="*/ 84 w 134"/>
              <a:gd name="T73" fmla="*/ 76 h 194"/>
              <a:gd name="T74" fmla="*/ 93 w 134"/>
              <a:gd name="T75" fmla="*/ 85 h 194"/>
              <a:gd name="T76" fmla="*/ 102 w 134"/>
              <a:gd name="T77" fmla="*/ 76 h 194"/>
              <a:gd name="T78" fmla="*/ 98 w 134"/>
              <a:gd name="T79" fmla="*/ 169 h 194"/>
              <a:gd name="T80" fmla="*/ 93 w 134"/>
              <a:gd name="T81" fmla="*/ 164 h 194"/>
              <a:gd name="T82" fmla="*/ 41 w 134"/>
              <a:gd name="T83" fmla="*/ 164 h 194"/>
              <a:gd name="T84" fmla="*/ 35 w 134"/>
              <a:gd name="T85" fmla="*/ 169 h 194"/>
              <a:gd name="T86" fmla="*/ 41 w 134"/>
              <a:gd name="T87" fmla="*/ 175 h 194"/>
              <a:gd name="T88" fmla="*/ 93 w 134"/>
              <a:gd name="T89" fmla="*/ 175 h 194"/>
              <a:gd name="T90" fmla="*/ 98 w 134"/>
              <a:gd name="T91" fmla="*/ 169 h 194"/>
              <a:gd name="T92" fmla="*/ 92 w 134"/>
              <a:gd name="T93" fmla="*/ 188 h 194"/>
              <a:gd name="T94" fmla="*/ 86 w 134"/>
              <a:gd name="T95" fmla="*/ 183 h 194"/>
              <a:gd name="T96" fmla="*/ 47 w 134"/>
              <a:gd name="T97" fmla="*/ 183 h 194"/>
              <a:gd name="T98" fmla="*/ 42 w 134"/>
              <a:gd name="T99" fmla="*/ 188 h 194"/>
              <a:gd name="T100" fmla="*/ 47 w 134"/>
              <a:gd name="T101" fmla="*/ 194 h 194"/>
              <a:gd name="T102" fmla="*/ 86 w 134"/>
              <a:gd name="T103" fmla="*/ 194 h 194"/>
              <a:gd name="T104" fmla="*/ 92 w 134"/>
              <a:gd name="T105" fmla="*/ 188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34" h="194">
                <a:moveTo>
                  <a:pt x="61" y="95"/>
                </a:moveTo>
                <a:cubicBezTo>
                  <a:pt x="73" y="95"/>
                  <a:pt x="73" y="95"/>
                  <a:pt x="73" y="95"/>
                </a:cubicBezTo>
                <a:cubicBezTo>
                  <a:pt x="73" y="153"/>
                  <a:pt x="73" y="153"/>
                  <a:pt x="73" y="153"/>
                </a:cubicBezTo>
                <a:cubicBezTo>
                  <a:pt x="61" y="153"/>
                  <a:pt x="61" y="153"/>
                  <a:pt x="61" y="153"/>
                </a:cubicBezTo>
                <a:lnTo>
                  <a:pt x="61" y="95"/>
                </a:lnTo>
                <a:close/>
                <a:moveTo>
                  <a:pt x="67" y="0"/>
                </a:moveTo>
                <a:cubicBezTo>
                  <a:pt x="30" y="1"/>
                  <a:pt x="0" y="31"/>
                  <a:pt x="0" y="68"/>
                </a:cubicBezTo>
                <a:cubicBezTo>
                  <a:pt x="0" y="83"/>
                  <a:pt x="5" y="97"/>
                  <a:pt x="14" y="108"/>
                </a:cubicBezTo>
                <a:cubicBezTo>
                  <a:pt x="26" y="125"/>
                  <a:pt x="29" y="132"/>
                  <a:pt x="29" y="140"/>
                </a:cubicBezTo>
                <a:cubicBezTo>
                  <a:pt x="29" y="147"/>
                  <a:pt x="35" y="153"/>
                  <a:pt x="43" y="153"/>
                </a:cubicBezTo>
                <a:cubicBezTo>
                  <a:pt x="50" y="153"/>
                  <a:pt x="50" y="153"/>
                  <a:pt x="50" y="153"/>
                </a:cubicBezTo>
                <a:cubicBezTo>
                  <a:pt x="50" y="95"/>
                  <a:pt x="50" y="95"/>
                  <a:pt x="50" y="95"/>
                </a:cubicBezTo>
                <a:cubicBezTo>
                  <a:pt x="41" y="95"/>
                  <a:pt x="41" y="95"/>
                  <a:pt x="41" y="95"/>
                </a:cubicBezTo>
                <a:cubicBezTo>
                  <a:pt x="30" y="95"/>
                  <a:pt x="21" y="86"/>
                  <a:pt x="21" y="76"/>
                </a:cubicBezTo>
                <a:cubicBezTo>
                  <a:pt x="21" y="65"/>
                  <a:pt x="30" y="56"/>
                  <a:pt x="41" y="56"/>
                </a:cubicBezTo>
                <a:cubicBezTo>
                  <a:pt x="51" y="56"/>
                  <a:pt x="60" y="65"/>
                  <a:pt x="60" y="76"/>
                </a:cubicBezTo>
                <a:cubicBezTo>
                  <a:pt x="60" y="79"/>
                  <a:pt x="59" y="82"/>
                  <a:pt x="5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74" y="82"/>
                  <a:pt x="73" y="79"/>
                  <a:pt x="73" y="76"/>
                </a:cubicBezTo>
                <a:cubicBezTo>
                  <a:pt x="73" y="65"/>
                  <a:pt x="82" y="56"/>
                  <a:pt x="93" y="56"/>
                </a:cubicBezTo>
                <a:cubicBezTo>
                  <a:pt x="104" y="56"/>
                  <a:pt x="113" y="65"/>
                  <a:pt x="113" y="76"/>
                </a:cubicBezTo>
                <a:cubicBezTo>
                  <a:pt x="113" y="86"/>
                  <a:pt x="104" y="95"/>
                  <a:pt x="93" y="95"/>
                </a:cubicBezTo>
                <a:cubicBezTo>
                  <a:pt x="83" y="95"/>
                  <a:pt x="83" y="95"/>
                  <a:pt x="83" y="95"/>
                </a:cubicBezTo>
                <a:cubicBezTo>
                  <a:pt x="83" y="153"/>
                  <a:pt x="83" y="153"/>
                  <a:pt x="83" y="153"/>
                </a:cubicBezTo>
                <a:cubicBezTo>
                  <a:pt x="91" y="153"/>
                  <a:pt x="91" y="153"/>
                  <a:pt x="91" y="153"/>
                </a:cubicBezTo>
                <a:cubicBezTo>
                  <a:pt x="98" y="153"/>
                  <a:pt x="104" y="147"/>
                  <a:pt x="104" y="140"/>
                </a:cubicBezTo>
                <a:cubicBezTo>
                  <a:pt x="104" y="132"/>
                  <a:pt x="108" y="125"/>
                  <a:pt x="120" y="108"/>
                </a:cubicBezTo>
                <a:cubicBezTo>
                  <a:pt x="128" y="97"/>
                  <a:pt x="134" y="83"/>
                  <a:pt x="134" y="68"/>
                </a:cubicBezTo>
                <a:cubicBezTo>
                  <a:pt x="134" y="31"/>
                  <a:pt x="104" y="1"/>
                  <a:pt x="67" y="0"/>
                </a:cubicBezTo>
                <a:close/>
                <a:moveTo>
                  <a:pt x="31" y="76"/>
                </a:moveTo>
                <a:cubicBezTo>
                  <a:pt x="31" y="81"/>
                  <a:pt x="36" y="85"/>
                  <a:pt x="41" y="85"/>
                </a:cubicBezTo>
                <a:cubicBezTo>
                  <a:pt x="46" y="85"/>
                  <a:pt x="50" y="81"/>
                  <a:pt x="50" y="76"/>
                </a:cubicBezTo>
                <a:cubicBezTo>
                  <a:pt x="50" y="71"/>
                  <a:pt x="46" y="67"/>
                  <a:pt x="41" y="67"/>
                </a:cubicBezTo>
                <a:cubicBezTo>
                  <a:pt x="36" y="67"/>
                  <a:pt x="31" y="71"/>
                  <a:pt x="31" y="76"/>
                </a:cubicBezTo>
                <a:close/>
                <a:moveTo>
                  <a:pt x="102" y="76"/>
                </a:moveTo>
                <a:cubicBezTo>
                  <a:pt x="102" y="71"/>
                  <a:pt x="98" y="67"/>
                  <a:pt x="93" y="67"/>
                </a:cubicBezTo>
                <a:cubicBezTo>
                  <a:pt x="88" y="67"/>
                  <a:pt x="84" y="71"/>
                  <a:pt x="84" y="76"/>
                </a:cubicBezTo>
                <a:cubicBezTo>
                  <a:pt x="84" y="81"/>
                  <a:pt x="88" y="85"/>
                  <a:pt x="93" y="85"/>
                </a:cubicBezTo>
                <a:cubicBezTo>
                  <a:pt x="98" y="85"/>
                  <a:pt x="102" y="81"/>
                  <a:pt x="102" y="76"/>
                </a:cubicBezTo>
                <a:close/>
                <a:moveTo>
                  <a:pt x="98" y="169"/>
                </a:moveTo>
                <a:cubicBezTo>
                  <a:pt x="98" y="166"/>
                  <a:pt x="96" y="164"/>
                  <a:pt x="93" y="164"/>
                </a:cubicBezTo>
                <a:cubicBezTo>
                  <a:pt x="41" y="164"/>
                  <a:pt x="41" y="164"/>
                  <a:pt x="41" y="164"/>
                </a:cubicBezTo>
                <a:cubicBezTo>
                  <a:pt x="38" y="164"/>
                  <a:pt x="35" y="166"/>
                  <a:pt x="35" y="169"/>
                </a:cubicBezTo>
                <a:cubicBezTo>
                  <a:pt x="35" y="172"/>
                  <a:pt x="38" y="175"/>
                  <a:pt x="41" y="175"/>
                </a:cubicBezTo>
                <a:cubicBezTo>
                  <a:pt x="93" y="175"/>
                  <a:pt x="93" y="175"/>
                  <a:pt x="93" y="175"/>
                </a:cubicBezTo>
                <a:cubicBezTo>
                  <a:pt x="96" y="175"/>
                  <a:pt x="98" y="172"/>
                  <a:pt x="98" y="169"/>
                </a:cubicBezTo>
                <a:close/>
                <a:moveTo>
                  <a:pt x="92" y="188"/>
                </a:moveTo>
                <a:cubicBezTo>
                  <a:pt x="92" y="186"/>
                  <a:pt x="89" y="183"/>
                  <a:pt x="86" y="183"/>
                </a:cubicBezTo>
                <a:cubicBezTo>
                  <a:pt x="47" y="183"/>
                  <a:pt x="47" y="183"/>
                  <a:pt x="47" y="183"/>
                </a:cubicBezTo>
                <a:cubicBezTo>
                  <a:pt x="44" y="183"/>
                  <a:pt x="42" y="186"/>
                  <a:pt x="42" y="188"/>
                </a:cubicBezTo>
                <a:cubicBezTo>
                  <a:pt x="42" y="191"/>
                  <a:pt x="44" y="194"/>
                  <a:pt x="47" y="194"/>
                </a:cubicBezTo>
                <a:cubicBezTo>
                  <a:pt x="86" y="194"/>
                  <a:pt x="86" y="194"/>
                  <a:pt x="86" y="194"/>
                </a:cubicBezTo>
                <a:cubicBezTo>
                  <a:pt x="89" y="194"/>
                  <a:pt x="92" y="191"/>
                  <a:pt x="92" y="1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Text Placeholder 53">
            <a:extLst>
              <a:ext uri="{FF2B5EF4-FFF2-40B4-BE49-F238E27FC236}">
                <a16:creationId xmlns:a16="http://schemas.microsoft.com/office/drawing/2014/main" xmlns="" id="{046D646F-38BD-4891-9D7D-8D5B2EB9F674}"/>
              </a:ext>
            </a:extLst>
          </p:cNvPr>
          <p:cNvSpPr txBox="1">
            <a:spLocks/>
          </p:cNvSpPr>
          <p:nvPr/>
        </p:nvSpPr>
        <p:spPr>
          <a:xfrm>
            <a:off x="7209408" y="5956615"/>
            <a:ext cx="4118991" cy="901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/>
              <a:t>Notre solution devrait permettre au CDG d'expérimenter différentes hypothèses afin de pouvoir optimiser les budgets.</a:t>
            </a:r>
            <a:endParaRPr lang="fr-FR" sz="1400" dirty="0"/>
          </a:p>
        </p:txBody>
      </p:sp>
      <p:sp>
        <p:nvSpPr>
          <p:cNvPr id="20" name="Text Placeholder 53">
            <a:extLst>
              <a:ext uri="{FF2B5EF4-FFF2-40B4-BE49-F238E27FC236}">
                <a16:creationId xmlns:a16="http://schemas.microsoft.com/office/drawing/2014/main" xmlns="" id="{046D646F-38BD-4891-9D7D-8D5B2EB9F674}"/>
              </a:ext>
            </a:extLst>
          </p:cNvPr>
          <p:cNvSpPr txBox="1">
            <a:spLocks/>
          </p:cNvSpPr>
          <p:nvPr/>
        </p:nvSpPr>
        <p:spPr>
          <a:xfrm>
            <a:off x="8634340" y="3434277"/>
            <a:ext cx="2798192" cy="901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/>
              <a:t>Notre solution devrait être accessible et utilisable par tous les </a:t>
            </a:r>
            <a:r>
              <a:rPr lang="fr-FR" sz="1400" dirty="0" smtClean="0"/>
              <a:t>utilisateurs.</a:t>
            </a:r>
            <a:endParaRPr lang="fr-FR" sz="1400" dirty="0"/>
          </a:p>
        </p:txBody>
      </p:sp>
      <p:sp>
        <p:nvSpPr>
          <p:cNvPr id="21" name="Text Placeholder 53">
            <a:extLst>
              <a:ext uri="{FF2B5EF4-FFF2-40B4-BE49-F238E27FC236}">
                <a16:creationId xmlns:a16="http://schemas.microsoft.com/office/drawing/2014/main" xmlns="" id="{046D646F-38BD-4891-9D7D-8D5B2EB9F674}"/>
              </a:ext>
            </a:extLst>
          </p:cNvPr>
          <p:cNvSpPr txBox="1">
            <a:spLocks/>
          </p:cNvSpPr>
          <p:nvPr/>
        </p:nvSpPr>
        <p:spPr>
          <a:xfrm>
            <a:off x="2162888" y="1712814"/>
            <a:ext cx="2798192" cy="901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/>
              <a:t>Notre solution devrait aider à surveiller et centraliser l'activité.</a:t>
            </a:r>
            <a:endParaRPr lang="fr-FR" sz="1400" dirty="0"/>
          </a:p>
        </p:txBody>
      </p:sp>
      <p:sp>
        <p:nvSpPr>
          <p:cNvPr id="22" name="Text Placeholder 53">
            <a:extLst>
              <a:ext uri="{FF2B5EF4-FFF2-40B4-BE49-F238E27FC236}">
                <a16:creationId xmlns:a16="http://schemas.microsoft.com/office/drawing/2014/main" xmlns="" id="{046D646F-38BD-4891-9D7D-8D5B2EB9F674}"/>
              </a:ext>
            </a:extLst>
          </p:cNvPr>
          <p:cNvSpPr txBox="1">
            <a:spLocks/>
          </p:cNvSpPr>
          <p:nvPr/>
        </p:nvSpPr>
        <p:spPr>
          <a:xfrm>
            <a:off x="970567" y="3834006"/>
            <a:ext cx="2798192" cy="901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/>
              <a:t/>
            </a:r>
            <a:br>
              <a:rPr lang="fr-FR" sz="1400" dirty="0"/>
            </a:br>
            <a:r>
              <a:rPr lang="fr-FR" sz="1400" dirty="0"/>
              <a:t>Notre solution doit respecter leurs contraintes tout en optant pour une approche qui satisfait le ratio complexité-utilisabilité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9987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1026367"/>
          </a:xfrm>
          <a:prstGeom prst="rect">
            <a:avLst/>
          </a:prstGeom>
          <a:solidFill>
            <a:srgbClr val="8A1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42596" y="159239"/>
            <a:ext cx="3536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>Méthodologie  </a:t>
            </a:r>
            <a:endParaRPr lang="fr-FR" sz="4000" b="1" dirty="0">
              <a:solidFill>
                <a:schemeClr val="bg1"/>
              </a:solidFill>
            </a:endParaRPr>
          </a:p>
        </p:txBody>
      </p:sp>
      <p:sp>
        <p:nvSpPr>
          <p:cNvPr id="75" name="Google Shape;491;p20"/>
          <p:cNvSpPr/>
          <p:nvPr/>
        </p:nvSpPr>
        <p:spPr>
          <a:xfrm rot="5400000">
            <a:off x="398321" y="3347741"/>
            <a:ext cx="992660" cy="1157098"/>
          </a:xfrm>
          <a:prstGeom prst="chevron">
            <a:avLst>
              <a:gd name="adj" fmla="val 22591"/>
            </a:avLst>
          </a:prstGeom>
          <a:solidFill>
            <a:srgbClr val="8A15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>
              <a:solidFill>
                <a:schemeClr val="bg1"/>
              </a:solidFill>
              <a:sym typeface="Montserrat Medium"/>
            </a:endParaRPr>
          </a:p>
        </p:txBody>
      </p:sp>
      <p:sp>
        <p:nvSpPr>
          <p:cNvPr id="80" name="Google Shape;491;p20"/>
          <p:cNvSpPr/>
          <p:nvPr/>
        </p:nvSpPr>
        <p:spPr>
          <a:xfrm rot="5400000">
            <a:off x="378572" y="2266251"/>
            <a:ext cx="992660" cy="1157098"/>
          </a:xfrm>
          <a:prstGeom prst="chevron">
            <a:avLst>
              <a:gd name="adj" fmla="val 22591"/>
            </a:avLst>
          </a:prstGeom>
          <a:solidFill>
            <a:srgbClr val="8A15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>
              <a:solidFill>
                <a:schemeClr val="bg1"/>
              </a:solidFill>
              <a:sym typeface="Montserrat Medium"/>
            </a:endParaRPr>
          </a:p>
        </p:txBody>
      </p:sp>
      <p:sp>
        <p:nvSpPr>
          <p:cNvPr id="81" name="Google Shape;491;p20"/>
          <p:cNvSpPr/>
          <p:nvPr/>
        </p:nvSpPr>
        <p:spPr>
          <a:xfrm rot="5400000">
            <a:off x="398321" y="1273591"/>
            <a:ext cx="992660" cy="1157098"/>
          </a:xfrm>
          <a:prstGeom prst="chevron">
            <a:avLst>
              <a:gd name="adj" fmla="val 22591"/>
            </a:avLst>
          </a:prstGeom>
          <a:solidFill>
            <a:srgbClr val="8A15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" name="Google Shape;491;p20"/>
          <p:cNvSpPr/>
          <p:nvPr/>
        </p:nvSpPr>
        <p:spPr>
          <a:xfrm rot="5400000">
            <a:off x="398321" y="4340401"/>
            <a:ext cx="992660" cy="1157098"/>
          </a:xfrm>
          <a:prstGeom prst="chevron">
            <a:avLst>
              <a:gd name="adj" fmla="val 22591"/>
            </a:avLst>
          </a:prstGeom>
          <a:solidFill>
            <a:srgbClr val="8A15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>
              <a:solidFill>
                <a:schemeClr val="bg1"/>
              </a:solidFill>
              <a:sym typeface="Montserrat Medium"/>
            </a:endParaRPr>
          </a:p>
        </p:txBody>
      </p:sp>
      <p:sp>
        <p:nvSpPr>
          <p:cNvPr id="83" name="Google Shape;491;p20"/>
          <p:cNvSpPr/>
          <p:nvPr/>
        </p:nvSpPr>
        <p:spPr>
          <a:xfrm rot="5400000">
            <a:off x="398321" y="5333061"/>
            <a:ext cx="992660" cy="1157098"/>
          </a:xfrm>
          <a:prstGeom prst="chevron">
            <a:avLst>
              <a:gd name="adj" fmla="val 22591"/>
            </a:avLst>
          </a:prstGeom>
          <a:solidFill>
            <a:srgbClr val="8A15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dirty="0">
              <a:solidFill>
                <a:schemeClr val="bg1"/>
              </a:solidFill>
              <a:sym typeface="Montserrat Medium"/>
            </a:endParaRPr>
          </a:p>
        </p:txBody>
      </p:sp>
      <p:cxnSp>
        <p:nvCxnSpPr>
          <p:cNvPr id="84" name="Google Shape;519;p20"/>
          <p:cNvCxnSpPr>
            <a:stCxn id="85" idx="1"/>
          </p:cNvCxnSpPr>
          <p:nvPr/>
        </p:nvCxnSpPr>
        <p:spPr>
          <a:xfrm flipH="1">
            <a:off x="1473200" y="1687418"/>
            <a:ext cx="457200" cy="1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520;p20"/>
          <p:cNvSpPr/>
          <p:nvPr/>
        </p:nvSpPr>
        <p:spPr>
          <a:xfrm>
            <a:off x="1930400" y="1419968"/>
            <a:ext cx="2573100" cy="534900"/>
          </a:xfrm>
          <a:prstGeom prst="roundRect">
            <a:avLst>
              <a:gd name="adj" fmla="val 50000"/>
            </a:avLst>
          </a:prstGeom>
          <a:solidFill>
            <a:srgbClr val="8A15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bg1"/>
                </a:solidFill>
              </a:rPr>
              <a:t>compréhension du besoin</a:t>
            </a:r>
            <a:endParaRPr sz="1600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86" name="Google Shape;519;p20"/>
          <p:cNvCxnSpPr>
            <a:stCxn id="87" idx="1"/>
          </p:cNvCxnSpPr>
          <p:nvPr/>
        </p:nvCxnSpPr>
        <p:spPr>
          <a:xfrm flipH="1">
            <a:off x="1453452" y="2704750"/>
            <a:ext cx="771588" cy="1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520;p20"/>
          <p:cNvSpPr/>
          <p:nvPr/>
        </p:nvSpPr>
        <p:spPr>
          <a:xfrm>
            <a:off x="2225040" y="2437300"/>
            <a:ext cx="2661920" cy="534900"/>
          </a:xfrm>
          <a:prstGeom prst="roundRect">
            <a:avLst>
              <a:gd name="adj" fmla="val 50000"/>
            </a:avLst>
          </a:prstGeom>
          <a:solidFill>
            <a:srgbClr val="8A15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construction de la base de données</a:t>
            </a:r>
            <a:endParaRPr sz="1600" dirty="0">
              <a:solidFill>
                <a:schemeClr val="bg1"/>
              </a:solidFill>
              <a:sym typeface="Montserrat SemiBold"/>
            </a:endParaRPr>
          </a:p>
        </p:txBody>
      </p:sp>
      <p:cxnSp>
        <p:nvCxnSpPr>
          <p:cNvPr id="89" name="Google Shape;519;p20"/>
          <p:cNvCxnSpPr>
            <a:stCxn id="90" idx="1"/>
          </p:cNvCxnSpPr>
          <p:nvPr/>
        </p:nvCxnSpPr>
        <p:spPr>
          <a:xfrm flipH="1">
            <a:off x="1473200" y="3790538"/>
            <a:ext cx="1324500" cy="1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520;p20"/>
          <p:cNvSpPr/>
          <p:nvPr/>
        </p:nvSpPr>
        <p:spPr>
          <a:xfrm>
            <a:off x="2797700" y="3523088"/>
            <a:ext cx="2891900" cy="534900"/>
          </a:xfrm>
          <a:prstGeom prst="roundRect">
            <a:avLst>
              <a:gd name="adj" fmla="val 50000"/>
            </a:avLst>
          </a:prstGeom>
          <a:solidFill>
            <a:srgbClr val="8A15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prétraitement et analyse exploratoire</a:t>
            </a:r>
            <a:endParaRPr sz="1600" dirty="0">
              <a:solidFill>
                <a:schemeClr val="bg1"/>
              </a:solidFill>
              <a:sym typeface="Montserrat SemiBold"/>
            </a:endParaRPr>
          </a:p>
        </p:txBody>
      </p:sp>
      <p:cxnSp>
        <p:nvCxnSpPr>
          <p:cNvPr id="91" name="Google Shape;519;p20"/>
          <p:cNvCxnSpPr>
            <a:stCxn id="92" idx="1"/>
          </p:cNvCxnSpPr>
          <p:nvPr/>
        </p:nvCxnSpPr>
        <p:spPr>
          <a:xfrm flipH="1">
            <a:off x="1483360" y="4776058"/>
            <a:ext cx="2042160" cy="1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520;p20"/>
          <p:cNvSpPr/>
          <p:nvPr/>
        </p:nvSpPr>
        <p:spPr>
          <a:xfrm>
            <a:off x="3525520" y="4508608"/>
            <a:ext cx="2956560" cy="534900"/>
          </a:xfrm>
          <a:prstGeom prst="roundRect">
            <a:avLst>
              <a:gd name="adj" fmla="val 50000"/>
            </a:avLst>
          </a:prstGeom>
          <a:solidFill>
            <a:srgbClr val="8A15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construction du modèle</a:t>
            </a:r>
            <a:endParaRPr sz="1600" dirty="0">
              <a:solidFill>
                <a:schemeClr val="bg1"/>
              </a:solidFill>
              <a:sym typeface="Montserrat SemiBold"/>
            </a:endParaRPr>
          </a:p>
        </p:txBody>
      </p:sp>
      <p:cxnSp>
        <p:nvCxnSpPr>
          <p:cNvPr id="93" name="Google Shape;519;p20"/>
          <p:cNvCxnSpPr>
            <a:stCxn id="94" idx="1"/>
          </p:cNvCxnSpPr>
          <p:nvPr/>
        </p:nvCxnSpPr>
        <p:spPr>
          <a:xfrm flipH="1">
            <a:off x="1483360" y="5842858"/>
            <a:ext cx="2509520" cy="1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520;p20"/>
          <p:cNvSpPr/>
          <p:nvPr/>
        </p:nvSpPr>
        <p:spPr>
          <a:xfrm>
            <a:off x="3992880" y="5575408"/>
            <a:ext cx="3515360" cy="534900"/>
          </a:xfrm>
          <a:prstGeom prst="roundRect">
            <a:avLst>
              <a:gd name="adj" fmla="val 50000"/>
            </a:avLst>
          </a:prstGeom>
          <a:solidFill>
            <a:srgbClr val="8A15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implémentation de l'application</a:t>
            </a:r>
            <a:endParaRPr sz="1600" dirty="0">
              <a:solidFill>
                <a:schemeClr val="bg1"/>
              </a:solidFill>
              <a:sym typeface="Montserrat SemiBold"/>
            </a:endParaRPr>
          </a:p>
        </p:txBody>
      </p:sp>
      <p:grpSp>
        <p:nvGrpSpPr>
          <p:cNvPr id="103" name="Google Shape;530;p20"/>
          <p:cNvGrpSpPr/>
          <p:nvPr/>
        </p:nvGrpSpPr>
        <p:grpSpPr>
          <a:xfrm>
            <a:off x="731376" y="4776058"/>
            <a:ext cx="326550" cy="336812"/>
            <a:chOff x="5593834" y="1452870"/>
            <a:chExt cx="380196" cy="392143"/>
          </a:xfrm>
        </p:grpSpPr>
        <p:sp>
          <p:nvSpPr>
            <p:cNvPr id="104" name="Google Shape;531;p20"/>
            <p:cNvSpPr/>
            <p:nvPr/>
          </p:nvSpPr>
          <p:spPr>
            <a:xfrm>
              <a:off x="5593834" y="1456852"/>
              <a:ext cx="96480" cy="388161"/>
            </a:xfrm>
            <a:custGeom>
              <a:avLst/>
              <a:gdLst/>
              <a:ahLst/>
              <a:cxnLst/>
              <a:rect l="l" t="t" r="r" b="b"/>
              <a:pathLst>
                <a:path w="2883" h="11599" extrusionOk="0">
                  <a:moveTo>
                    <a:pt x="1" y="1"/>
                  </a:moveTo>
                  <a:lnTo>
                    <a:pt x="1" y="1048"/>
                  </a:lnTo>
                  <a:lnTo>
                    <a:pt x="1692" y="1048"/>
                  </a:lnTo>
                  <a:lnTo>
                    <a:pt x="1692" y="1715"/>
                  </a:lnTo>
                  <a:lnTo>
                    <a:pt x="1" y="1715"/>
                  </a:lnTo>
                  <a:lnTo>
                    <a:pt x="1" y="2501"/>
                  </a:lnTo>
                  <a:lnTo>
                    <a:pt x="1192" y="2501"/>
                  </a:lnTo>
                  <a:lnTo>
                    <a:pt x="1192" y="3192"/>
                  </a:lnTo>
                  <a:lnTo>
                    <a:pt x="1" y="3192"/>
                  </a:lnTo>
                  <a:lnTo>
                    <a:pt x="1" y="3954"/>
                  </a:lnTo>
                  <a:lnTo>
                    <a:pt x="1692" y="3954"/>
                  </a:lnTo>
                  <a:lnTo>
                    <a:pt x="1692" y="4644"/>
                  </a:lnTo>
                  <a:lnTo>
                    <a:pt x="1" y="4644"/>
                  </a:lnTo>
                  <a:lnTo>
                    <a:pt x="1" y="5406"/>
                  </a:lnTo>
                  <a:lnTo>
                    <a:pt x="1192" y="5406"/>
                  </a:lnTo>
                  <a:lnTo>
                    <a:pt x="1192" y="6097"/>
                  </a:lnTo>
                  <a:lnTo>
                    <a:pt x="1" y="6097"/>
                  </a:lnTo>
                  <a:lnTo>
                    <a:pt x="1" y="6883"/>
                  </a:lnTo>
                  <a:lnTo>
                    <a:pt x="1692" y="6883"/>
                  </a:lnTo>
                  <a:lnTo>
                    <a:pt x="1692" y="7550"/>
                  </a:lnTo>
                  <a:lnTo>
                    <a:pt x="1" y="7550"/>
                  </a:lnTo>
                  <a:lnTo>
                    <a:pt x="1" y="8336"/>
                  </a:lnTo>
                  <a:lnTo>
                    <a:pt x="1192" y="8336"/>
                  </a:lnTo>
                  <a:lnTo>
                    <a:pt x="1192" y="9026"/>
                  </a:lnTo>
                  <a:lnTo>
                    <a:pt x="1" y="9026"/>
                  </a:lnTo>
                  <a:lnTo>
                    <a:pt x="1" y="9788"/>
                  </a:lnTo>
                  <a:lnTo>
                    <a:pt x="1692" y="9788"/>
                  </a:lnTo>
                  <a:lnTo>
                    <a:pt x="1692" y="10479"/>
                  </a:lnTo>
                  <a:lnTo>
                    <a:pt x="1" y="10479"/>
                  </a:lnTo>
                  <a:lnTo>
                    <a:pt x="1" y="11598"/>
                  </a:lnTo>
                  <a:lnTo>
                    <a:pt x="2883" y="11598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32;p20"/>
            <p:cNvSpPr/>
            <p:nvPr/>
          </p:nvSpPr>
          <p:spPr>
            <a:xfrm>
              <a:off x="5801853" y="1511835"/>
              <a:ext cx="91694" cy="91694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739" y="1025"/>
                  </a:moveTo>
                  <a:lnTo>
                    <a:pt x="1739" y="1715"/>
                  </a:lnTo>
                  <a:lnTo>
                    <a:pt x="1048" y="1715"/>
                  </a:lnTo>
                  <a:lnTo>
                    <a:pt x="1048" y="1025"/>
                  </a:lnTo>
                  <a:close/>
                  <a:moveTo>
                    <a:pt x="1382" y="1"/>
                  </a:moveTo>
                  <a:cubicBezTo>
                    <a:pt x="644" y="1"/>
                    <a:pt x="1" y="596"/>
                    <a:pt x="1" y="1358"/>
                  </a:cubicBezTo>
                  <a:cubicBezTo>
                    <a:pt x="48" y="2096"/>
                    <a:pt x="644" y="2739"/>
                    <a:pt x="1382" y="2739"/>
                  </a:cubicBezTo>
                  <a:cubicBezTo>
                    <a:pt x="2120" y="2739"/>
                    <a:pt x="2739" y="2144"/>
                    <a:pt x="2739" y="1358"/>
                  </a:cubicBezTo>
                  <a:cubicBezTo>
                    <a:pt x="2739" y="620"/>
                    <a:pt x="2144" y="1"/>
                    <a:pt x="1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33;p20"/>
            <p:cNvSpPr/>
            <p:nvPr/>
          </p:nvSpPr>
          <p:spPr>
            <a:xfrm>
              <a:off x="5824977" y="1452870"/>
              <a:ext cx="46249" cy="39890"/>
            </a:xfrm>
            <a:custGeom>
              <a:avLst/>
              <a:gdLst/>
              <a:ahLst/>
              <a:cxnLst/>
              <a:rect l="l" t="t" r="r" b="b"/>
              <a:pathLst>
                <a:path w="1382" h="1192" extrusionOk="0">
                  <a:moveTo>
                    <a:pt x="691" y="0"/>
                  </a:moveTo>
                  <a:cubicBezTo>
                    <a:pt x="310" y="0"/>
                    <a:pt x="0" y="286"/>
                    <a:pt x="0" y="691"/>
                  </a:cubicBezTo>
                  <a:lnTo>
                    <a:pt x="0" y="1191"/>
                  </a:lnTo>
                  <a:cubicBezTo>
                    <a:pt x="214" y="1096"/>
                    <a:pt x="453" y="1072"/>
                    <a:pt x="691" y="1072"/>
                  </a:cubicBezTo>
                  <a:cubicBezTo>
                    <a:pt x="929" y="1096"/>
                    <a:pt x="1167" y="1120"/>
                    <a:pt x="1381" y="1191"/>
                  </a:cubicBezTo>
                  <a:lnTo>
                    <a:pt x="1381" y="691"/>
                  </a:lnTo>
                  <a:cubicBezTo>
                    <a:pt x="1381" y="286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34;p20"/>
            <p:cNvSpPr/>
            <p:nvPr/>
          </p:nvSpPr>
          <p:spPr>
            <a:xfrm>
              <a:off x="5769960" y="1597907"/>
              <a:ext cx="62211" cy="58229"/>
            </a:xfrm>
            <a:custGeom>
              <a:avLst/>
              <a:gdLst/>
              <a:ahLst/>
              <a:cxnLst/>
              <a:rect l="l" t="t" r="r" b="b"/>
              <a:pathLst>
                <a:path w="1859" h="1740" extrusionOk="0">
                  <a:moveTo>
                    <a:pt x="692" y="1"/>
                  </a:moveTo>
                  <a:lnTo>
                    <a:pt x="1" y="1739"/>
                  </a:lnTo>
                  <a:lnTo>
                    <a:pt x="1477" y="1739"/>
                  </a:lnTo>
                  <a:lnTo>
                    <a:pt x="1858" y="787"/>
                  </a:lnTo>
                  <a:cubicBezTo>
                    <a:pt x="1382" y="668"/>
                    <a:pt x="1001" y="406"/>
                    <a:pt x="6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35;p20"/>
            <p:cNvSpPr/>
            <p:nvPr/>
          </p:nvSpPr>
          <p:spPr>
            <a:xfrm>
              <a:off x="5725352" y="1677621"/>
              <a:ext cx="86105" cy="163410"/>
            </a:xfrm>
            <a:custGeom>
              <a:avLst/>
              <a:gdLst/>
              <a:ahLst/>
              <a:cxnLst/>
              <a:rect l="l" t="t" r="r" b="b"/>
              <a:pathLst>
                <a:path w="2573" h="4883" extrusionOk="0">
                  <a:moveTo>
                    <a:pt x="1096" y="0"/>
                  </a:moveTo>
                  <a:lnTo>
                    <a:pt x="358" y="1881"/>
                  </a:lnTo>
                  <a:cubicBezTo>
                    <a:pt x="191" y="2358"/>
                    <a:pt x="262" y="2858"/>
                    <a:pt x="572" y="3215"/>
                  </a:cubicBezTo>
                  <a:lnTo>
                    <a:pt x="0" y="4644"/>
                  </a:lnTo>
                  <a:lnTo>
                    <a:pt x="620" y="4882"/>
                  </a:lnTo>
                  <a:lnTo>
                    <a:pt x="1143" y="3644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36;p20"/>
            <p:cNvSpPr/>
            <p:nvPr/>
          </p:nvSpPr>
          <p:spPr>
            <a:xfrm>
              <a:off x="5864800" y="1597907"/>
              <a:ext cx="60605" cy="58229"/>
            </a:xfrm>
            <a:custGeom>
              <a:avLst/>
              <a:gdLst/>
              <a:ahLst/>
              <a:cxnLst/>
              <a:rect l="l" t="t" r="r" b="b"/>
              <a:pathLst>
                <a:path w="1811" h="1740" extrusionOk="0">
                  <a:moveTo>
                    <a:pt x="1168" y="1"/>
                  </a:moveTo>
                  <a:cubicBezTo>
                    <a:pt x="906" y="406"/>
                    <a:pt x="477" y="668"/>
                    <a:pt x="1" y="787"/>
                  </a:cubicBezTo>
                  <a:lnTo>
                    <a:pt x="358" y="1739"/>
                  </a:lnTo>
                  <a:lnTo>
                    <a:pt x="1811" y="1739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37;p20"/>
            <p:cNvSpPr/>
            <p:nvPr/>
          </p:nvSpPr>
          <p:spPr>
            <a:xfrm>
              <a:off x="5885549" y="1677621"/>
              <a:ext cx="86072" cy="163410"/>
            </a:xfrm>
            <a:custGeom>
              <a:avLst/>
              <a:gdLst/>
              <a:ahLst/>
              <a:cxnLst/>
              <a:rect l="l" t="t" r="r" b="b"/>
              <a:pathLst>
                <a:path w="2572" h="4883" extrusionOk="0">
                  <a:moveTo>
                    <a:pt x="0" y="0"/>
                  </a:moveTo>
                  <a:lnTo>
                    <a:pt x="1429" y="3644"/>
                  </a:lnTo>
                  <a:lnTo>
                    <a:pt x="1953" y="4882"/>
                  </a:lnTo>
                  <a:lnTo>
                    <a:pt x="2572" y="4644"/>
                  </a:lnTo>
                  <a:lnTo>
                    <a:pt x="2000" y="3215"/>
                  </a:lnTo>
                  <a:cubicBezTo>
                    <a:pt x="2310" y="2858"/>
                    <a:pt x="2381" y="2358"/>
                    <a:pt x="2215" y="1881"/>
                  </a:cubicBezTo>
                  <a:lnTo>
                    <a:pt x="14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38;p20"/>
            <p:cNvSpPr/>
            <p:nvPr/>
          </p:nvSpPr>
          <p:spPr>
            <a:xfrm>
              <a:off x="5926978" y="1655300"/>
              <a:ext cx="47052" cy="22355"/>
            </a:xfrm>
            <a:custGeom>
              <a:avLst/>
              <a:gdLst/>
              <a:ahLst/>
              <a:cxnLst/>
              <a:rect l="l" t="t" r="r" b="b"/>
              <a:pathLst>
                <a:path w="1406" h="668" extrusionOk="0">
                  <a:moveTo>
                    <a:pt x="0" y="0"/>
                  </a:moveTo>
                  <a:lnTo>
                    <a:pt x="262" y="667"/>
                  </a:lnTo>
                  <a:lnTo>
                    <a:pt x="1405" y="667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39;p20"/>
            <p:cNvSpPr/>
            <p:nvPr/>
          </p:nvSpPr>
          <p:spPr>
            <a:xfrm>
              <a:off x="5809817" y="1655300"/>
              <a:ext cx="75765" cy="22355"/>
            </a:xfrm>
            <a:custGeom>
              <a:avLst/>
              <a:gdLst/>
              <a:ahLst/>
              <a:cxnLst/>
              <a:rect l="l" t="t" r="r" b="b"/>
              <a:pathLst>
                <a:path w="2264" h="668" extrusionOk="0">
                  <a:moveTo>
                    <a:pt x="286" y="0"/>
                  </a:moveTo>
                  <a:lnTo>
                    <a:pt x="1" y="667"/>
                  </a:lnTo>
                  <a:lnTo>
                    <a:pt x="2263" y="66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40;p20"/>
            <p:cNvSpPr/>
            <p:nvPr/>
          </p:nvSpPr>
          <p:spPr>
            <a:xfrm>
              <a:off x="5722172" y="1655300"/>
              <a:ext cx="47821" cy="22355"/>
            </a:xfrm>
            <a:custGeom>
              <a:avLst/>
              <a:gdLst/>
              <a:ahLst/>
              <a:cxnLst/>
              <a:rect l="l" t="t" r="r" b="b"/>
              <a:pathLst>
                <a:path w="1429" h="668" extrusionOk="0">
                  <a:moveTo>
                    <a:pt x="0" y="0"/>
                  </a:moveTo>
                  <a:lnTo>
                    <a:pt x="0" y="667"/>
                  </a:lnTo>
                  <a:lnTo>
                    <a:pt x="1167" y="667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497;p20"/>
          <p:cNvGrpSpPr/>
          <p:nvPr/>
        </p:nvGrpSpPr>
        <p:grpSpPr>
          <a:xfrm>
            <a:off x="731376" y="1709249"/>
            <a:ext cx="336812" cy="333391"/>
            <a:chOff x="8030923" y="3332867"/>
            <a:chExt cx="392143" cy="388161"/>
          </a:xfrm>
        </p:grpSpPr>
        <p:sp>
          <p:nvSpPr>
            <p:cNvPr id="115" name="Google Shape;498;p20"/>
            <p:cNvSpPr/>
            <p:nvPr/>
          </p:nvSpPr>
          <p:spPr>
            <a:xfrm>
              <a:off x="8291515" y="3379517"/>
              <a:ext cx="83729" cy="80885"/>
            </a:xfrm>
            <a:custGeom>
              <a:avLst/>
              <a:gdLst/>
              <a:ahLst/>
              <a:cxnLst/>
              <a:rect l="l" t="t" r="r" b="b"/>
              <a:pathLst>
                <a:path w="2502" h="2417" extrusionOk="0">
                  <a:moveTo>
                    <a:pt x="1072" y="0"/>
                  </a:moveTo>
                  <a:cubicBezTo>
                    <a:pt x="713" y="0"/>
                    <a:pt x="355" y="134"/>
                    <a:pt x="96" y="393"/>
                  </a:cubicBezTo>
                  <a:lnTo>
                    <a:pt x="1" y="464"/>
                  </a:lnTo>
                  <a:cubicBezTo>
                    <a:pt x="834" y="917"/>
                    <a:pt x="1525" y="1583"/>
                    <a:pt x="1930" y="2417"/>
                  </a:cubicBezTo>
                  <a:lnTo>
                    <a:pt x="2025" y="2322"/>
                  </a:lnTo>
                  <a:cubicBezTo>
                    <a:pt x="2382" y="1964"/>
                    <a:pt x="2502" y="1393"/>
                    <a:pt x="2359" y="917"/>
                  </a:cubicBezTo>
                  <a:cubicBezTo>
                    <a:pt x="2168" y="821"/>
                    <a:pt x="2001" y="702"/>
                    <a:pt x="1835" y="559"/>
                  </a:cubicBezTo>
                  <a:cubicBezTo>
                    <a:pt x="1692" y="416"/>
                    <a:pt x="1573" y="226"/>
                    <a:pt x="1477" y="59"/>
                  </a:cubicBezTo>
                  <a:cubicBezTo>
                    <a:pt x="1346" y="20"/>
                    <a:pt x="1209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99;p20"/>
            <p:cNvSpPr/>
            <p:nvPr/>
          </p:nvSpPr>
          <p:spPr>
            <a:xfrm>
              <a:off x="8075565" y="3379517"/>
              <a:ext cx="83696" cy="80885"/>
            </a:xfrm>
            <a:custGeom>
              <a:avLst/>
              <a:gdLst/>
              <a:ahLst/>
              <a:cxnLst/>
              <a:rect l="l" t="t" r="r" b="b"/>
              <a:pathLst>
                <a:path w="2501" h="2417" extrusionOk="0">
                  <a:moveTo>
                    <a:pt x="1410" y="0"/>
                  </a:moveTo>
                  <a:cubicBezTo>
                    <a:pt x="1271" y="0"/>
                    <a:pt x="1132" y="20"/>
                    <a:pt x="1000" y="59"/>
                  </a:cubicBezTo>
                  <a:cubicBezTo>
                    <a:pt x="929" y="226"/>
                    <a:pt x="786" y="416"/>
                    <a:pt x="643" y="559"/>
                  </a:cubicBezTo>
                  <a:cubicBezTo>
                    <a:pt x="500" y="702"/>
                    <a:pt x="310" y="821"/>
                    <a:pt x="143" y="917"/>
                  </a:cubicBezTo>
                  <a:cubicBezTo>
                    <a:pt x="0" y="1417"/>
                    <a:pt x="119" y="1964"/>
                    <a:pt x="477" y="2322"/>
                  </a:cubicBezTo>
                  <a:lnTo>
                    <a:pt x="548" y="2417"/>
                  </a:lnTo>
                  <a:cubicBezTo>
                    <a:pt x="977" y="1583"/>
                    <a:pt x="1667" y="917"/>
                    <a:pt x="2501" y="464"/>
                  </a:cubicBezTo>
                  <a:lnTo>
                    <a:pt x="2406" y="393"/>
                  </a:lnTo>
                  <a:cubicBezTo>
                    <a:pt x="2147" y="134"/>
                    <a:pt x="1776" y="0"/>
                    <a:pt x="1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00;p20"/>
            <p:cNvSpPr/>
            <p:nvPr/>
          </p:nvSpPr>
          <p:spPr>
            <a:xfrm>
              <a:off x="8356872" y="3332867"/>
              <a:ext cx="66194" cy="59802"/>
            </a:xfrm>
            <a:custGeom>
              <a:avLst/>
              <a:gdLst/>
              <a:ahLst/>
              <a:cxnLst/>
              <a:rect l="l" t="t" r="r" b="b"/>
              <a:pathLst>
                <a:path w="1978" h="1787" extrusionOk="0">
                  <a:moveTo>
                    <a:pt x="1001" y="1"/>
                  </a:moveTo>
                  <a:cubicBezTo>
                    <a:pt x="763" y="1"/>
                    <a:pt x="525" y="72"/>
                    <a:pt x="382" y="263"/>
                  </a:cubicBezTo>
                  <a:cubicBezTo>
                    <a:pt x="1" y="620"/>
                    <a:pt x="1" y="1191"/>
                    <a:pt x="382" y="1501"/>
                  </a:cubicBezTo>
                  <a:cubicBezTo>
                    <a:pt x="525" y="1691"/>
                    <a:pt x="763" y="1787"/>
                    <a:pt x="1001" y="1787"/>
                  </a:cubicBezTo>
                  <a:cubicBezTo>
                    <a:pt x="1239" y="1787"/>
                    <a:pt x="1477" y="1691"/>
                    <a:pt x="1620" y="1501"/>
                  </a:cubicBezTo>
                  <a:cubicBezTo>
                    <a:pt x="1977" y="1144"/>
                    <a:pt x="1977" y="596"/>
                    <a:pt x="1620" y="263"/>
                  </a:cubicBezTo>
                  <a:cubicBezTo>
                    <a:pt x="1453" y="72"/>
                    <a:pt x="1239" y="1"/>
                    <a:pt x="1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01;p20"/>
            <p:cNvSpPr/>
            <p:nvPr/>
          </p:nvSpPr>
          <p:spPr>
            <a:xfrm>
              <a:off x="8075565" y="3592689"/>
              <a:ext cx="83696" cy="80885"/>
            </a:xfrm>
            <a:custGeom>
              <a:avLst/>
              <a:gdLst/>
              <a:ahLst/>
              <a:cxnLst/>
              <a:rect l="l" t="t" r="r" b="b"/>
              <a:pathLst>
                <a:path w="2501" h="2417" extrusionOk="0">
                  <a:moveTo>
                    <a:pt x="572" y="0"/>
                  </a:moveTo>
                  <a:lnTo>
                    <a:pt x="477" y="95"/>
                  </a:lnTo>
                  <a:cubicBezTo>
                    <a:pt x="119" y="453"/>
                    <a:pt x="0" y="1000"/>
                    <a:pt x="143" y="1477"/>
                  </a:cubicBezTo>
                  <a:cubicBezTo>
                    <a:pt x="334" y="1572"/>
                    <a:pt x="500" y="1691"/>
                    <a:pt x="643" y="1834"/>
                  </a:cubicBezTo>
                  <a:cubicBezTo>
                    <a:pt x="810" y="2000"/>
                    <a:pt x="929" y="2167"/>
                    <a:pt x="1000" y="2358"/>
                  </a:cubicBezTo>
                  <a:cubicBezTo>
                    <a:pt x="1132" y="2397"/>
                    <a:pt x="1271" y="2417"/>
                    <a:pt x="1410" y="2417"/>
                  </a:cubicBezTo>
                  <a:cubicBezTo>
                    <a:pt x="1776" y="2417"/>
                    <a:pt x="2147" y="2283"/>
                    <a:pt x="2406" y="2024"/>
                  </a:cubicBezTo>
                  <a:lnTo>
                    <a:pt x="2501" y="1929"/>
                  </a:lnTo>
                  <a:cubicBezTo>
                    <a:pt x="1667" y="1524"/>
                    <a:pt x="977" y="834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02;p20"/>
            <p:cNvSpPr/>
            <p:nvPr/>
          </p:nvSpPr>
          <p:spPr>
            <a:xfrm>
              <a:off x="8291515" y="3592689"/>
              <a:ext cx="83729" cy="80885"/>
            </a:xfrm>
            <a:custGeom>
              <a:avLst/>
              <a:gdLst/>
              <a:ahLst/>
              <a:cxnLst/>
              <a:rect l="l" t="t" r="r" b="b"/>
              <a:pathLst>
                <a:path w="2502" h="2417" extrusionOk="0">
                  <a:moveTo>
                    <a:pt x="1930" y="0"/>
                  </a:moveTo>
                  <a:cubicBezTo>
                    <a:pt x="1525" y="834"/>
                    <a:pt x="834" y="1477"/>
                    <a:pt x="1" y="1929"/>
                  </a:cubicBezTo>
                  <a:lnTo>
                    <a:pt x="96" y="2024"/>
                  </a:lnTo>
                  <a:cubicBezTo>
                    <a:pt x="355" y="2283"/>
                    <a:pt x="726" y="2417"/>
                    <a:pt x="1091" y="2417"/>
                  </a:cubicBezTo>
                  <a:cubicBezTo>
                    <a:pt x="1231" y="2417"/>
                    <a:pt x="1370" y="2397"/>
                    <a:pt x="1501" y="2358"/>
                  </a:cubicBezTo>
                  <a:cubicBezTo>
                    <a:pt x="1573" y="2167"/>
                    <a:pt x="1668" y="2000"/>
                    <a:pt x="1859" y="1834"/>
                  </a:cubicBezTo>
                  <a:cubicBezTo>
                    <a:pt x="2001" y="1691"/>
                    <a:pt x="2168" y="1572"/>
                    <a:pt x="2359" y="1477"/>
                  </a:cubicBezTo>
                  <a:cubicBezTo>
                    <a:pt x="2502" y="1000"/>
                    <a:pt x="2382" y="476"/>
                    <a:pt x="2025" y="95"/>
                  </a:cubicBez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03;p20"/>
            <p:cNvSpPr/>
            <p:nvPr/>
          </p:nvSpPr>
          <p:spPr>
            <a:xfrm>
              <a:off x="8030923" y="3332867"/>
              <a:ext cx="59802" cy="59802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82" y="1"/>
                  </a:moveTo>
                  <a:cubicBezTo>
                    <a:pt x="644" y="1"/>
                    <a:pt x="405" y="72"/>
                    <a:pt x="263" y="263"/>
                  </a:cubicBezTo>
                  <a:cubicBezTo>
                    <a:pt x="72" y="429"/>
                    <a:pt x="1" y="644"/>
                    <a:pt x="1" y="882"/>
                  </a:cubicBezTo>
                  <a:cubicBezTo>
                    <a:pt x="1" y="1120"/>
                    <a:pt x="72" y="1358"/>
                    <a:pt x="263" y="1501"/>
                  </a:cubicBezTo>
                  <a:cubicBezTo>
                    <a:pt x="429" y="1691"/>
                    <a:pt x="644" y="1787"/>
                    <a:pt x="882" y="1787"/>
                  </a:cubicBezTo>
                  <a:cubicBezTo>
                    <a:pt x="1120" y="1787"/>
                    <a:pt x="1358" y="1691"/>
                    <a:pt x="1501" y="1501"/>
                  </a:cubicBezTo>
                  <a:cubicBezTo>
                    <a:pt x="1691" y="1334"/>
                    <a:pt x="1787" y="1120"/>
                    <a:pt x="1787" y="882"/>
                  </a:cubicBezTo>
                  <a:cubicBezTo>
                    <a:pt x="1787" y="644"/>
                    <a:pt x="1691" y="405"/>
                    <a:pt x="1501" y="263"/>
                  </a:cubicBezTo>
                  <a:cubicBezTo>
                    <a:pt x="1334" y="72"/>
                    <a:pt x="1120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04;p20"/>
            <p:cNvSpPr/>
            <p:nvPr/>
          </p:nvSpPr>
          <p:spPr>
            <a:xfrm>
              <a:off x="8102638" y="3403009"/>
              <a:ext cx="247106" cy="227160"/>
            </a:xfrm>
            <a:custGeom>
              <a:avLst/>
              <a:gdLst/>
              <a:ahLst/>
              <a:cxnLst/>
              <a:rect l="l" t="t" r="r" b="b"/>
              <a:pathLst>
                <a:path w="7384" h="6788" extrusionOk="0">
                  <a:moveTo>
                    <a:pt x="3692" y="0"/>
                  </a:moveTo>
                  <a:cubicBezTo>
                    <a:pt x="1620" y="0"/>
                    <a:pt x="1" y="1667"/>
                    <a:pt x="1" y="3691"/>
                  </a:cubicBezTo>
                  <a:cubicBezTo>
                    <a:pt x="1" y="4977"/>
                    <a:pt x="644" y="6121"/>
                    <a:pt x="1668" y="6787"/>
                  </a:cubicBezTo>
                  <a:lnTo>
                    <a:pt x="1668" y="5358"/>
                  </a:lnTo>
                  <a:cubicBezTo>
                    <a:pt x="1668" y="4715"/>
                    <a:pt x="1978" y="4096"/>
                    <a:pt x="2501" y="3739"/>
                  </a:cubicBezTo>
                  <a:cubicBezTo>
                    <a:pt x="2263" y="3453"/>
                    <a:pt x="2097" y="3096"/>
                    <a:pt x="2097" y="2715"/>
                  </a:cubicBezTo>
                  <a:cubicBezTo>
                    <a:pt x="2097" y="1858"/>
                    <a:pt x="2811" y="1143"/>
                    <a:pt x="3692" y="1143"/>
                  </a:cubicBezTo>
                  <a:cubicBezTo>
                    <a:pt x="4550" y="1143"/>
                    <a:pt x="5264" y="1858"/>
                    <a:pt x="5264" y="2715"/>
                  </a:cubicBezTo>
                  <a:cubicBezTo>
                    <a:pt x="5264" y="3096"/>
                    <a:pt x="5121" y="3453"/>
                    <a:pt x="4883" y="3739"/>
                  </a:cubicBezTo>
                  <a:cubicBezTo>
                    <a:pt x="5383" y="4120"/>
                    <a:pt x="5716" y="4715"/>
                    <a:pt x="5716" y="5358"/>
                  </a:cubicBezTo>
                  <a:lnTo>
                    <a:pt x="5716" y="6787"/>
                  </a:lnTo>
                  <a:cubicBezTo>
                    <a:pt x="6717" y="6144"/>
                    <a:pt x="7383" y="5001"/>
                    <a:pt x="7383" y="3691"/>
                  </a:cubicBezTo>
                  <a:cubicBezTo>
                    <a:pt x="7383" y="1643"/>
                    <a:pt x="5716" y="0"/>
                    <a:pt x="36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05;p20"/>
            <p:cNvSpPr/>
            <p:nvPr/>
          </p:nvSpPr>
          <p:spPr>
            <a:xfrm>
              <a:off x="8030923" y="3661225"/>
              <a:ext cx="59802" cy="59802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82" y="0"/>
                  </a:moveTo>
                  <a:cubicBezTo>
                    <a:pt x="644" y="0"/>
                    <a:pt x="405" y="95"/>
                    <a:pt x="263" y="262"/>
                  </a:cubicBezTo>
                  <a:cubicBezTo>
                    <a:pt x="72" y="453"/>
                    <a:pt x="1" y="667"/>
                    <a:pt x="1" y="905"/>
                  </a:cubicBezTo>
                  <a:cubicBezTo>
                    <a:pt x="1" y="1143"/>
                    <a:pt x="72" y="1381"/>
                    <a:pt x="263" y="1524"/>
                  </a:cubicBezTo>
                  <a:cubicBezTo>
                    <a:pt x="429" y="1691"/>
                    <a:pt x="644" y="1786"/>
                    <a:pt x="882" y="1786"/>
                  </a:cubicBezTo>
                  <a:cubicBezTo>
                    <a:pt x="1120" y="1786"/>
                    <a:pt x="1358" y="1691"/>
                    <a:pt x="1501" y="1524"/>
                  </a:cubicBezTo>
                  <a:cubicBezTo>
                    <a:pt x="1691" y="1334"/>
                    <a:pt x="1787" y="1143"/>
                    <a:pt x="1787" y="905"/>
                  </a:cubicBezTo>
                  <a:cubicBezTo>
                    <a:pt x="1787" y="667"/>
                    <a:pt x="1691" y="429"/>
                    <a:pt x="1501" y="262"/>
                  </a:cubicBezTo>
                  <a:cubicBezTo>
                    <a:pt x="1358" y="95"/>
                    <a:pt x="1120" y="0"/>
                    <a:pt x="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06;p20"/>
            <p:cNvSpPr/>
            <p:nvPr/>
          </p:nvSpPr>
          <p:spPr>
            <a:xfrm>
              <a:off x="8179942" y="3560797"/>
              <a:ext cx="31122" cy="89285"/>
            </a:xfrm>
            <a:custGeom>
              <a:avLst/>
              <a:gdLst/>
              <a:ahLst/>
              <a:cxnLst/>
              <a:rect l="l" t="t" r="r" b="b"/>
              <a:pathLst>
                <a:path w="930" h="2668" extrusionOk="0">
                  <a:moveTo>
                    <a:pt x="191" y="0"/>
                  </a:moveTo>
                  <a:cubicBezTo>
                    <a:pt x="72" y="167"/>
                    <a:pt x="1" y="405"/>
                    <a:pt x="1" y="643"/>
                  </a:cubicBezTo>
                  <a:lnTo>
                    <a:pt x="1" y="2430"/>
                  </a:lnTo>
                  <a:cubicBezTo>
                    <a:pt x="311" y="2549"/>
                    <a:pt x="596" y="2620"/>
                    <a:pt x="930" y="266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07;p20"/>
            <p:cNvSpPr/>
            <p:nvPr/>
          </p:nvSpPr>
          <p:spPr>
            <a:xfrm>
              <a:off x="8356872" y="3661225"/>
              <a:ext cx="66194" cy="59802"/>
            </a:xfrm>
            <a:custGeom>
              <a:avLst/>
              <a:gdLst/>
              <a:ahLst/>
              <a:cxnLst/>
              <a:rect l="l" t="t" r="r" b="b"/>
              <a:pathLst>
                <a:path w="1978" h="1787" extrusionOk="0">
                  <a:moveTo>
                    <a:pt x="1001" y="0"/>
                  </a:moveTo>
                  <a:cubicBezTo>
                    <a:pt x="763" y="0"/>
                    <a:pt x="525" y="95"/>
                    <a:pt x="382" y="262"/>
                  </a:cubicBezTo>
                  <a:cubicBezTo>
                    <a:pt x="1" y="619"/>
                    <a:pt x="1" y="1191"/>
                    <a:pt x="382" y="1524"/>
                  </a:cubicBezTo>
                  <a:cubicBezTo>
                    <a:pt x="549" y="1691"/>
                    <a:pt x="763" y="1786"/>
                    <a:pt x="1001" y="1786"/>
                  </a:cubicBezTo>
                  <a:cubicBezTo>
                    <a:pt x="1239" y="1786"/>
                    <a:pt x="1477" y="1691"/>
                    <a:pt x="1620" y="1524"/>
                  </a:cubicBezTo>
                  <a:cubicBezTo>
                    <a:pt x="1977" y="1167"/>
                    <a:pt x="1977" y="595"/>
                    <a:pt x="1620" y="262"/>
                  </a:cubicBezTo>
                  <a:cubicBezTo>
                    <a:pt x="1453" y="95"/>
                    <a:pt x="1215" y="0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08;p20"/>
            <p:cNvSpPr/>
            <p:nvPr/>
          </p:nvSpPr>
          <p:spPr>
            <a:xfrm>
              <a:off x="8240514" y="3559994"/>
              <a:ext cx="31122" cy="89285"/>
            </a:xfrm>
            <a:custGeom>
              <a:avLst/>
              <a:gdLst/>
              <a:ahLst/>
              <a:cxnLst/>
              <a:rect l="l" t="t" r="r" b="b"/>
              <a:pathLst>
                <a:path w="930" h="2668" extrusionOk="0">
                  <a:moveTo>
                    <a:pt x="763" y="1"/>
                  </a:moveTo>
                  <a:lnTo>
                    <a:pt x="1" y="2668"/>
                  </a:lnTo>
                  <a:cubicBezTo>
                    <a:pt x="334" y="2644"/>
                    <a:pt x="644" y="2549"/>
                    <a:pt x="930" y="2430"/>
                  </a:cubicBezTo>
                  <a:lnTo>
                    <a:pt x="930" y="644"/>
                  </a:lnTo>
                  <a:cubicBezTo>
                    <a:pt x="930" y="406"/>
                    <a:pt x="882" y="167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09;p20"/>
            <p:cNvSpPr/>
            <p:nvPr/>
          </p:nvSpPr>
          <p:spPr>
            <a:xfrm>
              <a:off x="8204673" y="3541655"/>
              <a:ext cx="41463" cy="76568"/>
            </a:xfrm>
            <a:custGeom>
              <a:avLst/>
              <a:gdLst/>
              <a:ahLst/>
              <a:cxnLst/>
              <a:rect l="l" t="t" r="r" b="b"/>
              <a:pathLst>
                <a:path w="1239" h="2288" extrusionOk="0">
                  <a:moveTo>
                    <a:pt x="0" y="1"/>
                  </a:moveTo>
                  <a:lnTo>
                    <a:pt x="643" y="2287"/>
                  </a:lnTo>
                  <a:lnTo>
                    <a:pt x="1239" y="1"/>
                  </a:lnTo>
                  <a:lnTo>
                    <a:pt x="1239" y="1"/>
                  </a:lnTo>
                  <a:cubicBezTo>
                    <a:pt x="1048" y="96"/>
                    <a:pt x="834" y="120"/>
                    <a:pt x="643" y="120"/>
                  </a:cubicBezTo>
                  <a:cubicBezTo>
                    <a:pt x="429" y="120"/>
                    <a:pt x="215" y="96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10;p20"/>
            <p:cNvSpPr/>
            <p:nvPr/>
          </p:nvSpPr>
          <p:spPr>
            <a:xfrm>
              <a:off x="8195102" y="3462778"/>
              <a:ext cx="59802" cy="59802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82" y="0"/>
                  </a:moveTo>
                  <a:cubicBezTo>
                    <a:pt x="381" y="0"/>
                    <a:pt x="0" y="405"/>
                    <a:pt x="0" y="905"/>
                  </a:cubicBezTo>
                  <a:cubicBezTo>
                    <a:pt x="0" y="1405"/>
                    <a:pt x="381" y="1786"/>
                    <a:pt x="882" y="1786"/>
                  </a:cubicBezTo>
                  <a:cubicBezTo>
                    <a:pt x="1405" y="1786"/>
                    <a:pt x="1787" y="1405"/>
                    <a:pt x="1787" y="905"/>
                  </a:cubicBezTo>
                  <a:cubicBezTo>
                    <a:pt x="1787" y="429"/>
                    <a:pt x="1405" y="0"/>
                    <a:pt x="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679;p25"/>
          <p:cNvGrpSpPr/>
          <p:nvPr/>
        </p:nvGrpSpPr>
        <p:grpSpPr>
          <a:xfrm>
            <a:off x="726658" y="3793544"/>
            <a:ext cx="307904" cy="307268"/>
            <a:chOff x="5589852" y="3332867"/>
            <a:chExt cx="388964" cy="388161"/>
          </a:xfrm>
        </p:grpSpPr>
        <p:sp>
          <p:nvSpPr>
            <p:cNvPr id="139" name="Google Shape;680;p25"/>
            <p:cNvSpPr/>
            <p:nvPr/>
          </p:nvSpPr>
          <p:spPr>
            <a:xfrm>
              <a:off x="5589852" y="3675548"/>
              <a:ext cx="388964" cy="45479"/>
            </a:xfrm>
            <a:custGeom>
              <a:avLst/>
              <a:gdLst/>
              <a:ahLst/>
              <a:cxnLst/>
              <a:rect l="l" t="t" r="r" b="b"/>
              <a:pathLst>
                <a:path w="11623" h="1359" extrusionOk="0">
                  <a:moveTo>
                    <a:pt x="1" y="1"/>
                  </a:moveTo>
                  <a:lnTo>
                    <a:pt x="1" y="1358"/>
                  </a:lnTo>
                  <a:lnTo>
                    <a:pt x="11622" y="1358"/>
                  </a:lnTo>
                  <a:lnTo>
                    <a:pt x="116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81;p25"/>
            <p:cNvSpPr/>
            <p:nvPr/>
          </p:nvSpPr>
          <p:spPr>
            <a:xfrm>
              <a:off x="5740478" y="3465957"/>
              <a:ext cx="86105" cy="187304"/>
            </a:xfrm>
            <a:custGeom>
              <a:avLst/>
              <a:gdLst/>
              <a:ahLst/>
              <a:cxnLst/>
              <a:rect l="l" t="t" r="r" b="b"/>
              <a:pathLst>
                <a:path w="2573" h="5597" extrusionOk="0">
                  <a:moveTo>
                    <a:pt x="1" y="1"/>
                  </a:moveTo>
                  <a:lnTo>
                    <a:pt x="1" y="5597"/>
                  </a:lnTo>
                  <a:lnTo>
                    <a:pt x="2573" y="5597"/>
                  </a:lnTo>
                  <a:lnTo>
                    <a:pt x="2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82;p25"/>
            <p:cNvSpPr/>
            <p:nvPr/>
          </p:nvSpPr>
          <p:spPr>
            <a:xfrm>
              <a:off x="5630512" y="3510599"/>
              <a:ext cx="86909" cy="141892"/>
            </a:xfrm>
            <a:custGeom>
              <a:avLst/>
              <a:gdLst/>
              <a:ahLst/>
              <a:cxnLst/>
              <a:rect l="l" t="t" r="r" b="b"/>
              <a:pathLst>
                <a:path w="2597" h="4240" extrusionOk="0">
                  <a:moveTo>
                    <a:pt x="0" y="0"/>
                  </a:moveTo>
                  <a:lnTo>
                    <a:pt x="0" y="4239"/>
                  </a:lnTo>
                  <a:lnTo>
                    <a:pt x="2596" y="4239"/>
                  </a:lnTo>
                  <a:lnTo>
                    <a:pt x="25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83;p25"/>
            <p:cNvSpPr/>
            <p:nvPr/>
          </p:nvSpPr>
          <p:spPr>
            <a:xfrm>
              <a:off x="5849674" y="3556814"/>
              <a:ext cx="86909" cy="95676"/>
            </a:xfrm>
            <a:custGeom>
              <a:avLst/>
              <a:gdLst/>
              <a:ahLst/>
              <a:cxnLst/>
              <a:rect l="l" t="t" r="r" b="b"/>
              <a:pathLst>
                <a:path w="2597" h="2859" extrusionOk="0">
                  <a:moveTo>
                    <a:pt x="0" y="0"/>
                  </a:moveTo>
                  <a:lnTo>
                    <a:pt x="0" y="2858"/>
                  </a:lnTo>
                  <a:lnTo>
                    <a:pt x="2596" y="2858"/>
                  </a:lnTo>
                  <a:lnTo>
                    <a:pt x="25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84;p25"/>
            <p:cNvSpPr/>
            <p:nvPr/>
          </p:nvSpPr>
          <p:spPr>
            <a:xfrm>
              <a:off x="5744460" y="3332867"/>
              <a:ext cx="77338" cy="94070"/>
            </a:xfrm>
            <a:custGeom>
              <a:avLst/>
              <a:gdLst/>
              <a:ahLst/>
              <a:cxnLst/>
              <a:rect l="l" t="t" r="r" b="b"/>
              <a:pathLst>
                <a:path w="2311" h="2811" extrusionOk="0">
                  <a:moveTo>
                    <a:pt x="1168" y="1"/>
                  </a:moveTo>
                  <a:cubicBezTo>
                    <a:pt x="715" y="1"/>
                    <a:pt x="334" y="358"/>
                    <a:pt x="334" y="834"/>
                  </a:cubicBezTo>
                  <a:cubicBezTo>
                    <a:pt x="334" y="1120"/>
                    <a:pt x="501" y="1382"/>
                    <a:pt x="739" y="1549"/>
                  </a:cubicBezTo>
                  <a:cubicBezTo>
                    <a:pt x="334" y="1691"/>
                    <a:pt x="1" y="2096"/>
                    <a:pt x="1" y="2620"/>
                  </a:cubicBezTo>
                  <a:lnTo>
                    <a:pt x="1" y="2811"/>
                  </a:lnTo>
                  <a:lnTo>
                    <a:pt x="2287" y="2811"/>
                  </a:lnTo>
                  <a:lnTo>
                    <a:pt x="2287" y="2620"/>
                  </a:lnTo>
                  <a:cubicBezTo>
                    <a:pt x="2311" y="2096"/>
                    <a:pt x="2025" y="1691"/>
                    <a:pt x="1573" y="1549"/>
                  </a:cubicBezTo>
                  <a:cubicBezTo>
                    <a:pt x="1811" y="1382"/>
                    <a:pt x="2001" y="1120"/>
                    <a:pt x="2001" y="834"/>
                  </a:cubicBezTo>
                  <a:cubicBezTo>
                    <a:pt x="2001" y="382"/>
                    <a:pt x="1620" y="1"/>
                    <a:pt x="1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828;p28"/>
          <p:cNvGrpSpPr/>
          <p:nvPr/>
        </p:nvGrpSpPr>
        <p:grpSpPr>
          <a:xfrm>
            <a:off x="779350" y="2796296"/>
            <a:ext cx="211946" cy="212366"/>
            <a:chOff x="1521411" y="2079268"/>
            <a:chExt cx="388964" cy="389733"/>
          </a:xfrm>
        </p:grpSpPr>
        <p:sp>
          <p:nvSpPr>
            <p:cNvPr id="154" name="Google Shape;829;p28"/>
            <p:cNvSpPr/>
            <p:nvPr/>
          </p:nvSpPr>
          <p:spPr>
            <a:xfrm>
              <a:off x="1731806" y="2315162"/>
              <a:ext cx="178569" cy="153839"/>
            </a:xfrm>
            <a:custGeom>
              <a:avLst/>
              <a:gdLst/>
              <a:ahLst/>
              <a:cxnLst/>
              <a:rect l="l" t="t" r="r" b="b"/>
              <a:pathLst>
                <a:path w="5336" h="4597" extrusionOk="0">
                  <a:moveTo>
                    <a:pt x="739" y="1"/>
                  </a:moveTo>
                  <a:lnTo>
                    <a:pt x="739" y="1882"/>
                  </a:lnTo>
                  <a:lnTo>
                    <a:pt x="406" y="1882"/>
                  </a:lnTo>
                  <a:cubicBezTo>
                    <a:pt x="168" y="1882"/>
                    <a:pt x="1" y="2072"/>
                    <a:pt x="1" y="2311"/>
                  </a:cubicBezTo>
                  <a:cubicBezTo>
                    <a:pt x="1" y="2525"/>
                    <a:pt x="168" y="2715"/>
                    <a:pt x="406" y="2715"/>
                  </a:cubicBezTo>
                  <a:lnTo>
                    <a:pt x="739" y="2715"/>
                  </a:lnTo>
                  <a:lnTo>
                    <a:pt x="739" y="4597"/>
                  </a:lnTo>
                  <a:lnTo>
                    <a:pt x="5335" y="4597"/>
                  </a:lnTo>
                  <a:lnTo>
                    <a:pt x="5335" y="1"/>
                  </a:lnTo>
                  <a:lnTo>
                    <a:pt x="4073" y="1"/>
                  </a:lnTo>
                  <a:cubicBezTo>
                    <a:pt x="3930" y="453"/>
                    <a:pt x="3502" y="787"/>
                    <a:pt x="3025" y="787"/>
                  </a:cubicBezTo>
                  <a:cubicBezTo>
                    <a:pt x="2549" y="787"/>
                    <a:pt x="2144" y="453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830;p28"/>
            <p:cNvSpPr/>
            <p:nvPr/>
          </p:nvSpPr>
          <p:spPr>
            <a:xfrm>
              <a:off x="1521411" y="2079268"/>
              <a:ext cx="178569" cy="153839"/>
            </a:xfrm>
            <a:custGeom>
              <a:avLst/>
              <a:gdLst/>
              <a:ahLst/>
              <a:cxnLst/>
              <a:rect l="l" t="t" r="r" b="b"/>
              <a:pathLst>
                <a:path w="5336" h="4597" extrusionOk="0">
                  <a:moveTo>
                    <a:pt x="1" y="1"/>
                  </a:moveTo>
                  <a:lnTo>
                    <a:pt x="1" y="4597"/>
                  </a:lnTo>
                  <a:lnTo>
                    <a:pt x="1263" y="4597"/>
                  </a:lnTo>
                  <a:cubicBezTo>
                    <a:pt x="1406" y="4144"/>
                    <a:pt x="1811" y="3811"/>
                    <a:pt x="2287" y="3811"/>
                  </a:cubicBezTo>
                  <a:cubicBezTo>
                    <a:pt x="2763" y="3811"/>
                    <a:pt x="3192" y="4144"/>
                    <a:pt x="3335" y="4597"/>
                  </a:cubicBezTo>
                  <a:lnTo>
                    <a:pt x="4597" y="4597"/>
                  </a:lnTo>
                  <a:lnTo>
                    <a:pt x="4597" y="2739"/>
                  </a:lnTo>
                  <a:lnTo>
                    <a:pt x="4907" y="2739"/>
                  </a:lnTo>
                  <a:cubicBezTo>
                    <a:pt x="5145" y="2739"/>
                    <a:pt x="5335" y="2573"/>
                    <a:pt x="5335" y="2334"/>
                  </a:cubicBezTo>
                  <a:cubicBezTo>
                    <a:pt x="5335" y="2096"/>
                    <a:pt x="5145" y="1882"/>
                    <a:pt x="4907" y="1882"/>
                  </a:cubicBezTo>
                  <a:lnTo>
                    <a:pt x="4597" y="1882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831;p28"/>
            <p:cNvSpPr/>
            <p:nvPr/>
          </p:nvSpPr>
          <p:spPr>
            <a:xfrm>
              <a:off x="1521411" y="2230697"/>
              <a:ext cx="153872" cy="179339"/>
            </a:xfrm>
            <a:custGeom>
              <a:avLst/>
              <a:gdLst/>
              <a:ahLst/>
              <a:cxnLst/>
              <a:rect l="l" t="t" r="r" b="b"/>
              <a:pathLst>
                <a:path w="4598" h="5359" extrusionOk="0">
                  <a:moveTo>
                    <a:pt x="2287" y="0"/>
                  </a:moveTo>
                  <a:cubicBezTo>
                    <a:pt x="2049" y="0"/>
                    <a:pt x="1882" y="191"/>
                    <a:pt x="1882" y="405"/>
                  </a:cubicBezTo>
                  <a:lnTo>
                    <a:pt x="1882" y="739"/>
                  </a:lnTo>
                  <a:lnTo>
                    <a:pt x="1" y="739"/>
                  </a:lnTo>
                  <a:lnTo>
                    <a:pt x="1" y="5359"/>
                  </a:lnTo>
                  <a:lnTo>
                    <a:pt x="4597" y="5359"/>
                  </a:lnTo>
                  <a:lnTo>
                    <a:pt x="4597" y="4120"/>
                  </a:lnTo>
                  <a:cubicBezTo>
                    <a:pt x="4145" y="3953"/>
                    <a:pt x="3811" y="3549"/>
                    <a:pt x="3811" y="3072"/>
                  </a:cubicBezTo>
                  <a:cubicBezTo>
                    <a:pt x="3811" y="2596"/>
                    <a:pt x="4145" y="2167"/>
                    <a:pt x="4597" y="2025"/>
                  </a:cubicBezTo>
                  <a:lnTo>
                    <a:pt x="4597" y="786"/>
                  </a:lnTo>
                  <a:lnTo>
                    <a:pt x="2716" y="786"/>
                  </a:lnTo>
                  <a:lnTo>
                    <a:pt x="2716" y="405"/>
                  </a:lnTo>
                  <a:cubicBezTo>
                    <a:pt x="2716" y="167"/>
                    <a:pt x="2525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832;p28"/>
            <p:cNvSpPr/>
            <p:nvPr/>
          </p:nvSpPr>
          <p:spPr>
            <a:xfrm>
              <a:off x="1696768" y="2080071"/>
              <a:ext cx="153839" cy="178536"/>
            </a:xfrm>
            <a:custGeom>
              <a:avLst/>
              <a:gdLst/>
              <a:ahLst/>
              <a:cxnLst/>
              <a:rect l="l" t="t" r="r" b="b"/>
              <a:pathLst>
                <a:path w="4597" h="5335" extrusionOk="0">
                  <a:moveTo>
                    <a:pt x="0" y="0"/>
                  </a:moveTo>
                  <a:lnTo>
                    <a:pt x="0" y="1263"/>
                  </a:lnTo>
                  <a:cubicBezTo>
                    <a:pt x="453" y="1405"/>
                    <a:pt x="786" y="1810"/>
                    <a:pt x="786" y="2287"/>
                  </a:cubicBezTo>
                  <a:cubicBezTo>
                    <a:pt x="786" y="2763"/>
                    <a:pt x="453" y="3192"/>
                    <a:pt x="0" y="3334"/>
                  </a:cubicBezTo>
                  <a:lnTo>
                    <a:pt x="0" y="4597"/>
                  </a:lnTo>
                  <a:lnTo>
                    <a:pt x="1881" y="4597"/>
                  </a:lnTo>
                  <a:lnTo>
                    <a:pt x="1881" y="4906"/>
                  </a:lnTo>
                  <a:cubicBezTo>
                    <a:pt x="1881" y="5168"/>
                    <a:pt x="2048" y="5335"/>
                    <a:pt x="2286" y="5335"/>
                  </a:cubicBezTo>
                  <a:cubicBezTo>
                    <a:pt x="2524" y="5335"/>
                    <a:pt x="2715" y="5144"/>
                    <a:pt x="2715" y="4906"/>
                  </a:cubicBezTo>
                  <a:lnTo>
                    <a:pt x="2715" y="4597"/>
                  </a:lnTo>
                  <a:lnTo>
                    <a:pt x="4596" y="4597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966;p30"/>
          <p:cNvSpPr/>
          <p:nvPr/>
        </p:nvSpPr>
        <p:spPr>
          <a:xfrm>
            <a:off x="699930" y="5980338"/>
            <a:ext cx="388127" cy="208822"/>
          </a:xfrm>
          <a:custGeom>
            <a:avLst/>
            <a:gdLst/>
            <a:ahLst/>
            <a:cxnLst/>
            <a:rect l="l" t="t" r="r" b="b"/>
            <a:pathLst>
              <a:path w="11598" h="6240" extrusionOk="0">
                <a:moveTo>
                  <a:pt x="0" y="0"/>
                </a:moveTo>
                <a:lnTo>
                  <a:pt x="0" y="1286"/>
                </a:lnTo>
                <a:lnTo>
                  <a:pt x="1239" y="1620"/>
                </a:lnTo>
                <a:lnTo>
                  <a:pt x="1310" y="1810"/>
                </a:lnTo>
                <a:cubicBezTo>
                  <a:pt x="1405" y="2096"/>
                  <a:pt x="1524" y="2406"/>
                  <a:pt x="1667" y="2668"/>
                </a:cubicBezTo>
                <a:lnTo>
                  <a:pt x="1763" y="2834"/>
                </a:lnTo>
                <a:lnTo>
                  <a:pt x="1096" y="3954"/>
                </a:lnTo>
                <a:lnTo>
                  <a:pt x="2286" y="5144"/>
                </a:lnTo>
                <a:lnTo>
                  <a:pt x="3382" y="4477"/>
                </a:lnTo>
                <a:lnTo>
                  <a:pt x="3572" y="4573"/>
                </a:lnTo>
                <a:cubicBezTo>
                  <a:pt x="3834" y="4716"/>
                  <a:pt x="4144" y="4835"/>
                  <a:pt x="4430" y="4930"/>
                </a:cubicBezTo>
                <a:lnTo>
                  <a:pt x="4620" y="4978"/>
                </a:lnTo>
                <a:lnTo>
                  <a:pt x="4930" y="6240"/>
                </a:lnTo>
                <a:lnTo>
                  <a:pt x="6645" y="6240"/>
                </a:lnTo>
                <a:lnTo>
                  <a:pt x="6954" y="4978"/>
                </a:lnTo>
                <a:lnTo>
                  <a:pt x="7145" y="4930"/>
                </a:lnTo>
                <a:cubicBezTo>
                  <a:pt x="7430" y="4835"/>
                  <a:pt x="7740" y="4716"/>
                  <a:pt x="8002" y="4573"/>
                </a:cubicBezTo>
                <a:lnTo>
                  <a:pt x="8192" y="4477"/>
                </a:lnTo>
                <a:lnTo>
                  <a:pt x="9288" y="5144"/>
                </a:lnTo>
                <a:lnTo>
                  <a:pt x="10479" y="3954"/>
                </a:lnTo>
                <a:lnTo>
                  <a:pt x="9812" y="2834"/>
                </a:lnTo>
                <a:lnTo>
                  <a:pt x="9907" y="2668"/>
                </a:lnTo>
                <a:cubicBezTo>
                  <a:pt x="10098" y="2406"/>
                  <a:pt x="10193" y="2096"/>
                  <a:pt x="10288" y="1810"/>
                </a:cubicBezTo>
                <a:lnTo>
                  <a:pt x="10360" y="1620"/>
                </a:lnTo>
                <a:lnTo>
                  <a:pt x="11598" y="1286"/>
                </a:lnTo>
                <a:lnTo>
                  <a:pt x="11598" y="0"/>
                </a:lnTo>
                <a:lnTo>
                  <a:pt x="9383" y="0"/>
                </a:lnTo>
                <a:lnTo>
                  <a:pt x="9383" y="429"/>
                </a:lnTo>
                <a:cubicBezTo>
                  <a:pt x="9383" y="2382"/>
                  <a:pt x="7764" y="4001"/>
                  <a:pt x="5811" y="4001"/>
                </a:cubicBezTo>
                <a:cubicBezTo>
                  <a:pt x="3834" y="4001"/>
                  <a:pt x="2239" y="2382"/>
                  <a:pt x="2239" y="429"/>
                </a:cubicBezTo>
                <a:lnTo>
                  <a:pt x="22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966;p30"/>
          <p:cNvSpPr/>
          <p:nvPr/>
        </p:nvSpPr>
        <p:spPr>
          <a:xfrm rot="10800000">
            <a:off x="699929" y="5766978"/>
            <a:ext cx="388127" cy="208822"/>
          </a:xfrm>
          <a:custGeom>
            <a:avLst/>
            <a:gdLst/>
            <a:ahLst/>
            <a:cxnLst/>
            <a:rect l="l" t="t" r="r" b="b"/>
            <a:pathLst>
              <a:path w="11598" h="6240" extrusionOk="0">
                <a:moveTo>
                  <a:pt x="0" y="0"/>
                </a:moveTo>
                <a:lnTo>
                  <a:pt x="0" y="1286"/>
                </a:lnTo>
                <a:lnTo>
                  <a:pt x="1239" y="1620"/>
                </a:lnTo>
                <a:lnTo>
                  <a:pt x="1310" y="1810"/>
                </a:lnTo>
                <a:cubicBezTo>
                  <a:pt x="1405" y="2096"/>
                  <a:pt x="1524" y="2406"/>
                  <a:pt x="1667" y="2668"/>
                </a:cubicBezTo>
                <a:lnTo>
                  <a:pt x="1763" y="2834"/>
                </a:lnTo>
                <a:lnTo>
                  <a:pt x="1096" y="3954"/>
                </a:lnTo>
                <a:lnTo>
                  <a:pt x="2286" y="5144"/>
                </a:lnTo>
                <a:lnTo>
                  <a:pt x="3382" y="4477"/>
                </a:lnTo>
                <a:lnTo>
                  <a:pt x="3572" y="4573"/>
                </a:lnTo>
                <a:cubicBezTo>
                  <a:pt x="3834" y="4716"/>
                  <a:pt x="4144" y="4835"/>
                  <a:pt x="4430" y="4930"/>
                </a:cubicBezTo>
                <a:lnTo>
                  <a:pt x="4620" y="4978"/>
                </a:lnTo>
                <a:lnTo>
                  <a:pt x="4930" y="6240"/>
                </a:lnTo>
                <a:lnTo>
                  <a:pt x="6645" y="6240"/>
                </a:lnTo>
                <a:lnTo>
                  <a:pt x="6954" y="4978"/>
                </a:lnTo>
                <a:lnTo>
                  <a:pt x="7145" y="4930"/>
                </a:lnTo>
                <a:cubicBezTo>
                  <a:pt x="7430" y="4835"/>
                  <a:pt x="7740" y="4716"/>
                  <a:pt x="8002" y="4573"/>
                </a:cubicBezTo>
                <a:lnTo>
                  <a:pt x="8192" y="4477"/>
                </a:lnTo>
                <a:lnTo>
                  <a:pt x="9288" y="5144"/>
                </a:lnTo>
                <a:lnTo>
                  <a:pt x="10479" y="3954"/>
                </a:lnTo>
                <a:lnTo>
                  <a:pt x="9812" y="2834"/>
                </a:lnTo>
                <a:lnTo>
                  <a:pt x="9907" y="2668"/>
                </a:lnTo>
                <a:cubicBezTo>
                  <a:pt x="10098" y="2406"/>
                  <a:pt x="10193" y="2096"/>
                  <a:pt x="10288" y="1810"/>
                </a:cubicBezTo>
                <a:lnTo>
                  <a:pt x="10360" y="1620"/>
                </a:lnTo>
                <a:lnTo>
                  <a:pt x="11598" y="1286"/>
                </a:lnTo>
                <a:lnTo>
                  <a:pt x="11598" y="0"/>
                </a:lnTo>
                <a:lnTo>
                  <a:pt x="9383" y="0"/>
                </a:lnTo>
                <a:lnTo>
                  <a:pt x="9383" y="429"/>
                </a:lnTo>
                <a:cubicBezTo>
                  <a:pt x="9383" y="2382"/>
                  <a:pt x="7764" y="4001"/>
                  <a:pt x="5811" y="4001"/>
                </a:cubicBezTo>
                <a:cubicBezTo>
                  <a:pt x="3834" y="4001"/>
                  <a:pt x="2239" y="2382"/>
                  <a:pt x="2239" y="429"/>
                </a:cubicBezTo>
                <a:lnTo>
                  <a:pt x="22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990;p31"/>
          <p:cNvSpPr txBox="1"/>
          <p:nvPr/>
        </p:nvSpPr>
        <p:spPr>
          <a:xfrm>
            <a:off x="8271275" y="1318662"/>
            <a:ext cx="3822300" cy="737511"/>
          </a:xfrm>
          <a:prstGeom prst="rect">
            <a:avLst/>
          </a:prstGeom>
          <a:solidFill>
            <a:srgbClr val="8A15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1200" dirty="0">
                <a:solidFill>
                  <a:schemeClr val="bg1"/>
                </a:solidFill>
              </a:rPr>
              <a:t>en organisant des réunions avec le CDG</a:t>
            </a:r>
            <a:endParaRPr sz="1200" dirty="0">
              <a:solidFill>
                <a:schemeClr val="bg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1" name="Google Shape;1003;p31"/>
          <p:cNvSpPr/>
          <p:nvPr/>
        </p:nvSpPr>
        <p:spPr>
          <a:xfrm>
            <a:off x="8120375" y="1318662"/>
            <a:ext cx="150900" cy="7375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2" name="Google Shape;990;p31"/>
          <p:cNvSpPr txBox="1"/>
          <p:nvPr/>
        </p:nvSpPr>
        <p:spPr>
          <a:xfrm>
            <a:off x="8271275" y="2187324"/>
            <a:ext cx="3822300" cy="737511"/>
          </a:xfrm>
          <a:prstGeom prst="rect">
            <a:avLst/>
          </a:prstGeom>
          <a:solidFill>
            <a:srgbClr val="8A15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fr-FR"/>
            </a:defPPr>
            <a:lvl1pPr lvl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en identifiant les principales sources de données et en assurant les fusions appropriées</a:t>
            </a:r>
            <a:endParaRPr dirty="0">
              <a:sym typeface="Montserrat Medium"/>
            </a:endParaRPr>
          </a:p>
        </p:txBody>
      </p:sp>
      <p:sp>
        <p:nvSpPr>
          <p:cNvPr id="163" name="Google Shape;1003;p31"/>
          <p:cNvSpPr/>
          <p:nvPr/>
        </p:nvSpPr>
        <p:spPr>
          <a:xfrm>
            <a:off x="8120375" y="2187324"/>
            <a:ext cx="150900" cy="7375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4" name="Google Shape;990;p31"/>
          <p:cNvSpPr txBox="1"/>
          <p:nvPr/>
        </p:nvSpPr>
        <p:spPr>
          <a:xfrm>
            <a:off x="8271275" y="3278500"/>
            <a:ext cx="3822300" cy="737511"/>
          </a:xfrm>
          <a:prstGeom prst="rect">
            <a:avLst/>
          </a:prstGeom>
          <a:solidFill>
            <a:srgbClr val="8A15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fr-FR"/>
            </a:defPPr>
            <a:lvl1pPr lvl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pour garantir la qualité des données et effectuer les transformations nécessaires</a:t>
            </a:r>
            <a:endParaRPr dirty="0">
              <a:sym typeface="Montserrat Medium"/>
            </a:endParaRPr>
          </a:p>
        </p:txBody>
      </p:sp>
      <p:sp>
        <p:nvSpPr>
          <p:cNvPr id="165" name="Google Shape;1003;p31"/>
          <p:cNvSpPr/>
          <p:nvPr/>
        </p:nvSpPr>
        <p:spPr>
          <a:xfrm>
            <a:off x="8120375" y="3278500"/>
            <a:ext cx="150900" cy="7375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8" name="Google Shape;990;p31"/>
          <p:cNvSpPr txBox="1"/>
          <p:nvPr/>
        </p:nvSpPr>
        <p:spPr>
          <a:xfrm>
            <a:off x="8271275" y="5398222"/>
            <a:ext cx="3822300" cy="737511"/>
          </a:xfrm>
          <a:prstGeom prst="rect">
            <a:avLst/>
          </a:prstGeom>
          <a:solidFill>
            <a:srgbClr val="8A15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fr-FR"/>
            </a:defPPr>
            <a:lvl1pPr lvl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en utilisant </a:t>
            </a:r>
            <a:r>
              <a:rPr lang="fr-FR" dirty="0" err="1"/>
              <a:t>Streamlit</a:t>
            </a:r>
            <a:r>
              <a:rPr lang="fr-FR" dirty="0"/>
              <a:t> et GCP</a:t>
            </a:r>
            <a:endParaRPr dirty="0">
              <a:sym typeface="Montserrat Medium"/>
            </a:endParaRPr>
          </a:p>
        </p:txBody>
      </p:sp>
      <p:sp>
        <p:nvSpPr>
          <p:cNvPr id="169" name="Google Shape;1003;p31"/>
          <p:cNvSpPr/>
          <p:nvPr/>
        </p:nvSpPr>
        <p:spPr>
          <a:xfrm>
            <a:off x="8120375" y="5398222"/>
            <a:ext cx="150900" cy="7375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0" name="Google Shape;990;p31"/>
          <p:cNvSpPr txBox="1"/>
          <p:nvPr/>
        </p:nvSpPr>
        <p:spPr>
          <a:xfrm>
            <a:off x="8271275" y="4369676"/>
            <a:ext cx="3822300" cy="737511"/>
          </a:xfrm>
          <a:prstGeom prst="rect">
            <a:avLst/>
          </a:prstGeom>
          <a:solidFill>
            <a:srgbClr val="8A15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fr-FR"/>
            </a:defPPr>
            <a:lvl1pPr lvl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en testant différents modèles répondant aux exigences de ce projet</a:t>
            </a:r>
            <a:endParaRPr dirty="0">
              <a:sym typeface="Montserrat Medium"/>
            </a:endParaRPr>
          </a:p>
        </p:txBody>
      </p:sp>
      <p:sp>
        <p:nvSpPr>
          <p:cNvPr id="171" name="Google Shape;1003;p31"/>
          <p:cNvSpPr/>
          <p:nvPr/>
        </p:nvSpPr>
        <p:spPr>
          <a:xfrm>
            <a:off x="8120375" y="4369676"/>
            <a:ext cx="150900" cy="7375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8094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1026367"/>
          </a:xfrm>
          <a:prstGeom prst="rect">
            <a:avLst/>
          </a:prstGeom>
          <a:solidFill>
            <a:srgbClr val="8A1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42596" y="159239"/>
            <a:ext cx="990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/>
                </a:solidFill>
              </a:rPr>
              <a:t>Construction de </a:t>
            </a:r>
            <a:r>
              <a:rPr lang="fr-FR" sz="4000" dirty="0">
                <a:solidFill>
                  <a:schemeClr val="bg1"/>
                </a:solidFill>
              </a:rPr>
              <a:t>la base de données</a:t>
            </a:r>
            <a:endParaRPr lang="fr-FR" sz="4000" b="1" dirty="0">
              <a:solidFill>
                <a:schemeClr val="bg1"/>
              </a:solidFill>
            </a:endParaRPr>
          </a:p>
        </p:txBody>
      </p:sp>
      <p:sp>
        <p:nvSpPr>
          <p:cNvPr id="14" name="Google Shape;1015;p32"/>
          <p:cNvSpPr/>
          <p:nvPr/>
        </p:nvSpPr>
        <p:spPr>
          <a:xfrm rot="16200000">
            <a:off x="-34433" y="2141049"/>
            <a:ext cx="1020300" cy="171600"/>
          </a:xfrm>
          <a:prstGeom prst="trapezoid">
            <a:avLst>
              <a:gd name="adj" fmla="val 70730"/>
            </a:avLst>
          </a:prstGeom>
          <a:solidFill>
            <a:srgbClr val="BA1C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389917" y="1481786"/>
            <a:ext cx="3887736" cy="1436739"/>
            <a:chOff x="391529" y="1495625"/>
            <a:chExt cx="3887736" cy="1436739"/>
          </a:xfrm>
        </p:grpSpPr>
        <p:sp>
          <p:nvSpPr>
            <p:cNvPr id="11" name="Google Shape;1018;p32"/>
            <p:cNvSpPr/>
            <p:nvPr/>
          </p:nvSpPr>
          <p:spPr>
            <a:xfrm>
              <a:off x="562865" y="1509164"/>
              <a:ext cx="3716400" cy="1423200"/>
            </a:xfrm>
            <a:prstGeom prst="roundRect">
              <a:avLst>
                <a:gd name="adj" fmla="val 10086"/>
              </a:avLst>
            </a:prstGeom>
            <a:solidFill>
              <a:srgbClr val="8A15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fr-FR" dirty="0">
                  <a:solidFill>
                    <a:schemeClr val="bg1"/>
                  </a:solidFill>
                </a:rPr>
                <a:t>Les dates de livraison</a:t>
              </a:r>
              <a:endParaRPr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3" name="Google Shape;1065;p32"/>
            <p:cNvSpPr/>
            <p:nvPr/>
          </p:nvSpPr>
          <p:spPr>
            <a:xfrm rot="5400000">
              <a:off x="3339515" y="1978775"/>
              <a:ext cx="1422900" cy="456600"/>
            </a:xfrm>
            <a:prstGeom prst="round2SameRect">
              <a:avLst>
                <a:gd name="adj1" fmla="val 31576"/>
                <a:gd name="adj2" fmla="val 0"/>
              </a:avLst>
            </a:prstGeom>
            <a:solidFill>
              <a:srgbClr val="BA1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" name="Google Shape;1019;p32"/>
            <p:cNvSpPr/>
            <p:nvPr/>
          </p:nvSpPr>
          <p:spPr>
            <a:xfrm rot="5400000">
              <a:off x="305579" y="1924050"/>
              <a:ext cx="777600" cy="6057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BA1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443579" y="3730259"/>
            <a:ext cx="3887736" cy="1436739"/>
            <a:chOff x="391529" y="1495625"/>
            <a:chExt cx="3887736" cy="1436739"/>
          </a:xfrm>
        </p:grpSpPr>
        <p:sp>
          <p:nvSpPr>
            <p:cNvPr id="17" name="Google Shape;1018;p32"/>
            <p:cNvSpPr/>
            <p:nvPr/>
          </p:nvSpPr>
          <p:spPr>
            <a:xfrm>
              <a:off x="562865" y="1509164"/>
              <a:ext cx="3716400" cy="1423200"/>
            </a:xfrm>
            <a:prstGeom prst="roundRect">
              <a:avLst>
                <a:gd name="adj" fmla="val 10086"/>
              </a:avLst>
            </a:prstGeom>
            <a:solidFill>
              <a:srgbClr val="8A15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8" name="Google Shape;1065;p32"/>
            <p:cNvSpPr/>
            <p:nvPr/>
          </p:nvSpPr>
          <p:spPr>
            <a:xfrm rot="5400000">
              <a:off x="3339515" y="1978775"/>
              <a:ext cx="1422900" cy="456600"/>
            </a:xfrm>
            <a:prstGeom prst="round2SameRect">
              <a:avLst>
                <a:gd name="adj1" fmla="val 31576"/>
                <a:gd name="adj2" fmla="val 0"/>
              </a:avLst>
            </a:prstGeom>
            <a:solidFill>
              <a:srgbClr val="BA1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" name="Google Shape;1019;p32"/>
            <p:cNvSpPr/>
            <p:nvPr/>
          </p:nvSpPr>
          <p:spPr>
            <a:xfrm rot="5400000">
              <a:off x="305579" y="1924050"/>
              <a:ext cx="777600" cy="6057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BA1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7685025" y="1495625"/>
            <a:ext cx="3716400" cy="1436739"/>
            <a:chOff x="562865" y="1495625"/>
            <a:chExt cx="3716400" cy="1436739"/>
          </a:xfrm>
        </p:grpSpPr>
        <p:sp>
          <p:nvSpPr>
            <p:cNvPr id="21" name="Google Shape;1018;p32"/>
            <p:cNvSpPr/>
            <p:nvPr/>
          </p:nvSpPr>
          <p:spPr>
            <a:xfrm>
              <a:off x="562865" y="1509164"/>
              <a:ext cx="3716400" cy="1423200"/>
            </a:xfrm>
            <a:prstGeom prst="roundRect">
              <a:avLst>
                <a:gd name="adj" fmla="val 10086"/>
              </a:avLst>
            </a:prstGeom>
            <a:solidFill>
              <a:srgbClr val="8A15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2" name="Google Shape;1065;p32"/>
            <p:cNvSpPr/>
            <p:nvPr/>
          </p:nvSpPr>
          <p:spPr>
            <a:xfrm rot="5400000">
              <a:off x="3339515" y="1978775"/>
              <a:ext cx="1422900" cy="456600"/>
            </a:xfrm>
            <a:prstGeom prst="round2SameRect">
              <a:avLst>
                <a:gd name="adj1" fmla="val 31576"/>
                <a:gd name="adj2" fmla="val 0"/>
              </a:avLst>
            </a:prstGeom>
            <a:solidFill>
              <a:srgbClr val="BA1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7513689" y="3696666"/>
            <a:ext cx="3887736" cy="1436739"/>
            <a:chOff x="391529" y="1495625"/>
            <a:chExt cx="3887736" cy="1436739"/>
          </a:xfrm>
        </p:grpSpPr>
        <p:sp>
          <p:nvSpPr>
            <p:cNvPr id="25" name="Google Shape;1018;p32"/>
            <p:cNvSpPr/>
            <p:nvPr/>
          </p:nvSpPr>
          <p:spPr>
            <a:xfrm>
              <a:off x="562865" y="1509164"/>
              <a:ext cx="3716400" cy="1423200"/>
            </a:xfrm>
            <a:prstGeom prst="roundRect">
              <a:avLst>
                <a:gd name="adj" fmla="val 10086"/>
              </a:avLst>
            </a:prstGeom>
            <a:solidFill>
              <a:srgbClr val="8A15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6" name="Google Shape;1065;p32"/>
            <p:cNvSpPr/>
            <p:nvPr/>
          </p:nvSpPr>
          <p:spPr>
            <a:xfrm rot="5400000">
              <a:off x="3339515" y="1978775"/>
              <a:ext cx="1422900" cy="456600"/>
            </a:xfrm>
            <a:prstGeom prst="round2SameRect">
              <a:avLst>
                <a:gd name="adj1" fmla="val 31576"/>
                <a:gd name="adj2" fmla="val 0"/>
              </a:avLst>
            </a:prstGeom>
            <a:solidFill>
              <a:srgbClr val="BA1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" name="Google Shape;1019;p32"/>
            <p:cNvSpPr/>
            <p:nvPr/>
          </p:nvSpPr>
          <p:spPr>
            <a:xfrm rot="5400000">
              <a:off x="305579" y="1924050"/>
              <a:ext cx="777600" cy="6057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BA1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188477" y="4068878"/>
            <a:ext cx="2418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variables définissant les niveaux </a:t>
            </a:r>
            <a:r>
              <a:rPr lang="fr-FR" dirty="0" smtClean="0">
                <a:solidFill>
                  <a:schemeClr val="bg1"/>
                </a:solidFill>
              </a:rPr>
              <a:t>de granularité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90725" y="1999103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i="0" dirty="0" smtClean="0">
                <a:solidFill>
                  <a:srgbClr val="ECECEC"/>
                </a:solidFill>
                <a:effectLst/>
                <a:latin typeface="ui-sans-serif"/>
              </a:rPr>
              <a:t>variables financières</a:t>
            </a:r>
            <a:endParaRPr lang="fr-FR" dirty="0"/>
          </a:p>
        </p:txBody>
      </p:sp>
      <p:sp>
        <p:nvSpPr>
          <p:cNvPr id="37" name="Google Shape;1015;p32"/>
          <p:cNvSpPr/>
          <p:nvPr/>
        </p:nvSpPr>
        <p:spPr>
          <a:xfrm rot="16200000">
            <a:off x="51367" y="4369598"/>
            <a:ext cx="1020300" cy="171600"/>
          </a:xfrm>
          <a:prstGeom prst="trapezoid">
            <a:avLst>
              <a:gd name="adj" fmla="val 70730"/>
            </a:avLst>
          </a:prstGeom>
          <a:solidFill>
            <a:srgbClr val="BA1C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" name="Google Shape;1015;p32"/>
          <p:cNvSpPr/>
          <p:nvPr/>
        </p:nvSpPr>
        <p:spPr>
          <a:xfrm rot="16200000">
            <a:off x="7089207" y="4336005"/>
            <a:ext cx="1020300" cy="171600"/>
          </a:xfrm>
          <a:prstGeom prst="trapezoid">
            <a:avLst>
              <a:gd name="adj" fmla="val 70730"/>
            </a:avLst>
          </a:prstGeom>
          <a:solidFill>
            <a:srgbClr val="BA1C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9" name="Groupe 38"/>
          <p:cNvGrpSpPr/>
          <p:nvPr/>
        </p:nvGrpSpPr>
        <p:grpSpPr>
          <a:xfrm>
            <a:off x="7537189" y="1467947"/>
            <a:ext cx="3887736" cy="1436739"/>
            <a:chOff x="391529" y="1495625"/>
            <a:chExt cx="3887736" cy="1436739"/>
          </a:xfrm>
        </p:grpSpPr>
        <p:sp>
          <p:nvSpPr>
            <p:cNvPr id="40" name="Google Shape;1018;p32"/>
            <p:cNvSpPr/>
            <p:nvPr/>
          </p:nvSpPr>
          <p:spPr>
            <a:xfrm>
              <a:off x="562865" y="1509164"/>
              <a:ext cx="3716400" cy="1423200"/>
            </a:xfrm>
            <a:prstGeom prst="roundRect">
              <a:avLst>
                <a:gd name="adj" fmla="val 10086"/>
              </a:avLst>
            </a:prstGeom>
            <a:solidFill>
              <a:srgbClr val="8A15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41" name="Google Shape;1065;p32"/>
            <p:cNvSpPr/>
            <p:nvPr/>
          </p:nvSpPr>
          <p:spPr>
            <a:xfrm rot="5400000">
              <a:off x="3339515" y="1978775"/>
              <a:ext cx="1422900" cy="456600"/>
            </a:xfrm>
            <a:prstGeom prst="round2SameRect">
              <a:avLst>
                <a:gd name="adj1" fmla="val 31576"/>
                <a:gd name="adj2" fmla="val 0"/>
              </a:avLst>
            </a:prstGeom>
            <a:solidFill>
              <a:srgbClr val="BA1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" name="Google Shape;1019;p32"/>
            <p:cNvSpPr/>
            <p:nvPr/>
          </p:nvSpPr>
          <p:spPr>
            <a:xfrm rot="5400000">
              <a:off x="305579" y="1924050"/>
              <a:ext cx="777600" cy="6057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BA1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43" name="Google Shape;1015;p32"/>
          <p:cNvSpPr/>
          <p:nvPr/>
        </p:nvSpPr>
        <p:spPr>
          <a:xfrm rot="16200000">
            <a:off x="7112707" y="2107286"/>
            <a:ext cx="1020300" cy="171600"/>
          </a:xfrm>
          <a:prstGeom prst="trapezoid">
            <a:avLst>
              <a:gd name="adj" fmla="val 70730"/>
            </a:avLst>
          </a:prstGeom>
          <a:solidFill>
            <a:srgbClr val="BA1C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290725" y="4118543"/>
            <a:ext cx="2418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ECECEC"/>
                </a:solidFill>
                <a:latin typeface="ui-sans-serif"/>
              </a:rPr>
              <a:t>autres</a:t>
            </a:r>
            <a:r>
              <a:rPr lang="fr-FR" dirty="0"/>
              <a:t> </a:t>
            </a:r>
            <a:r>
              <a:rPr lang="fr-FR" dirty="0">
                <a:solidFill>
                  <a:srgbClr val="ECECEC"/>
                </a:solidFill>
                <a:latin typeface="ui-sans-serif"/>
              </a:rPr>
              <a:t>variables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314225" y="1981829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i="0" dirty="0" smtClean="0">
                <a:solidFill>
                  <a:srgbClr val="ECECEC"/>
                </a:solidFill>
                <a:effectLst/>
                <a:latin typeface="ui-sans-serif"/>
              </a:rPr>
              <a:t>variables financières</a:t>
            </a:r>
            <a:endParaRPr lang="fr-FR" dirty="0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386" y="2588022"/>
            <a:ext cx="2575296" cy="145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1026367"/>
          </a:xfrm>
          <a:prstGeom prst="rect">
            <a:avLst/>
          </a:prstGeom>
          <a:solidFill>
            <a:srgbClr val="8A1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42596" y="159239"/>
            <a:ext cx="990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/>
                </a:solidFill>
              </a:rPr>
              <a:t>Exploration de </a:t>
            </a:r>
            <a:r>
              <a:rPr lang="fr-FR" sz="4000" dirty="0">
                <a:solidFill>
                  <a:schemeClr val="bg1"/>
                </a:solidFill>
              </a:rPr>
              <a:t>la base de données</a:t>
            </a:r>
            <a:endParaRPr lang="fr-FR" sz="4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88477" y="4068878"/>
            <a:ext cx="2418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variables définissant les niveaux </a:t>
            </a:r>
            <a:r>
              <a:rPr lang="fr-FR" dirty="0" smtClean="0">
                <a:solidFill>
                  <a:schemeClr val="bg1"/>
                </a:solidFill>
              </a:rPr>
              <a:t>de granularité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0857" y="1185606"/>
            <a:ext cx="12872720" cy="790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7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Roboto"/>
              </a:rPr>
              <a:t>Résultat </a:t>
            </a:r>
            <a:r>
              <a:rPr kumimoji="0" lang="fr-FR" altLang="fr-FR" sz="1700" b="0" i="0" u="none" strike="noStrike" cap="none" normalizeH="0" baseline="0" dirty="0" err="1" smtClean="0">
                <a:ln>
                  <a:noFill/>
                </a:ln>
                <a:solidFill>
                  <a:srgbClr val="374151"/>
                </a:solidFill>
                <a:effectLst/>
                <a:latin typeface="Roboto"/>
              </a:rPr>
              <a:t>anova</a:t>
            </a:r>
            <a:r>
              <a:rPr kumimoji="0" lang="fr-FR" altLang="fr-FR" sz="17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Roboto"/>
              </a:rPr>
              <a:t>  :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7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Roboto"/>
              </a:rPr>
              <a:t>Il existe une association statistiquement significative entre les variables catégorielles et continues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fr-FR" altLang="fr-FR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45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45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lh7-eu.googleusercontent.com/A16KLwOUX9Rb7iHfcMF47xHMDLlb_VWdePIhw6ej-mXAXOLO8EcYezdooSH37I2vMYwJrTkQn8Zs5ppoB7S9Qro-lAKo7W9VBn69Vjzc_8g81Gdo5dO2iNs08fChte4Gl1M7LBRtzLf8Ps40oxKhsA7hVg=n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7" y="1953778"/>
            <a:ext cx="6025463" cy="4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lh7-eu.googleusercontent.com/VYcE56m5DB5juefAatAvEq40tXM-_T5zGEX_YXI6bBJan1kOp-lqZ47tqlAO0X4Ysiwfx_EscXH6ylAtBObQhB6qm-g9oezDPHIrfDWwCaXbVP5TGQIp5_R-94gHu5X_Vk52sYvZ0VwrIaw04wrXkU3p0g=n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6110"/>
            <a:ext cx="5584360" cy="468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7-eu.googleusercontent.com/kqrdu9Y72XK67NXI_sqXuYrBh58epwx-f6Vl1t53bwKfFa43L9MpzMzYZB8UC_rb6g7gPxBdQ-_a1DipG3KJJhji2NZdd5a3gvBPtGdSKarGOG2hbKUjybccNTUEnmy2q8ywWFqi2diHDpHC0WsVo4gO0Q=n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297" y="2604485"/>
            <a:ext cx="6040636" cy="448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7-eu.googleusercontent.com/dYnt0onTl0akJ1jqUY1C3qj3YQqtX8m-z6rqFF4iGqFl7IdndICPBk3Vj6y1yVLrr3MVKQ55tTRECaK1aTAh41X3yXZRm-iEXV0NflkDQI8iGCFz-JBTOQVHhZL-x4cho0mEP8mZOYgc98YuKodLp14PNg=n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320" y="1870963"/>
            <a:ext cx="6009016" cy="62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8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1026367"/>
          </a:xfrm>
          <a:prstGeom prst="rect">
            <a:avLst/>
          </a:prstGeom>
          <a:solidFill>
            <a:srgbClr val="8A1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42596" y="159239"/>
            <a:ext cx="990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/>
                </a:solidFill>
              </a:rPr>
              <a:t>Exploration de </a:t>
            </a:r>
            <a:r>
              <a:rPr lang="fr-FR" sz="4000" dirty="0">
                <a:solidFill>
                  <a:schemeClr val="bg1"/>
                </a:solidFill>
              </a:rPr>
              <a:t>la base de données</a:t>
            </a:r>
            <a:endParaRPr lang="fr-FR" sz="4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88477" y="4068878"/>
            <a:ext cx="2418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variables définissant les niveaux </a:t>
            </a:r>
            <a:r>
              <a:rPr lang="fr-FR" dirty="0" smtClean="0">
                <a:solidFill>
                  <a:schemeClr val="bg1"/>
                </a:solidFill>
              </a:rPr>
              <a:t>de granularité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075" name="Picture 3" descr="https://lh7-eu.googleusercontent.com/1_OX9xgnJnlbfw3CELYUZmAgondGwhTSVLWwzfDZKK9OGw8QQCxxLadLxmcyTaxVVzOsTXzi6nC7t39uPHEFr38IJ1sE_s4StLuiScHoOeff4afRMcOtgzOW1SUWzNJln3uU-t1HWjsIgjShJW3aRPeBeA=n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1" y="1524071"/>
            <a:ext cx="3974414" cy="269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7-eu.googleusercontent.com/jJJhBQYaLD33VirxXuFMeTHmKO0wDh1Mj-26liEe63GGBB6cUCJF6EXie-SVxtA_qpeUuOqbdBUvpqdxDMD7o0qj37YpFdCg9vXDRKrJXOH4PgWvJu0Fz5MbIfG8Pkrg9lP30H5YdHur_Q4RtKaqAnpIEw=n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68" y="4221278"/>
            <a:ext cx="4906366" cy="237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lh7-eu.googleusercontent.com/UFBr7UFU4aIHzoqTJWgLsxNO6doMp39VyF1dR8VBOjULfzZvjC1VAab02lF_UK9YcFNfeEOdGuEAli_SHD9p6D998IFY7HgZKH-YXnqs4ASRL3Fz4OaTJWvMyXiyAFMnGMJn3QKbMgeylYhvvpC5Otdjsw=n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11" y="1281686"/>
            <a:ext cx="5042423" cy="300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7-eu.googleusercontent.com/8PC8KOaBNqwY0I55dYz4GFYXohafWhnErosC42xJu-o1zaYDFYnr3Ru2AI0Ts4IUa2sAp1Ga1PuU_zOJ3O1Q8XtS-NC_CchzQyoEOpblTamnc99LLpAQ-00xZ_IRus7EtmDT4AIB2mOI55171c-d9_rYwg=n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342" y="4392043"/>
            <a:ext cx="3045651" cy="239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2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1026367"/>
          </a:xfrm>
          <a:prstGeom prst="rect">
            <a:avLst/>
          </a:prstGeom>
          <a:solidFill>
            <a:srgbClr val="8A15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42596" y="159239"/>
            <a:ext cx="72046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cs typeface="Aharoni" panose="02010803020104030203" pitchFamily="2" charset="-79"/>
              </a:rPr>
              <a:t>Prétraitement</a:t>
            </a:r>
            <a:r>
              <a:rPr lang="en-US" sz="4000" b="1" dirty="0">
                <a:solidFill>
                  <a:schemeClr val="bg1"/>
                </a:solidFill>
                <a:cs typeface="Aharoni" panose="02010803020104030203" pitchFamily="2" charset="-79"/>
              </a:rPr>
              <a:t> des </a:t>
            </a:r>
            <a:r>
              <a:rPr lang="en-US" sz="4000" b="1" dirty="0" err="1">
                <a:solidFill>
                  <a:schemeClr val="bg1"/>
                </a:solidFill>
                <a:cs typeface="Aharoni" panose="02010803020104030203" pitchFamily="2" charset="-79"/>
              </a:rPr>
              <a:t>données</a:t>
            </a:r>
            <a:endParaRPr lang="en-US" sz="4000" b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endParaRPr lang="fr-FR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s://lh7-eu.googleusercontent.com/nw3AGnvbH3DgIEyCEjwnqr08WSBHNncMtMl74vB8HaO6IYYTwMpQozyfTsQa1iIyEUvLdA0RY92wUXAEE6PwmeSRAsx8ujGsNR0QiJbekFhjRo3UvWBivAgnr5KHAm_X1-Pwid5SsufjLgfcuvxW8Tns_Q=n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696" y="1790640"/>
            <a:ext cx="2547350" cy="303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990;p31"/>
          <p:cNvSpPr txBox="1"/>
          <p:nvPr/>
        </p:nvSpPr>
        <p:spPr>
          <a:xfrm>
            <a:off x="4500671" y="1790640"/>
            <a:ext cx="3822300" cy="1230300"/>
          </a:xfrm>
          <a:prstGeom prst="rect">
            <a:avLst/>
          </a:prstGeom>
          <a:solidFill>
            <a:srgbClr val="8A15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fr-FR"/>
            </a:defPPr>
            <a:lvl1pPr lvl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s'assurer du format correct des variables numériques, car certaines d'entre elles étaient stockées sous forme de chaînes de caractères</a:t>
            </a:r>
            <a:endParaRPr dirty="0">
              <a:sym typeface="Montserrat Medium"/>
            </a:endParaRPr>
          </a:p>
        </p:txBody>
      </p:sp>
      <p:sp>
        <p:nvSpPr>
          <p:cNvPr id="13" name="Google Shape;991;p31"/>
          <p:cNvSpPr/>
          <p:nvPr/>
        </p:nvSpPr>
        <p:spPr>
          <a:xfrm>
            <a:off x="376421" y="2040590"/>
            <a:ext cx="2177100" cy="730200"/>
          </a:xfrm>
          <a:prstGeom prst="roundRect">
            <a:avLst>
              <a:gd name="adj" fmla="val 50000"/>
            </a:avLst>
          </a:prstGeom>
          <a:solidFill>
            <a:srgbClr val="8A15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Prétraitement</a:t>
            </a:r>
            <a:endParaRPr sz="1200" dirty="0">
              <a:solidFill>
                <a:schemeClr val="bg1"/>
              </a:solidFill>
              <a:sym typeface="Montserrat SemiBold"/>
            </a:endParaRPr>
          </a:p>
        </p:txBody>
      </p:sp>
      <p:sp>
        <p:nvSpPr>
          <p:cNvPr id="14" name="Google Shape;992;p31"/>
          <p:cNvSpPr txBox="1"/>
          <p:nvPr/>
        </p:nvSpPr>
        <p:spPr>
          <a:xfrm>
            <a:off x="393496" y="3844240"/>
            <a:ext cx="2142900" cy="910640"/>
          </a:xfrm>
          <a:prstGeom prst="rect">
            <a:avLst/>
          </a:prstGeom>
          <a:solidFill>
            <a:srgbClr val="8A15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fr-FR"/>
            </a:defPPr>
            <a:lvl1pPr lvl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Nettoyage des données, s'assurer que toutes les dates et heures sont au bon format pour l'ingénierie des caractéristiques ultérieure</a:t>
            </a:r>
            <a:endParaRPr dirty="0">
              <a:sym typeface="Montserrat Medium"/>
            </a:endParaRPr>
          </a:p>
        </p:txBody>
      </p:sp>
      <p:sp>
        <p:nvSpPr>
          <p:cNvPr id="15" name="Google Shape;993;p31"/>
          <p:cNvSpPr txBox="1"/>
          <p:nvPr/>
        </p:nvSpPr>
        <p:spPr>
          <a:xfrm>
            <a:off x="3278246" y="3844240"/>
            <a:ext cx="2142900" cy="820500"/>
          </a:xfrm>
          <a:prstGeom prst="rect">
            <a:avLst/>
          </a:prstGeom>
          <a:solidFill>
            <a:srgbClr val="8A15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fr-FR"/>
            </a:defPPr>
            <a:lvl1pPr lvl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imputation des valeurs manquantes pour PCRZ 2021 en utilisant un modèle GLM basé sur les corrélations</a:t>
            </a:r>
            <a:endParaRPr lang="fr-FR" dirty="0">
              <a:sym typeface="Montserrat Medium"/>
            </a:endParaRPr>
          </a:p>
        </p:txBody>
      </p:sp>
      <p:sp>
        <p:nvSpPr>
          <p:cNvPr id="16" name="Google Shape;994;p31"/>
          <p:cNvSpPr txBox="1"/>
          <p:nvPr/>
        </p:nvSpPr>
        <p:spPr>
          <a:xfrm>
            <a:off x="6162971" y="3844240"/>
            <a:ext cx="2142900" cy="820500"/>
          </a:xfrm>
          <a:prstGeom prst="rect">
            <a:avLst/>
          </a:prstGeom>
          <a:solidFill>
            <a:srgbClr val="8A15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fr-FR"/>
            </a:defPPr>
            <a:lvl1pPr lvl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sélectionner uniquement les variables concernées par notre objectif et conserver les autres uniquement pour une visualisation ultérieure</a:t>
            </a:r>
            <a:endParaRPr dirty="0">
              <a:sym typeface="Montserrat Medium"/>
            </a:endParaRPr>
          </a:p>
        </p:txBody>
      </p:sp>
      <p:sp>
        <p:nvSpPr>
          <p:cNvPr id="17" name="Google Shape;995;p31"/>
          <p:cNvSpPr/>
          <p:nvPr/>
        </p:nvSpPr>
        <p:spPr>
          <a:xfrm>
            <a:off x="2803546" y="2040590"/>
            <a:ext cx="730200" cy="730200"/>
          </a:xfrm>
          <a:prstGeom prst="ellipse">
            <a:avLst/>
          </a:prstGeom>
          <a:solidFill>
            <a:srgbClr val="8A15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200">
              <a:solidFill>
                <a:schemeClr val="bg1"/>
              </a:solidFill>
              <a:sym typeface="Arial"/>
            </a:endParaRPr>
          </a:p>
        </p:txBody>
      </p:sp>
      <p:cxnSp>
        <p:nvCxnSpPr>
          <p:cNvPr id="18" name="Google Shape;1002;p31"/>
          <p:cNvCxnSpPr/>
          <p:nvPr/>
        </p:nvCxnSpPr>
        <p:spPr>
          <a:xfrm flipH="1">
            <a:off x="1464896" y="2791977"/>
            <a:ext cx="25" cy="10734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" name="Google Shape;1007;p31"/>
          <p:cNvCxnSpPr>
            <a:stCxn id="13" idx="3"/>
            <a:endCxn id="17" idx="2"/>
          </p:cNvCxnSpPr>
          <p:nvPr/>
        </p:nvCxnSpPr>
        <p:spPr>
          <a:xfrm>
            <a:off x="2553521" y="2405690"/>
            <a:ext cx="249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1003;p31"/>
          <p:cNvSpPr/>
          <p:nvPr/>
        </p:nvSpPr>
        <p:spPr>
          <a:xfrm>
            <a:off x="4349771" y="1790640"/>
            <a:ext cx="150900" cy="12303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" name="Google Shape;1008;p31"/>
          <p:cNvSpPr/>
          <p:nvPr/>
        </p:nvSpPr>
        <p:spPr>
          <a:xfrm>
            <a:off x="242596" y="3844190"/>
            <a:ext cx="150900" cy="9106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" name="Google Shape;1009;p31"/>
          <p:cNvSpPr/>
          <p:nvPr/>
        </p:nvSpPr>
        <p:spPr>
          <a:xfrm>
            <a:off x="3127346" y="3844252"/>
            <a:ext cx="150900" cy="82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" name="Google Shape;1010;p31"/>
          <p:cNvSpPr/>
          <p:nvPr/>
        </p:nvSpPr>
        <p:spPr>
          <a:xfrm>
            <a:off x="6012096" y="3844252"/>
            <a:ext cx="150900" cy="82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5" name="Google Shape;1002;p31"/>
          <p:cNvCxnSpPr>
            <a:stCxn id="17" idx="6"/>
            <a:endCxn id="20" idx="1"/>
          </p:cNvCxnSpPr>
          <p:nvPr/>
        </p:nvCxnSpPr>
        <p:spPr>
          <a:xfrm>
            <a:off x="3533746" y="2405690"/>
            <a:ext cx="816025" cy="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" name="Google Shape;1002;p31"/>
          <p:cNvCxnSpPr>
            <a:stCxn id="14" idx="3"/>
            <a:endCxn id="22" idx="1"/>
          </p:cNvCxnSpPr>
          <p:nvPr/>
        </p:nvCxnSpPr>
        <p:spPr>
          <a:xfrm flipV="1">
            <a:off x="2536396" y="4254502"/>
            <a:ext cx="590950" cy="4505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1" name="Google Shape;1002;p31"/>
          <p:cNvCxnSpPr>
            <a:stCxn id="15" idx="3"/>
            <a:endCxn id="23" idx="1"/>
          </p:cNvCxnSpPr>
          <p:nvPr/>
        </p:nvCxnSpPr>
        <p:spPr>
          <a:xfrm>
            <a:off x="5421146" y="4254490"/>
            <a:ext cx="590950" cy="1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38" name="Google Shape;1077;p33"/>
          <p:cNvGrpSpPr/>
          <p:nvPr/>
        </p:nvGrpSpPr>
        <p:grpSpPr>
          <a:xfrm>
            <a:off x="2999852" y="2201959"/>
            <a:ext cx="369694" cy="371993"/>
            <a:chOff x="3149584" y="3331260"/>
            <a:chExt cx="387357" cy="389767"/>
          </a:xfrm>
        </p:grpSpPr>
        <p:sp>
          <p:nvSpPr>
            <p:cNvPr id="39" name="Google Shape;1078;p33"/>
            <p:cNvSpPr/>
            <p:nvPr/>
          </p:nvSpPr>
          <p:spPr>
            <a:xfrm>
              <a:off x="3313763" y="3486672"/>
              <a:ext cx="58999" cy="31926"/>
            </a:xfrm>
            <a:custGeom>
              <a:avLst/>
              <a:gdLst/>
              <a:ahLst/>
              <a:cxnLst/>
              <a:rect l="l" t="t" r="r" b="b"/>
              <a:pathLst>
                <a:path w="1763" h="954" extrusionOk="0">
                  <a:moveTo>
                    <a:pt x="1" y="1"/>
                  </a:moveTo>
                  <a:lnTo>
                    <a:pt x="1" y="953"/>
                  </a:lnTo>
                  <a:lnTo>
                    <a:pt x="1763" y="953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79;p33"/>
            <p:cNvSpPr/>
            <p:nvPr/>
          </p:nvSpPr>
          <p:spPr>
            <a:xfrm>
              <a:off x="3318549" y="3541655"/>
              <a:ext cx="47052" cy="31926"/>
            </a:xfrm>
            <a:custGeom>
              <a:avLst/>
              <a:gdLst/>
              <a:ahLst/>
              <a:cxnLst/>
              <a:rect l="l" t="t" r="r" b="b"/>
              <a:pathLst>
                <a:path w="1406" h="954" extrusionOk="0">
                  <a:moveTo>
                    <a:pt x="1" y="1"/>
                  </a:moveTo>
                  <a:lnTo>
                    <a:pt x="143" y="954"/>
                  </a:lnTo>
                  <a:lnTo>
                    <a:pt x="1263" y="954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80;p33"/>
            <p:cNvSpPr/>
            <p:nvPr/>
          </p:nvSpPr>
          <p:spPr>
            <a:xfrm>
              <a:off x="3271531" y="3331260"/>
              <a:ext cx="142695" cy="133124"/>
            </a:xfrm>
            <a:custGeom>
              <a:avLst/>
              <a:gdLst/>
              <a:ahLst/>
              <a:cxnLst/>
              <a:rect l="l" t="t" r="r" b="b"/>
              <a:pathLst>
                <a:path w="4264" h="3978" extrusionOk="0">
                  <a:moveTo>
                    <a:pt x="2144" y="1"/>
                  </a:moveTo>
                  <a:cubicBezTo>
                    <a:pt x="977" y="1"/>
                    <a:pt x="48" y="954"/>
                    <a:pt x="48" y="2120"/>
                  </a:cubicBezTo>
                  <a:cubicBezTo>
                    <a:pt x="1" y="2906"/>
                    <a:pt x="405" y="3573"/>
                    <a:pt x="1001" y="3978"/>
                  </a:cubicBezTo>
                  <a:lnTo>
                    <a:pt x="1763" y="3978"/>
                  </a:lnTo>
                  <a:lnTo>
                    <a:pt x="1763" y="2073"/>
                  </a:lnTo>
                  <a:lnTo>
                    <a:pt x="1287" y="2073"/>
                  </a:lnTo>
                  <a:lnTo>
                    <a:pt x="1287" y="1358"/>
                  </a:lnTo>
                  <a:lnTo>
                    <a:pt x="2954" y="1358"/>
                  </a:lnTo>
                  <a:lnTo>
                    <a:pt x="2954" y="2025"/>
                  </a:lnTo>
                  <a:lnTo>
                    <a:pt x="2477" y="2025"/>
                  </a:lnTo>
                  <a:lnTo>
                    <a:pt x="2477" y="3930"/>
                  </a:lnTo>
                  <a:lnTo>
                    <a:pt x="3263" y="3930"/>
                  </a:lnTo>
                  <a:cubicBezTo>
                    <a:pt x="3882" y="3549"/>
                    <a:pt x="4263" y="2859"/>
                    <a:pt x="4263" y="2120"/>
                  </a:cubicBezTo>
                  <a:cubicBezTo>
                    <a:pt x="4263" y="954"/>
                    <a:pt x="3311" y="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81;p33"/>
            <p:cNvSpPr/>
            <p:nvPr/>
          </p:nvSpPr>
          <p:spPr>
            <a:xfrm>
              <a:off x="3445281" y="3332867"/>
              <a:ext cx="78107" cy="51837"/>
            </a:xfrm>
            <a:custGeom>
              <a:avLst/>
              <a:gdLst/>
              <a:ahLst/>
              <a:cxnLst/>
              <a:rect l="l" t="t" r="r" b="b"/>
              <a:pathLst>
                <a:path w="2334" h="1549" extrusionOk="0">
                  <a:moveTo>
                    <a:pt x="2072" y="1"/>
                  </a:moveTo>
                  <a:lnTo>
                    <a:pt x="0" y="906"/>
                  </a:lnTo>
                  <a:lnTo>
                    <a:pt x="262" y="1549"/>
                  </a:lnTo>
                  <a:lnTo>
                    <a:pt x="2334" y="620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82;p33"/>
            <p:cNvSpPr/>
            <p:nvPr/>
          </p:nvSpPr>
          <p:spPr>
            <a:xfrm>
              <a:off x="3446050" y="3406992"/>
              <a:ext cx="78944" cy="51837"/>
            </a:xfrm>
            <a:custGeom>
              <a:avLst/>
              <a:gdLst/>
              <a:ahLst/>
              <a:cxnLst/>
              <a:rect l="l" t="t" r="r" b="b"/>
              <a:pathLst>
                <a:path w="2359" h="1549" extrusionOk="0">
                  <a:moveTo>
                    <a:pt x="263" y="0"/>
                  </a:moveTo>
                  <a:lnTo>
                    <a:pt x="1" y="643"/>
                  </a:lnTo>
                  <a:lnTo>
                    <a:pt x="2097" y="1548"/>
                  </a:lnTo>
                  <a:lnTo>
                    <a:pt x="2359" y="929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83;p33"/>
            <p:cNvSpPr/>
            <p:nvPr/>
          </p:nvSpPr>
          <p:spPr>
            <a:xfrm>
              <a:off x="3161565" y="3332867"/>
              <a:ext cx="78107" cy="51837"/>
            </a:xfrm>
            <a:custGeom>
              <a:avLst/>
              <a:gdLst/>
              <a:ahLst/>
              <a:cxnLst/>
              <a:rect l="l" t="t" r="r" b="b"/>
              <a:pathLst>
                <a:path w="2334" h="1549" extrusionOk="0">
                  <a:moveTo>
                    <a:pt x="262" y="1"/>
                  </a:moveTo>
                  <a:lnTo>
                    <a:pt x="0" y="620"/>
                  </a:lnTo>
                  <a:lnTo>
                    <a:pt x="2072" y="1549"/>
                  </a:lnTo>
                  <a:lnTo>
                    <a:pt x="2334" y="90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84;p33"/>
            <p:cNvSpPr/>
            <p:nvPr/>
          </p:nvSpPr>
          <p:spPr>
            <a:xfrm>
              <a:off x="3161565" y="3406992"/>
              <a:ext cx="78107" cy="51837"/>
            </a:xfrm>
            <a:custGeom>
              <a:avLst/>
              <a:gdLst/>
              <a:ahLst/>
              <a:cxnLst/>
              <a:rect l="l" t="t" r="r" b="b"/>
              <a:pathLst>
                <a:path w="2334" h="1549" extrusionOk="0">
                  <a:moveTo>
                    <a:pt x="2072" y="0"/>
                  </a:moveTo>
                  <a:lnTo>
                    <a:pt x="0" y="929"/>
                  </a:lnTo>
                  <a:lnTo>
                    <a:pt x="262" y="1548"/>
                  </a:lnTo>
                  <a:lnTo>
                    <a:pt x="2334" y="643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85;p33"/>
            <p:cNvSpPr/>
            <p:nvPr/>
          </p:nvSpPr>
          <p:spPr>
            <a:xfrm>
              <a:off x="3149584" y="3489884"/>
              <a:ext cx="181748" cy="231143"/>
            </a:xfrm>
            <a:custGeom>
              <a:avLst/>
              <a:gdLst/>
              <a:ahLst/>
              <a:cxnLst/>
              <a:rect l="l" t="t" r="r" b="b"/>
              <a:pathLst>
                <a:path w="5431" h="6907" extrusionOk="0">
                  <a:moveTo>
                    <a:pt x="406" y="0"/>
                  </a:moveTo>
                  <a:cubicBezTo>
                    <a:pt x="168" y="0"/>
                    <a:pt x="1" y="191"/>
                    <a:pt x="1" y="429"/>
                  </a:cubicBezTo>
                  <a:lnTo>
                    <a:pt x="1" y="2858"/>
                  </a:lnTo>
                  <a:lnTo>
                    <a:pt x="2311" y="6049"/>
                  </a:lnTo>
                  <a:lnTo>
                    <a:pt x="2311" y="6906"/>
                  </a:lnTo>
                  <a:lnTo>
                    <a:pt x="5431" y="6906"/>
                  </a:lnTo>
                  <a:lnTo>
                    <a:pt x="5431" y="5954"/>
                  </a:lnTo>
                  <a:cubicBezTo>
                    <a:pt x="5431" y="5430"/>
                    <a:pt x="5240" y="4953"/>
                    <a:pt x="4883" y="4572"/>
                  </a:cubicBezTo>
                  <a:lnTo>
                    <a:pt x="3002" y="2691"/>
                  </a:lnTo>
                  <a:cubicBezTo>
                    <a:pt x="2906" y="2596"/>
                    <a:pt x="2811" y="2572"/>
                    <a:pt x="2692" y="2572"/>
                  </a:cubicBezTo>
                  <a:cubicBezTo>
                    <a:pt x="2573" y="2572"/>
                    <a:pt x="2501" y="2596"/>
                    <a:pt x="2406" y="2691"/>
                  </a:cubicBezTo>
                  <a:cubicBezTo>
                    <a:pt x="2216" y="2858"/>
                    <a:pt x="2216" y="3120"/>
                    <a:pt x="2406" y="3286"/>
                  </a:cubicBezTo>
                  <a:lnTo>
                    <a:pt x="3383" y="4263"/>
                  </a:lnTo>
                  <a:lnTo>
                    <a:pt x="2906" y="4739"/>
                  </a:lnTo>
                  <a:lnTo>
                    <a:pt x="834" y="2643"/>
                  </a:lnTo>
                  <a:lnTo>
                    <a:pt x="834" y="429"/>
                  </a:lnTo>
                  <a:cubicBezTo>
                    <a:pt x="834" y="191"/>
                    <a:pt x="644" y="0"/>
                    <a:pt x="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86;p33"/>
            <p:cNvSpPr/>
            <p:nvPr/>
          </p:nvSpPr>
          <p:spPr>
            <a:xfrm>
              <a:off x="3354423" y="3489884"/>
              <a:ext cx="182518" cy="230340"/>
            </a:xfrm>
            <a:custGeom>
              <a:avLst/>
              <a:gdLst/>
              <a:ahLst/>
              <a:cxnLst/>
              <a:rect l="l" t="t" r="r" b="b"/>
              <a:pathLst>
                <a:path w="5454" h="6883" extrusionOk="0">
                  <a:moveTo>
                    <a:pt x="5025" y="0"/>
                  </a:moveTo>
                  <a:cubicBezTo>
                    <a:pt x="4787" y="0"/>
                    <a:pt x="4620" y="191"/>
                    <a:pt x="4620" y="405"/>
                  </a:cubicBezTo>
                  <a:lnTo>
                    <a:pt x="4620" y="2643"/>
                  </a:lnTo>
                  <a:lnTo>
                    <a:pt x="2525" y="4739"/>
                  </a:lnTo>
                  <a:lnTo>
                    <a:pt x="2048" y="4263"/>
                  </a:lnTo>
                  <a:lnTo>
                    <a:pt x="3048" y="3263"/>
                  </a:lnTo>
                  <a:cubicBezTo>
                    <a:pt x="3215" y="3096"/>
                    <a:pt x="3215" y="2834"/>
                    <a:pt x="3048" y="2667"/>
                  </a:cubicBezTo>
                  <a:cubicBezTo>
                    <a:pt x="2953" y="2596"/>
                    <a:pt x="2858" y="2548"/>
                    <a:pt x="2739" y="2548"/>
                  </a:cubicBezTo>
                  <a:cubicBezTo>
                    <a:pt x="2620" y="2548"/>
                    <a:pt x="2525" y="2596"/>
                    <a:pt x="2453" y="2667"/>
                  </a:cubicBezTo>
                  <a:lnTo>
                    <a:pt x="572" y="4549"/>
                  </a:lnTo>
                  <a:cubicBezTo>
                    <a:pt x="215" y="4906"/>
                    <a:pt x="0" y="5406"/>
                    <a:pt x="0" y="5930"/>
                  </a:cubicBezTo>
                  <a:lnTo>
                    <a:pt x="0" y="6882"/>
                  </a:lnTo>
                  <a:lnTo>
                    <a:pt x="3120" y="6882"/>
                  </a:lnTo>
                  <a:lnTo>
                    <a:pt x="3120" y="6025"/>
                  </a:lnTo>
                  <a:lnTo>
                    <a:pt x="5454" y="2834"/>
                  </a:lnTo>
                  <a:lnTo>
                    <a:pt x="5454" y="381"/>
                  </a:lnTo>
                  <a:cubicBezTo>
                    <a:pt x="5454" y="214"/>
                    <a:pt x="5263" y="0"/>
                    <a:pt x="5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0553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4355</TotalTime>
  <Words>421</Words>
  <Application>Microsoft Office PowerPoint</Application>
  <PresentationFormat>Grand écran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30" baseType="lpstr">
      <vt:lpstr>Aharoni</vt:lpstr>
      <vt:lpstr>Arial</vt:lpstr>
      <vt:lpstr>Calibri</vt:lpstr>
      <vt:lpstr>Calibri Light</vt:lpstr>
      <vt:lpstr>Century Gothic</vt:lpstr>
      <vt:lpstr>Montserrat</vt:lpstr>
      <vt:lpstr>Montserrat Medium</vt:lpstr>
      <vt:lpstr>Montserrat SemiBold</vt:lpstr>
      <vt:lpstr>Open Sans Condensed</vt:lpstr>
      <vt:lpstr>Open Sans Condensed Light</vt:lpstr>
      <vt:lpstr>Roboto</vt:lpstr>
      <vt:lpstr>ui-sans-serif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Carrefour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KHALLOUQ Youssef Amine</dc:creator>
  <cp:lastModifiedBy>KHALLOUQ Youssef Amine</cp:lastModifiedBy>
  <cp:revision>16</cp:revision>
  <dcterms:created xsi:type="dcterms:W3CDTF">2024-05-24T12:48:20Z</dcterms:created>
  <dcterms:modified xsi:type="dcterms:W3CDTF">2024-05-27T13:23:35Z</dcterms:modified>
</cp:coreProperties>
</file>