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39" r:id="rId1"/>
  </p:sldMasterIdLst>
  <p:notesMasterIdLst>
    <p:notesMasterId r:id="rId16"/>
  </p:notesMasterIdLst>
  <p:sldIdLst>
    <p:sldId id="256" r:id="rId2"/>
    <p:sldId id="257" r:id="rId3"/>
    <p:sldId id="259" r:id="rId4"/>
    <p:sldId id="268" r:id="rId5"/>
    <p:sldId id="271" r:id="rId6"/>
    <p:sldId id="262" r:id="rId7"/>
    <p:sldId id="263" r:id="rId8"/>
    <p:sldId id="269" r:id="rId9"/>
    <p:sldId id="270" r:id="rId10"/>
    <p:sldId id="265" r:id="rId11"/>
    <p:sldId id="272" r:id="rId12"/>
    <p:sldId id="266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7"/>
  </p:normalViewPr>
  <p:slideViewPr>
    <p:cSldViewPr snapToGrid="0" snapToObjects="1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A64-290B-DD48-AF23-DB15E8CFB6B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1C15-41AB-CD43-8D76-1958CA8F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811D-185B-3A43-B0CF-ADA5B2B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F98C8-8A2C-B24D-BBC8-CADD01580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7EB8-4E4F-2C45-8702-DD3FCAEF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10E5-D8B9-E44C-B06F-A6A2B92E4978}" type="datetime1">
              <a:rPr lang="en-IN" smtClean="0"/>
              <a:t>19-10-2020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6CB0-ADE4-8E45-94CF-0044DEA1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2461-7ED7-1249-B662-68F64E4E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FE61-733C-5A4B-92D1-DA0FC74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0ECD5-9FCC-6D49-BDC6-8B78C289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6B53-BBDF-4F4D-BD9D-1709D623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A203-4E5B-7C4F-BA70-481DD4DF6F5C}" type="datetime1">
              <a:rPr lang="en-IN" smtClean="0"/>
              <a:t>19-10-2020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23CC-6808-0845-BD28-D67B7C53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F874-9307-E540-B8F3-60158D5F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35ACE-67CD-FA4D-BA8E-FF2ADF7EA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6B91-892B-BC47-B720-D61C30F7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43D1-A4F7-6049-8950-FEBB573D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9373-E5A3-3646-94F5-0C005CD8EAF1}" type="datetime1">
              <a:rPr lang="en-IN" smtClean="0"/>
              <a:t>19-10-2020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BF44-1EB0-1742-AD22-BE2C4730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6F43-42DA-1248-B530-5553E772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E995-7946-5845-8EE0-E7536DC4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6AED-32DC-3043-84A8-36B95BDF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EC4B-7476-D541-A88B-A7CB04AD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53AA-E8AF-4C43-AA4A-F8A01109514E}" type="datetime1">
              <a:rPr lang="en-IN" smtClean="0"/>
              <a:t>19-10-2020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907E-486B-F941-9000-EB97F1B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636A-FF88-034F-8F0C-5F30E6DC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44D6-BF99-664E-BF63-1FF12ECF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6294-559A-3842-BDE9-5FEB9B61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8EF8-C911-A34D-80CC-B1216AC2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080-3392-FE44-881A-731CA9A78B97}" type="datetime1">
              <a:rPr lang="en-IN" smtClean="0"/>
              <a:t>19-10-2020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AB26-8547-044D-8A90-0525A2D6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F15E-92C0-6F44-B783-2C96238F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9B60-6609-454A-ABED-FA2CA9B0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626A-F1E3-054B-A277-F9B55F5B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558F3-53F1-5E4D-8EE4-EA6A7C5A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DBFBB-ABB8-9348-968C-9C526A71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7255-BA56-F44A-B3CD-AA6CEB676C47}" type="datetime1">
              <a:rPr lang="en-IN" smtClean="0"/>
              <a:t>19-10-2020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3497-C965-0A42-8D6C-12A25F37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C0AC3-3707-4F48-985B-4801D1F6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01CB-9A30-5841-92E6-31088A65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593B-930C-F746-A710-156B1E5C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4B6D-F8B4-AE40-B00F-18C02CCC7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0D8BF-81A6-8848-83E0-0A3DB3754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C629B-DC8D-B44E-A23C-D3366E34F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E1169-18D5-5944-9B0F-1A355ADF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9747-1E79-8041-A160-084EBAD79B6C}" type="datetime1">
              <a:rPr lang="en-IN" smtClean="0"/>
              <a:t>19-10-2020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391AD-5EE5-2943-8E5D-BE52AB5C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FC30D-6E7B-BE42-914D-DD4E3784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BF66-DD0F-F24E-8432-A651D751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0DC81-B2C9-AB4D-8AAD-3CD5AB9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4E3-A734-744E-89DD-E939AF88222F}" type="datetime1">
              <a:rPr lang="en-IN" smtClean="0"/>
              <a:t>19-10-2020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3F3E6-6090-6D4A-BAD6-18367100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09B48-3D55-9948-AF98-C8F818C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70542-EDA6-B646-B244-7384F1D6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50D-0CC1-0446-B0A6-7D95C9D42A83}" type="datetime1">
              <a:rPr lang="en-IN" smtClean="0"/>
              <a:t>19-10-2020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75B56-1143-1744-9927-4FCB2733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31C0-77B5-744A-A5AA-CA127A81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4F77-DE3C-E54E-8B6B-A7031F4F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2394-28F4-8D4B-B0AA-C7A4C93C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421A2-336B-E640-8915-34AE9D715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8587-202E-384B-9E46-F7ECC1FD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615-CDCF-2442-9D77-7006D701BC5C}" type="datetime1">
              <a:rPr lang="en-IN" smtClean="0"/>
              <a:t>19-10-2020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A987E-D818-104E-B71B-319EEC0E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54DE-0297-C242-B759-339D227C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59AA-C37D-1B4C-B6F4-695F430B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25BB0-EAFB-B145-8A7C-615E522EF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0E0CC-F6FE-0440-8EAF-A46814FB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D98C1-58A2-474D-A0C7-9C2D27F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31DE-91AE-A640-9D05-DE0C10762CA3}" type="datetime1">
              <a:rPr lang="en-IN" smtClean="0"/>
              <a:t>19-10-2020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E14C-95CC-684B-932F-0C8AB757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2632-64BC-324E-B68E-D168010D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34F21-4B93-9F4E-BA56-894F0193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963D-5970-8943-9EC0-EB573F31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47C6-F9D8-324C-B113-AEB9D490B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9A4C-5AE7-BD43-ABF3-1BE7D8BEFE1C}" type="datetime1">
              <a:rPr lang="en-IN" smtClean="0"/>
              <a:t>19-10-2020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10F-2539-BF4E-B81E-0B6B896FE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A561-4177-EE47-B097-17AC2025D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0DF8-AF30-2C41-B480-C5C8796E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ondissements_of_Paris#Arrondisse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F876-BCB5-EF4B-9FC5-3CB9EA09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692" y="1194563"/>
            <a:ext cx="8440615" cy="24161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Analyzing the Optimal Districts to Start a Restaurant Business in Paris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D6A53-3F4C-0C46-81AB-B6D57A80E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76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/>
              <a:t>October 19, 2020</a:t>
            </a:r>
            <a:br>
              <a:rPr lang="en-US" sz="3200" i="1" dirty="0"/>
            </a:br>
            <a:r>
              <a:rPr lang="en-US" sz="3200" i="1" dirty="0"/>
              <a:t>By: Nabih Saleh</a:t>
            </a:r>
          </a:p>
        </p:txBody>
      </p:sp>
    </p:spTree>
    <p:extLst>
      <p:ext uri="{BB962C8B-B14F-4D97-AF65-F5344CB8AC3E}">
        <p14:creationId xmlns:p14="http://schemas.microsoft.com/office/powerpoint/2010/main" val="21644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12ED-085D-9F46-9839-A60500E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Continued – 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E46C-1C9D-BA41-A358-CDFB09D5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62"/>
            <a:ext cx="10515600" cy="4351338"/>
          </a:xfrm>
        </p:spPr>
        <p:txBody>
          <a:bodyPr/>
          <a:lstStyle/>
          <a:p>
            <a:r>
              <a:rPr lang="en-US" dirty="0"/>
              <a:t>Analyzing each cluster individually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7FA7F-4E48-4544-8CAE-385BB47B3835}"/>
              </a:ext>
            </a:extLst>
          </p:cNvPr>
          <p:cNvSpPr txBox="1"/>
          <p:nvPr/>
        </p:nvSpPr>
        <p:spPr>
          <a:xfrm>
            <a:off x="5087137" y="5819600"/>
            <a:ext cx="201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7: Cluster 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C93CF8-2B31-8040-A26E-149E9AE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4DB31-7942-4E44-BA53-D7E1368EF9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2" y="2069619"/>
            <a:ext cx="11582396" cy="35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2AC0-DEE5-9544-A2B2-C88B1E49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Continued – Cluster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7C328-3541-E143-92A4-50C8D2A4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19412-8E36-6241-A2E1-CB37DCD45499}"/>
              </a:ext>
            </a:extLst>
          </p:cNvPr>
          <p:cNvSpPr txBox="1"/>
          <p:nvPr/>
        </p:nvSpPr>
        <p:spPr>
          <a:xfrm>
            <a:off x="5062959" y="3937113"/>
            <a:ext cx="20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8: Cluster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7E990-D2CF-4E1D-8CDA-000BB5A4A5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2" y="2971927"/>
            <a:ext cx="11582396" cy="9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0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881-6135-D045-BA32-75D61740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C45C-647D-E149-8F01-3FB00BBD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 the different clusters, we can see that cluster 1 is more suited for restaurants and hotels than the other. Cluster 2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 a small percentage of restaurants in the top 10 common venues compared to the other districts.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the 16</a:t>
            </a:r>
            <a:r>
              <a:rPr lang="en-IN" sz="3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district (Passy) is not well suited to open up a restaurant.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other hand, clusters 1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a large number of restaurants, hotels, cafes, bistros, bakeries and bars which indicates the districts in these clusters are suited for opening a restaurant.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2C27-0C1C-C042-8D94-BA3BF088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8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AAD7-5EA7-6D41-8C20-9FC452C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046EA-F5E0-0648-AB5D-3A2DBE347515}"/>
              </a:ext>
            </a:extLst>
          </p:cNvPr>
          <p:cNvSpPr txBox="1"/>
          <p:nvPr/>
        </p:nvSpPr>
        <p:spPr>
          <a:xfrm>
            <a:off x="4244050" y="5776693"/>
            <a:ext cx="370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 14: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Visualizing the appropriate districts in Paris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0AD1-42FD-D44B-814F-3B93B48A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6A4FE-580E-4EB1-BE26-9CA186227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4284" y="1753439"/>
            <a:ext cx="5163430" cy="38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202F-D96B-904C-88C5-ED47AF6E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B4DE-46CE-824D-B159-49E37E7A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have successfully determined what would be the most appropriate districts to open a new restaurant business.</a:t>
            </a:r>
          </a:p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have found that all the districts belonging to cluster 1 would be appropriate locations.</a:t>
            </a:r>
          </a:p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However, investors should also consider other factors before choosing the location such as the cost associated with the location.</a:t>
            </a:r>
            <a:endParaRPr lang="en-IN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38AA-F73E-6F4E-AE5F-8FEF34F5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1507-1BAE-684B-B872-F4AAD4CA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72DB-EDF0-2346-8013-1E1DC5E0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91" y="1491184"/>
            <a:ext cx="5833639" cy="4865166"/>
          </a:xfrm>
        </p:spPr>
        <p:txBody>
          <a:bodyPr>
            <a:noAutofit/>
          </a:bodyPr>
          <a:lstStyle/>
          <a:p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Paris is the capital and the most populous city in France. The city is known to be a very touristic city welcoming millions of travelers per year from all over the world. </a:t>
            </a:r>
          </a:p>
          <a:p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widely known that Paris has a number of the most decorated chefs in the world serving all different cuisines from all over the globe. </a:t>
            </a:r>
          </a:p>
          <a:p>
            <a:r>
              <a:rPr lang="en-US" sz="2300" dirty="0"/>
              <a:t>Business owners and entrepreneurs might be looking to start a new restaurant in Paris</a:t>
            </a:r>
          </a:p>
          <a:p>
            <a:r>
              <a:rPr lang="en-US" sz="2300" dirty="0"/>
              <a:t>The task is to 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 each district in Paris and check how the food business is doing there</a:t>
            </a:r>
            <a:endParaRPr lang="en-US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7934A-FA7F-DA4D-BEA3-9F6B5E5A79D0}"/>
              </a:ext>
            </a:extLst>
          </p:cNvPr>
          <p:cNvSpPr txBox="1"/>
          <p:nvPr/>
        </p:nvSpPr>
        <p:spPr>
          <a:xfrm>
            <a:off x="7849563" y="4910574"/>
            <a:ext cx="23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Paris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A281D-55E3-784D-86AE-4564547C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The Best Panoramic Views in Paris : The Good Life France">
            <a:extLst>
              <a:ext uri="{FF2B5EF4-FFF2-40B4-BE49-F238E27FC236}">
                <a16:creationId xmlns:a16="http://schemas.microsoft.com/office/drawing/2014/main" id="{EFCF22FD-6F5F-411D-B19D-5B704B5A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53" y="1992412"/>
            <a:ext cx="5129732" cy="28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A465-E05B-3A4E-A169-6F5F069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4334-C0C2-CE42-9D61-5ADEB93C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data was collected for this project: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Paris district data from 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https://en.wikipedia.org/wiki/Arrondissements_of_Paris#Arrondissements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spective latitude and longitude coordinates for each district </a:t>
            </a:r>
            <a:r>
              <a:rPr lang="en-IN" sz="2800" dirty="0"/>
              <a:t>using </a:t>
            </a:r>
            <a:r>
              <a:rPr lang="en-IN" sz="2800" dirty="0" err="1"/>
              <a:t>GeoPy</a:t>
            </a:r>
            <a:r>
              <a:rPr lang="en-IN" sz="2800" dirty="0"/>
              <a:t> and Geocoder libraries in python</a:t>
            </a:r>
          </a:p>
          <a:p>
            <a:pPr lvl="1"/>
            <a:r>
              <a:rPr lang="en-IN" sz="2800" dirty="0"/>
              <a:t>Venue data for each district in Paris using Foursquare API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The data was then cleaned to produce the final datasets shown in the upcoming slides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2680-6887-EB41-8D22-2FED3C9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E89B-A7B0-D64B-A78D-5C7E6443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Paris Districts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456A-C8F0-4149-8D17-670A0741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FBC3D-0E2E-E746-A62F-2A2DEEAAD059}"/>
              </a:ext>
            </a:extLst>
          </p:cNvPr>
          <p:cNvSpPr txBox="1"/>
          <p:nvPr/>
        </p:nvSpPr>
        <p:spPr>
          <a:xfrm>
            <a:off x="3899311" y="5710019"/>
            <a:ext cx="439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First 10 rows of Paris District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ACC78-39D5-4816-95CC-4FEA2A4EC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3860" y="1329833"/>
            <a:ext cx="4504278" cy="41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9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621-FA6C-924A-BC1D-6DC5A4DD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Top 10 Most Common Venues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5CACA-4C59-7047-B543-0F923DA1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67F9-8C0C-A840-874C-6333A9ED1F9E}"/>
              </a:ext>
            </a:extLst>
          </p:cNvPr>
          <p:cNvSpPr txBox="1"/>
          <p:nvPr/>
        </p:nvSpPr>
        <p:spPr>
          <a:xfrm>
            <a:off x="2930234" y="4781710"/>
            <a:ext cx="6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</a:t>
            </a:r>
            <a:r>
              <a:rPr lang="en-IN" dirty="0"/>
              <a:t>First 10 rows of top 10 most common venues for all districts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ED81D-3D4E-48EC-802E-BE20F19D66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2" y="2358268"/>
            <a:ext cx="11582396" cy="21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43E7-151F-4446-858C-21AD92C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BF3E-EF4A-454F-BDA9-10BDBDCB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66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One-hot Encoding</a:t>
            </a:r>
          </a:p>
          <a:p>
            <a:pPr lvl="1"/>
            <a:r>
              <a:rPr lang="en-US" sz="1800" dirty="0"/>
              <a:t>One-hot Encoding was used to encode venue categories to numeric values with 1 if a venue belongs to a category and 0 if a venue does not belong to a category for all neighborhoods</a:t>
            </a:r>
          </a:p>
          <a:p>
            <a:pPr lvl="1"/>
            <a:r>
              <a:rPr lang="en-US" sz="1800" dirty="0"/>
              <a:t>The average is then taken for all venue categories in a neighborhood to produce the </a:t>
            </a:r>
            <a:r>
              <a:rPr lang="en-US" sz="1800" dirty="0" err="1"/>
              <a:t>dataframe</a:t>
            </a:r>
            <a:r>
              <a:rPr lang="en-US" sz="1800" dirty="0"/>
              <a:t> shown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CFE03-130D-DD47-9D3A-521EF85DC957}"/>
              </a:ext>
            </a:extLst>
          </p:cNvPr>
          <p:cNvSpPr txBox="1"/>
          <p:nvPr/>
        </p:nvSpPr>
        <p:spPr>
          <a:xfrm>
            <a:off x="4550779" y="5471833"/>
            <a:ext cx="309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4: </a:t>
            </a:r>
            <a:r>
              <a:rPr lang="en-IN" dirty="0"/>
              <a:t>One-hot Encoding resulting </a:t>
            </a:r>
            <a:r>
              <a:rPr lang="en-IN" dirty="0" err="1"/>
              <a:t>dataframe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EF3E-34F2-4549-A8CF-10A7833F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75932-2E66-42E3-B43F-1FD82C64A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247" y="3140411"/>
            <a:ext cx="9449506" cy="21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AE1E-F9DC-8B4A-9AA5-C64580E5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170-A950-B84D-A0DA-34D000EF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4732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Unsupervised Learning Model</a:t>
            </a:r>
          </a:p>
          <a:p>
            <a:pPr lvl="1"/>
            <a:r>
              <a:rPr lang="en-US" sz="2000" dirty="0" err="1"/>
              <a:t>KMeans</a:t>
            </a:r>
            <a:r>
              <a:rPr lang="en-US" sz="2000" dirty="0"/>
              <a:t> clustering was used to cluster districts in Paris based on venue categories</a:t>
            </a:r>
          </a:p>
          <a:p>
            <a:pPr lvl="1"/>
            <a:r>
              <a:rPr lang="en-US" sz="2000" dirty="0"/>
              <a:t>The plot shows a maximum Silhouette Score for 2 clusters and thus the </a:t>
            </a:r>
            <a:r>
              <a:rPr lang="en-US" sz="2000" dirty="0" err="1"/>
              <a:t>n_clusters</a:t>
            </a:r>
            <a:r>
              <a:rPr lang="en-US" sz="2000" dirty="0"/>
              <a:t> parameter in </a:t>
            </a:r>
            <a:r>
              <a:rPr lang="en-US" sz="2000" dirty="0" err="1"/>
              <a:t>KMeans</a:t>
            </a:r>
            <a:r>
              <a:rPr lang="en-US" sz="2000" dirty="0"/>
              <a:t> clustering was set to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D53-A521-504F-93A4-E950C0D9C633}"/>
              </a:ext>
            </a:extLst>
          </p:cNvPr>
          <p:cNvSpPr txBox="1"/>
          <p:nvPr/>
        </p:nvSpPr>
        <p:spPr>
          <a:xfrm>
            <a:off x="6193997" y="5150884"/>
            <a:ext cx="49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 5: Silhouette scores for varying number of clusters</a:t>
            </a:r>
            <a:r>
              <a:rPr lang="en-IN" dirty="0">
                <a:effectLst/>
              </a:rPr>
              <a:t> in </a:t>
            </a:r>
            <a:r>
              <a:rPr lang="en-IN" dirty="0" err="1">
                <a:effectLst/>
              </a:rPr>
              <a:t>KMeans</a:t>
            </a:r>
            <a:r>
              <a:rPr lang="en-IN" dirty="0">
                <a:effectLst/>
              </a:rPr>
              <a:t> clustering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B60C-316A-024B-9E81-921DEA63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B2DE3-AB4B-415A-BA29-773AA804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48" y="1964206"/>
            <a:ext cx="5826303" cy="30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88FE-CD43-B646-AA80-6DBD27C5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1A0F-B67B-2B45-9B7A-BEDE7B9C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neighborhood received a cluster label based on clustering by the </a:t>
            </a:r>
            <a:r>
              <a:rPr lang="en-US" dirty="0" err="1"/>
              <a:t>KMeans</a:t>
            </a:r>
            <a:r>
              <a:rPr lang="en-US" dirty="0"/>
              <a:t> algorithm</a:t>
            </a:r>
          </a:p>
          <a:p>
            <a:r>
              <a:rPr lang="en-US" dirty="0"/>
              <a:t>The Cluster Label column along with the Location, Latitude, and Longitude columns were added to the top 10 most common venues </a:t>
            </a:r>
            <a:r>
              <a:rPr lang="en-US" dirty="0" err="1"/>
              <a:t>dataframe</a:t>
            </a:r>
            <a:r>
              <a:rPr lang="en-US" dirty="0"/>
              <a:t> to provide the final results</a:t>
            </a:r>
          </a:p>
          <a:p>
            <a:r>
              <a:rPr lang="en-US" dirty="0"/>
              <a:t>This </a:t>
            </a:r>
            <a:r>
              <a:rPr lang="en-US" dirty="0" err="1"/>
              <a:t>dataframe</a:t>
            </a:r>
            <a:r>
              <a:rPr lang="en-US" dirty="0"/>
              <a:t> is shown on the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F7F4D-2EDA-AE4D-89B4-731A1B1A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C47B-651E-994A-A3D7-FFBE0668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04FC5-9CF3-484A-96A9-EB3755BA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DF8-AF30-2C41-B480-C5C8796E225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3FC44-5075-2C4F-8AEE-B68856616344}"/>
              </a:ext>
            </a:extLst>
          </p:cNvPr>
          <p:cNvSpPr txBox="1"/>
          <p:nvPr/>
        </p:nvSpPr>
        <p:spPr>
          <a:xfrm>
            <a:off x="1238491" y="5891514"/>
            <a:ext cx="93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6: First 10 rows of </a:t>
            </a:r>
            <a:r>
              <a:rPr lang="en-IN" dirty="0"/>
              <a:t>clustering districts in Paris </a:t>
            </a:r>
            <a:r>
              <a:rPr lang="en-IN" dirty="0" err="1"/>
              <a:t>dataframe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1A4A4-4877-4B42-AC6D-83FF7EE317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2" y="1718389"/>
            <a:ext cx="11582396" cy="39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609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Analyzing the Optimal Districts to Start a Restaurant Business in Paris</vt:lpstr>
      <vt:lpstr>Introduction</vt:lpstr>
      <vt:lpstr>Data</vt:lpstr>
      <vt:lpstr>Dataset for Paris Districts</vt:lpstr>
      <vt:lpstr>Dataset for Top 10 Most Common Venues</vt:lpstr>
      <vt:lpstr>Methodology</vt:lpstr>
      <vt:lpstr>Methodology Continued</vt:lpstr>
      <vt:lpstr>Results</vt:lpstr>
      <vt:lpstr>Results Continued</vt:lpstr>
      <vt:lpstr>Results Continued – Cluster 1</vt:lpstr>
      <vt:lpstr>Results Continued – Cluster 2</vt:lpstr>
      <vt:lpstr>Discussion</vt:lpstr>
      <vt:lpstr>Discussion Continued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Neighborhoods in Mumbai for Starting a Restaurant</dc:title>
  <dc:creator>raunakbhutoria@gmail.com</dc:creator>
  <cp:lastModifiedBy>Nabih Saleh</cp:lastModifiedBy>
  <cp:revision>29</cp:revision>
  <dcterms:created xsi:type="dcterms:W3CDTF">2020-08-04T12:52:02Z</dcterms:created>
  <dcterms:modified xsi:type="dcterms:W3CDTF">2020-10-20T08:21:33Z</dcterms:modified>
</cp:coreProperties>
</file>