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 id="2147483712" r:id="rId3"/>
  </p:sldMasterIdLst>
  <p:notesMasterIdLst>
    <p:notesMasterId r:id="rId16"/>
  </p:notesMasterIdLst>
  <p:sldIdLst>
    <p:sldId id="257" r:id="rId4"/>
    <p:sldId id="276" r:id="rId5"/>
    <p:sldId id="262" r:id="rId6"/>
    <p:sldId id="264" r:id="rId7"/>
    <p:sldId id="271" r:id="rId8"/>
    <p:sldId id="266" r:id="rId9"/>
    <p:sldId id="272" r:id="rId10"/>
    <p:sldId id="270" r:id="rId11"/>
    <p:sldId id="273" r:id="rId12"/>
    <p:sldId id="275" r:id="rId13"/>
    <p:sldId id="274"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biha Tasnim Orchi" initials="NO" lastIdx="1" clrIdx="0">
    <p:extLst>
      <p:ext uri="{19B8F6BF-5375-455C-9EA6-DF929625EA0E}">
        <p15:presenceInfo xmlns:p15="http://schemas.microsoft.com/office/powerpoint/2012/main" userId="80ddc681091b358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autoAdjust="0"/>
    <p:restoredTop sz="94660"/>
  </p:normalViewPr>
  <p:slideViewPr>
    <p:cSldViewPr snapToGrid="0">
      <p:cViewPr varScale="1">
        <p:scale>
          <a:sx n="89" d="100"/>
          <a:sy n="89" d="100"/>
        </p:scale>
        <p:origin x="691" y="7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E6DB48-50B6-4216-A267-9A8D2EFC728E}" type="datetimeFigureOut">
              <a:rPr lang="en-US" smtClean="0"/>
              <a:pPr/>
              <a:t>02-Feb-25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C02FCE-AF80-4AC3-A727-C28DBFA4248D}" type="slidenum">
              <a:rPr lang="en-US" smtClean="0"/>
              <a:pPr/>
              <a:t>‹#›</a:t>
            </a:fld>
            <a:endParaRPr lang="en-US"/>
          </a:p>
        </p:txBody>
      </p:sp>
    </p:spTree>
    <p:extLst>
      <p:ext uri="{BB962C8B-B14F-4D97-AF65-F5344CB8AC3E}">
        <p14:creationId xmlns:p14="http://schemas.microsoft.com/office/powerpoint/2010/main" val="1358872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272816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31099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34BE0-D613-4224-99EB-B6ED9EF17686}"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60332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3289728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34BE0-D613-4224-99EB-B6ED9EF17686}"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86049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1904477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2676072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722958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24589018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859131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2698583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42062842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517AE9-174F-4A87-8AA2-E01A7613B922}" type="datetimeFigureOut">
              <a:rPr lang="en-US" smtClean="0"/>
              <a:pPr/>
              <a:t>02-Feb-25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22852023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517AE9-174F-4A87-8AA2-E01A7613B922}" type="datetimeFigureOut">
              <a:rPr lang="en-US" smtClean="0"/>
              <a:pPr/>
              <a:t>02-Feb-25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18432377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517AE9-174F-4A87-8AA2-E01A7613B922}" type="datetimeFigureOut">
              <a:rPr lang="en-US" smtClean="0"/>
              <a:pPr/>
              <a:t>02-Feb-25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42394511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17AE9-174F-4A87-8AA2-E01A7613B922}" type="datetimeFigureOut">
              <a:rPr lang="en-US" smtClean="0"/>
              <a:pPr/>
              <a:t>02-Feb-25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36870132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517AE9-174F-4A87-8AA2-E01A7613B922}" type="datetimeFigureOut">
              <a:rPr lang="en-US" smtClean="0"/>
              <a:pPr/>
              <a:t>02-Feb-25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22992255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517AE9-174F-4A87-8AA2-E01A7613B922}" type="datetimeFigureOut">
              <a:rPr lang="en-US" smtClean="0"/>
              <a:pPr/>
              <a:t>02-Feb-25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1227639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9641054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0734BE0-D613-4224-99EB-B6ED9EF17686}"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12774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F517AE9-174F-4A87-8AA2-E01A7613B922}" type="datetimeFigureOut">
              <a:rPr lang="en-US" smtClean="0"/>
              <a:pPr/>
              <a:t>02-Feb-25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21780092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F517AE9-174F-4A87-8AA2-E01A7613B922}" type="datetimeFigureOut">
              <a:rPr lang="en-US" smtClean="0"/>
              <a:pPr/>
              <a:t>02-Feb-25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734BE0-D613-4224-99EB-B6ED9EF17686}"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8026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14478697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F517AE9-174F-4A87-8AA2-E01A7613B922}" type="datetimeFigureOut">
              <a:rPr lang="en-US" smtClean="0"/>
              <a:pPr/>
              <a:t>02-Feb-25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10761003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662224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870922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35566487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7051090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28122576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517AE9-174F-4A87-8AA2-E01A7613B922}" type="datetimeFigureOut">
              <a:rPr lang="en-US" smtClean="0"/>
              <a:pPr/>
              <a:t>02-Feb-25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25153424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517AE9-174F-4A87-8AA2-E01A7613B922}" type="datetimeFigureOut">
              <a:rPr lang="en-US" smtClean="0"/>
              <a:pPr/>
              <a:t>02-Feb-25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35333719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517AE9-174F-4A87-8AA2-E01A7613B922}" type="datetimeFigureOut">
              <a:rPr lang="en-US" smtClean="0"/>
              <a:pPr/>
              <a:t>02-Feb-25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315611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17AE9-174F-4A87-8AA2-E01A7613B922}" type="datetimeFigureOut">
              <a:rPr lang="en-US" smtClean="0"/>
              <a:pPr/>
              <a:t>02-Feb-25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3315402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517AE9-174F-4A87-8AA2-E01A7613B922}" type="datetimeFigureOut">
              <a:rPr lang="en-US" smtClean="0"/>
              <a:pPr/>
              <a:t>02-Feb-25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4131771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517AE9-174F-4A87-8AA2-E01A7613B922}" type="datetimeFigureOut">
              <a:rPr lang="en-US" smtClean="0"/>
              <a:pPr/>
              <a:t>02-Feb-25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37018542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517AE9-174F-4A87-8AA2-E01A7613B922}" type="datetimeFigureOut">
              <a:rPr lang="en-US" smtClean="0"/>
              <a:pPr/>
              <a:t>02-Feb-25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24961811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517AE9-174F-4A87-8AA2-E01A7613B922}" type="datetimeFigureOut">
              <a:rPr lang="en-US" smtClean="0"/>
              <a:pPr/>
              <a:t>02-Feb-25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7323360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1228862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9089573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41619228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3253947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38710286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13764847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517AE9-174F-4A87-8AA2-E01A7613B922}" type="datetimeFigureOut">
              <a:rPr lang="en-US" smtClean="0"/>
              <a:pPr/>
              <a:t>02-Feb-25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2113046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517AE9-174F-4A87-8AA2-E01A7613B922}" type="datetimeFigureOut">
              <a:rPr lang="en-US" smtClean="0"/>
              <a:pPr/>
              <a:t>02-Feb-25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3741866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517AE9-174F-4A87-8AA2-E01A7613B922}" type="datetimeFigureOut">
              <a:rPr lang="en-US" smtClean="0"/>
              <a:pPr/>
              <a:t>02-Feb-25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3881483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517AE9-174F-4A87-8AA2-E01A7613B922}" type="datetimeFigureOut">
              <a:rPr lang="en-US" smtClean="0"/>
              <a:pPr/>
              <a:t>02-Feb-25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3060329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517AE9-174F-4A87-8AA2-E01A7613B922}" type="datetimeFigureOut">
              <a:rPr lang="en-US" smtClean="0"/>
              <a:pPr/>
              <a:t>02-Feb-25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997714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517AE9-174F-4A87-8AA2-E01A7613B922}" type="datetimeFigureOut">
              <a:rPr lang="en-US" smtClean="0"/>
              <a:pPr/>
              <a:t>02-Feb-25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734BE0-D613-4224-99EB-B6ED9EF17686}" type="slidenum">
              <a:rPr lang="en-US" smtClean="0"/>
              <a:pPr/>
              <a:t>‹#›</a:t>
            </a:fld>
            <a:endParaRPr lang="en-US"/>
          </a:p>
        </p:txBody>
      </p:sp>
    </p:spTree>
    <p:extLst>
      <p:ext uri="{BB962C8B-B14F-4D97-AF65-F5344CB8AC3E}">
        <p14:creationId xmlns:p14="http://schemas.microsoft.com/office/powerpoint/2010/main" val="2116251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theme" Target="../theme/theme3.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517AE9-174F-4A87-8AA2-E01A7613B922}" type="datetimeFigureOut">
              <a:rPr lang="en-US" smtClean="0"/>
              <a:pPr/>
              <a:t>02-Feb-25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734BE0-D613-4224-99EB-B6ED9EF17686}" type="slidenum">
              <a:rPr lang="en-US" smtClean="0"/>
              <a:pPr/>
              <a:t>‹#›</a:t>
            </a:fld>
            <a:endParaRPr lang="en-US"/>
          </a:p>
        </p:txBody>
      </p:sp>
    </p:spTree>
    <p:extLst>
      <p:ext uri="{BB962C8B-B14F-4D97-AF65-F5344CB8AC3E}">
        <p14:creationId xmlns:p14="http://schemas.microsoft.com/office/powerpoint/2010/main" val="167831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F517AE9-174F-4A87-8AA2-E01A7613B922}" type="datetimeFigureOut">
              <a:rPr lang="en-US" smtClean="0"/>
              <a:pPr/>
              <a:t>02-Feb-25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0734BE0-D613-4224-99EB-B6ED9EF17686}" type="slidenum">
              <a:rPr lang="en-US" smtClean="0"/>
              <a:pPr/>
              <a:t>‹#›</a:t>
            </a:fld>
            <a:endParaRPr lang="en-US"/>
          </a:p>
        </p:txBody>
      </p:sp>
    </p:spTree>
    <p:extLst>
      <p:ext uri="{BB962C8B-B14F-4D97-AF65-F5344CB8AC3E}">
        <p14:creationId xmlns:p14="http://schemas.microsoft.com/office/powerpoint/2010/main" val="295142313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F517AE9-174F-4A87-8AA2-E01A7613B922}" type="datetimeFigureOut">
              <a:rPr lang="en-US" smtClean="0"/>
              <a:pPr/>
              <a:t>02-Feb-25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734BE0-D613-4224-99EB-B6ED9EF17686}" type="slidenum">
              <a:rPr lang="en-US" smtClean="0"/>
              <a:pPr/>
              <a:t>‹#›</a:t>
            </a:fld>
            <a:endParaRPr lang="en-US"/>
          </a:p>
        </p:txBody>
      </p:sp>
    </p:spTree>
    <p:extLst>
      <p:ext uri="{BB962C8B-B14F-4D97-AF65-F5344CB8AC3E}">
        <p14:creationId xmlns:p14="http://schemas.microsoft.com/office/powerpoint/2010/main" val="343264559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724D2-CAB8-2CF4-E4C6-CD9B86B69F17}"/>
              </a:ext>
            </a:extLst>
          </p:cNvPr>
          <p:cNvSpPr>
            <a:spLocks noGrp="1"/>
          </p:cNvSpPr>
          <p:nvPr>
            <p:ph type="title"/>
          </p:nvPr>
        </p:nvSpPr>
        <p:spPr/>
        <p:txBody>
          <a:bodyPr/>
          <a:lstStyle/>
          <a:p>
            <a:br>
              <a:rPr lang="en-US" b="1" dirty="0">
                <a:effectLst>
                  <a:outerShdw blurRad="38100" dist="38100" dir="2700000" algn="tl">
                    <a:srgbClr val="000000">
                      <a:alpha val="43137"/>
                    </a:srgbClr>
                  </a:outerShdw>
                </a:effectLst>
              </a:rPr>
            </a:br>
            <a:endParaRPr lang="en-US" b="1" dirty="0">
              <a:effectLst>
                <a:outerShdw blurRad="38100" dist="38100" dir="2700000" algn="tl">
                  <a:srgbClr val="000000">
                    <a:alpha val="43137"/>
                  </a:srgbClr>
                </a:outerShdw>
              </a:effectLst>
            </a:endParaRPr>
          </a:p>
        </p:txBody>
      </p:sp>
      <p:graphicFrame>
        <p:nvGraphicFramePr>
          <p:cNvPr id="8" name="Content Placeholder 7">
            <a:extLst>
              <a:ext uri="{FF2B5EF4-FFF2-40B4-BE49-F238E27FC236}">
                <a16:creationId xmlns:a16="http://schemas.microsoft.com/office/drawing/2014/main" id="{5582BC38-8439-3103-0893-25BD81BAC690}"/>
              </a:ext>
            </a:extLst>
          </p:cNvPr>
          <p:cNvGraphicFramePr>
            <a:graphicFrameLocks noGrp="1"/>
          </p:cNvGraphicFramePr>
          <p:nvPr>
            <p:ph idx="1"/>
            <p:extLst>
              <p:ext uri="{D42A27DB-BD31-4B8C-83A1-F6EECF244321}">
                <p14:modId xmlns:p14="http://schemas.microsoft.com/office/powerpoint/2010/main" val="724627485"/>
              </p:ext>
            </p:extLst>
          </p:nvPr>
        </p:nvGraphicFramePr>
        <p:xfrm>
          <a:off x="807933" y="3527179"/>
          <a:ext cx="10509588" cy="2964672"/>
        </p:xfrm>
        <a:graphic>
          <a:graphicData uri="http://schemas.openxmlformats.org/drawingml/2006/table">
            <a:tbl>
              <a:tblPr firstRow="1" bandRow="1">
                <a:tableStyleId>{0E3FDE45-AF77-4B5C-9715-49D594BDF05E}</a:tableStyleId>
              </a:tblPr>
              <a:tblGrid>
                <a:gridCol w="10301308">
                  <a:extLst>
                    <a:ext uri="{9D8B030D-6E8A-4147-A177-3AD203B41FA5}">
                      <a16:colId xmlns:a16="http://schemas.microsoft.com/office/drawing/2014/main" val="501922150"/>
                    </a:ext>
                  </a:extLst>
                </a:gridCol>
                <a:gridCol w="208280">
                  <a:extLst>
                    <a:ext uri="{9D8B030D-6E8A-4147-A177-3AD203B41FA5}">
                      <a16:colId xmlns:a16="http://schemas.microsoft.com/office/drawing/2014/main" val="1741181085"/>
                    </a:ext>
                  </a:extLst>
                </a:gridCol>
              </a:tblGrid>
              <a:tr h="370584">
                <a:tc>
                  <a:txBody>
                    <a:bodyPr/>
                    <a:lstStyle/>
                    <a:p>
                      <a:r>
                        <a:rPr lang="en-US" dirty="0">
                          <a:effectLst>
                            <a:outerShdw blurRad="38100" dist="38100" dir="2700000" algn="tl">
                              <a:srgbClr val="000000">
                                <a:alpha val="43137"/>
                              </a:srgbClr>
                            </a:outerShdw>
                          </a:effectLst>
                          <a:latin typeface="Arial Black" panose="020B0A04020102020204" pitchFamily="34" charset="0"/>
                        </a:rPr>
                        <a:t>Member Name</a:t>
                      </a:r>
                    </a:p>
                  </a:txBody>
                  <a:tcPr>
                    <a:solidFill>
                      <a:schemeClr val="accent2"/>
                    </a:solidFill>
                  </a:tcPr>
                </a:tc>
                <a:tc rowSpan="3">
                  <a:txBody>
                    <a:bodyPr/>
                    <a:lstStyle/>
                    <a:p>
                      <a:endParaRPr lang="en-US" dirty="0">
                        <a:latin typeface="Bodoni MT" panose="02070603080606020203" pitchFamily="18" charset="0"/>
                      </a:endParaRPr>
                    </a:p>
                  </a:txBody>
                  <a:tcPr>
                    <a:solidFill>
                      <a:schemeClr val="accent2"/>
                    </a:solidFill>
                  </a:tcPr>
                </a:tc>
                <a:extLst>
                  <a:ext uri="{0D108BD9-81ED-4DB2-BD59-A6C34878D82A}">
                    <a16:rowId xmlns:a16="http://schemas.microsoft.com/office/drawing/2014/main" val="3837142949"/>
                  </a:ext>
                </a:extLst>
              </a:tr>
              <a:tr h="370584">
                <a:tc>
                  <a:txBody>
                    <a:bodyPr/>
                    <a:lstStyle/>
                    <a:p>
                      <a:r>
                        <a:rPr lang="en-US" dirty="0">
                          <a:latin typeface="Bodoni MT" panose="02070603080606020203" pitchFamily="18" charset="0"/>
                        </a:rPr>
                        <a:t>Nabiha Orchi</a:t>
                      </a:r>
                    </a:p>
                  </a:txBody>
                  <a:tcPr/>
                </a:tc>
                <a:tc vMerge="1">
                  <a:txBody>
                    <a:bodyPr/>
                    <a:lstStyle/>
                    <a:p>
                      <a:endParaRPr lang="en-US" dirty="0">
                        <a:latin typeface="Bodoni MT" panose="02070603080606020203" pitchFamily="18" charset="0"/>
                      </a:endParaRPr>
                    </a:p>
                  </a:txBody>
                  <a:tcPr/>
                </a:tc>
                <a:extLst>
                  <a:ext uri="{0D108BD9-81ED-4DB2-BD59-A6C34878D82A}">
                    <a16:rowId xmlns:a16="http://schemas.microsoft.com/office/drawing/2014/main" val="3734339324"/>
                  </a:ext>
                </a:extLst>
              </a:tr>
              <a:tr h="370584">
                <a:tc>
                  <a:txBody>
                    <a:bodyPr/>
                    <a:lstStyle/>
                    <a:p>
                      <a:r>
                        <a:rPr lang="en-US" dirty="0">
                          <a:latin typeface="Bodoni MT" panose="02070603080606020203" pitchFamily="18" charset="0"/>
                        </a:rPr>
                        <a:t>Sai Lochan</a:t>
                      </a:r>
                    </a:p>
                  </a:txBody>
                  <a:tcPr/>
                </a:tc>
                <a:tc vMerge="1">
                  <a:txBody>
                    <a:bodyPr/>
                    <a:lstStyle/>
                    <a:p>
                      <a:endParaRPr lang="en-US" dirty="0">
                        <a:latin typeface="Bodoni MT" panose="02070603080606020203" pitchFamily="18" charset="0"/>
                      </a:endParaRPr>
                    </a:p>
                  </a:txBody>
                  <a:tcPr/>
                </a:tc>
                <a:extLst>
                  <a:ext uri="{0D108BD9-81ED-4DB2-BD59-A6C34878D82A}">
                    <a16:rowId xmlns:a16="http://schemas.microsoft.com/office/drawing/2014/main" val="4061187527"/>
                  </a:ext>
                </a:extLst>
              </a:tr>
              <a:tr h="370584">
                <a:tc>
                  <a:txBody>
                    <a:bodyPr/>
                    <a:lstStyle/>
                    <a:p>
                      <a:r>
                        <a:rPr lang="en-US" dirty="0">
                          <a:latin typeface="Bodoni MT" panose="02070603080606020203" pitchFamily="18" charset="0"/>
                        </a:rPr>
                        <a:t>Adewale Adeniji</a:t>
                      </a:r>
                    </a:p>
                  </a:txBody>
                  <a:tcPr/>
                </a:tc>
                <a:tc>
                  <a:txBody>
                    <a:bodyPr/>
                    <a:lstStyle/>
                    <a:p>
                      <a:endParaRPr lang="en-US" dirty="0">
                        <a:latin typeface="Bodoni MT" panose="02070603080606020203" pitchFamily="18" charset="0"/>
                      </a:endParaRPr>
                    </a:p>
                  </a:txBody>
                  <a:tcPr/>
                </a:tc>
                <a:extLst>
                  <a:ext uri="{0D108BD9-81ED-4DB2-BD59-A6C34878D82A}">
                    <a16:rowId xmlns:a16="http://schemas.microsoft.com/office/drawing/2014/main" val="457503954"/>
                  </a:ext>
                </a:extLst>
              </a:tr>
              <a:tr h="370584">
                <a:tc>
                  <a:txBody>
                    <a:bodyPr/>
                    <a:lstStyle/>
                    <a:p>
                      <a:r>
                        <a:rPr lang="en-US" dirty="0">
                          <a:latin typeface="Bodoni MT" panose="02070603080606020203" pitchFamily="18" charset="0"/>
                        </a:rPr>
                        <a:t>Shreya Wani</a:t>
                      </a:r>
                    </a:p>
                  </a:txBody>
                  <a:tcPr/>
                </a:tc>
                <a:tc>
                  <a:txBody>
                    <a:bodyPr/>
                    <a:lstStyle/>
                    <a:p>
                      <a:endParaRPr lang="en-US" dirty="0">
                        <a:latin typeface="Bodoni MT" panose="02070603080606020203" pitchFamily="18" charset="0"/>
                      </a:endParaRPr>
                    </a:p>
                  </a:txBody>
                  <a:tcPr/>
                </a:tc>
                <a:extLst>
                  <a:ext uri="{0D108BD9-81ED-4DB2-BD59-A6C34878D82A}">
                    <a16:rowId xmlns:a16="http://schemas.microsoft.com/office/drawing/2014/main" val="2012435715"/>
                  </a:ext>
                </a:extLst>
              </a:tr>
              <a:tr h="370584">
                <a:tc>
                  <a:txBody>
                    <a:bodyPr/>
                    <a:lstStyle/>
                    <a:p>
                      <a:r>
                        <a:rPr lang="en-US" dirty="0">
                          <a:latin typeface="Bodoni MT" panose="02070603080606020203" pitchFamily="18" charset="0"/>
                        </a:rPr>
                        <a:t>Aisha Hassan</a:t>
                      </a:r>
                    </a:p>
                  </a:txBody>
                  <a:tcPr/>
                </a:tc>
                <a:tc>
                  <a:txBody>
                    <a:bodyPr/>
                    <a:lstStyle/>
                    <a:p>
                      <a:endParaRPr lang="en-US" dirty="0">
                        <a:latin typeface="Bodoni MT" panose="02070603080606020203" pitchFamily="18" charset="0"/>
                      </a:endParaRPr>
                    </a:p>
                  </a:txBody>
                  <a:tcPr/>
                </a:tc>
                <a:extLst>
                  <a:ext uri="{0D108BD9-81ED-4DB2-BD59-A6C34878D82A}">
                    <a16:rowId xmlns:a16="http://schemas.microsoft.com/office/drawing/2014/main" val="939928314"/>
                  </a:ext>
                </a:extLst>
              </a:tr>
              <a:tr h="370584">
                <a:tc>
                  <a:txBody>
                    <a:bodyPr/>
                    <a:lstStyle/>
                    <a:p>
                      <a:r>
                        <a:rPr lang="en-US" dirty="0">
                          <a:latin typeface="Bodoni MT" panose="02070603080606020203" pitchFamily="18" charset="0"/>
                        </a:rPr>
                        <a:t>Haruna Yusuf</a:t>
                      </a:r>
                    </a:p>
                  </a:txBody>
                  <a:tcPr/>
                </a:tc>
                <a:tc>
                  <a:txBody>
                    <a:bodyPr/>
                    <a:lstStyle/>
                    <a:p>
                      <a:endParaRPr lang="en-US" dirty="0">
                        <a:latin typeface="Bodoni MT" panose="02070603080606020203" pitchFamily="18" charset="0"/>
                      </a:endParaRPr>
                    </a:p>
                  </a:txBody>
                  <a:tcPr/>
                </a:tc>
                <a:extLst>
                  <a:ext uri="{0D108BD9-81ED-4DB2-BD59-A6C34878D82A}">
                    <a16:rowId xmlns:a16="http://schemas.microsoft.com/office/drawing/2014/main" val="2688345275"/>
                  </a:ext>
                </a:extLst>
              </a:tr>
              <a:tr h="370584">
                <a:tc>
                  <a:txBody>
                    <a:bodyPr/>
                    <a:lstStyle/>
                    <a:p>
                      <a:r>
                        <a:rPr lang="en-US" dirty="0">
                          <a:latin typeface="Bodoni MT" panose="02070603080606020203" pitchFamily="18" charset="0"/>
                        </a:rPr>
                        <a:t>Derrick Addo</a:t>
                      </a:r>
                    </a:p>
                  </a:txBody>
                  <a:tcPr/>
                </a:tc>
                <a:tc>
                  <a:txBody>
                    <a:bodyPr/>
                    <a:lstStyle/>
                    <a:p>
                      <a:endParaRPr lang="en-US" dirty="0">
                        <a:latin typeface="Bodoni MT" panose="02070603080606020203" pitchFamily="18" charset="0"/>
                      </a:endParaRPr>
                    </a:p>
                  </a:txBody>
                  <a:tcPr/>
                </a:tc>
                <a:extLst>
                  <a:ext uri="{0D108BD9-81ED-4DB2-BD59-A6C34878D82A}">
                    <a16:rowId xmlns:a16="http://schemas.microsoft.com/office/drawing/2014/main" val="2625019726"/>
                  </a:ext>
                </a:extLst>
              </a:tr>
            </a:tbl>
          </a:graphicData>
        </a:graphic>
      </p:graphicFrame>
      <p:pic>
        <p:nvPicPr>
          <p:cNvPr id="10" name="Graphic 9" descr="Female Profile">
            <a:extLst>
              <a:ext uri="{FF2B5EF4-FFF2-40B4-BE49-F238E27FC236}">
                <a16:creationId xmlns:a16="http://schemas.microsoft.com/office/drawing/2014/main" id="{7FC273A6-1DD2-134A-9E82-3E44569C03A4}"/>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10701065" y="3855013"/>
            <a:ext cx="382438" cy="382438"/>
          </a:xfrm>
          <a:prstGeom prst="rect">
            <a:avLst/>
          </a:prstGeom>
        </p:spPr>
      </p:pic>
      <p:pic>
        <p:nvPicPr>
          <p:cNvPr id="11" name="Graphic 10" descr="Female Profile">
            <a:extLst>
              <a:ext uri="{FF2B5EF4-FFF2-40B4-BE49-F238E27FC236}">
                <a16:creationId xmlns:a16="http://schemas.microsoft.com/office/drawing/2014/main" id="{475F6CBE-81ED-72EA-5AA8-7ED17AECED99}"/>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10701065" y="5361534"/>
            <a:ext cx="382438" cy="382438"/>
          </a:xfrm>
          <a:prstGeom prst="rect">
            <a:avLst/>
          </a:prstGeom>
        </p:spPr>
      </p:pic>
      <p:pic>
        <p:nvPicPr>
          <p:cNvPr id="12" name="Graphic 11" descr="Female Profile">
            <a:extLst>
              <a:ext uri="{FF2B5EF4-FFF2-40B4-BE49-F238E27FC236}">
                <a16:creationId xmlns:a16="http://schemas.microsoft.com/office/drawing/2014/main" id="{219647CB-5565-AF17-2D75-32A9EBFA7487}"/>
              </a:ext>
            </a:extLst>
          </p:cNvPr>
          <p:cNvPicPr>
            <a:picLocks noChangeAspect="1"/>
          </p:cNvPicPr>
          <p:nvPr/>
        </p:nvPicPr>
        <p:blipFill>
          <a:blip r:embed="rId2" cstate="print">
            <a:extLst>
              <a:ext uri="{96DAC541-7B7A-43D3-8B79-37D633B846F1}">
                <asvg:svgBlip xmlns:asvg="http://schemas.microsoft.com/office/drawing/2016/SVG/main" r:embed="rId3"/>
              </a:ext>
            </a:extLst>
          </a:blip>
          <a:stretch>
            <a:fillRect/>
          </a:stretch>
        </p:blipFill>
        <p:spPr>
          <a:xfrm>
            <a:off x="10701065" y="4962099"/>
            <a:ext cx="382438" cy="382438"/>
          </a:xfrm>
          <a:prstGeom prst="rect">
            <a:avLst/>
          </a:prstGeom>
        </p:spPr>
      </p:pic>
      <p:pic>
        <p:nvPicPr>
          <p:cNvPr id="16" name="Graphic 15" descr="Male profile">
            <a:extLst>
              <a:ext uri="{FF2B5EF4-FFF2-40B4-BE49-F238E27FC236}">
                <a16:creationId xmlns:a16="http://schemas.microsoft.com/office/drawing/2014/main" id="{2306A0FF-D776-E9D9-811B-552E3E96F0B2}"/>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10701065" y="4237451"/>
            <a:ext cx="382438" cy="382438"/>
          </a:xfrm>
          <a:prstGeom prst="rect">
            <a:avLst/>
          </a:prstGeom>
        </p:spPr>
      </p:pic>
      <p:pic>
        <p:nvPicPr>
          <p:cNvPr id="17" name="Graphic 16" descr="Male profile">
            <a:extLst>
              <a:ext uri="{FF2B5EF4-FFF2-40B4-BE49-F238E27FC236}">
                <a16:creationId xmlns:a16="http://schemas.microsoft.com/office/drawing/2014/main" id="{C5BEA0FD-14D9-84B2-8CC8-28D8007C53C9}"/>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10701065" y="4599775"/>
            <a:ext cx="382438" cy="382438"/>
          </a:xfrm>
          <a:prstGeom prst="rect">
            <a:avLst/>
          </a:prstGeom>
        </p:spPr>
      </p:pic>
      <p:pic>
        <p:nvPicPr>
          <p:cNvPr id="18" name="Graphic 17" descr="Male profile">
            <a:extLst>
              <a:ext uri="{FF2B5EF4-FFF2-40B4-BE49-F238E27FC236}">
                <a16:creationId xmlns:a16="http://schemas.microsoft.com/office/drawing/2014/main" id="{C7F322D3-377C-AC8D-727D-B8338054CFDC}"/>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10710771" y="5686747"/>
            <a:ext cx="382438" cy="382438"/>
          </a:xfrm>
          <a:prstGeom prst="rect">
            <a:avLst/>
          </a:prstGeom>
        </p:spPr>
      </p:pic>
      <p:pic>
        <p:nvPicPr>
          <p:cNvPr id="19" name="Graphic 18" descr="Male profile">
            <a:extLst>
              <a:ext uri="{FF2B5EF4-FFF2-40B4-BE49-F238E27FC236}">
                <a16:creationId xmlns:a16="http://schemas.microsoft.com/office/drawing/2014/main" id="{7CE8B19B-A53C-DC08-7B86-717037F88E2A}"/>
              </a:ext>
            </a:extLst>
          </p:cNvPr>
          <p:cNvPicPr>
            <a:picLocks noChangeAspect="1"/>
          </p:cNvPicPr>
          <p:nvPr/>
        </p:nvPicPr>
        <p:blipFill>
          <a:blip r:embed="rId4" cstate="print">
            <a:extLst>
              <a:ext uri="{96DAC541-7B7A-43D3-8B79-37D633B846F1}">
                <asvg:svgBlip xmlns:asvg="http://schemas.microsoft.com/office/drawing/2016/SVG/main" r:embed="rId5"/>
              </a:ext>
            </a:extLst>
          </a:blip>
          <a:stretch>
            <a:fillRect/>
          </a:stretch>
        </p:blipFill>
        <p:spPr>
          <a:xfrm>
            <a:off x="10710771" y="6086182"/>
            <a:ext cx="382438" cy="382438"/>
          </a:xfrm>
          <a:prstGeom prst="rect">
            <a:avLst/>
          </a:prstGeom>
        </p:spPr>
      </p:pic>
      <p:sp>
        <p:nvSpPr>
          <p:cNvPr id="3" name="TextBox 2">
            <a:extLst>
              <a:ext uri="{FF2B5EF4-FFF2-40B4-BE49-F238E27FC236}">
                <a16:creationId xmlns:a16="http://schemas.microsoft.com/office/drawing/2014/main" id="{16B5FEFF-EA68-160D-D7D1-DBE0B57D7FC9}"/>
              </a:ext>
            </a:extLst>
          </p:cNvPr>
          <p:cNvSpPr txBox="1"/>
          <p:nvPr/>
        </p:nvSpPr>
        <p:spPr>
          <a:xfrm>
            <a:off x="483077" y="747656"/>
            <a:ext cx="10600426" cy="1846659"/>
          </a:xfrm>
          <a:prstGeom prst="rect">
            <a:avLst/>
          </a:prstGeom>
          <a:noFill/>
        </p:spPr>
        <p:txBody>
          <a:bodyPr wrap="square" rtlCol="0">
            <a:spAutoFit/>
          </a:bodyPr>
          <a:lstStyle/>
          <a:p>
            <a:pPr algn="ctr"/>
            <a:r>
              <a:rPr lang="en-US" sz="6600" b="1" dirty="0">
                <a:solidFill>
                  <a:schemeClr val="accent2"/>
                </a:solidFill>
                <a:effectLst>
                  <a:outerShdw blurRad="38100" dist="38100" dir="2700000" algn="tl">
                    <a:srgbClr val="000000">
                      <a:alpha val="43137"/>
                    </a:srgbClr>
                  </a:outerShdw>
                </a:effectLst>
              </a:rPr>
              <a:t>Final Presentation </a:t>
            </a:r>
          </a:p>
          <a:p>
            <a:pPr algn="ctr"/>
            <a:r>
              <a:rPr lang="en-US" sz="4400" b="1" dirty="0">
                <a:solidFill>
                  <a:schemeClr val="accent2"/>
                </a:solidFill>
                <a:effectLst>
                  <a:outerShdw blurRad="38100" dist="38100" dir="2700000" algn="tl">
                    <a:srgbClr val="000000">
                      <a:alpha val="43137"/>
                    </a:srgbClr>
                  </a:outerShdw>
                </a:effectLst>
              </a:rPr>
              <a:t>TEAM 1A</a:t>
            </a:r>
            <a:endParaRPr lang="en-US" sz="1400" dirty="0">
              <a:solidFill>
                <a:schemeClr val="accent2"/>
              </a:solidFill>
              <a:effectLst>
                <a:outerShdw blurRad="38100" dist="38100" dir="2700000" algn="tl">
                  <a:srgbClr val="000000">
                    <a:alpha val="43137"/>
                  </a:srgbClr>
                </a:outerShdw>
              </a:effectLst>
              <a:latin typeface="Bodoni MT" panose="02070603080606020203" pitchFamily="18" charset="0"/>
            </a:endParaRPr>
          </a:p>
        </p:txBody>
      </p:sp>
    </p:spTree>
    <p:extLst>
      <p:ext uri="{BB962C8B-B14F-4D97-AF65-F5344CB8AC3E}">
        <p14:creationId xmlns:p14="http://schemas.microsoft.com/office/powerpoint/2010/main" val="2978429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933ADE-2361-071B-943A-1A854014D7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AFC882-B260-FF58-A216-FB09ECE73F1D}"/>
              </a:ext>
            </a:extLst>
          </p:cNvPr>
          <p:cNvSpPr>
            <a:spLocks noGrp="1"/>
          </p:cNvSpPr>
          <p:nvPr>
            <p:ph type="title"/>
          </p:nvPr>
        </p:nvSpPr>
        <p:spPr>
          <a:xfrm>
            <a:off x="1647645" y="624110"/>
            <a:ext cx="9856967" cy="704358"/>
          </a:xfrm>
        </p:spPr>
        <p:txBody>
          <a:bodyPr>
            <a:normAutofit/>
          </a:bodyPr>
          <a:lstStyle/>
          <a:p>
            <a:r>
              <a:rPr lang="en-US" b="1" dirty="0">
                <a:effectLst>
                  <a:outerShdw blurRad="38100" dist="38100" dir="2700000" algn="tl">
                    <a:srgbClr val="000000">
                      <a:alpha val="43137"/>
                    </a:srgbClr>
                  </a:outerShdw>
                </a:effectLst>
              </a:rPr>
              <a:t>Recommendations</a:t>
            </a:r>
          </a:p>
        </p:txBody>
      </p:sp>
      <p:sp>
        <p:nvSpPr>
          <p:cNvPr id="3" name="Content Placeholder 2">
            <a:extLst>
              <a:ext uri="{FF2B5EF4-FFF2-40B4-BE49-F238E27FC236}">
                <a16:creationId xmlns:a16="http://schemas.microsoft.com/office/drawing/2014/main" id="{C889201F-4AEB-C40D-3939-D48895112391}"/>
              </a:ext>
            </a:extLst>
          </p:cNvPr>
          <p:cNvSpPr>
            <a:spLocks noGrp="1"/>
          </p:cNvSpPr>
          <p:nvPr>
            <p:ph idx="1"/>
          </p:nvPr>
        </p:nvSpPr>
        <p:spPr>
          <a:xfrm>
            <a:off x="1492370" y="1811548"/>
            <a:ext cx="10012242" cy="5270740"/>
          </a:xfrm>
        </p:spPr>
        <p:txBody>
          <a:bodyPr>
            <a:normAutofit/>
          </a:bodyPr>
          <a:lstStyle/>
          <a:p>
            <a:r>
              <a:rPr lang="en-US" sz="2400" b="1" dirty="0">
                <a:effectLst>
                  <a:outerShdw blurRad="38100" dist="38100" dir="2700000" algn="tl">
                    <a:srgbClr val="000000">
                      <a:alpha val="43137"/>
                    </a:srgbClr>
                  </a:outerShdw>
                </a:effectLst>
                <a:latin typeface="Bell MT" panose="02020503060305020303" pitchFamily="18" charset="0"/>
              </a:rPr>
              <a:t>Enhancing Data Utilization</a:t>
            </a:r>
            <a:r>
              <a:rPr lang="en-US" sz="2000" dirty="0">
                <a:latin typeface="Bell MT" panose="02020503060305020303" pitchFamily="18" charset="0"/>
              </a:rPr>
              <a:t>.</a:t>
            </a:r>
          </a:p>
          <a:p>
            <a:pPr>
              <a:buFont typeface="Arial" panose="020B0604020202020204" pitchFamily="34" charset="0"/>
              <a:buChar char="•"/>
            </a:pPr>
            <a:r>
              <a:rPr lang="en-US" sz="2000" b="1" dirty="0">
                <a:latin typeface="Bell MT" panose="02020503060305020303" pitchFamily="18" charset="0"/>
              </a:rPr>
              <a:t>Optimize Scholarship Distribution</a:t>
            </a:r>
            <a:r>
              <a:rPr lang="en-US" sz="2000" dirty="0">
                <a:latin typeface="Bell MT" panose="02020503060305020303" pitchFamily="18" charset="0"/>
              </a:rPr>
              <a:t>: Reallocate funds to underrepresented skills and education areas for better impact.</a:t>
            </a:r>
          </a:p>
          <a:p>
            <a:pPr>
              <a:buFont typeface="Arial" panose="020B0604020202020204" pitchFamily="34" charset="0"/>
              <a:buChar char="•"/>
            </a:pPr>
            <a:r>
              <a:rPr lang="en-US" sz="2000" b="1" dirty="0">
                <a:latin typeface="Bell MT" panose="02020503060305020303" pitchFamily="18" charset="0"/>
              </a:rPr>
              <a:t>Increase Completion Rates</a:t>
            </a:r>
            <a:r>
              <a:rPr lang="en-US" sz="2000" dirty="0">
                <a:latin typeface="Bell MT" panose="02020503060305020303" pitchFamily="18" charset="0"/>
              </a:rPr>
              <a:t>: Offer mentorship programs, incentives, and support to boost internship and course completions.</a:t>
            </a:r>
          </a:p>
          <a:p>
            <a:pPr>
              <a:buFont typeface="Arial" panose="020B0604020202020204" pitchFamily="34" charset="0"/>
              <a:buChar char="•"/>
            </a:pPr>
            <a:r>
              <a:rPr lang="en-US" sz="2000" b="1" dirty="0">
                <a:latin typeface="Bell MT" panose="02020503060305020303" pitchFamily="18" charset="0"/>
              </a:rPr>
              <a:t>Targeted Skill Development</a:t>
            </a:r>
            <a:r>
              <a:rPr lang="en-US" sz="2000" dirty="0">
                <a:latin typeface="Bell MT" panose="02020503060305020303" pitchFamily="18" charset="0"/>
              </a:rPr>
              <a:t>: Focus on improving Social Skills, Media Literacy, and Productivity through tailored workshops.</a:t>
            </a:r>
          </a:p>
          <a:p>
            <a:pPr>
              <a:buFont typeface="Arial" panose="020B0604020202020204" pitchFamily="34" charset="0"/>
              <a:buChar char="•"/>
            </a:pPr>
            <a:r>
              <a:rPr lang="en-US" sz="2000" b="1" dirty="0">
                <a:latin typeface="Bell MT" panose="02020503060305020303" pitchFamily="18" charset="0"/>
              </a:rPr>
              <a:t>Boost Engagement in Competitions</a:t>
            </a:r>
            <a:r>
              <a:rPr lang="en-US" sz="2000" dirty="0">
                <a:latin typeface="Bell MT" panose="02020503060305020303" pitchFamily="18" charset="0"/>
              </a:rPr>
              <a:t>: Encourage participation through rewards, gamification, and recognition programs.</a:t>
            </a:r>
          </a:p>
          <a:p>
            <a:pPr>
              <a:buFont typeface="Arial" panose="020B0604020202020204" pitchFamily="34" charset="0"/>
              <a:buChar char="•"/>
            </a:pPr>
            <a:r>
              <a:rPr lang="en-US" sz="2000" b="1" dirty="0">
                <a:latin typeface="Bell MT" panose="02020503060305020303" pitchFamily="18" charset="0"/>
              </a:rPr>
              <a:t>Expand Geographic Reach</a:t>
            </a:r>
            <a:r>
              <a:rPr lang="en-US" sz="2000" dirty="0">
                <a:latin typeface="Bell MT" panose="02020503060305020303" pitchFamily="18" charset="0"/>
              </a:rPr>
              <a:t>: Leverage insights from skill distribution data to provide better support across regions.</a:t>
            </a:r>
          </a:p>
          <a:p>
            <a:endParaRPr lang="en-US" dirty="0"/>
          </a:p>
        </p:txBody>
      </p:sp>
    </p:spTree>
    <p:extLst>
      <p:ext uri="{BB962C8B-B14F-4D97-AF65-F5344CB8AC3E}">
        <p14:creationId xmlns:p14="http://schemas.microsoft.com/office/powerpoint/2010/main" val="3707080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1127A-2EE3-A72E-299B-CA2FD6CCCC0D}"/>
              </a:ext>
            </a:extLst>
          </p:cNvPr>
          <p:cNvSpPr>
            <a:spLocks noGrp="1"/>
          </p:cNvSpPr>
          <p:nvPr>
            <p:ph type="title"/>
          </p:nvPr>
        </p:nvSpPr>
        <p:spPr>
          <a:xfrm>
            <a:off x="1751162" y="770759"/>
            <a:ext cx="9856967" cy="609467"/>
          </a:xfrm>
        </p:spPr>
        <p:txBody>
          <a:bodyPr>
            <a:normAutofit fontScale="90000"/>
          </a:bodyPr>
          <a:lstStyle/>
          <a:p>
            <a:r>
              <a:rPr lang="en-US" b="1" dirty="0">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78B10BD1-162A-C2E9-CC86-2E3888E5F0FF}"/>
              </a:ext>
            </a:extLst>
          </p:cNvPr>
          <p:cNvSpPr>
            <a:spLocks noGrp="1"/>
          </p:cNvSpPr>
          <p:nvPr>
            <p:ph idx="1"/>
          </p:nvPr>
        </p:nvSpPr>
        <p:spPr>
          <a:xfrm>
            <a:off x="1414732" y="2103540"/>
            <a:ext cx="10012242" cy="3710664"/>
          </a:xfrm>
        </p:spPr>
        <p:txBody>
          <a:bodyPr>
            <a:normAutofit lnSpcReduction="10000"/>
          </a:bodyPr>
          <a:lstStyle/>
          <a:p>
            <a:pPr algn="just">
              <a:lnSpc>
                <a:spcPct val="150000"/>
              </a:lnSpc>
              <a:buNone/>
            </a:pPr>
            <a:r>
              <a:rPr lang="en-US" sz="2400" b="1" dirty="0">
                <a:latin typeface="Bell MT" panose="02020503060305020303" pitchFamily="18" charset="0"/>
              </a:rPr>
              <a:t>    To conclude, our analysis, using EDA and visualizations, provided key insights into user engagement, funding, and skill development. The interactive dashboard simplifies complex data, ensuring better decision-making. Data cleaning and validation improved accuracy, highlighting areas for growth like course completion and skill enhancement. This project demonstrates the power of data visualization in driving actionable insights.</a:t>
            </a:r>
          </a:p>
        </p:txBody>
      </p:sp>
    </p:spTree>
    <p:extLst>
      <p:ext uri="{BB962C8B-B14F-4D97-AF65-F5344CB8AC3E}">
        <p14:creationId xmlns:p14="http://schemas.microsoft.com/office/powerpoint/2010/main" val="277211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97BC6-D876-5304-BE8C-C5A922DFC0DE}"/>
              </a:ext>
            </a:extLst>
          </p:cNvPr>
          <p:cNvSpPr>
            <a:spLocks noGrp="1"/>
          </p:cNvSpPr>
          <p:nvPr>
            <p:ph type="title"/>
          </p:nvPr>
        </p:nvSpPr>
        <p:spPr>
          <a:xfrm>
            <a:off x="1989075" y="2337758"/>
            <a:ext cx="8911687" cy="2173857"/>
          </a:xfrm>
        </p:spPr>
        <p:txBody>
          <a:bodyPr>
            <a:normAutofit/>
          </a:bodyPr>
          <a:lstStyle/>
          <a:p>
            <a:pPr algn="ctr"/>
            <a:endParaRPr lang="en-US" sz="9600" b="1" dirty="0">
              <a:effectLst>
                <a:outerShdw blurRad="38100" dist="38100" dir="2700000" algn="tl">
                  <a:srgbClr val="000000">
                    <a:alpha val="43137"/>
                  </a:srgbClr>
                </a:outerShdw>
              </a:effectLst>
              <a:latin typeface="Bodoni MT" panose="02070603080606020203" pitchFamily="18" charset="0"/>
            </a:endParaRPr>
          </a:p>
        </p:txBody>
      </p:sp>
      <p:pic>
        <p:nvPicPr>
          <p:cNvPr id="6" name="Picture 5">
            <a:extLst>
              <a:ext uri="{FF2B5EF4-FFF2-40B4-BE49-F238E27FC236}">
                <a16:creationId xmlns:a16="http://schemas.microsoft.com/office/drawing/2014/main" id="{269979F9-3310-34A6-F590-DF0F0BD062D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799171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05E65-3F23-EF37-B896-F44AA389FA53}"/>
              </a:ext>
            </a:extLst>
          </p:cNvPr>
          <p:cNvSpPr>
            <a:spLocks noGrp="1"/>
          </p:cNvSpPr>
          <p:nvPr>
            <p:ph type="title"/>
          </p:nvPr>
        </p:nvSpPr>
        <p:spPr>
          <a:xfrm>
            <a:off x="1742537" y="624110"/>
            <a:ext cx="9762076" cy="876886"/>
          </a:xfrm>
        </p:spPr>
        <p:txBody>
          <a:bodyPr/>
          <a:lstStyle/>
          <a:p>
            <a:r>
              <a:rPr lang="en-US" b="1" dirty="0">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8B999EA4-924C-DB74-54FD-5D437B9D9001}"/>
              </a:ext>
            </a:extLst>
          </p:cNvPr>
          <p:cNvSpPr>
            <a:spLocks noGrp="1"/>
          </p:cNvSpPr>
          <p:nvPr>
            <p:ph idx="1"/>
          </p:nvPr>
        </p:nvSpPr>
        <p:spPr>
          <a:xfrm>
            <a:off x="1742536" y="1897811"/>
            <a:ext cx="9762076" cy="4571999"/>
          </a:xfrm>
        </p:spPr>
        <p:txBody>
          <a:bodyPr>
            <a:normAutofit lnSpcReduction="10000"/>
          </a:bodyPr>
          <a:lstStyle/>
          <a:p>
            <a:pPr algn="just"/>
            <a:r>
              <a:rPr lang="en-US" sz="2400" b="1" dirty="0">
                <a:latin typeface="Bell MT" panose="02020503060305020303" pitchFamily="18" charset="0"/>
              </a:rPr>
              <a:t>During our internship, we worked on data cleaning, validation, and visualization using user and opportunity data. Our key achievement was developing a four-page interactive dashboard that provides valuable insights through various visualizations.</a:t>
            </a:r>
          </a:p>
          <a:p>
            <a:pPr algn="just"/>
            <a:r>
              <a:rPr lang="en-US" sz="2400" b="1" dirty="0">
                <a:latin typeface="Bell MT" panose="02020503060305020303" pitchFamily="18" charset="0"/>
              </a:rPr>
              <a:t>Additionally, we analyzed the data to derive actionable recommendations and conclusions, which we are excited to share. This project enhances decision-making by offering a clear, interactive representation of trends and opportunities.</a:t>
            </a:r>
          </a:p>
          <a:p>
            <a:pPr algn="just"/>
            <a:r>
              <a:rPr lang="en-US" sz="2400" b="1" dirty="0">
                <a:latin typeface="Bell MT" panose="02020503060305020303" pitchFamily="18" charset="0"/>
              </a:rPr>
              <a:t>Our analysis also includes demographic insights, such as gender distribution, current majors or degrees, and country-wise representation, providing a deeper understanding of user engagement and trends.</a:t>
            </a:r>
          </a:p>
        </p:txBody>
      </p:sp>
    </p:spTree>
    <p:extLst>
      <p:ext uri="{BB962C8B-B14F-4D97-AF65-F5344CB8AC3E}">
        <p14:creationId xmlns:p14="http://schemas.microsoft.com/office/powerpoint/2010/main" val="2215129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4A120-2956-48F2-C79F-90B85B3EBED9}"/>
              </a:ext>
            </a:extLst>
          </p:cNvPr>
          <p:cNvSpPr>
            <a:spLocks noGrp="1"/>
          </p:cNvSpPr>
          <p:nvPr>
            <p:ph type="title"/>
          </p:nvPr>
        </p:nvSpPr>
        <p:spPr>
          <a:xfrm>
            <a:off x="1863307" y="624110"/>
            <a:ext cx="9641306" cy="1280890"/>
          </a:xfrm>
        </p:spPr>
        <p:txBody>
          <a:bodyPr/>
          <a:lstStyle/>
          <a:p>
            <a:r>
              <a:rPr lang="en-US" b="1" dirty="0">
                <a:effectLst>
                  <a:outerShdw blurRad="38100" dist="38100" dir="2700000" algn="tl">
                    <a:srgbClr val="000000">
                      <a:alpha val="43137"/>
                    </a:srgbClr>
                  </a:outerShdw>
                </a:effectLst>
              </a:rPr>
              <a:t>Dashboard Overview</a:t>
            </a:r>
          </a:p>
        </p:txBody>
      </p:sp>
      <p:pic>
        <p:nvPicPr>
          <p:cNvPr id="5" name="Content Placeholder 4">
            <a:extLst>
              <a:ext uri="{FF2B5EF4-FFF2-40B4-BE49-F238E27FC236}">
                <a16:creationId xmlns:a16="http://schemas.microsoft.com/office/drawing/2014/main" id="{11748813-B297-5EEC-E7BA-853B4A3A11B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590287" y="1777042"/>
            <a:ext cx="9641305" cy="4623757"/>
          </a:xfrm>
        </p:spPr>
      </p:pic>
    </p:spTree>
    <p:extLst>
      <p:ext uri="{BB962C8B-B14F-4D97-AF65-F5344CB8AC3E}">
        <p14:creationId xmlns:p14="http://schemas.microsoft.com/office/powerpoint/2010/main" val="1823632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18BE7-DF38-AA71-43A4-C3095FAFA8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520BEB-9FD0-13DF-6A65-6E455380D731}"/>
              </a:ext>
            </a:extLst>
          </p:cNvPr>
          <p:cNvSpPr>
            <a:spLocks noGrp="1"/>
          </p:cNvSpPr>
          <p:nvPr>
            <p:ph type="title"/>
          </p:nvPr>
        </p:nvSpPr>
        <p:spPr>
          <a:xfrm>
            <a:off x="1863307" y="624110"/>
            <a:ext cx="9641306" cy="1280890"/>
          </a:xfrm>
        </p:spPr>
        <p:txBody>
          <a:bodyPr/>
          <a:lstStyle/>
          <a:p>
            <a:r>
              <a:rPr lang="en-US" b="1" dirty="0">
                <a:effectLst>
                  <a:outerShdw blurRad="38100" dist="38100" dir="2700000" algn="tl">
                    <a:srgbClr val="000000">
                      <a:alpha val="43137"/>
                    </a:srgbClr>
                  </a:outerShdw>
                </a:effectLst>
              </a:rPr>
              <a:t>User Engagement &amp; Demographics</a:t>
            </a:r>
          </a:p>
        </p:txBody>
      </p:sp>
      <p:pic>
        <p:nvPicPr>
          <p:cNvPr id="7" name="Picture 6">
            <a:extLst>
              <a:ext uri="{FF2B5EF4-FFF2-40B4-BE49-F238E27FC236}">
                <a16:creationId xmlns:a16="http://schemas.microsoft.com/office/drawing/2014/main" id="{7C3332A1-DD03-960A-9CE1-BC874C0B9FB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73525" y="2035834"/>
            <a:ext cx="9256143" cy="4321834"/>
          </a:xfrm>
          <a:prstGeom prst="rect">
            <a:avLst/>
          </a:prstGeom>
        </p:spPr>
      </p:pic>
    </p:spTree>
    <p:extLst>
      <p:ext uri="{BB962C8B-B14F-4D97-AF65-F5344CB8AC3E}">
        <p14:creationId xmlns:p14="http://schemas.microsoft.com/office/powerpoint/2010/main" val="353952098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ADC78-6040-521E-8B3C-D47E89593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D438CE-1DA8-E16D-01EB-2C8F5CF31BFB}"/>
              </a:ext>
            </a:extLst>
          </p:cNvPr>
          <p:cNvSpPr>
            <a:spLocks noGrp="1"/>
          </p:cNvSpPr>
          <p:nvPr>
            <p:ph type="title"/>
          </p:nvPr>
        </p:nvSpPr>
        <p:spPr>
          <a:xfrm>
            <a:off x="1863307" y="624110"/>
            <a:ext cx="9342406" cy="1280890"/>
          </a:xfrm>
        </p:spPr>
        <p:txBody>
          <a:bodyPr/>
          <a:lstStyle/>
          <a:p>
            <a:r>
              <a:rPr lang="en-US" b="1" dirty="0">
                <a:effectLst>
                  <a:outerShdw blurRad="38100" dist="38100" dir="2700000" algn="tl">
                    <a:srgbClr val="000000">
                      <a:alpha val="43137"/>
                    </a:srgbClr>
                  </a:outerShdw>
                </a:effectLst>
              </a:rPr>
              <a:t>Scholarship Awards &amp; Skills Development</a:t>
            </a:r>
          </a:p>
        </p:txBody>
      </p:sp>
      <p:pic>
        <p:nvPicPr>
          <p:cNvPr id="7" name="Content Placeholder 6">
            <a:extLst>
              <a:ext uri="{FF2B5EF4-FFF2-40B4-BE49-F238E27FC236}">
                <a16:creationId xmlns:a16="http://schemas.microsoft.com/office/drawing/2014/main" id="{B8F588CA-A5B2-0E48-7A0C-8A19F70C189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561381" y="2061713"/>
            <a:ext cx="9644332" cy="4172177"/>
          </a:xfrm>
        </p:spPr>
      </p:pic>
    </p:spTree>
    <p:extLst>
      <p:ext uri="{BB962C8B-B14F-4D97-AF65-F5344CB8AC3E}">
        <p14:creationId xmlns:p14="http://schemas.microsoft.com/office/powerpoint/2010/main" val="278005581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B84F2-049B-B2C5-EFC5-A7019243DB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9BF99A-6C58-0CDD-2DE2-3CDC10091CDA}"/>
              </a:ext>
            </a:extLst>
          </p:cNvPr>
          <p:cNvSpPr>
            <a:spLocks noGrp="1"/>
          </p:cNvSpPr>
          <p:nvPr>
            <p:ph type="title"/>
          </p:nvPr>
        </p:nvSpPr>
        <p:spPr>
          <a:xfrm>
            <a:off x="1863307" y="624110"/>
            <a:ext cx="9342406" cy="1280890"/>
          </a:xfrm>
        </p:spPr>
        <p:txBody>
          <a:bodyPr/>
          <a:lstStyle/>
          <a:p>
            <a:r>
              <a:rPr lang="en-US" b="1" dirty="0">
                <a:effectLst>
                  <a:outerShdw blurRad="38100" dist="38100" dir="2700000" algn="tl">
                    <a:srgbClr val="000000">
                      <a:alpha val="43137"/>
                    </a:srgbClr>
                  </a:outerShdw>
                </a:effectLst>
              </a:rPr>
              <a:t>Scholarship Awards &amp; Skills Development</a:t>
            </a:r>
          </a:p>
        </p:txBody>
      </p:sp>
      <p:pic>
        <p:nvPicPr>
          <p:cNvPr id="7" name="Content Placeholder 6">
            <a:extLst>
              <a:ext uri="{FF2B5EF4-FFF2-40B4-BE49-F238E27FC236}">
                <a16:creationId xmlns:a16="http://schemas.microsoft.com/office/drawing/2014/main" id="{FC2AEEB6-D4A2-0FF0-87E6-CE7382D1671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388853" y="1712068"/>
            <a:ext cx="9816860" cy="4640093"/>
          </a:xfrm>
        </p:spPr>
      </p:pic>
    </p:spTree>
    <p:extLst>
      <p:ext uri="{BB962C8B-B14F-4D97-AF65-F5344CB8AC3E}">
        <p14:creationId xmlns:p14="http://schemas.microsoft.com/office/powerpoint/2010/main" val="37893686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122E-607A-EADE-A792-A347C834C525}"/>
              </a:ext>
            </a:extLst>
          </p:cNvPr>
          <p:cNvSpPr>
            <a:spLocks noGrp="1"/>
          </p:cNvSpPr>
          <p:nvPr>
            <p:ph type="title"/>
          </p:nvPr>
        </p:nvSpPr>
        <p:spPr>
          <a:xfrm>
            <a:off x="1604513" y="624110"/>
            <a:ext cx="9900099" cy="531830"/>
          </a:xfrm>
        </p:spPr>
        <p:txBody>
          <a:bodyPr>
            <a:normAutofit fontScale="90000"/>
          </a:bodyPr>
          <a:lstStyle/>
          <a:p>
            <a:r>
              <a:rPr lang="en-US" b="1" dirty="0">
                <a:effectLst>
                  <a:outerShdw blurRad="38100" dist="38100" dir="2700000" algn="tl">
                    <a:srgbClr val="000000">
                      <a:alpha val="43137"/>
                    </a:srgbClr>
                  </a:outerShdw>
                </a:effectLst>
              </a:rPr>
              <a:t>Dashboard Insights Summary</a:t>
            </a:r>
          </a:p>
        </p:txBody>
      </p:sp>
      <p:sp>
        <p:nvSpPr>
          <p:cNvPr id="3" name="Content Placeholder 2">
            <a:extLst>
              <a:ext uri="{FF2B5EF4-FFF2-40B4-BE49-F238E27FC236}">
                <a16:creationId xmlns:a16="http://schemas.microsoft.com/office/drawing/2014/main" id="{A568393D-E7AF-9C60-C854-E71F2646B6C4}"/>
              </a:ext>
            </a:extLst>
          </p:cNvPr>
          <p:cNvSpPr>
            <a:spLocks noGrp="1"/>
          </p:cNvSpPr>
          <p:nvPr>
            <p:ph idx="1"/>
          </p:nvPr>
        </p:nvSpPr>
        <p:spPr>
          <a:xfrm>
            <a:off x="1354347" y="1293961"/>
            <a:ext cx="10636370" cy="5374257"/>
          </a:xfrm>
        </p:spPr>
        <p:txBody>
          <a:bodyPr>
            <a:normAutofit fontScale="92500" lnSpcReduction="20000"/>
          </a:bodyPr>
          <a:lstStyle/>
          <a:p>
            <a:r>
              <a:rPr lang="en-US" b="1" i="1" dirty="0">
                <a:effectLst>
                  <a:outerShdw blurRad="38100" dist="38100" dir="2700000" algn="tl">
                    <a:srgbClr val="000000">
                      <a:alpha val="43137"/>
                    </a:srgbClr>
                  </a:outerShdw>
                </a:effectLst>
              </a:rPr>
              <a:t>Funding Overview</a:t>
            </a:r>
          </a:p>
          <a:p>
            <a:pPr>
              <a:buFont typeface="Wingdings" panose="05000000000000000000" pitchFamily="2" charset="2"/>
              <a:buChar char="Ø"/>
            </a:pPr>
            <a:r>
              <a:rPr lang="en-US" dirty="0"/>
              <a:t>Data Visualization leads with $941K in funding, followed by Project Management ($658K), Health Care Management ($397K), and Digital Marketing ($385K).</a:t>
            </a:r>
          </a:p>
          <a:p>
            <a:r>
              <a:rPr lang="en-US" b="1" i="1" dirty="0">
                <a:effectLst>
                  <a:outerShdw blurRad="38100" dist="38100" dir="2700000" algn="tl">
                    <a:srgbClr val="000000">
                      <a:alpha val="43137"/>
                    </a:srgbClr>
                  </a:outerShdw>
                </a:effectLst>
              </a:rPr>
              <a:t>Education &amp; Major Distribution</a:t>
            </a:r>
          </a:p>
          <a:p>
            <a:pPr>
              <a:buFont typeface="Wingdings" panose="05000000000000000000" pitchFamily="2" charset="2"/>
              <a:buChar char="Ø"/>
            </a:pPr>
            <a:r>
              <a:rPr lang="en-US" dirty="0"/>
              <a:t>Nearly half (45.8%) are graduate students, while 34.5% are undergraduates. The remaining students are either not in education (14.1%) or in high school (5.6%). Most students (59.6%) come from diverse fields, with Computer Science (13.1%) and Information Systems (9%) being notable concentrations.</a:t>
            </a:r>
          </a:p>
          <a:p>
            <a:r>
              <a:rPr lang="en-US" b="1" i="1" dirty="0">
                <a:effectLst>
                  <a:outerShdw blurRad="38100" dist="38100" dir="2700000" algn="tl">
                    <a:srgbClr val="000000">
                      <a:alpha val="43137"/>
                    </a:srgbClr>
                  </a:outerShdw>
                </a:effectLst>
              </a:rPr>
              <a:t>Skills Assessment</a:t>
            </a:r>
          </a:p>
          <a:p>
            <a:pPr>
              <a:buFont typeface="Wingdings" panose="05000000000000000000" pitchFamily="2" charset="2"/>
              <a:buChar char="Ø"/>
            </a:pPr>
            <a:r>
              <a:rPr lang="en-US" dirty="0"/>
              <a:t>Top performers demonstrate strong Critical Thinking (2,411 points), Communication (2,344), Creative Thinking (2,194), and Collaboration (2,083). Areas needing development include Social Skills (16), Media Literacy (25), and Productivity (37). Skill points are primarily distributed across North America, Europe, and Africa.</a:t>
            </a:r>
          </a:p>
          <a:p>
            <a:r>
              <a:rPr lang="en-US" b="1" i="1" dirty="0">
                <a:effectLst>
                  <a:outerShdw blurRad="38100" dist="38100" dir="2700000" algn="tl">
                    <a:srgbClr val="000000">
                      <a:alpha val="43137"/>
                    </a:srgbClr>
                  </a:outerShdw>
                </a:effectLst>
              </a:rPr>
              <a:t>Opportunity Engagement</a:t>
            </a:r>
          </a:p>
          <a:p>
            <a:pPr>
              <a:buFont typeface="Wingdings" panose="05000000000000000000" pitchFamily="2" charset="2"/>
              <a:buChar char="Ø"/>
            </a:pPr>
            <a:r>
              <a:rPr lang="en-US" dirty="0"/>
              <a:t>Internships show significant initial interest (8.1K starts) with 1.6K successful completions and 0.4K withdrawals</a:t>
            </a:r>
          </a:p>
          <a:p>
            <a:pPr>
              <a:buFont typeface="Wingdings" panose="05000000000000000000" pitchFamily="2" charset="2"/>
              <a:buChar char="Ø"/>
            </a:pPr>
            <a:r>
              <a:rPr lang="en-US" dirty="0"/>
              <a:t>Courses: 800 enrollments with 600 completions</a:t>
            </a:r>
          </a:p>
          <a:p>
            <a:pPr>
              <a:buFont typeface="Wingdings" panose="05000000000000000000" pitchFamily="2" charset="2"/>
              <a:buChar char="Ø"/>
            </a:pPr>
            <a:r>
              <a:rPr lang="en-US" dirty="0"/>
              <a:t>Events have facilitated 1.3K team placements</a:t>
            </a:r>
          </a:p>
          <a:p>
            <a:pPr>
              <a:buFont typeface="Wingdings" panose="05000000000000000000" pitchFamily="2" charset="2"/>
              <a:buChar char="Ø"/>
            </a:pPr>
            <a:r>
              <a:rPr lang="en-US" dirty="0"/>
              <a:t>Competition participation remains low</a:t>
            </a:r>
          </a:p>
          <a:p>
            <a:endParaRPr lang="en-US" dirty="0"/>
          </a:p>
        </p:txBody>
      </p:sp>
    </p:spTree>
    <p:extLst>
      <p:ext uri="{BB962C8B-B14F-4D97-AF65-F5344CB8AC3E}">
        <p14:creationId xmlns:p14="http://schemas.microsoft.com/office/powerpoint/2010/main" val="4002429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17D5F-06BD-7556-8008-1072CEB8EC55}"/>
              </a:ext>
            </a:extLst>
          </p:cNvPr>
          <p:cNvSpPr>
            <a:spLocks noGrp="1"/>
          </p:cNvSpPr>
          <p:nvPr>
            <p:ph type="title"/>
          </p:nvPr>
        </p:nvSpPr>
        <p:spPr>
          <a:xfrm>
            <a:off x="1742537" y="624110"/>
            <a:ext cx="9762076" cy="1280890"/>
          </a:xfrm>
        </p:spPr>
        <p:txBody>
          <a:bodyPr/>
          <a:lstStyle/>
          <a:p>
            <a:r>
              <a:rPr lang="en-US" b="1" dirty="0">
                <a:effectLst>
                  <a:outerShdw blurRad="38100" dist="38100" dir="2700000" algn="tl">
                    <a:srgbClr val="000000">
                      <a:alpha val="43137"/>
                    </a:srgbClr>
                  </a:outerShdw>
                </a:effectLst>
              </a:rPr>
              <a:t>Data Cleaning Challenges</a:t>
            </a:r>
          </a:p>
        </p:txBody>
      </p:sp>
      <p:pic>
        <p:nvPicPr>
          <p:cNvPr id="5" name="Content Placeholder 4">
            <a:extLst>
              <a:ext uri="{FF2B5EF4-FFF2-40B4-BE49-F238E27FC236}">
                <a16:creationId xmlns:a16="http://schemas.microsoft.com/office/drawing/2014/main" id="{833FC58F-D7D5-2FBD-3AC1-19E818B8B67B}"/>
              </a:ext>
            </a:extLst>
          </p:cNvPr>
          <p:cNvPicPr>
            <a:picLocks noGrp="1" noChangeAspect="1"/>
          </p:cNvPicPr>
          <p:nvPr>
            <p:ph idx="1"/>
          </p:nvPr>
        </p:nvPicPr>
        <p:blipFill>
          <a:blip r:embed="rId2"/>
          <a:stretch>
            <a:fillRect/>
          </a:stretch>
        </p:blipFill>
        <p:spPr>
          <a:xfrm>
            <a:off x="1681991" y="1264556"/>
            <a:ext cx="9109654" cy="2536453"/>
          </a:xfrm>
        </p:spPr>
      </p:pic>
      <p:pic>
        <p:nvPicPr>
          <p:cNvPr id="8" name="Picture 7">
            <a:extLst>
              <a:ext uri="{FF2B5EF4-FFF2-40B4-BE49-F238E27FC236}">
                <a16:creationId xmlns:a16="http://schemas.microsoft.com/office/drawing/2014/main" id="{984F6FEB-0750-20A7-32DB-0E805551F766}"/>
              </a:ext>
            </a:extLst>
          </p:cNvPr>
          <p:cNvPicPr>
            <a:picLocks noChangeAspect="1"/>
          </p:cNvPicPr>
          <p:nvPr/>
        </p:nvPicPr>
        <p:blipFill>
          <a:blip r:embed="rId3"/>
          <a:stretch>
            <a:fillRect/>
          </a:stretch>
        </p:blipFill>
        <p:spPr>
          <a:xfrm>
            <a:off x="1604513" y="3801009"/>
            <a:ext cx="9187131" cy="2832704"/>
          </a:xfrm>
          <a:prstGeom prst="rect">
            <a:avLst/>
          </a:prstGeom>
        </p:spPr>
      </p:pic>
    </p:spTree>
    <p:extLst>
      <p:ext uri="{BB962C8B-B14F-4D97-AF65-F5344CB8AC3E}">
        <p14:creationId xmlns:p14="http://schemas.microsoft.com/office/powerpoint/2010/main" val="14344582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1F09C-7D01-E6CF-D857-632B8D62B255}"/>
              </a:ext>
            </a:extLst>
          </p:cNvPr>
          <p:cNvSpPr>
            <a:spLocks noGrp="1"/>
          </p:cNvSpPr>
          <p:nvPr>
            <p:ph type="title"/>
          </p:nvPr>
        </p:nvSpPr>
        <p:spPr>
          <a:xfrm>
            <a:off x="1673525" y="624110"/>
            <a:ext cx="9831087" cy="738864"/>
          </a:xfrm>
        </p:spPr>
        <p:txBody>
          <a:bodyPr/>
          <a:lstStyle/>
          <a:p>
            <a:r>
              <a:rPr lang="en-US" b="1" dirty="0">
                <a:effectLst>
                  <a:outerShdw blurRad="38100" dist="38100" dir="2700000" algn="tl">
                    <a:srgbClr val="000000">
                      <a:alpha val="43137"/>
                    </a:srgbClr>
                  </a:outerShdw>
                </a:effectLst>
              </a:rPr>
              <a:t>Data Cleaning Solutions</a:t>
            </a:r>
          </a:p>
        </p:txBody>
      </p:sp>
      <p:pic>
        <p:nvPicPr>
          <p:cNvPr id="9" name="Content Placeholder 8">
            <a:extLst>
              <a:ext uri="{FF2B5EF4-FFF2-40B4-BE49-F238E27FC236}">
                <a16:creationId xmlns:a16="http://schemas.microsoft.com/office/drawing/2014/main" id="{F8DCF76B-E4DF-98FA-755B-CC4547F6C562}"/>
              </a:ext>
            </a:extLst>
          </p:cNvPr>
          <p:cNvPicPr>
            <a:picLocks noGrp="1" noChangeAspect="1"/>
          </p:cNvPicPr>
          <p:nvPr>
            <p:ph idx="1"/>
          </p:nvPr>
        </p:nvPicPr>
        <p:blipFill>
          <a:blip r:embed="rId2"/>
          <a:stretch>
            <a:fillRect/>
          </a:stretch>
        </p:blipFill>
        <p:spPr>
          <a:xfrm>
            <a:off x="1673524" y="1940942"/>
            <a:ext cx="9394167" cy="3933647"/>
          </a:xfrm>
        </p:spPr>
      </p:pic>
    </p:spTree>
    <p:extLst>
      <p:ext uri="{BB962C8B-B14F-4D97-AF65-F5344CB8AC3E}">
        <p14:creationId xmlns:p14="http://schemas.microsoft.com/office/powerpoint/2010/main" val="1013794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Face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Wisp">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262</TotalTime>
  <Words>498</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12</vt:i4>
      </vt:variant>
    </vt:vector>
  </HeadingPairs>
  <TitlesOfParts>
    <vt:vector size="25" baseType="lpstr">
      <vt:lpstr>Arial</vt:lpstr>
      <vt:lpstr>Arial Black</vt:lpstr>
      <vt:lpstr>Bell MT</vt:lpstr>
      <vt:lpstr>Bodoni MT</vt:lpstr>
      <vt:lpstr>Calibri</vt:lpstr>
      <vt:lpstr>Century Gothic</vt:lpstr>
      <vt:lpstr>Corbel</vt:lpstr>
      <vt:lpstr>Trebuchet MS</vt:lpstr>
      <vt:lpstr>Wingdings</vt:lpstr>
      <vt:lpstr>Wingdings 3</vt:lpstr>
      <vt:lpstr>Facet</vt:lpstr>
      <vt:lpstr>Wisp</vt:lpstr>
      <vt:lpstr>Parallax</vt:lpstr>
      <vt:lpstr> </vt:lpstr>
      <vt:lpstr>Introduction</vt:lpstr>
      <vt:lpstr>Dashboard Overview</vt:lpstr>
      <vt:lpstr>User Engagement &amp; Demographics</vt:lpstr>
      <vt:lpstr>Scholarship Awards &amp; Skills Development</vt:lpstr>
      <vt:lpstr>Scholarship Awards &amp; Skills Development</vt:lpstr>
      <vt:lpstr>Dashboard Insights Summary</vt:lpstr>
      <vt:lpstr>Data Cleaning Challenges</vt:lpstr>
      <vt:lpstr>Data Cleaning Solutions</vt:lpstr>
      <vt:lpstr>Recommendations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Nabiha Tasnim Orchi</dc:creator>
  <cp:lastModifiedBy>Nabiha Tasnim Orchi</cp:lastModifiedBy>
  <cp:revision>55</cp:revision>
  <dcterms:created xsi:type="dcterms:W3CDTF">2025-01-27T17:22:58Z</dcterms:created>
  <dcterms:modified xsi:type="dcterms:W3CDTF">2025-02-02T13:13:53Z</dcterms:modified>
</cp:coreProperties>
</file>