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2" r:id="rId23"/>
    <p:sldId id="283" r:id="rId24"/>
    <p:sldId id="284" r:id="rId25"/>
    <p:sldId id="285"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65" r:id="rId96"/>
    <p:sldId id="367" r:id="rId97"/>
    <p:sldId id="368" r:id="rId98"/>
    <p:sldId id="369" r:id="rId99"/>
    <p:sldId id="371" r:id="rId100"/>
    <p:sldId id="372" r:id="rId101"/>
    <p:sldId id="373" r:id="rId102"/>
    <p:sldId id="374" r:id="rId103"/>
    <p:sldId id="375" r:id="rId104"/>
    <p:sldId id="376" r:id="rId105"/>
    <p:sldId id="377" r:id="rId106"/>
    <p:sldId id="388" r:id="rId107"/>
    <p:sldId id="389" r:id="rId108"/>
    <p:sldId id="390" r:id="rId109"/>
    <p:sldId id="391" r:id="rId110"/>
    <p:sldId id="392" r:id="rId111"/>
    <p:sldId id="393" r:id="rId112"/>
    <p:sldId id="394" r:id="rId113"/>
    <p:sldId id="395" r:id="rId114"/>
    <p:sldId id="396" r:id="rId115"/>
    <p:sldId id="397" r:id="rId116"/>
    <p:sldId id="398" r:id="rId117"/>
    <p:sldId id="399" r:id="rId118"/>
    <p:sldId id="400" r:id="rId119"/>
    <p:sldId id="401" r:id="rId120"/>
    <p:sldId id="402" r:id="rId121"/>
    <p:sldId id="403" r:id="rId122"/>
    <p:sldId id="404" r:id="rId123"/>
    <p:sldId id="405" r:id="rId124"/>
    <p:sldId id="406" r:id="rId125"/>
    <p:sldId id="387" r:id="rId126"/>
    <p:sldId id="378" r:id="rId127"/>
    <p:sldId id="379" r:id="rId128"/>
    <p:sldId id="380" r:id="rId129"/>
    <p:sldId id="381" r:id="rId130"/>
    <p:sldId id="382" r:id="rId131"/>
    <p:sldId id="383" r:id="rId132"/>
    <p:sldId id="384" r:id="rId133"/>
    <p:sldId id="385" r:id="rId134"/>
    <p:sldId id="386" r:id="rId1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5" autoAdjust="0"/>
    <p:restoredTop sz="94660"/>
  </p:normalViewPr>
  <p:slideViewPr>
    <p:cSldViewPr>
      <p:cViewPr varScale="1">
        <p:scale>
          <a:sx n="86" d="100"/>
          <a:sy n="86" d="100"/>
        </p:scale>
        <p:origin x="-150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9BCD00-402A-47AE-B7C0-F73111FF208B}" type="datetimeFigureOut">
              <a:rPr lang="en-US" smtClean="0"/>
              <a:pPr/>
              <a:t>10/22/2019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802024-49B7-40E2-9495-F2157FE6FE7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B802024-49B7-40E2-9495-F2157FE6FE74}"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894A208-9662-4144-98B5-E66B8E0AE159}" type="slidenum">
              <a:rPr lang="en-IN" smtClean="0">
                <a:solidFill>
                  <a:prstClr val="black"/>
                </a:solidFill>
              </a:rPr>
              <a:pPr/>
              <a:t>109</a:t>
            </a:fld>
            <a:endParaRPr lang="en-IN">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7F7945F-0CD9-4DC0-847D-1D6AE117EB5B}" type="datetimeFigureOut">
              <a:rPr lang="en-US" smtClean="0"/>
              <a:pPr/>
              <a:t>10/22/2019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9E21420-7FE4-4CBE-9288-AB6D8BBB6B3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7F7945F-0CD9-4DC0-847D-1D6AE117EB5B}" type="datetimeFigureOut">
              <a:rPr lang="en-US" smtClean="0"/>
              <a:pPr/>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21420-7FE4-4CBE-9288-AB6D8BBB6B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7F7945F-0CD9-4DC0-847D-1D6AE117EB5B}" type="datetimeFigureOut">
              <a:rPr lang="en-US" smtClean="0"/>
              <a:pPr/>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21420-7FE4-4CBE-9288-AB6D8BBB6B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7F7945F-0CD9-4DC0-847D-1D6AE117EB5B}" type="datetimeFigureOut">
              <a:rPr lang="en-US" smtClean="0"/>
              <a:pPr/>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21420-7FE4-4CBE-9288-AB6D8BBB6B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7F7945F-0CD9-4DC0-847D-1D6AE117EB5B}" type="datetimeFigureOut">
              <a:rPr lang="en-US" smtClean="0"/>
              <a:pPr/>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21420-7FE4-4CBE-9288-AB6D8BBB6B3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7F7945F-0CD9-4DC0-847D-1D6AE117EB5B}" type="datetimeFigureOut">
              <a:rPr lang="en-US" smtClean="0"/>
              <a:pPr/>
              <a:t>10/22/2019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E21420-7FE4-4CBE-9288-AB6D8BBB6B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7F7945F-0CD9-4DC0-847D-1D6AE117EB5B}" type="datetimeFigureOut">
              <a:rPr lang="en-US" smtClean="0"/>
              <a:pPr/>
              <a:t>10/22/2019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E21420-7FE4-4CBE-9288-AB6D8BBB6B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7F7945F-0CD9-4DC0-847D-1D6AE117EB5B}" type="datetimeFigureOut">
              <a:rPr lang="en-US" smtClean="0"/>
              <a:pPr/>
              <a:t>10/22/2019</a:t>
            </a:fld>
            <a:endParaRPr lang="en-US"/>
          </a:p>
        </p:txBody>
      </p:sp>
      <p:sp>
        <p:nvSpPr>
          <p:cNvPr id="8" name="Slide Number Placeholder 7"/>
          <p:cNvSpPr>
            <a:spLocks noGrp="1"/>
          </p:cNvSpPr>
          <p:nvPr>
            <p:ph type="sldNum" sz="quarter" idx="11"/>
          </p:nvPr>
        </p:nvSpPr>
        <p:spPr/>
        <p:txBody>
          <a:bodyPr/>
          <a:lstStyle/>
          <a:p>
            <a:fld id="{79E21420-7FE4-4CBE-9288-AB6D8BBB6B36}"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F7945F-0CD9-4DC0-847D-1D6AE117EB5B}" type="datetimeFigureOut">
              <a:rPr lang="en-US" smtClean="0"/>
              <a:pPr/>
              <a:t>10/22/2019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E21420-7FE4-4CBE-9288-AB6D8BBB6B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7F7945F-0CD9-4DC0-847D-1D6AE117EB5B}" type="datetimeFigureOut">
              <a:rPr lang="en-US" smtClean="0"/>
              <a:pPr/>
              <a:t>10/22/2019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79E21420-7FE4-4CBE-9288-AB6D8BBB6B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57F7945F-0CD9-4DC0-847D-1D6AE117EB5B}" type="datetimeFigureOut">
              <a:rPr lang="en-US" smtClean="0"/>
              <a:pPr/>
              <a:t>10/22/2019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E21420-7FE4-4CBE-9288-AB6D8BBB6B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57F7945F-0CD9-4DC0-847D-1D6AE117EB5B}" type="datetimeFigureOut">
              <a:rPr lang="en-US" smtClean="0"/>
              <a:pPr/>
              <a:t>10/22/2019</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79E21420-7FE4-4CBE-9288-AB6D8BBB6B3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techterms.com/definition/cpu" TargetMode="External"/><Relationship Id="rId2" Type="http://schemas.openxmlformats.org/officeDocument/2006/relationships/hyperlink" Target="https://techterms.com/definition/ram" TargetMode="External"/><Relationship Id="rId1" Type="http://schemas.openxmlformats.org/officeDocument/2006/relationships/slideLayout" Target="../slideLayouts/slideLayout2.xml"/><Relationship Id="rId4" Type="http://schemas.openxmlformats.org/officeDocument/2006/relationships/hyperlink" Target="https://techterms.com/definition/ultradma"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hyperlink" Target="https://techterms.com/definition/system_unit" TargetMode="External"/><Relationship Id="rId13" Type="http://schemas.openxmlformats.org/officeDocument/2006/relationships/hyperlink" Target="https://techterms.com/definition/usb" TargetMode="External"/><Relationship Id="rId3" Type="http://schemas.openxmlformats.org/officeDocument/2006/relationships/hyperlink" Target="https://techterms.com/definition/component" TargetMode="External"/><Relationship Id="rId7" Type="http://schemas.openxmlformats.org/officeDocument/2006/relationships/hyperlink" Target="https://techterms.com/definition/pc" TargetMode="External"/><Relationship Id="rId12" Type="http://schemas.openxmlformats.org/officeDocument/2006/relationships/hyperlink" Target="https://techterms.com/definition/port" TargetMode="External"/><Relationship Id="rId2" Type="http://schemas.openxmlformats.org/officeDocument/2006/relationships/hyperlink" Target="https://techterms.com/definition/bus" TargetMode="External"/><Relationship Id="rId1" Type="http://schemas.openxmlformats.org/officeDocument/2006/relationships/slideLayout" Target="../slideLayouts/slideLayout2.xml"/><Relationship Id="rId6" Type="http://schemas.openxmlformats.org/officeDocument/2006/relationships/hyperlink" Target="https://techterms.com/definition/io" TargetMode="External"/><Relationship Id="rId11" Type="http://schemas.openxmlformats.org/officeDocument/2006/relationships/hyperlink" Target="https://techterms.com/definition/wireless" TargetMode="External"/><Relationship Id="rId5" Type="http://schemas.openxmlformats.org/officeDocument/2006/relationships/hyperlink" Target="https://techterms.com/definition/motherboard" TargetMode="External"/><Relationship Id="rId10" Type="http://schemas.openxmlformats.org/officeDocument/2006/relationships/hyperlink" Target="https://techterms.com/definition/wired" TargetMode="External"/><Relationship Id="rId4" Type="http://schemas.openxmlformats.org/officeDocument/2006/relationships/hyperlink" Target="https://techterms.com/definition/desktop_computer" TargetMode="External"/><Relationship Id="rId9" Type="http://schemas.openxmlformats.org/officeDocument/2006/relationships/hyperlink" Target="https://techterms.com/definition/videocard"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techterms.com/definition/megabyte" TargetMode="External"/><Relationship Id="rId2" Type="http://schemas.openxmlformats.org/officeDocument/2006/relationships/hyperlink" Target="https://techterms.com/definition/megahertz" TargetMode="External"/><Relationship Id="rId1" Type="http://schemas.openxmlformats.org/officeDocument/2006/relationships/slideLayout" Target="../slideLayouts/slideLayout7.xml"/><Relationship Id="rId5" Type="http://schemas.openxmlformats.org/officeDocument/2006/relationships/hyperlink" Target="https://techterms.com/definition/pciexpress" TargetMode="External"/><Relationship Id="rId4" Type="http://schemas.openxmlformats.org/officeDocument/2006/relationships/hyperlink" Target="https://techterms.com/definition/pcix"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hyperlink" Target="http://blog.nimbledroid.com/2016/05/23/memory-leaks.html" TargetMode="External"/><Relationship Id="rId2" Type="http://schemas.openxmlformats.org/officeDocument/2006/relationships/image" Target="../media/image14.jpeg"/><Relationship Id="rId1" Type="http://schemas.openxmlformats.org/officeDocument/2006/relationships/slideLayout" Target="../slideLayouts/slideLayout7.xml"/><Relationship Id="rId5" Type="http://schemas.openxmlformats.org/officeDocument/2006/relationships/hyperlink" Target="http://www.dreamstime.com/stock-image-computer-memory-pair-ram-white-background-image35076511" TargetMode="External"/><Relationship Id="rId4" Type="http://schemas.openxmlformats.org/officeDocument/2006/relationships/image" Target="../media/image15.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hyperlink" Target="https://www.elprocus.com/know-about-types-of-registers-in-8051-microcontroller/"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hyperlink" Target="https://commons.wikimedia.org/wiki/File:BASF-magnetic-audio-tape-01.jpg" TargetMode="External"/><Relationship Id="rId2" Type="http://schemas.openxmlformats.org/officeDocument/2006/relationships/image" Target="../media/image18.jpeg"/><Relationship Id="rId1" Type="http://schemas.openxmlformats.org/officeDocument/2006/relationships/slideLayout" Target="../slideLayouts/slideLayout4.xml"/><Relationship Id="rId6" Type="http://schemas.openxmlformats.org/officeDocument/2006/relationships/image" Target="../media/image20.jpeg"/><Relationship Id="rId5" Type="http://schemas.openxmlformats.org/officeDocument/2006/relationships/hyperlink" Target="https://electronics.stackexchange.com/questions/287149/can-photos-be-printed-on-the-actual-disks-in-magnetic-hard-drive-the-same-way-th"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hyperlink" Target="https://technews365.info/concept-programmable-read-memory-prom/" TargetMode="External"/><Relationship Id="rId7" Type="http://schemas.openxmlformats.org/officeDocument/2006/relationships/hyperlink" Target="http://libstock.com/projects/view/388/eeprom-click-example" TargetMode="External"/><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1.jpeg"/><Relationship Id="rId5" Type="http://schemas.openxmlformats.org/officeDocument/2006/relationships/hyperlink" Target="http://electronics.stackexchange.com/questions/34607/erasing-eproms-with-sunlight" TargetMode="External"/><Relationship Id="rId4" Type="http://schemas.openxmlformats.org/officeDocument/2006/relationships/image" Target="../media/image30.jpe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hyperlink" Target="https://electronics.stackexchange.com/questions/287149/can-photos-be-printed-on-the-actual-disks-in-magnetic-hard-drive-the-same-way-th" TargetMode="External"/><Relationship Id="rId2" Type="http://schemas.openxmlformats.org/officeDocument/2006/relationships/image" Target="../media/image19.jpe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https://en.wikipedia.org/wiki/Mitsubishi_Kagaku_Media" TargetMode="External"/><Relationship Id="rId2" Type="http://schemas.openxmlformats.org/officeDocument/2006/relationships/image" Target="../media/image33.jpeg"/><Relationship Id="rId1" Type="http://schemas.openxmlformats.org/officeDocument/2006/relationships/slideLayout" Target="../slideLayouts/slideLayout7.xml"/><Relationship Id="rId5" Type="http://schemas.openxmlformats.org/officeDocument/2006/relationships/hyperlink" Target="http://eshop.macsales.com/item/Memorex/CDRW801/" TargetMode="External"/><Relationship Id="rId4" Type="http://schemas.openxmlformats.org/officeDocument/2006/relationships/image" Target="../media/image34.jpeg"/></Relationships>
</file>

<file path=ppt/slides/_rels/slide97.xml.rels><?xml version="1.0" encoding="UTF-8" standalone="yes"?>
<Relationships xmlns="http://schemas.openxmlformats.org/package/2006/relationships"><Relationship Id="rId3" Type="http://schemas.openxmlformats.org/officeDocument/2006/relationships/hyperlink" Target="http://ikkarius.deviantart.com/art/Digital-Versatile-Disc-99853049" TargetMode="External"/><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43000"/>
            <a:ext cx="9525000" cy="4154984"/>
          </a:xfrm>
          <a:prstGeom prst="rect">
            <a:avLst/>
          </a:prstGeom>
        </p:spPr>
        <p:txBody>
          <a:bodyPr wrap="square">
            <a:spAutoFit/>
          </a:bodyPr>
          <a:lstStyle/>
          <a:p>
            <a:pPr>
              <a:buNone/>
            </a:pPr>
            <a:r>
              <a:rPr lang="en-US" sz="4400" dirty="0" smtClean="0"/>
              <a:t> Digital computer organization</a:t>
            </a:r>
          </a:p>
          <a:p>
            <a:pPr>
              <a:buNone/>
            </a:pPr>
            <a:r>
              <a:rPr lang="en-US" sz="4400" dirty="0" smtClean="0"/>
              <a:t>                     </a:t>
            </a:r>
          </a:p>
          <a:p>
            <a:pPr>
              <a:buNone/>
            </a:pPr>
            <a:r>
              <a:rPr lang="en-US" sz="3600" dirty="0" smtClean="0"/>
              <a:t>            MCA (6-YEARS) (III-SEM)</a:t>
            </a:r>
          </a:p>
          <a:p>
            <a:pPr>
              <a:buNone/>
            </a:pPr>
            <a:r>
              <a:rPr lang="en-US" sz="3600" dirty="0" smtClean="0"/>
              <a:t>                     SECTION “A”</a:t>
            </a:r>
          </a:p>
          <a:p>
            <a:pPr>
              <a:buNone/>
            </a:pPr>
            <a:endParaRPr lang="en-US" sz="3600" dirty="0" smtClean="0"/>
          </a:p>
          <a:p>
            <a:pPr>
              <a:buNone/>
            </a:pPr>
            <a:r>
              <a:rPr lang="en-US" sz="3200" dirty="0" smtClean="0"/>
              <a:t>SUBMITTED </a:t>
            </a:r>
            <a:r>
              <a:rPr lang="en-US" sz="3200" dirty="0" smtClean="0"/>
              <a:t>TO:         </a:t>
            </a:r>
            <a:r>
              <a:rPr lang="en-US" sz="3200" dirty="0" smtClean="0"/>
              <a:t>           SUBMITTED </a:t>
            </a:r>
            <a:r>
              <a:rPr lang="en-US" sz="3200" dirty="0" smtClean="0"/>
              <a:t>BY:</a:t>
            </a:r>
          </a:p>
          <a:p>
            <a:pPr>
              <a:buNone/>
            </a:pPr>
            <a:r>
              <a:rPr lang="en-US" sz="2800" dirty="0" smtClean="0"/>
              <a:t>Dr. </a:t>
            </a:r>
            <a:r>
              <a:rPr lang="en-US" sz="2800" dirty="0" err="1" smtClean="0"/>
              <a:t>Shaligram</a:t>
            </a:r>
            <a:r>
              <a:rPr lang="en-US" sz="2800" dirty="0" smtClean="0"/>
              <a:t> </a:t>
            </a:r>
            <a:r>
              <a:rPr lang="en-US" sz="2800" dirty="0" err="1" smtClean="0"/>
              <a:t>Prajapat</a:t>
            </a:r>
            <a:r>
              <a:rPr lang="en-US" sz="2800" dirty="0" smtClean="0"/>
              <a:t>      </a:t>
            </a:r>
            <a:r>
              <a:rPr lang="en-US" sz="2800" dirty="0" smtClean="0"/>
              <a:t>          Mohammad Nabihasan</a:t>
            </a:r>
            <a:endParaRPr lang="en-US" sz="28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990600"/>
          </a:xfrm>
        </p:spPr>
        <p:txBody>
          <a:bodyPr>
            <a:normAutofit/>
          </a:bodyPr>
          <a:lstStyle/>
          <a:p>
            <a:r>
              <a:rPr lang="en-US" dirty="0" smtClean="0"/>
              <a:t>                </a:t>
            </a:r>
            <a:r>
              <a:rPr lang="en-US" dirty="0" smtClean="0">
                <a:latin typeface="Algerian" pitchFamily="82" charset="0"/>
              </a:rPr>
              <a:t>Address bus </a:t>
            </a:r>
            <a:endParaRPr lang="en-US" dirty="0">
              <a:latin typeface="Algerian" pitchFamily="82" charset="0"/>
            </a:endParaRPr>
          </a:p>
        </p:txBody>
      </p:sp>
      <p:sp>
        <p:nvSpPr>
          <p:cNvPr id="3" name="Content Placeholder 2"/>
          <p:cNvSpPr>
            <a:spLocks noGrp="1"/>
          </p:cNvSpPr>
          <p:nvPr>
            <p:ph idx="1"/>
          </p:nvPr>
        </p:nvSpPr>
        <p:spPr>
          <a:xfrm>
            <a:off x="304800" y="1143000"/>
            <a:ext cx="8458200" cy="4983163"/>
          </a:xfrm>
        </p:spPr>
        <p:txBody>
          <a:bodyPr/>
          <a:lstStyle/>
          <a:p>
            <a:r>
              <a:rPr lang="en-GB" dirty="0" smtClean="0"/>
              <a:t>Identify the source or destination of data</a:t>
            </a:r>
          </a:p>
          <a:p>
            <a:r>
              <a:rPr lang="en-GB" dirty="0" smtClean="0"/>
              <a:t>e.g. CPU needs to read an instruction (data) from a given location in memory</a:t>
            </a:r>
          </a:p>
          <a:p>
            <a:r>
              <a:rPr lang="en-GB" dirty="0" smtClean="0"/>
              <a:t>Bus width determines maximum memory capacity of system</a:t>
            </a:r>
          </a:p>
          <a:p>
            <a:pPr lvl="1"/>
            <a:r>
              <a:rPr lang="en-GB" dirty="0" smtClean="0"/>
              <a:t>e.g. 8080 has 16 bit address bus giving 64k address space</a:t>
            </a:r>
          </a:p>
          <a:p>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B1FB85B-2DA1-4DB2-9C59-35726E8BD0EC}"/>
              </a:ext>
            </a:extLst>
          </p:cNvPr>
          <p:cNvSpPr txBox="1"/>
          <p:nvPr/>
        </p:nvSpPr>
        <p:spPr>
          <a:xfrm>
            <a:off x="4237978" y="2974019"/>
            <a:ext cx="685800" cy="369332"/>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xmlns="" id="{A5BF1CF6-02F7-4B74-9EF1-C3E99BEF1A5B}"/>
              </a:ext>
            </a:extLst>
          </p:cNvPr>
          <p:cNvSpPr txBox="1"/>
          <p:nvPr/>
        </p:nvSpPr>
        <p:spPr>
          <a:xfrm>
            <a:off x="1" y="1200329"/>
            <a:ext cx="3535532" cy="1477328"/>
          </a:xfrm>
          <a:prstGeom prst="rect">
            <a:avLst/>
          </a:prstGeom>
          <a:noFill/>
        </p:spPr>
        <p:txBody>
          <a:bodyPr wrap="square" rtlCol="0">
            <a:spAutoFit/>
          </a:bodyPr>
          <a:lstStyle/>
          <a:p>
            <a:r>
              <a:rPr lang="en-IN" b="1" u="sng" dirty="0">
                <a:latin typeface="Arial Black" panose="020B0A04020102020204" pitchFamily="34" charset="0"/>
              </a:rPr>
              <a:t>CAPACITY</a:t>
            </a:r>
            <a:r>
              <a:rPr lang="en-IN" b="1" dirty="0"/>
              <a:t>:-</a:t>
            </a:r>
          </a:p>
          <a:p>
            <a:pPr marL="285750" indent="-285750">
              <a:buFont typeface="Wingdings" panose="05000000000000000000" pitchFamily="2" charset="2"/>
              <a:buChar char="Ø"/>
            </a:pPr>
            <a:r>
              <a:rPr lang="en-GB" altLang="en-US" dirty="0"/>
              <a:t>Word size</a:t>
            </a:r>
          </a:p>
          <a:p>
            <a:pPr marL="742950" lvl="1" indent="-285750">
              <a:buFont typeface="Wingdings" panose="05000000000000000000" pitchFamily="2" charset="2"/>
              <a:buChar char="ü"/>
            </a:pPr>
            <a:r>
              <a:rPr lang="en-GB" altLang="en-US" dirty="0"/>
              <a:t>The natural unit of organisation.</a:t>
            </a:r>
          </a:p>
          <a:p>
            <a:pPr marL="285750" indent="-285750">
              <a:buFont typeface="Wingdings" panose="05000000000000000000" pitchFamily="2" charset="2"/>
              <a:buChar char="Ø"/>
            </a:pPr>
            <a:r>
              <a:rPr lang="en-GB" altLang="en-US" dirty="0"/>
              <a:t>Number of words</a:t>
            </a:r>
            <a:r>
              <a:rPr lang="en-IN" altLang="en-US" dirty="0"/>
              <a:t>(or bytes).</a:t>
            </a:r>
            <a:endParaRPr lang="en-GB" altLang="en-US" dirty="0"/>
          </a:p>
        </p:txBody>
      </p:sp>
      <p:sp>
        <p:nvSpPr>
          <p:cNvPr id="4" name="TextBox 3">
            <a:extLst>
              <a:ext uri="{FF2B5EF4-FFF2-40B4-BE49-F238E27FC236}">
                <a16:creationId xmlns:a16="http://schemas.microsoft.com/office/drawing/2014/main" xmlns="" id="{0816E765-F9B5-44A7-9E32-A03B5CFF3B95}"/>
              </a:ext>
            </a:extLst>
          </p:cNvPr>
          <p:cNvSpPr txBox="1"/>
          <p:nvPr/>
        </p:nvSpPr>
        <p:spPr>
          <a:xfrm>
            <a:off x="1" y="1"/>
            <a:ext cx="3535532" cy="1200329"/>
          </a:xfrm>
          <a:prstGeom prst="rect">
            <a:avLst/>
          </a:prstGeom>
          <a:noFill/>
        </p:spPr>
        <p:txBody>
          <a:bodyPr wrap="square" rtlCol="0">
            <a:spAutoFit/>
          </a:bodyPr>
          <a:lstStyle/>
          <a:p>
            <a:r>
              <a:rPr lang="en-IN" b="1" u="sng" dirty="0">
                <a:latin typeface="Arial Black" panose="020B0A04020102020204" pitchFamily="34" charset="0"/>
              </a:rPr>
              <a:t>LOCATION</a:t>
            </a:r>
            <a:r>
              <a:rPr lang="en-IN" b="1" dirty="0"/>
              <a:t>:-</a:t>
            </a:r>
          </a:p>
          <a:p>
            <a:pPr marL="285750" indent="-285750">
              <a:buFont typeface="Wingdings" panose="05000000000000000000" pitchFamily="2" charset="2"/>
              <a:buChar char="Ø"/>
            </a:pPr>
            <a:r>
              <a:rPr lang="en-GB" altLang="en-US" dirty="0"/>
              <a:t>CPU</a:t>
            </a:r>
          </a:p>
          <a:p>
            <a:pPr marL="285750" indent="-285750">
              <a:buFont typeface="Wingdings" panose="05000000000000000000" pitchFamily="2" charset="2"/>
              <a:buChar char="Ø"/>
            </a:pPr>
            <a:r>
              <a:rPr lang="en-GB" altLang="en-US" dirty="0"/>
              <a:t>Internal</a:t>
            </a:r>
          </a:p>
          <a:p>
            <a:pPr marL="285750" indent="-285750">
              <a:buFont typeface="Wingdings" panose="05000000000000000000" pitchFamily="2" charset="2"/>
              <a:buChar char="Ø"/>
            </a:pPr>
            <a:r>
              <a:rPr lang="en-GB" altLang="en-US" dirty="0"/>
              <a:t>External</a:t>
            </a:r>
            <a:endParaRPr lang="en-IN" b="1" dirty="0"/>
          </a:p>
        </p:txBody>
      </p:sp>
      <p:sp>
        <p:nvSpPr>
          <p:cNvPr id="5" name="TextBox 4">
            <a:extLst>
              <a:ext uri="{FF2B5EF4-FFF2-40B4-BE49-F238E27FC236}">
                <a16:creationId xmlns:a16="http://schemas.microsoft.com/office/drawing/2014/main" xmlns="" id="{29E813BA-6AD0-4B4F-ACD8-100E331BB317}"/>
              </a:ext>
            </a:extLst>
          </p:cNvPr>
          <p:cNvSpPr txBox="1"/>
          <p:nvPr/>
        </p:nvSpPr>
        <p:spPr>
          <a:xfrm>
            <a:off x="0" y="2400658"/>
            <a:ext cx="3535532" cy="2862322"/>
          </a:xfrm>
          <a:prstGeom prst="rect">
            <a:avLst/>
          </a:prstGeom>
          <a:noFill/>
        </p:spPr>
        <p:txBody>
          <a:bodyPr wrap="square" rtlCol="0">
            <a:spAutoFit/>
          </a:bodyPr>
          <a:lstStyle/>
          <a:p>
            <a:r>
              <a:rPr lang="en-IN" b="1" u="sng" dirty="0">
                <a:latin typeface="Arial Black" panose="020B0A04020102020204" pitchFamily="34" charset="0"/>
              </a:rPr>
              <a:t>UNIT</a:t>
            </a:r>
            <a:r>
              <a:rPr lang="en-IN" b="1" dirty="0">
                <a:latin typeface="Arial Black" panose="020B0A04020102020204" pitchFamily="34" charset="0"/>
              </a:rPr>
              <a:t> </a:t>
            </a:r>
            <a:r>
              <a:rPr lang="en-IN" b="1" u="sng" dirty="0">
                <a:latin typeface="Arial Black" panose="020B0A04020102020204" pitchFamily="34" charset="0"/>
              </a:rPr>
              <a:t>OF</a:t>
            </a:r>
            <a:r>
              <a:rPr lang="en-IN" b="1" dirty="0">
                <a:latin typeface="Arial Black" panose="020B0A04020102020204" pitchFamily="34" charset="0"/>
              </a:rPr>
              <a:t> </a:t>
            </a:r>
            <a:r>
              <a:rPr lang="en-IN" b="1" u="sng" dirty="0">
                <a:latin typeface="Arial Black" panose="020B0A04020102020204" pitchFamily="34" charset="0"/>
              </a:rPr>
              <a:t>TRANSFER</a:t>
            </a:r>
            <a:r>
              <a:rPr lang="en-IN" b="1" dirty="0"/>
              <a:t>:-</a:t>
            </a:r>
          </a:p>
          <a:p>
            <a:pPr marL="285750" indent="-285750">
              <a:buFont typeface="Wingdings" panose="05000000000000000000" pitchFamily="2" charset="2"/>
              <a:buChar char="Ø"/>
            </a:pPr>
            <a:r>
              <a:rPr lang="en-GB" altLang="en-US" dirty="0"/>
              <a:t>Internal</a:t>
            </a:r>
          </a:p>
          <a:p>
            <a:pPr marL="742950" lvl="1" indent="-285750">
              <a:buFont typeface="Wingdings" panose="05000000000000000000" pitchFamily="2" charset="2"/>
              <a:buChar char="ü"/>
            </a:pPr>
            <a:r>
              <a:rPr lang="en-GB" altLang="en-US" dirty="0"/>
              <a:t>Usually governed by data bus width</a:t>
            </a:r>
          </a:p>
          <a:p>
            <a:pPr marL="285750" indent="-285750">
              <a:buFont typeface="Wingdings" panose="05000000000000000000" pitchFamily="2" charset="2"/>
              <a:buChar char="Ø"/>
            </a:pPr>
            <a:r>
              <a:rPr lang="en-GB" altLang="en-US" dirty="0"/>
              <a:t>External</a:t>
            </a:r>
          </a:p>
          <a:p>
            <a:pPr marL="742950" lvl="1" indent="-285750">
              <a:buFont typeface="Wingdings" panose="05000000000000000000" pitchFamily="2" charset="2"/>
              <a:buChar char="ü"/>
            </a:pPr>
            <a:r>
              <a:rPr lang="en-GB" altLang="en-US" dirty="0"/>
              <a:t>Usually a block which is much larger than a word</a:t>
            </a:r>
          </a:p>
          <a:p>
            <a:pPr marL="285750" indent="-285750">
              <a:buFont typeface="Wingdings" panose="05000000000000000000" pitchFamily="2" charset="2"/>
              <a:buChar char="Ø"/>
            </a:pPr>
            <a:r>
              <a:rPr lang="en-GB" altLang="en-US" dirty="0"/>
              <a:t>Addressable unit</a:t>
            </a:r>
          </a:p>
          <a:p>
            <a:pPr marL="742950" lvl="1" indent="-285750">
              <a:buFont typeface="Wingdings" panose="05000000000000000000" pitchFamily="2" charset="2"/>
              <a:buChar char="ü"/>
            </a:pPr>
            <a:r>
              <a:rPr lang="en-GB" altLang="en-US" dirty="0"/>
              <a:t>Smallest location which can be uniquely addressed</a:t>
            </a:r>
          </a:p>
        </p:txBody>
      </p:sp>
      <p:cxnSp>
        <p:nvCxnSpPr>
          <p:cNvPr id="7" name="Straight Connector 6">
            <a:extLst>
              <a:ext uri="{FF2B5EF4-FFF2-40B4-BE49-F238E27FC236}">
                <a16:creationId xmlns:a16="http://schemas.microsoft.com/office/drawing/2014/main" xmlns="" id="{7E5C4A1A-C548-44EF-88E8-8F6A21C98278}"/>
              </a:ext>
            </a:extLst>
          </p:cNvPr>
          <p:cNvCxnSpPr>
            <a:cxnSpLocks/>
          </p:cNvCxnSpPr>
          <p:nvPr/>
        </p:nvCxnSpPr>
        <p:spPr>
          <a:xfrm>
            <a:off x="4532051" y="0"/>
            <a:ext cx="0" cy="6858000"/>
          </a:xfrm>
          <a:prstGeom prst="line">
            <a:avLst/>
          </a:prstGeom>
          <a:ln w="76200"/>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xmlns="" id="{DEF527CF-9A7D-4152-A68D-930D968A9C6F}"/>
              </a:ext>
            </a:extLst>
          </p:cNvPr>
          <p:cNvSpPr txBox="1"/>
          <p:nvPr/>
        </p:nvSpPr>
        <p:spPr>
          <a:xfrm>
            <a:off x="4728469" y="200476"/>
            <a:ext cx="3535532" cy="2585323"/>
          </a:xfrm>
          <a:prstGeom prst="rect">
            <a:avLst/>
          </a:prstGeom>
          <a:noFill/>
        </p:spPr>
        <p:txBody>
          <a:bodyPr wrap="square" rtlCol="0">
            <a:spAutoFit/>
          </a:bodyPr>
          <a:lstStyle/>
          <a:p>
            <a:r>
              <a:rPr lang="en-IN" b="1" u="sng" dirty="0">
                <a:latin typeface="Arial Black" panose="020B0A04020102020204" pitchFamily="34" charset="0"/>
              </a:rPr>
              <a:t>ACCESS</a:t>
            </a:r>
            <a:r>
              <a:rPr lang="en-IN" b="1" dirty="0">
                <a:latin typeface="Arial Black" panose="020B0A04020102020204" pitchFamily="34" charset="0"/>
              </a:rPr>
              <a:t> </a:t>
            </a:r>
            <a:r>
              <a:rPr lang="en-IN" b="1" u="sng" dirty="0">
                <a:latin typeface="Arial Black" panose="020B0A04020102020204" pitchFamily="34" charset="0"/>
              </a:rPr>
              <a:t>METHOD</a:t>
            </a:r>
            <a:r>
              <a:rPr lang="en-IN" b="1" dirty="0"/>
              <a:t>:-</a:t>
            </a:r>
          </a:p>
          <a:p>
            <a:pPr marL="285750" indent="-285750">
              <a:buFont typeface="Wingdings" panose="05000000000000000000" pitchFamily="2" charset="2"/>
              <a:buChar char="Ø"/>
            </a:pPr>
            <a:r>
              <a:rPr lang="en-GB" altLang="en-US" dirty="0"/>
              <a:t>Sequential                         </a:t>
            </a:r>
          </a:p>
          <a:p>
            <a:pPr marL="285750" indent="-285750">
              <a:buFont typeface="Wingdings" panose="05000000000000000000" pitchFamily="2" charset="2"/>
              <a:buChar char="ü"/>
            </a:pPr>
            <a:r>
              <a:rPr lang="en-GB" altLang="en-US" dirty="0"/>
              <a:t> eg:-Tape</a:t>
            </a:r>
          </a:p>
          <a:p>
            <a:pPr marL="285750" indent="-285750">
              <a:buFont typeface="Wingdings" panose="05000000000000000000" pitchFamily="2" charset="2"/>
              <a:buChar char="Ø"/>
            </a:pPr>
            <a:r>
              <a:rPr lang="en-GB" altLang="en-US" dirty="0"/>
              <a:t>Direct</a:t>
            </a:r>
          </a:p>
          <a:p>
            <a:pPr marL="285750" indent="-285750">
              <a:buFont typeface="Wingdings" panose="05000000000000000000" pitchFamily="2" charset="2"/>
              <a:buChar char="ü"/>
            </a:pPr>
            <a:r>
              <a:rPr lang="en-GB" altLang="en-US" dirty="0"/>
              <a:t>    eg:-Disk</a:t>
            </a:r>
          </a:p>
          <a:p>
            <a:pPr marL="285750" indent="-285750">
              <a:buFont typeface="Wingdings" panose="05000000000000000000" pitchFamily="2" charset="2"/>
              <a:buChar char="Ø"/>
            </a:pPr>
            <a:r>
              <a:rPr lang="en-GB" altLang="en-US" dirty="0"/>
              <a:t>Random</a:t>
            </a:r>
          </a:p>
          <a:p>
            <a:pPr marL="285750" indent="-285750">
              <a:buFont typeface="Wingdings" panose="05000000000000000000" pitchFamily="2" charset="2"/>
              <a:buChar char="ü"/>
            </a:pPr>
            <a:r>
              <a:rPr lang="en-GB" altLang="en-US" dirty="0"/>
              <a:t>    eg:-RAM</a:t>
            </a:r>
          </a:p>
          <a:p>
            <a:pPr marL="285750" indent="-285750">
              <a:buFont typeface="Wingdings" panose="05000000000000000000" pitchFamily="2" charset="2"/>
              <a:buChar char="Ø"/>
            </a:pPr>
            <a:r>
              <a:rPr lang="en-GB" altLang="en-US" dirty="0"/>
              <a:t>Associative</a:t>
            </a:r>
          </a:p>
          <a:p>
            <a:pPr marL="285750" indent="-285750">
              <a:buFont typeface="Wingdings" panose="05000000000000000000" pitchFamily="2" charset="2"/>
              <a:buChar char="ü"/>
            </a:pPr>
            <a:r>
              <a:rPr lang="en-GB" altLang="en-US" dirty="0"/>
              <a:t>    eg:-CACHE</a:t>
            </a:r>
          </a:p>
        </p:txBody>
      </p:sp>
    </p:spTree>
    <p:extLst>
      <p:ext uri="{BB962C8B-B14F-4D97-AF65-F5344CB8AC3E}">
        <p14:creationId xmlns:p14="http://schemas.microsoft.com/office/powerpoint/2010/main" xmlns="" val="385298529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30355C91-36E6-413A-8B5C-B25DC592D39C}"/>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b="11432"/>
          <a:stretch>
            <a:fillRect/>
          </a:stretch>
        </p:blipFill>
        <p:spPr bwMode="auto">
          <a:xfrm>
            <a:off x="1429039" y="1608635"/>
            <a:ext cx="6385264" cy="47007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xmlns="" id="{B2E6CCE8-B2C8-4E0E-A239-A96B652492EB}"/>
              </a:ext>
            </a:extLst>
          </p:cNvPr>
          <p:cNvSpPr/>
          <p:nvPr/>
        </p:nvSpPr>
        <p:spPr>
          <a:xfrm>
            <a:off x="1447207" y="321553"/>
            <a:ext cx="5769336" cy="923330"/>
          </a:xfrm>
          <a:prstGeom prst="rect">
            <a:avLst/>
          </a:prstGeom>
          <a:noFill/>
        </p:spPr>
        <p:txBody>
          <a:bodyPr wrap="none" lIns="91440" tIns="45720" rIns="91440" bIns="45720">
            <a:spAutoFit/>
          </a:bodyPr>
          <a:lstStyle/>
          <a:p>
            <a:pPr algn="ctr"/>
            <a:r>
              <a:rPr lang="en-US" sz="5400" b="1" u="sng" dirty="0">
                <a:ln w="0"/>
                <a:effectLst>
                  <a:outerShdw blurRad="38100" dist="19050" dir="2700000" algn="tl" rotWithShape="0">
                    <a:schemeClr val="dk1">
                      <a:alpha val="40000"/>
                    </a:schemeClr>
                  </a:outerShdw>
                </a:effectLst>
              </a:rPr>
              <a:t>Cache</a:t>
            </a:r>
            <a:r>
              <a:rPr lang="en-US" sz="5400" b="1" dirty="0">
                <a:ln w="0"/>
                <a:effectLst>
                  <a:outerShdw blurRad="38100" dist="19050" dir="2700000" algn="tl" rotWithShape="0">
                    <a:schemeClr val="dk1">
                      <a:alpha val="40000"/>
                    </a:schemeClr>
                  </a:outerShdw>
                </a:effectLst>
              </a:rPr>
              <a:t> </a:t>
            </a:r>
            <a:r>
              <a:rPr lang="en-US" sz="5400" b="1" u="sng" dirty="0">
                <a:ln w="0"/>
                <a:effectLst>
                  <a:outerShdw blurRad="38100" dist="19050" dir="2700000" algn="tl" rotWithShape="0">
                    <a:schemeClr val="dk1">
                      <a:alpha val="40000"/>
                    </a:schemeClr>
                  </a:outerShdw>
                </a:effectLst>
              </a:rPr>
              <a:t>and</a:t>
            </a:r>
            <a:r>
              <a:rPr lang="en-US" sz="5400" b="1" dirty="0">
                <a:ln w="0"/>
                <a:effectLst>
                  <a:outerShdw blurRad="38100" dist="19050" dir="2700000" algn="tl" rotWithShape="0">
                    <a:schemeClr val="dk1">
                      <a:alpha val="40000"/>
                    </a:schemeClr>
                  </a:outerShdw>
                </a:effectLst>
              </a:rPr>
              <a:t> </a:t>
            </a:r>
            <a:r>
              <a:rPr lang="en-US" sz="5400" b="1" u="sng" dirty="0">
                <a:ln w="0"/>
                <a:effectLst>
                  <a:outerShdw blurRad="38100" dist="19050" dir="2700000" algn="tl" rotWithShape="0">
                    <a:schemeClr val="dk1">
                      <a:alpha val="40000"/>
                    </a:schemeClr>
                  </a:outerShdw>
                </a:effectLst>
              </a:rPr>
              <a:t>Memory</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14157502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BF2467F-269F-4EC3-B125-C058B34D5B95}"/>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54385" y="1353948"/>
            <a:ext cx="5635228" cy="5089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a:extLst>
              <a:ext uri="{FF2B5EF4-FFF2-40B4-BE49-F238E27FC236}">
                <a16:creationId xmlns:a16="http://schemas.microsoft.com/office/drawing/2014/main" xmlns="" id="{4F95E4B6-33BE-40B6-A4A0-F06A95AD2E56}"/>
              </a:ext>
            </a:extLst>
          </p:cNvPr>
          <p:cNvSpPr/>
          <p:nvPr/>
        </p:nvSpPr>
        <p:spPr>
          <a:xfrm>
            <a:off x="1758536" y="185784"/>
            <a:ext cx="5626926" cy="923330"/>
          </a:xfrm>
          <a:prstGeom prst="rect">
            <a:avLst/>
          </a:prstGeom>
          <a:noFill/>
        </p:spPr>
        <p:txBody>
          <a:bodyPr wrap="none" lIns="91440" tIns="45720" rIns="91440" bIns="45720">
            <a:spAutoFit/>
          </a:bodyPr>
          <a:lstStyle/>
          <a:p>
            <a:pPr algn="ctr"/>
            <a:r>
              <a:rPr lang="en-US" sz="5400" b="1" u="sng" dirty="0">
                <a:ln w="0"/>
                <a:effectLst>
                  <a:outerShdw blurRad="38100" dist="19050" dir="2700000" algn="tl" rotWithShape="0">
                    <a:schemeClr val="dk1">
                      <a:alpha val="40000"/>
                    </a:schemeClr>
                  </a:outerShdw>
                </a:effectLst>
              </a:rPr>
              <a:t>Cache</a:t>
            </a:r>
            <a:r>
              <a:rPr lang="en-US" sz="5400" b="1" dirty="0">
                <a:ln w="0"/>
                <a:effectLst>
                  <a:outerShdw blurRad="38100" dist="19050" dir="2700000" algn="tl" rotWithShape="0">
                    <a:schemeClr val="dk1">
                      <a:alpha val="40000"/>
                    </a:schemeClr>
                  </a:outerShdw>
                </a:effectLst>
              </a:rPr>
              <a:t> </a:t>
            </a:r>
            <a:r>
              <a:rPr lang="en-US" sz="5400" b="1" u="sng" dirty="0">
                <a:ln w="0"/>
                <a:effectLst>
                  <a:outerShdw blurRad="38100" dist="19050" dir="2700000" algn="tl" rotWithShape="0">
                    <a:schemeClr val="dk1">
                      <a:alpha val="40000"/>
                    </a:schemeClr>
                  </a:outerShdw>
                </a:effectLst>
              </a:rPr>
              <a:t>organization</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328784961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7DD34BA-C1D5-4AB9-86E2-6E10DDE153CB}"/>
              </a:ext>
            </a:extLst>
          </p:cNvPr>
          <p:cNvSpPr/>
          <p:nvPr/>
        </p:nvSpPr>
        <p:spPr>
          <a:xfrm>
            <a:off x="1839436" y="1240322"/>
            <a:ext cx="7046313" cy="4939814"/>
          </a:xfrm>
          <a:prstGeom prst="rect">
            <a:avLst/>
          </a:prstGeom>
        </p:spPr>
        <p:txBody>
          <a:bodyPr wrap="square">
            <a:spAutoFit/>
          </a:bodyPr>
          <a:lstStyle/>
          <a:p>
            <a:pPr marL="342900" indent="-342900">
              <a:lnSpc>
                <a:spcPct val="90000"/>
              </a:lnSpc>
              <a:buFont typeface="Wingdings" panose="05000000000000000000" pitchFamily="2" charset="2"/>
              <a:buChar char="Ø"/>
            </a:pPr>
            <a:r>
              <a:rPr lang="en-US" altLang="en-US" sz="2400" dirty="0"/>
              <a:t>80386 – no on chip cache</a:t>
            </a:r>
          </a:p>
          <a:p>
            <a:pPr marL="342900" indent="-342900">
              <a:lnSpc>
                <a:spcPct val="90000"/>
              </a:lnSpc>
              <a:buFont typeface="Wingdings" panose="05000000000000000000" pitchFamily="2" charset="2"/>
              <a:buChar char="Ø"/>
            </a:pPr>
            <a:r>
              <a:rPr lang="en-US" altLang="en-US" sz="2400" dirty="0"/>
              <a:t>80486 – 8k using 16 byte lines and four way set associative organization.</a:t>
            </a:r>
          </a:p>
          <a:p>
            <a:pPr marL="342900" indent="-342900">
              <a:lnSpc>
                <a:spcPct val="90000"/>
              </a:lnSpc>
              <a:buFont typeface="Wingdings" panose="05000000000000000000" pitchFamily="2" charset="2"/>
              <a:buChar char="Ø"/>
            </a:pPr>
            <a:r>
              <a:rPr lang="en-US" altLang="en-US" sz="2400" dirty="0"/>
              <a:t>Pentium (all versions) – two on chip L1 caches</a:t>
            </a:r>
          </a:p>
          <a:p>
            <a:pPr marL="800100" lvl="1" indent="-342900">
              <a:lnSpc>
                <a:spcPct val="90000"/>
              </a:lnSpc>
              <a:buFont typeface="Wingdings" panose="05000000000000000000" pitchFamily="2" charset="2"/>
              <a:buChar char="v"/>
            </a:pPr>
            <a:r>
              <a:rPr lang="en-US" altLang="en-US" sz="2000" dirty="0"/>
              <a:t>Data &amp; instructions</a:t>
            </a:r>
          </a:p>
          <a:p>
            <a:pPr marL="342900" indent="-342900">
              <a:lnSpc>
                <a:spcPct val="90000"/>
              </a:lnSpc>
              <a:buFont typeface="Wingdings" panose="05000000000000000000" pitchFamily="2" charset="2"/>
              <a:buChar char="Ø"/>
            </a:pPr>
            <a:r>
              <a:rPr lang="en-US" altLang="en-US" sz="2400" dirty="0"/>
              <a:t>Pentium III – L3 cache added off chip</a:t>
            </a:r>
          </a:p>
          <a:p>
            <a:pPr marL="342900" indent="-342900">
              <a:lnSpc>
                <a:spcPct val="90000"/>
              </a:lnSpc>
              <a:buFont typeface="Wingdings" panose="05000000000000000000" pitchFamily="2" charset="2"/>
              <a:buChar char="Ø"/>
            </a:pPr>
            <a:r>
              <a:rPr lang="en-US" altLang="en-US" sz="2400" dirty="0"/>
              <a:t>Pentium 4</a:t>
            </a:r>
          </a:p>
          <a:p>
            <a:pPr marL="800100" lvl="1" indent="-342900">
              <a:lnSpc>
                <a:spcPct val="90000"/>
              </a:lnSpc>
              <a:buFont typeface="Wingdings" panose="05000000000000000000" pitchFamily="2" charset="2"/>
              <a:buChar char="v"/>
            </a:pPr>
            <a:r>
              <a:rPr lang="en-US" altLang="en-US" sz="2000" dirty="0"/>
              <a:t>L1 caches</a:t>
            </a:r>
          </a:p>
          <a:p>
            <a:pPr marL="1200150" lvl="2" indent="-285750">
              <a:lnSpc>
                <a:spcPct val="90000"/>
              </a:lnSpc>
              <a:buFont typeface="Wingdings" panose="05000000000000000000" pitchFamily="2" charset="2"/>
              <a:buChar char="ü"/>
            </a:pPr>
            <a:r>
              <a:rPr lang="en-US" altLang="en-US" dirty="0"/>
              <a:t>8k bytes</a:t>
            </a:r>
          </a:p>
          <a:p>
            <a:pPr marL="1200150" lvl="2" indent="-285750">
              <a:lnSpc>
                <a:spcPct val="90000"/>
              </a:lnSpc>
              <a:buFont typeface="Wingdings" panose="05000000000000000000" pitchFamily="2" charset="2"/>
              <a:buChar char="ü"/>
            </a:pPr>
            <a:r>
              <a:rPr lang="en-US" altLang="en-US" dirty="0"/>
              <a:t>64 byte lines</a:t>
            </a:r>
          </a:p>
          <a:p>
            <a:pPr marL="1200150" lvl="2" indent="-285750">
              <a:lnSpc>
                <a:spcPct val="90000"/>
              </a:lnSpc>
              <a:buFont typeface="Wingdings" panose="05000000000000000000" pitchFamily="2" charset="2"/>
              <a:buChar char="ü"/>
            </a:pPr>
            <a:r>
              <a:rPr lang="en-US" altLang="en-US" dirty="0"/>
              <a:t>four way set associative</a:t>
            </a:r>
          </a:p>
          <a:p>
            <a:pPr marL="800100" lvl="1" indent="-342900">
              <a:lnSpc>
                <a:spcPct val="90000"/>
              </a:lnSpc>
              <a:buFont typeface="Wingdings" panose="05000000000000000000" pitchFamily="2" charset="2"/>
              <a:buChar char="v"/>
            </a:pPr>
            <a:r>
              <a:rPr lang="en-US" altLang="en-US" sz="2000" dirty="0"/>
              <a:t>L2 cache </a:t>
            </a:r>
          </a:p>
          <a:p>
            <a:pPr marL="1200150" lvl="2" indent="-285750">
              <a:lnSpc>
                <a:spcPct val="90000"/>
              </a:lnSpc>
              <a:buFont typeface="Wingdings" panose="05000000000000000000" pitchFamily="2" charset="2"/>
              <a:buChar char="ü"/>
            </a:pPr>
            <a:r>
              <a:rPr lang="en-US" altLang="en-US" dirty="0"/>
              <a:t>Feeding both L1 caches</a:t>
            </a:r>
          </a:p>
          <a:p>
            <a:pPr marL="1200150" lvl="2" indent="-285750">
              <a:lnSpc>
                <a:spcPct val="90000"/>
              </a:lnSpc>
              <a:buFont typeface="Wingdings" panose="05000000000000000000" pitchFamily="2" charset="2"/>
              <a:buChar char="ü"/>
            </a:pPr>
            <a:r>
              <a:rPr lang="en-US" altLang="en-US" dirty="0"/>
              <a:t>256k</a:t>
            </a:r>
          </a:p>
          <a:p>
            <a:pPr marL="1200150" lvl="2" indent="-285750">
              <a:lnSpc>
                <a:spcPct val="90000"/>
              </a:lnSpc>
              <a:buFont typeface="Wingdings" panose="05000000000000000000" pitchFamily="2" charset="2"/>
              <a:buChar char="ü"/>
            </a:pPr>
            <a:r>
              <a:rPr lang="en-US" altLang="en-US" dirty="0"/>
              <a:t>128 byte lines</a:t>
            </a:r>
          </a:p>
          <a:p>
            <a:pPr marL="1200150" lvl="2" indent="-285750">
              <a:lnSpc>
                <a:spcPct val="90000"/>
              </a:lnSpc>
              <a:buFont typeface="Wingdings" panose="05000000000000000000" pitchFamily="2" charset="2"/>
              <a:buChar char="ü"/>
            </a:pPr>
            <a:r>
              <a:rPr lang="en-US" altLang="en-US" dirty="0"/>
              <a:t>8 way set associative</a:t>
            </a:r>
          </a:p>
          <a:p>
            <a:pPr marL="800100" lvl="1" indent="-342900">
              <a:lnSpc>
                <a:spcPct val="90000"/>
              </a:lnSpc>
              <a:buFont typeface="Wingdings" panose="05000000000000000000" pitchFamily="2" charset="2"/>
              <a:buChar char="v"/>
            </a:pPr>
            <a:r>
              <a:rPr lang="en-US" altLang="en-US" sz="2000" dirty="0"/>
              <a:t>L3 cache on chip</a:t>
            </a:r>
            <a:endParaRPr lang="en-IN" dirty="0"/>
          </a:p>
        </p:txBody>
      </p:sp>
      <p:sp>
        <p:nvSpPr>
          <p:cNvPr id="3" name="Rectangle 2">
            <a:extLst>
              <a:ext uri="{FF2B5EF4-FFF2-40B4-BE49-F238E27FC236}">
                <a16:creationId xmlns:a16="http://schemas.microsoft.com/office/drawing/2014/main" xmlns="" id="{D89A99D3-0866-44D6-80D7-40F92C4DEE6B}"/>
              </a:ext>
            </a:extLst>
          </p:cNvPr>
          <p:cNvSpPr/>
          <p:nvPr/>
        </p:nvSpPr>
        <p:spPr>
          <a:xfrm>
            <a:off x="1475872" y="0"/>
            <a:ext cx="5038623"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Pentium</a:t>
            </a:r>
            <a:r>
              <a:rPr lang="en-US" sz="5400" b="1" dirty="0">
                <a:ln w="0"/>
                <a:effectLst>
                  <a:outerShdw blurRad="38100" dist="19050" dir="2700000" algn="tl" rotWithShape="0">
                    <a:schemeClr val="dk1">
                      <a:alpha val="40000"/>
                    </a:schemeClr>
                  </a:outerShdw>
                </a:effectLst>
              </a:rPr>
              <a:t>-4 </a:t>
            </a:r>
            <a:r>
              <a:rPr lang="en-US" sz="5400" b="1" u="sng" dirty="0">
                <a:ln w="0"/>
                <a:effectLst>
                  <a:outerShdw blurRad="38100" dist="19050" dir="2700000" algn="tl" rotWithShape="0">
                    <a:schemeClr val="dk1">
                      <a:alpha val="40000"/>
                    </a:schemeClr>
                  </a:outerShdw>
                </a:effectLst>
              </a:rPr>
              <a:t>Cache</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39411546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AA34AF61-058C-4765-885E-50D90E7FFE81}"/>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8993" y="1850226"/>
            <a:ext cx="6843400" cy="48066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itle 2"/>
          <p:cNvSpPr>
            <a:spLocks noGrp="1"/>
          </p:cNvSpPr>
          <p:nvPr>
            <p:ph type="title"/>
          </p:nvPr>
        </p:nvSpPr>
        <p:spPr>
          <a:xfrm>
            <a:off x="3555391" y="396103"/>
            <a:ext cx="3907964" cy="1137130"/>
          </a:xfrm>
        </p:spPr>
        <p:txBody>
          <a:bodyPr/>
          <a:lstStyle/>
          <a:p>
            <a:r>
              <a:rPr lang="en-US" dirty="0" smtClean="0"/>
              <a:t>Data cache</a:t>
            </a:r>
            <a:endParaRPr lang="en-IN" dirty="0"/>
          </a:p>
        </p:txBody>
      </p:sp>
    </p:spTree>
    <p:extLst>
      <p:ext uri="{BB962C8B-B14F-4D97-AF65-F5344CB8AC3E}">
        <p14:creationId xmlns:p14="http://schemas.microsoft.com/office/powerpoint/2010/main" xmlns="" val="2029908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ectangle 157">
            <a:extLst>
              <a:ext uri="{FF2B5EF4-FFF2-40B4-BE49-F238E27FC236}">
                <a16:creationId xmlns:a16="http://schemas.microsoft.com/office/drawing/2014/main" xmlns="" id="{B0D46248-7671-4950-9EE7-8EF58E7317F8}"/>
              </a:ext>
            </a:extLst>
          </p:cNvPr>
          <p:cNvSpPr/>
          <p:nvPr/>
        </p:nvSpPr>
        <p:spPr>
          <a:xfrm>
            <a:off x="1847088" y="1679234"/>
            <a:ext cx="4572000" cy="4401205"/>
          </a:xfrm>
          <a:prstGeom prst="rect">
            <a:avLst/>
          </a:prstGeom>
        </p:spPr>
        <p:txBody>
          <a:bodyPr>
            <a:spAutoFit/>
          </a:bodyPr>
          <a:lstStyle/>
          <a:p>
            <a:pPr marL="285750" indent="-285750">
              <a:buFont typeface="Wingdings" panose="05000000000000000000" pitchFamily="2" charset="2"/>
              <a:buChar char="Ø"/>
            </a:pPr>
            <a:r>
              <a:rPr lang="en-GB" altLang="en-US" sz="2000" dirty="0"/>
              <a:t>Small FIFO write buffer</a:t>
            </a:r>
          </a:p>
          <a:p>
            <a:pPr marL="742950" lvl="1" indent="-285750">
              <a:buFont typeface="Wingdings" panose="05000000000000000000" pitchFamily="2" charset="2"/>
              <a:buChar char="ü"/>
            </a:pPr>
            <a:r>
              <a:rPr lang="en-GB" altLang="en-US" sz="2000" dirty="0"/>
              <a:t>Enhances memory write performance</a:t>
            </a:r>
          </a:p>
          <a:p>
            <a:pPr marL="742950" lvl="1" indent="-285750">
              <a:buFont typeface="Wingdings" panose="05000000000000000000" pitchFamily="2" charset="2"/>
              <a:buChar char="ü"/>
            </a:pPr>
            <a:r>
              <a:rPr lang="en-GB" altLang="en-US" sz="2000" dirty="0"/>
              <a:t>Between cache and main memory</a:t>
            </a:r>
          </a:p>
          <a:p>
            <a:pPr marL="742950" lvl="1" indent="-285750">
              <a:buFont typeface="Wingdings" panose="05000000000000000000" pitchFamily="2" charset="2"/>
              <a:buChar char="ü"/>
            </a:pPr>
            <a:r>
              <a:rPr lang="en-GB" altLang="en-US" sz="2000" dirty="0"/>
              <a:t>Small c.f. cache</a:t>
            </a:r>
          </a:p>
          <a:p>
            <a:pPr marL="742950" lvl="1" indent="-285750">
              <a:buFont typeface="Wingdings" panose="05000000000000000000" pitchFamily="2" charset="2"/>
              <a:buChar char="ü"/>
            </a:pPr>
            <a:r>
              <a:rPr lang="en-GB" altLang="en-US" sz="2000" dirty="0"/>
              <a:t>Data put in write buffer at processor clock speed</a:t>
            </a:r>
          </a:p>
          <a:p>
            <a:pPr marL="742950" lvl="1" indent="-285750">
              <a:buFont typeface="Wingdings" panose="05000000000000000000" pitchFamily="2" charset="2"/>
              <a:buChar char="ü"/>
            </a:pPr>
            <a:r>
              <a:rPr lang="en-GB" altLang="en-US" sz="2000" dirty="0"/>
              <a:t>Processor continues execution</a:t>
            </a:r>
          </a:p>
          <a:p>
            <a:pPr marL="742950" lvl="1" indent="-285750">
              <a:buFont typeface="Wingdings" panose="05000000000000000000" pitchFamily="2" charset="2"/>
              <a:buChar char="ü"/>
            </a:pPr>
            <a:r>
              <a:rPr lang="en-GB" altLang="en-US" sz="2000" dirty="0"/>
              <a:t>External write in parallel until empty</a:t>
            </a:r>
          </a:p>
          <a:p>
            <a:pPr marL="742950" lvl="1" indent="-285750">
              <a:buFont typeface="Wingdings" panose="05000000000000000000" pitchFamily="2" charset="2"/>
              <a:buChar char="ü"/>
            </a:pPr>
            <a:r>
              <a:rPr lang="en-GB" altLang="en-US" sz="2000" dirty="0"/>
              <a:t>If buffer full, processor stalls</a:t>
            </a:r>
          </a:p>
          <a:p>
            <a:pPr marL="742950" lvl="1" indent="-285750">
              <a:buFont typeface="Wingdings" panose="05000000000000000000" pitchFamily="2" charset="2"/>
              <a:buChar char="ü"/>
            </a:pPr>
            <a:r>
              <a:rPr lang="en-GB" altLang="en-US" sz="2000" dirty="0"/>
              <a:t>Data in write buffer not available until written</a:t>
            </a:r>
          </a:p>
          <a:p>
            <a:pPr marL="1200150" lvl="2" indent="-285750">
              <a:buFont typeface="Wingdings" panose="05000000000000000000" pitchFamily="2" charset="2"/>
              <a:buChar char="§"/>
            </a:pPr>
            <a:r>
              <a:rPr lang="en-GB" altLang="en-US" sz="2000" dirty="0"/>
              <a:t>So keep buffer small</a:t>
            </a:r>
          </a:p>
        </p:txBody>
      </p:sp>
      <p:sp>
        <p:nvSpPr>
          <p:cNvPr id="159" name="Rectangle 158">
            <a:extLst>
              <a:ext uri="{FF2B5EF4-FFF2-40B4-BE49-F238E27FC236}">
                <a16:creationId xmlns:a16="http://schemas.microsoft.com/office/drawing/2014/main" xmlns="" id="{175C5BEB-0766-4C75-8D64-1617ED582DB8}"/>
              </a:ext>
            </a:extLst>
          </p:cNvPr>
          <p:cNvSpPr/>
          <p:nvPr/>
        </p:nvSpPr>
        <p:spPr>
          <a:xfrm>
            <a:off x="2212164" y="207264"/>
            <a:ext cx="3475631" cy="923330"/>
          </a:xfrm>
          <a:prstGeom prst="rect">
            <a:avLst/>
          </a:prstGeom>
          <a:noFill/>
        </p:spPr>
        <p:txBody>
          <a:bodyPr wrap="none" lIns="91440" tIns="45720" rIns="91440" bIns="45720">
            <a:spAutoFit/>
          </a:bodyPr>
          <a:lstStyle/>
          <a:p>
            <a:pPr algn="ctr"/>
            <a:r>
              <a:rPr lang="en-US" sz="5400" b="1" u="sng" dirty="0">
                <a:ln w="0"/>
                <a:effectLst>
                  <a:outerShdw blurRad="38100" dist="19050" dir="2700000" algn="tl" rotWithShape="0">
                    <a:schemeClr val="dk1">
                      <a:alpha val="40000"/>
                    </a:schemeClr>
                  </a:outerShdw>
                </a:effectLst>
              </a:rPr>
              <a:t>ARM</a:t>
            </a:r>
            <a:r>
              <a:rPr lang="en-US" sz="5400" b="1" dirty="0">
                <a:ln w="0"/>
                <a:effectLst>
                  <a:outerShdw blurRad="38100" dist="19050" dir="2700000" algn="tl" rotWithShape="0">
                    <a:schemeClr val="dk1">
                      <a:alpha val="40000"/>
                    </a:schemeClr>
                  </a:outerShdw>
                </a:effectLst>
              </a:rPr>
              <a:t> </a:t>
            </a:r>
            <a:r>
              <a:rPr lang="en-US" sz="5400" b="1" u="sng" dirty="0">
                <a:ln w="0"/>
                <a:effectLst>
                  <a:outerShdw blurRad="38100" dist="19050" dir="2700000" algn="tl" rotWithShape="0">
                    <a:schemeClr val="dk1">
                      <a:alpha val="40000"/>
                    </a:schemeClr>
                  </a:outerShdw>
                </a:effectLst>
              </a:rPr>
              <a:t>Cache</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257475436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7543800" cy="5334000"/>
          </a:xfrm>
        </p:spPr>
        <p:txBody>
          <a:bodyPr>
            <a:normAutofit/>
          </a:bodyPr>
          <a:lstStyle/>
          <a:p>
            <a:r>
              <a:rPr lang="en-IN" sz="11500" b="1" i="1" u="sng" dirty="0" smtClean="0">
                <a:latin typeface="Algerian" pitchFamily="82" charset="0"/>
              </a:rPr>
              <a:t>UNIT - 4</a:t>
            </a:r>
            <a:endParaRPr lang="en-IN" sz="11500" b="1" i="1" u="sng" dirty="0">
              <a:latin typeface="Algerian" pitchFamily="82"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391400" cy="609600"/>
          </a:xfrm>
        </p:spPr>
        <p:txBody>
          <a:bodyPr>
            <a:normAutofit fontScale="90000"/>
          </a:bodyPr>
          <a:lstStyle/>
          <a:p>
            <a:r>
              <a:rPr lang="en-IN" sz="4900" b="1" i="1" u="sng" dirty="0" smtClean="0">
                <a:latin typeface="Algerian" pitchFamily="82" charset="0"/>
              </a:rPr>
              <a:t>      CPU ORGANISATION</a:t>
            </a:r>
            <a:r>
              <a:rPr lang="en-IN" b="1" i="1" u="sng" dirty="0" smtClean="0"/>
              <a:t/>
            </a:r>
            <a:br>
              <a:rPr lang="en-IN" b="1" i="1" u="sng" dirty="0" smtClean="0"/>
            </a:br>
            <a:endParaRPr lang="en-IN" b="1" i="1" u="sng" dirty="0"/>
          </a:p>
        </p:txBody>
      </p:sp>
      <p:sp>
        <p:nvSpPr>
          <p:cNvPr id="3" name="Subtitle 2"/>
          <p:cNvSpPr>
            <a:spLocks noGrp="1"/>
          </p:cNvSpPr>
          <p:nvPr>
            <p:ph type="subTitle" idx="4294967295"/>
          </p:nvPr>
        </p:nvSpPr>
        <p:spPr>
          <a:xfrm>
            <a:off x="228600" y="609600"/>
            <a:ext cx="8610600" cy="6248400"/>
          </a:xfrm>
        </p:spPr>
        <p:txBody>
          <a:bodyPr>
            <a:noAutofit/>
          </a:bodyPr>
          <a:lstStyle/>
          <a:p>
            <a:pPr>
              <a:buFont typeface="Wingdings" pitchFamily="2" charset="2"/>
              <a:buChar char="Ø"/>
            </a:pPr>
            <a:r>
              <a:rPr lang="en-IN" sz="2200" dirty="0" smtClean="0">
                <a:latin typeface="Arial" pitchFamily="34" charset="0"/>
                <a:cs typeface="Arial" pitchFamily="34" charset="0"/>
              </a:rPr>
              <a:t>   </a:t>
            </a:r>
            <a:r>
              <a:rPr lang="en-IN" sz="2200" b="0" dirty="0" smtClean="0">
                <a:latin typeface="Arial" pitchFamily="34" charset="0"/>
                <a:cs typeface="Arial" pitchFamily="34" charset="0"/>
              </a:rPr>
              <a:t>CPU Acts as the brain of computer.</a:t>
            </a:r>
          </a:p>
          <a:p>
            <a:pPr>
              <a:buFont typeface="Wingdings" pitchFamily="2" charset="2"/>
              <a:buChar char="Ø"/>
            </a:pPr>
            <a:r>
              <a:rPr lang="en-IN" sz="2200" b="0" dirty="0" smtClean="0">
                <a:latin typeface="Arial" pitchFamily="34" charset="0"/>
                <a:cs typeface="Arial" pitchFamily="34" charset="0"/>
              </a:rPr>
              <a:t>  Performs all the calculations &amp; controls all the components. Carries out the instructions of a computer program, performs the basic arithmetical, logical, and input and output operations of the system.</a:t>
            </a:r>
          </a:p>
          <a:p>
            <a:pPr>
              <a:buFont typeface="Wingdings" pitchFamily="2" charset="2"/>
              <a:buChar char="Ø"/>
            </a:pPr>
            <a:r>
              <a:rPr lang="en-IN" sz="2200" b="0" dirty="0" smtClean="0">
                <a:latin typeface="Arial" pitchFamily="34" charset="0"/>
                <a:cs typeface="Arial" pitchFamily="34" charset="0"/>
              </a:rPr>
              <a:t> CPU Has Two Main Components Control Unit (CU), Arithmetic &amp; Logic Unit (ALU).</a:t>
            </a:r>
          </a:p>
          <a:p>
            <a:pPr>
              <a:buFont typeface="Wingdings" pitchFamily="2" charset="2"/>
              <a:buChar char="Ø"/>
            </a:pPr>
            <a:r>
              <a:rPr lang="en-IN" sz="2200" b="0" dirty="0" smtClean="0">
                <a:latin typeface="Arial" pitchFamily="34" charset="0"/>
                <a:cs typeface="Arial" pitchFamily="34" charset="0"/>
              </a:rPr>
              <a:t>  Control Unit Selects program instructions &amp; coordinates their execution. Regulates timing of processor. Sends control signal to and receives control signal from peripheral devices. Acts as central nervous system for all other components. It obtains instruction from memory, interprets the instruction &amp; issues signals to the required units to carry out the execution.</a:t>
            </a:r>
          </a:p>
          <a:p>
            <a:pPr>
              <a:buFont typeface="Wingdings" pitchFamily="2" charset="2"/>
              <a:buChar char="Ø"/>
            </a:pPr>
            <a:r>
              <a:rPr lang="en-IN" sz="2200" b="0" dirty="0" smtClean="0">
                <a:latin typeface="Arial" pitchFamily="34" charset="0"/>
                <a:cs typeface="Arial" pitchFamily="34" charset="0"/>
              </a:rPr>
              <a:t>  ALU Actual execution of instruction takes place in ALU. It consists of a complicated set of logic circuit, registers and accumulator to carry out all operations. Depends on the commands given by the Control Unit.</a:t>
            </a:r>
            <a:endParaRPr lang="en-IN" sz="2200" dirty="0">
              <a:latin typeface="Arial" pitchFamily="34" charset="0"/>
              <a:cs typeface="Arial" pitchFamily="34"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838200"/>
          </a:xfrm>
        </p:spPr>
        <p:txBody>
          <a:bodyPr>
            <a:normAutofit/>
          </a:bodyPr>
          <a:lstStyle/>
          <a:p>
            <a:r>
              <a:rPr lang="en-IN" sz="4800" b="1" i="1" u="sng" dirty="0" smtClean="0">
                <a:latin typeface="Algerian" pitchFamily="82" charset="0"/>
              </a:rPr>
              <a:t>CPU ORGANISATION </a:t>
            </a:r>
            <a:endParaRPr lang="en-IN" sz="4800" b="1" i="1" u="sng" dirty="0">
              <a:latin typeface="Algerian" pitchFamily="82" charset="0"/>
            </a:endParaRPr>
          </a:p>
        </p:txBody>
      </p:sp>
      <p:sp>
        <p:nvSpPr>
          <p:cNvPr id="3" name="Subtitle 2"/>
          <p:cNvSpPr>
            <a:spLocks noGrp="1"/>
          </p:cNvSpPr>
          <p:nvPr>
            <p:ph type="subTitle" idx="4294967295"/>
          </p:nvPr>
        </p:nvSpPr>
        <p:spPr>
          <a:xfrm>
            <a:off x="304800" y="990600"/>
            <a:ext cx="8686800" cy="5715000"/>
          </a:xfrm>
        </p:spPr>
        <p:txBody>
          <a:bodyPr/>
          <a:lstStyle/>
          <a:p>
            <a:r>
              <a:rPr lang="en-US" dirty="0" smtClean="0"/>
              <a:t>The major  components  of  the  processor  are  an  arithmetic  and  logic  unit(ALU)  and  a control unit(CU). The ALU does the actual computation or processing of data. The control  unit  controls  the  movement  of  data  and  instructions  into  and  out  of  the processor  and  controls  the  operation  of  the  ALU.</a:t>
            </a:r>
            <a:endParaRPr lang="en-IN" dirty="0"/>
          </a:p>
        </p:txBody>
      </p:sp>
      <p:pic>
        <p:nvPicPr>
          <p:cNvPr id="47106" name="Picture 2" descr="Image result for CPU Organisation"/>
          <p:cNvPicPr>
            <a:picLocks noChangeAspect="1" noChangeArrowheads="1"/>
          </p:cNvPicPr>
          <p:nvPr/>
        </p:nvPicPr>
        <p:blipFill>
          <a:blip r:embed="rId2" cstate="print"/>
          <a:srcRect/>
          <a:stretch>
            <a:fillRect/>
          </a:stretch>
        </p:blipFill>
        <p:spPr bwMode="auto">
          <a:xfrm>
            <a:off x="762000" y="4267200"/>
            <a:ext cx="7924800" cy="2286000"/>
          </a:xfrm>
          <a:prstGeom prst="rect">
            <a:avLst/>
          </a:prstGeom>
          <a:noFill/>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1143000"/>
          </a:xfrm>
        </p:spPr>
        <p:txBody>
          <a:bodyPr/>
          <a:lstStyle/>
          <a:p>
            <a:r>
              <a:rPr lang="en-IN" b="1" i="1" u="sng" dirty="0" smtClean="0"/>
              <a:t>   </a:t>
            </a:r>
            <a:r>
              <a:rPr lang="en-IN" sz="4800" b="1" i="1" u="sng" dirty="0" smtClean="0">
                <a:latin typeface="Algerian" pitchFamily="82" charset="0"/>
              </a:rPr>
              <a:t>REGISTER ORGANISATION</a:t>
            </a:r>
            <a:endParaRPr lang="en-IN" b="1" i="1" u="sng" dirty="0">
              <a:latin typeface="Algerian" pitchFamily="82" charset="0"/>
            </a:endParaRPr>
          </a:p>
        </p:txBody>
      </p:sp>
      <p:sp>
        <p:nvSpPr>
          <p:cNvPr id="3" name="Subtitle 2"/>
          <p:cNvSpPr>
            <a:spLocks noGrp="1"/>
          </p:cNvSpPr>
          <p:nvPr>
            <p:ph type="subTitle" idx="4294967295"/>
          </p:nvPr>
        </p:nvSpPr>
        <p:spPr>
          <a:xfrm>
            <a:off x="152400" y="1143000"/>
            <a:ext cx="8991600" cy="5715000"/>
          </a:xfrm>
        </p:spPr>
        <p:txBody>
          <a:bodyPr>
            <a:normAutofit fontScale="85000" lnSpcReduction="20000"/>
          </a:bodyPr>
          <a:lstStyle/>
          <a:p>
            <a:pPr>
              <a:buFont typeface="Wingdings" pitchFamily="2" charset="2"/>
              <a:buChar char="Ø"/>
            </a:pPr>
            <a:endParaRPr lang="en-IN" dirty="0" smtClean="0">
              <a:latin typeface="Arial" pitchFamily="34" charset="0"/>
              <a:cs typeface="Arial" pitchFamily="34" charset="0"/>
            </a:endParaRPr>
          </a:p>
          <a:p>
            <a:pPr>
              <a:buFont typeface="Wingdings" pitchFamily="2" charset="2"/>
              <a:buChar char="Ø"/>
            </a:pPr>
            <a:r>
              <a:rPr lang="en-IN" dirty="0" smtClean="0">
                <a:latin typeface="Arial" pitchFamily="34" charset="0"/>
                <a:cs typeface="Arial" pitchFamily="34" charset="0"/>
              </a:rPr>
              <a:t>   </a:t>
            </a:r>
            <a:r>
              <a:rPr lang="en-IN" b="0" dirty="0" smtClean="0">
                <a:latin typeface="Arial" pitchFamily="34" charset="0"/>
                <a:cs typeface="Arial" pitchFamily="34" charset="0"/>
              </a:rPr>
              <a:t>When we are using multiple general purpose registers, instead of single accumulator register, in the CPU Organization then this type of organization is known as General register based CPU Organization. </a:t>
            </a:r>
          </a:p>
          <a:p>
            <a:endParaRPr lang="en-IN" b="0" dirty="0" smtClean="0">
              <a:latin typeface="Arial" pitchFamily="34" charset="0"/>
              <a:cs typeface="Arial" pitchFamily="34" charset="0"/>
            </a:endParaRPr>
          </a:p>
          <a:p>
            <a:pPr>
              <a:buFont typeface="Wingdings" pitchFamily="2" charset="2"/>
              <a:buChar char="Ø"/>
            </a:pPr>
            <a:r>
              <a:rPr lang="en-IN" b="0" dirty="0" smtClean="0">
                <a:latin typeface="Arial" pitchFamily="34" charset="0"/>
                <a:cs typeface="Arial" pitchFamily="34" charset="0"/>
              </a:rPr>
              <a:t>  In this type of organization, computer uses two or three address fields in their instruction format. Each address field may specify a general register or a memory word.</a:t>
            </a:r>
          </a:p>
          <a:p>
            <a:endParaRPr lang="en-IN" b="0" dirty="0" smtClean="0">
              <a:latin typeface="Arial" pitchFamily="34" charset="0"/>
              <a:cs typeface="Arial" pitchFamily="34" charset="0"/>
            </a:endParaRPr>
          </a:p>
          <a:p>
            <a:pPr>
              <a:buFont typeface="Wingdings" pitchFamily="2" charset="2"/>
              <a:buChar char="Ø"/>
            </a:pPr>
            <a:r>
              <a:rPr lang="en-IN" b="0" dirty="0" smtClean="0">
                <a:latin typeface="Arial" pitchFamily="34" charset="0"/>
                <a:cs typeface="Arial" pitchFamily="34" charset="0"/>
              </a:rPr>
              <a:t> If many CPU registers are available for heavily used variables and intermediate results, we can avoid memory references much of the time, thus vastly increasing program execution speed, and reducing program size.</a:t>
            </a:r>
          </a:p>
          <a:p>
            <a:pPr>
              <a:buFont typeface="Wingdings" pitchFamily="2" charset="2"/>
              <a:buChar char="Ø"/>
            </a:pPr>
            <a:r>
              <a:rPr lang="en-IN" b="0" dirty="0" smtClean="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620000" cy="990600"/>
          </a:xfrm>
        </p:spPr>
        <p:txBody>
          <a:bodyPr/>
          <a:lstStyle/>
          <a:p>
            <a:r>
              <a:rPr lang="en-US" dirty="0" smtClean="0"/>
              <a:t>                    </a:t>
            </a:r>
            <a:r>
              <a:rPr lang="en-US" dirty="0" smtClean="0">
                <a:latin typeface="Algerian" pitchFamily="82" charset="0"/>
              </a:rPr>
              <a:t>Data bus</a:t>
            </a:r>
            <a:endParaRPr lang="en-US" dirty="0">
              <a:latin typeface="Algerian" pitchFamily="82" charset="0"/>
            </a:endParaRPr>
          </a:p>
        </p:txBody>
      </p:sp>
      <p:sp>
        <p:nvSpPr>
          <p:cNvPr id="3" name="Content Placeholder 2"/>
          <p:cNvSpPr>
            <a:spLocks noGrp="1"/>
          </p:cNvSpPr>
          <p:nvPr>
            <p:ph idx="1"/>
          </p:nvPr>
        </p:nvSpPr>
        <p:spPr>
          <a:xfrm>
            <a:off x="381000" y="1143000"/>
            <a:ext cx="8458200" cy="5410200"/>
          </a:xfrm>
        </p:spPr>
        <p:txBody>
          <a:bodyPr/>
          <a:lstStyle/>
          <a:p>
            <a:r>
              <a:rPr lang="en-US" dirty="0" smtClean="0"/>
              <a:t>Carries data between the processor , the memory unit and the input/output devices.</a:t>
            </a:r>
          </a:p>
          <a:p>
            <a:endParaRPr lang="en-US" dirty="0" smtClean="0"/>
          </a:p>
          <a:p>
            <a:pPr marL="420624" lvl="1" indent="-384048">
              <a:buSzPct val="80000"/>
              <a:buFont typeface="Wingdings 2"/>
              <a:buChar char=""/>
            </a:pPr>
            <a:r>
              <a:rPr lang="en-GB" sz="3000" dirty="0" smtClean="0"/>
              <a:t>Remember that there is no difference between “data” and “instruction” at this level.</a:t>
            </a:r>
          </a:p>
          <a:p>
            <a:pPr marL="420624" lvl="1" indent="-384048">
              <a:buSzPct val="80000"/>
              <a:buFont typeface="Wingdings 2"/>
              <a:buChar char=""/>
            </a:pPr>
            <a:endParaRPr lang="en-GB" dirty="0" smtClean="0"/>
          </a:p>
          <a:p>
            <a:pPr marL="420624" lvl="1" indent="-384048">
              <a:buSzPct val="80000"/>
              <a:buFont typeface="Wingdings 2"/>
              <a:buChar char=""/>
            </a:pPr>
            <a:r>
              <a:rPr lang="en-GB" sz="3000" dirty="0" smtClean="0"/>
              <a:t>Width is a key determinant of performance</a:t>
            </a:r>
          </a:p>
          <a:p>
            <a:pPr marL="420624" lvl="1" indent="-384048">
              <a:buSzPct val="80000"/>
              <a:buFont typeface="Wingdings 2"/>
              <a:buChar char=""/>
            </a:pPr>
            <a:endParaRPr lang="en-GB" dirty="0" smtClean="0"/>
          </a:p>
          <a:p>
            <a:pPr marL="420624" lvl="1" indent="-384048">
              <a:buSzPct val="80000"/>
              <a:buFont typeface="Wingdings 2"/>
              <a:buChar char=""/>
            </a:pPr>
            <a:r>
              <a:rPr lang="en-US" dirty="0" smtClean="0"/>
              <a:t> </a:t>
            </a:r>
            <a:r>
              <a:rPr lang="en-US" sz="3000" dirty="0" smtClean="0"/>
              <a:t>eg</a:t>
            </a:r>
            <a:r>
              <a:rPr lang="en-US" dirty="0" smtClean="0"/>
              <a:t> :- </a:t>
            </a:r>
            <a:r>
              <a:rPr lang="en-GB" dirty="0" smtClean="0"/>
              <a:t>8, 16, 32, 64 bit</a:t>
            </a:r>
          </a:p>
          <a:p>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28600" y="304800"/>
            <a:ext cx="8915400" cy="6400800"/>
          </a:xfrm>
        </p:spPr>
        <p:txBody>
          <a:bodyPr>
            <a:normAutofit lnSpcReduction="10000"/>
          </a:bodyPr>
          <a:lstStyle/>
          <a:p>
            <a:pPr>
              <a:buNone/>
            </a:pPr>
            <a:r>
              <a:rPr lang="en-IN" sz="4000" b="1" i="1" u="sng" dirty="0" smtClean="0">
                <a:solidFill>
                  <a:schemeClr val="accent1">
                    <a:lumMod val="60000"/>
                    <a:lumOff val="40000"/>
                  </a:schemeClr>
                </a:solidFill>
                <a:latin typeface="Algerian" pitchFamily="82" charset="0"/>
                <a:cs typeface="Arial" pitchFamily="34" charset="0"/>
              </a:rPr>
              <a:t> ADVANTAGES  –</a:t>
            </a:r>
          </a:p>
          <a:p>
            <a:pPr>
              <a:buNone/>
            </a:pPr>
            <a:endParaRPr lang="en-IN" sz="4000" b="1" i="1" u="sng" dirty="0" smtClean="0">
              <a:solidFill>
                <a:schemeClr val="accent1">
                  <a:lumMod val="60000"/>
                  <a:lumOff val="40000"/>
                </a:schemeClr>
              </a:solidFill>
              <a:latin typeface="Algerian" pitchFamily="82" charset="0"/>
              <a:cs typeface="Arial" pitchFamily="34" charset="0"/>
            </a:endParaRPr>
          </a:p>
          <a:p>
            <a:pPr fontAlgn="base">
              <a:buFont typeface="Wingdings" pitchFamily="2" charset="2"/>
              <a:buChar char="Ø"/>
            </a:pPr>
            <a:r>
              <a:rPr lang="en-IN" sz="2400" b="1" dirty="0" smtClean="0">
                <a:latin typeface="Arial" pitchFamily="34" charset="0"/>
                <a:cs typeface="Arial" pitchFamily="34" charset="0"/>
              </a:rPr>
              <a:t> Efficiency of CPU increases as there are large number     of registers are used in this organization.</a:t>
            </a:r>
          </a:p>
          <a:p>
            <a:pPr fontAlgn="base">
              <a:buFont typeface="Wingdings" pitchFamily="2" charset="2"/>
              <a:buChar char="Ø"/>
            </a:pPr>
            <a:r>
              <a:rPr lang="en-IN" sz="2400" b="1" dirty="0" smtClean="0">
                <a:latin typeface="Arial" pitchFamily="34" charset="0"/>
                <a:cs typeface="Arial" pitchFamily="34" charset="0"/>
              </a:rPr>
              <a:t>  Less memory space is used to store the program since the instructions are written in compact way.</a:t>
            </a:r>
          </a:p>
          <a:p>
            <a:endParaRPr lang="en-IN" sz="2800" b="1" dirty="0" smtClean="0">
              <a:latin typeface="Arial" pitchFamily="34" charset="0"/>
              <a:cs typeface="Arial" pitchFamily="34" charset="0"/>
            </a:endParaRPr>
          </a:p>
          <a:p>
            <a:pPr>
              <a:buNone/>
            </a:pPr>
            <a:r>
              <a:rPr lang="en-IN" sz="3600" b="1" i="1" u="sng" dirty="0" smtClean="0">
                <a:solidFill>
                  <a:schemeClr val="accent1">
                    <a:lumMod val="60000"/>
                    <a:lumOff val="40000"/>
                  </a:schemeClr>
                </a:solidFill>
                <a:latin typeface="Algerian" pitchFamily="82" charset="0"/>
                <a:cs typeface="Arial" pitchFamily="34" charset="0"/>
              </a:rPr>
              <a:t>DISADVANTAGES –</a:t>
            </a:r>
          </a:p>
          <a:p>
            <a:pPr fontAlgn="base">
              <a:buNone/>
            </a:pPr>
            <a:endParaRPr lang="en-IN" b="1" dirty="0" smtClean="0">
              <a:latin typeface="Arial" pitchFamily="34" charset="0"/>
              <a:cs typeface="Arial" pitchFamily="34" charset="0"/>
            </a:endParaRPr>
          </a:p>
          <a:p>
            <a:pPr fontAlgn="base">
              <a:buFont typeface="Wingdings" pitchFamily="2" charset="2"/>
              <a:buChar char="Ø"/>
            </a:pPr>
            <a:r>
              <a:rPr lang="en-IN" sz="2400" b="1" dirty="0" smtClean="0">
                <a:latin typeface="Arial" pitchFamily="34" charset="0"/>
                <a:cs typeface="Arial" pitchFamily="34" charset="0"/>
              </a:rPr>
              <a:t>Care should be taken to avoid unnecessary usage of registers. Thus, compilers need to be more intelligent in this aspect.</a:t>
            </a:r>
          </a:p>
          <a:p>
            <a:pPr fontAlgn="base">
              <a:buFont typeface="Wingdings" pitchFamily="2" charset="2"/>
              <a:buChar char="Ø"/>
            </a:pPr>
            <a:r>
              <a:rPr lang="en-IN" sz="2400" b="1" dirty="0" smtClean="0">
                <a:latin typeface="Arial" pitchFamily="34" charset="0"/>
                <a:cs typeface="Arial" pitchFamily="34" charset="0"/>
              </a:rPr>
              <a:t>  Since large number of registers are used, thus extra cost is required in this organization</a:t>
            </a:r>
            <a:r>
              <a:rPr lang="en-IN" sz="2000" b="1" dirty="0" smtClean="0">
                <a:latin typeface="Arial" pitchFamily="34" charset="0"/>
                <a:cs typeface="Arial" pitchFamily="34" charset="0"/>
              </a:rPr>
              <a:t>.</a:t>
            </a:r>
          </a:p>
          <a:p>
            <a:endParaRPr lang="en-IN" sz="2800" b="1" dirty="0">
              <a:latin typeface="Arial" pitchFamily="34" charset="0"/>
              <a:cs typeface="Arial" pitchFamily="34"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subTitle" idx="4294967295"/>
          </p:nvPr>
        </p:nvSpPr>
        <p:spPr>
          <a:xfrm>
            <a:off x="381000" y="381000"/>
            <a:ext cx="8305800" cy="6019800"/>
          </a:xfrm>
        </p:spPr>
        <p:txBody>
          <a:bodyPr>
            <a:normAutofit/>
          </a:bodyPr>
          <a:lstStyle/>
          <a:p>
            <a:pPr>
              <a:buFont typeface="Wingdings" pitchFamily="2" charset="2"/>
              <a:buChar char="Ø"/>
            </a:pPr>
            <a:r>
              <a:rPr lang="en-US" sz="2800" dirty="0" smtClean="0">
                <a:latin typeface="Arial" pitchFamily="34" charset="0"/>
                <a:cs typeface="Arial" pitchFamily="34" charset="0"/>
              </a:rPr>
              <a:t>The registers in the processor perform two roles: </a:t>
            </a:r>
          </a:p>
          <a:p>
            <a:pPr>
              <a:buFont typeface="Wingdings" pitchFamily="2" charset="2"/>
              <a:buChar char="Ø"/>
            </a:pPr>
            <a:endParaRPr lang="en-US" sz="2800" dirty="0" smtClean="0">
              <a:latin typeface="Arial" pitchFamily="34" charset="0"/>
              <a:cs typeface="Arial" pitchFamily="34" charset="0"/>
            </a:endParaRPr>
          </a:p>
          <a:p>
            <a:pPr>
              <a:buFont typeface="Wingdings" pitchFamily="2" charset="2"/>
              <a:buChar char="Ø"/>
            </a:pPr>
            <a:r>
              <a:rPr lang="en-US" b="0" dirty="0" smtClean="0">
                <a:solidFill>
                  <a:schemeClr val="accent1">
                    <a:lumMod val="60000"/>
                    <a:lumOff val="40000"/>
                  </a:schemeClr>
                </a:solidFill>
                <a:latin typeface="Algerian" pitchFamily="82" charset="0"/>
                <a:cs typeface="Arial" pitchFamily="34" charset="0"/>
              </a:rPr>
              <a:t>   </a:t>
            </a:r>
            <a:r>
              <a:rPr lang="en-US" dirty="0" smtClean="0">
                <a:solidFill>
                  <a:schemeClr val="accent1">
                    <a:lumMod val="60000"/>
                    <a:lumOff val="40000"/>
                  </a:schemeClr>
                </a:solidFill>
                <a:latin typeface="Algerian" pitchFamily="82" charset="0"/>
                <a:cs typeface="Arial" pitchFamily="34" charset="0"/>
              </a:rPr>
              <a:t>User-visible registers </a:t>
            </a:r>
            <a:r>
              <a:rPr lang="en-US" b="0" dirty="0" smtClean="0">
                <a:solidFill>
                  <a:schemeClr val="accent1">
                    <a:lumMod val="60000"/>
                    <a:lumOff val="40000"/>
                  </a:schemeClr>
                </a:solidFill>
                <a:latin typeface="Algerian" pitchFamily="82" charset="0"/>
                <a:cs typeface="Arial" pitchFamily="34" charset="0"/>
              </a:rPr>
              <a:t>: </a:t>
            </a:r>
            <a:r>
              <a:rPr lang="en-US" b="0" dirty="0" smtClean="0">
                <a:latin typeface="Arial" pitchFamily="34" charset="0"/>
                <a:cs typeface="Arial" pitchFamily="34" charset="0"/>
              </a:rPr>
              <a:t>Enable the machine- or assembly language programmer to minimize main memory references by optimizing use of registers.</a:t>
            </a:r>
          </a:p>
          <a:p>
            <a:pPr>
              <a:buFont typeface="Wingdings" pitchFamily="2" charset="2"/>
              <a:buChar char="Ø"/>
            </a:pPr>
            <a:endParaRPr lang="en-US" b="0" dirty="0" smtClean="0">
              <a:latin typeface="Arial" pitchFamily="34" charset="0"/>
              <a:cs typeface="Arial" pitchFamily="34" charset="0"/>
            </a:endParaRPr>
          </a:p>
          <a:p>
            <a:pPr>
              <a:buFont typeface="Wingdings" pitchFamily="2" charset="2"/>
              <a:buChar char="Ø"/>
            </a:pPr>
            <a:r>
              <a:rPr lang="en-US" b="0" dirty="0" smtClean="0">
                <a:latin typeface="Arial" pitchFamily="34" charset="0"/>
                <a:cs typeface="Arial" pitchFamily="34" charset="0"/>
              </a:rPr>
              <a:t>  </a:t>
            </a:r>
            <a:r>
              <a:rPr lang="en-US" dirty="0" smtClean="0">
                <a:solidFill>
                  <a:schemeClr val="accent1">
                    <a:lumMod val="60000"/>
                    <a:lumOff val="40000"/>
                  </a:schemeClr>
                </a:solidFill>
                <a:latin typeface="Algerian" pitchFamily="82" charset="0"/>
                <a:cs typeface="Arial" pitchFamily="34" charset="0"/>
              </a:rPr>
              <a:t>Control and status registers </a:t>
            </a:r>
            <a:r>
              <a:rPr lang="en-US" b="0" dirty="0" smtClean="0">
                <a:solidFill>
                  <a:schemeClr val="accent1">
                    <a:lumMod val="60000"/>
                    <a:lumOff val="40000"/>
                  </a:schemeClr>
                </a:solidFill>
                <a:latin typeface="Algerian" pitchFamily="82" charset="0"/>
                <a:cs typeface="Arial" pitchFamily="34" charset="0"/>
              </a:rPr>
              <a:t>: </a:t>
            </a:r>
            <a:r>
              <a:rPr lang="en-US" b="0" dirty="0" smtClean="0">
                <a:latin typeface="Arial" pitchFamily="34" charset="0"/>
                <a:cs typeface="Arial" pitchFamily="34" charset="0"/>
              </a:rPr>
              <a:t>Used by the control unit to control the operation of the processor and by privileged, operating system programs to control the execution of programs.</a:t>
            </a:r>
          </a:p>
          <a:p>
            <a:pPr>
              <a:buFont typeface="Wingdings" pitchFamily="2" charset="2"/>
              <a:buChar char="Ø"/>
            </a:pPr>
            <a:endParaRPr lang="en-US" b="0" dirty="0" smtClean="0"/>
          </a:p>
          <a:p>
            <a:pPr>
              <a:buFont typeface="Wingdings" pitchFamily="2" charset="2"/>
              <a:buChar char="Ø"/>
            </a:pPr>
            <a:endParaRPr lang="en-IN" sz="28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subTitle" idx="4294967295"/>
          </p:nvPr>
        </p:nvSpPr>
        <p:spPr>
          <a:xfrm>
            <a:off x="152400" y="304800"/>
            <a:ext cx="8686800" cy="6248400"/>
          </a:xfrm>
        </p:spPr>
        <p:txBody>
          <a:bodyPr>
            <a:normAutofit fontScale="77500" lnSpcReduction="20000"/>
          </a:bodyPr>
          <a:lstStyle/>
          <a:p>
            <a:pPr>
              <a:buNone/>
            </a:pPr>
            <a:r>
              <a:rPr lang="en-US" sz="3600" b="1" dirty="0" smtClean="0">
                <a:latin typeface="Arial" pitchFamily="34" charset="0"/>
                <a:cs typeface="Arial" pitchFamily="34" charset="0"/>
              </a:rPr>
              <a:t>           </a:t>
            </a:r>
            <a:r>
              <a:rPr lang="en-US" sz="5200" b="1" dirty="0" smtClean="0">
                <a:solidFill>
                  <a:schemeClr val="accent1">
                    <a:lumMod val="60000"/>
                    <a:lumOff val="40000"/>
                  </a:schemeClr>
                </a:solidFill>
                <a:latin typeface="Algerian" pitchFamily="82" charset="0"/>
                <a:cs typeface="Arial" pitchFamily="34" charset="0"/>
              </a:rPr>
              <a:t>User-visible registers </a:t>
            </a:r>
            <a:r>
              <a:rPr lang="en-US" sz="5200" dirty="0" smtClean="0">
                <a:solidFill>
                  <a:schemeClr val="accent1">
                    <a:lumMod val="60000"/>
                    <a:lumOff val="40000"/>
                  </a:schemeClr>
                </a:solidFill>
                <a:latin typeface="Algerian" pitchFamily="82" charset="0"/>
                <a:cs typeface="Arial" pitchFamily="34" charset="0"/>
              </a:rPr>
              <a:t>:</a:t>
            </a:r>
            <a:r>
              <a:rPr lang="en-US" sz="3600" dirty="0" smtClean="0">
                <a:latin typeface="Arial" pitchFamily="34" charset="0"/>
                <a:cs typeface="Arial" pitchFamily="34" charset="0"/>
              </a:rPr>
              <a:t>   </a:t>
            </a:r>
          </a:p>
          <a:p>
            <a:pPr>
              <a:buNone/>
            </a:pPr>
            <a:endParaRPr lang="en-US" sz="3000" dirty="0" smtClean="0">
              <a:latin typeface="Arial" pitchFamily="34" charset="0"/>
              <a:cs typeface="Arial" pitchFamily="34" charset="0"/>
            </a:endParaRPr>
          </a:p>
          <a:p>
            <a:pPr>
              <a:buNone/>
            </a:pPr>
            <a:r>
              <a:rPr lang="en-US" sz="3100" b="0" dirty="0" smtClean="0">
                <a:latin typeface="Arial" pitchFamily="34" charset="0"/>
                <a:cs typeface="Arial" pitchFamily="34" charset="0"/>
              </a:rPr>
              <a:t>    A user-visible register is one that may be referenced by means of the machine language that the processor executes. We can characterize these in the following categories:</a:t>
            </a:r>
          </a:p>
          <a:p>
            <a:endParaRPr lang="en-US" b="0" dirty="0" smtClean="0"/>
          </a:p>
          <a:p>
            <a:pPr>
              <a:buFont typeface="Wingdings" pitchFamily="2" charset="2"/>
              <a:buChar char="Ø"/>
            </a:pPr>
            <a:r>
              <a:rPr lang="en-US" sz="2900" b="1" dirty="0" smtClean="0">
                <a:latin typeface="Arial" pitchFamily="34" charset="0"/>
                <a:cs typeface="Arial" pitchFamily="34" charset="0"/>
              </a:rPr>
              <a:t> General purpose</a:t>
            </a:r>
          </a:p>
          <a:p>
            <a:pPr>
              <a:buFont typeface="Wingdings" pitchFamily="2" charset="2"/>
              <a:buChar char="Ø"/>
            </a:pPr>
            <a:r>
              <a:rPr lang="en-US" sz="2900" b="1" dirty="0" smtClean="0">
                <a:latin typeface="Arial" pitchFamily="34" charset="0"/>
                <a:cs typeface="Arial" pitchFamily="34" charset="0"/>
              </a:rPr>
              <a:t> Data </a:t>
            </a:r>
          </a:p>
          <a:p>
            <a:pPr>
              <a:buFont typeface="Wingdings" pitchFamily="2" charset="2"/>
              <a:buChar char="Ø"/>
            </a:pPr>
            <a:r>
              <a:rPr lang="en-US" sz="2900" b="1" dirty="0" smtClean="0">
                <a:latin typeface="Arial" pitchFamily="34" charset="0"/>
                <a:cs typeface="Arial" pitchFamily="34" charset="0"/>
              </a:rPr>
              <a:t> Address </a:t>
            </a:r>
          </a:p>
          <a:p>
            <a:pPr>
              <a:buFont typeface="Wingdings" pitchFamily="2" charset="2"/>
              <a:buChar char="Ø"/>
            </a:pPr>
            <a:r>
              <a:rPr lang="en-US" sz="2900" b="1" dirty="0" smtClean="0">
                <a:latin typeface="Arial" pitchFamily="34" charset="0"/>
                <a:cs typeface="Arial" pitchFamily="34" charset="0"/>
              </a:rPr>
              <a:t> Condition codes   </a:t>
            </a:r>
          </a:p>
          <a:p>
            <a:endParaRPr lang="en-US" dirty="0" smtClean="0">
              <a:latin typeface="Arial" pitchFamily="34" charset="0"/>
              <a:cs typeface="Arial" pitchFamily="34" charset="0"/>
            </a:endParaRPr>
          </a:p>
          <a:p>
            <a:pPr>
              <a:buFont typeface="Wingdings" pitchFamily="2" charset="2"/>
              <a:buChar char="ü"/>
            </a:pPr>
            <a:r>
              <a:rPr lang="en-US" dirty="0" smtClean="0">
                <a:latin typeface="Arial" pitchFamily="34" charset="0"/>
                <a:cs typeface="Arial" pitchFamily="34" charset="0"/>
              </a:rPr>
              <a:t> </a:t>
            </a:r>
            <a:r>
              <a:rPr lang="en-US" b="1" dirty="0" smtClean="0">
                <a:latin typeface="Arial" pitchFamily="34" charset="0"/>
                <a:cs typeface="Arial" pitchFamily="34" charset="0"/>
              </a:rPr>
              <a:t>General-purpose registers </a:t>
            </a:r>
            <a:r>
              <a:rPr lang="en-US" b="0" dirty="0" smtClean="0">
                <a:latin typeface="Arial" pitchFamily="34" charset="0"/>
                <a:cs typeface="Arial" pitchFamily="34" charset="0"/>
              </a:rPr>
              <a:t>can be assigned to a variety of functions by the programmer. Sometimes their use within the instruction set is orthogonal to the operation.</a:t>
            </a:r>
          </a:p>
          <a:p>
            <a:endParaRPr lang="en-US" b="0" dirty="0" smtClean="0"/>
          </a:p>
          <a:p>
            <a:endParaRPr lang="en-US" b="0" dirty="0" smtClean="0"/>
          </a:p>
          <a:p>
            <a:pPr>
              <a:buNone/>
            </a:pPr>
            <a:r>
              <a:rPr lang="en-US" b="0" dirty="0" smtClean="0"/>
              <a:t> </a:t>
            </a:r>
            <a:endParaRPr lang="en-IN" b="0"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4294967295"/>
          </p:nvPr>
        </p:nvSpPr>
        <p:spPr>
          <a:xfrm>
            <a:off x="381000" y="304800"/>
            <a:ext cx="8305800" cy="6096000"/>
          </a:xfrm>
        </p:spPr>
        <p:txBody>
          <a:bodyPr>
            <a:normAutofit fontScale="85000" lnSpcReduction="20000"/>
          </a:bodyPr>
          <a:lstStyle/>
          <a:p>
            <a:pPr>
              <a:buFont typeface="Wingdings" pitchFamily="2" charset="2"/>
              <a:buChar char="Ø"/>
            </a:pPr>
            <a:endParaRPr lang="en-US" dirty="0" smtClean="0"/>
          </a:p>
          <a:p>
            <a:pPr>
              <a:buFont typeface="Wingdings" pitchFamily="2" charset="2"/>
              <a:buChar char="Ø"/>
            </a:pPr>
            <a:r>
              <a:rPr lang="en-US" b="1" dirty="0" smtClean="0">
                <a:solidFill>
                  <a:schemeClr val="accent1">
                    <a:lumMod val="60000"/>
                    <a:lumOff val="40000"/>
                  </a:schemeClr>
                </a:solidFill>
                <a:latin typeface="Algerian" pitchFamily="82" charset="0"/>
              </a:rPr>
              <a:t> Data registers </a:t>
            </a:r>
            <a:r>
              <a:rPr lang="en-US" b="0" dirty="0" smtClean="0"/>
              <a:t>may be used only to hold data and cannot be employed in the calculation of an operand address . Address registers may themselves be somewhat general purpose, or they may be de-voted to a particular addressing mode.</a:t>
            </a:r>
            <a:endParaRPr lang="en-US" dirty="0" smtClean="0"/>
          </a:p>
          <a:p>
            <a:pPr>
              <a:buFont typeface="Wingdings" pitchFamily="2" charset="2"/>
              <a:buChar char="Ø"/>
            </a:pPr>
            <a:endParaRPr lang="en-US" dirty="0" smtClean="0"/>
          </a:p>
          <a:p>
            <a:pPr>
              <a:buFont typeface="Wingdings" pitchFamily="2" charset="2"/>
              <a:buChar char="Ø"/>
            </a:pPr>
            <a:r>
              <a:rPr lang="en-US" dirty="0" smtClean="0">
                <a:solidFill>
                  <a:schemeClr val="accent1">
                    <a:lumMod val="60000"/>
                    <a:lumOff val="40000"/>
                  </a:schemeClr>
                </a:solidFill>
                <a:latin typeface="Algerian" pitchFamily="82" charset="0"/>
              </a:rPr>
              <a:t> </a:t>
            </a:r>
            <a:r>
              <a:rPr lang="en-US" b="1" dirty="0" smtClean="0">
                <a:solidFill>
                  <a:schemeClr val="accent1">
                    <a:lumMod val="60000"/>
                    <a:lumOff val="40000"/>
                  </a:schemeClr>
                </a:solidFill>
                <a:latin typeface="Algerian" pitchFamily="82" charset="0"/>
              </a:rPr>
              <a:t>Address registers</a:t>
            </a:r>
            <a:r>
              <a:rPr lang="en-US" b="0" dirty="0" smtClean="0">
                <a:solidFill>
                  <a:schemeClr val="accent1">
                    <a:lumMod val="60000"/>
                    <a:lumOff val="40000"/>
                  </a:schemeClr>
                </a:solidFill>
                <a:latin typeface="Algerian" pitchFamily="82" charset="0"/>
              </a:rPr>
              <a:t>:   </a:t>
            </a:r>
          </a:p>
          <a:p>
            <a:pPr>
              <a:buFont typeface="Wingdings" pitchFamily="2" charset="2"/>
              <a:buChar char="Ø"/>
            </a:pPr>
            <a:r>
              <a:rPr lang="en-US" b="0" dirty="0" smtClean="0"/>
              <a:t>   Address registers may themselves be somewhat general purpose, or they may be de-voted to a particular addressing mode.</a:t>
            </a:r>
          </a:p>
          <a:p>
            <a:pPr>
              <a:buFont typeface="Wingdings" pitchFamily="2" charset="2"/>
              <a:buChar char="Ø"/>
            </a:pPr>
            <a:endParaRPr lang="en-US" b="0" dirty="0" smtClean="0"/>
          </a:p>
          <a:p>
            <a:pPr>
              <a:buFont typeface="Wingdings" pitchFamily="2" charset="2"/>
              <a:buChar char="Ø"/>
            </a:pPr>
            <a:r>
              <a:rPr lang="en-US" dirty="0" smtClean="0"/>
              <a:t> </a:t>
            </a:r>
            <a:r>
              <a:rPr lang="en-US" b="1" dirty="0" smtClean="0">
                <a:solidFill>
                  <a:schemeClr val="accent1">
                    <a:lumMod val="60000"/>
                    <a:lumOff val="40000"/>
                  </a:schemeClr>
                </a:solidFill>
                <a:latin typeface="Algerian" pitchFamily="82" charset="0"/>
              </a:rPr>
              <a:t>Condition codes</a:t>
            </a:r>
            <a:r>
              <a:rPr lang="en-US" b="0" dirty="0" smtClean="0">
                <a:solidFill>
                  <a:schemeClr val="accent1">
                    <a:lumMod val="60000"/>
                    <a:lumOff val="40000"/>
                  </a:schemeClr>
                </a:solidFill>
                <a:latin typeface="Algerian" pitchFamily="82" charset="0"/>
              </a:rPr>
              <a:t>:  </a:t>
            </a:r>
            <a:r>
              <a:rPr lang="en-US" b="0" dirty="0" smtClean="0"/>
              <a:t>  A final category of registers, which is at least partially visible to the user, holds condition codes. Condition codes are bits set by the processor hardware as the result of operations. </a:t>
            </a:r>
          </a:p>
          <a:p>
            <a:pPr>
              <a:buFont typeface="Wingdings" pitchFamily="2" charset="2"/>
              <a:buChar char="Ø"/>
            </a:pPr>
            <a:endParaRPr lang="en-IN" b="0"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9144000" cy="762000"/>
          </a:xfrm>
        </p:spPr>
        <p:txBody>
          <a:bodyPr>
            <a:normAutofit/>
          </a:bodyPr>
          <a:lstStyle/>
          <a:p>
            <a:r>
              <a:rPr lang="en-US" sz="4400" b="1" i="1" u="sng" dirty="0" smtClean="0">
                <a:latin typeface="Algerian" pitchFamily="82" charset="0"/>
              </a:rPr>
              <a:t>Control  register:</a:t>
            </a:r>
            <a:endParaRPr lang="en-IN" sz="5400" b="1" i="1" u="sng" dirty="0">
              <a:latin typeface="Algerian" pitchFamily="82" charset="0"/>
            </a:endParaRPr>
          </a:p>
        </p:txBody>
      </p:sp>
      <p:sp>
        <p:nvSpPr>
          <p:cNvPr id="3" name="Subtitle 2"/>
          <p:cNvSpPr>
            <a:spLocks noGrp="1"/>
          </p:cNvSpPr>
          <p:nvPr>
            <p:ph type="subTitle" idx="4294967295"/>
          </p:nvPr>
        </p:nvSpPr>
        <p:spPr>
          <a:xfrm>
            <a:off x="304800" y="838200"/>
            <a:ext cx="8610600" cy="5867400"/>
          </a:xfrm>
        </p:spPr>
        <p:txBody>
          <a:bodyPr>
            <a:normAutofit fontScale="85000" lnSpcReduction="20000"/>
          </a:bodyPr>
          <a:lstStyle/>
          <a:p>
            <a:pPr marL="457200" indent="-457200">
              <a:buFont typeface="Wingdings" pitchFamily="2" charset="2"/>
              <a:buChar char="Ø"/>
            </a:pPr>
            <a:r>
              <a:rPr lang="en-US" b="0" dirty="0" smtClean="0"/>
              <a:t>There are a variety of processor registers that are employed to control the operation of the processor. Most of these, on most machines, are not visible to the user. Some of them may be visible to machine instructions executed in a control or operating system mode. different machines will have different register organizations and use different terminology. The four essential registers are:</a:t>
            </a:r>
          </a:p>
          <a:p>
            <a:pPr marL="457200" indent="-457200">
              <a:buFont typeface="Wingdings" pitchFamily="2" charset="2"/>
              <a:buChar char="Ø"/>
            </a:pPr>
            <a:r>
              <a:rPr lang="en-US" sz="2100" dirty="0" smtClean="0">
                <a:latin typeface="Algerian" pitchFamily="82" charset="0"/>
              </a:rPr>
              <a:t>Program counter (PC): </a:t>
            </a:r>
            <a:r>
              <a:rPr lang="en-US" b="0" dirty="0" smtClean="0"/>
              <a:t>Contains the address of an instruction to be fetched</a:t>
            </a:r>
          </a:p>
          <a:p>
            <a:pPr marL="457200" indent="-457200">
              <a:buFont typeface="Wingdings" pitchFamily="2" charset="2"/>
              <a:buChar char="Ø"/>
            </a:pPr>
            <a:r>
              <a:rPr lang="en-US" sz="2400" dirty="0" smtClean="0">
                <a:latin typeface="Algerian" pitchFamily="82" charset="0"/>
              </a:rPr>
              <a:t>Instruction register (IR): </a:t>
            </a:r>
            <a:r>
              <a:rPr lang="en-US" b="0" dirty="0" smtClean="0"/>
              <a:t>Contains the instruction most recently fetched</a:t>
            </a:r>
          </a:p>
          <a:p>
            <a:pPr marL="457200" indent="-457200">
              <a:buFont typeface="Wingdings" pitchFamily="2" charset="2"/>
              <a:buChar char="Ø"/>
            </a:pPr>
            <a:r>
              <a:rPr lang="en-US" sz="2000" dirty="0" smtClean="0">
                <a:latin typeface="Algerian" pitchFamily="82" charset="0"/>
              </a:rPr>
              <a:t>Memory address register (MAR): </a:t>
            </a:r>
            <a:r>
              <a:rPr lang="en-US" b="0" dirty="0" smtClean="0"/>
              <a:t>Contains the address of a location in memory</a:t>
            </a:r>
          </a:p>
          <a:p>
            <a:pPr marL="457200" indent="-457200">
              <a:buFont typeface="Wingdings" pitchFamily="2" charset="2"/>
              <a:buChar char="Ø"/>
            </a:pPr>
            <a:r>
              <a:rPr lang="en-US" sz="2000" dirty="0" smtClean="0">
                <a:latin typeface="Algerian" pitchFamily="82" charset="0"/>
              </a:rPr>
              <a:t>Memory buffer register (MBR):</a:t>
            </a:r>
            <a:r>
              <a:rPr lang="en-US" sz="2000" dirty="0" smtClean="0"/>
              <a:t> </a:t>
            </a:r>
            <a:r>
              <a:rPr lang="en-US" b="0" dirty="0" smtClean="0"/>
              <a:t>Contains a word of data to be written to memory or the word most recently read</a:t>
            </a:r>
          </a:p>
          <a:p>
            <a:pPr marL="457200" indent="-457200">
              <a:buFont typeface="Wingdings" pitchFamily="2" charset="2"/>
              <a:buChar char="Ø"/>
            </a:pPr>
            <a:endParaRPr lang="en-IN" b="0"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990600" y="228600"/>
            <a:ext cx="6172200" cy="750888"/>
          </a:xfrm>
        </p:spPr>
        <p:txBody>
          <a:bodyPr>
            <a:normAutofit fontScale="90000"/>
          </a:bodyPr>
          <a:lstStyle/>
          <a:p>
            <a:r>
              <a:rPr lang="en-IN" b="1" i="1" u="sng" dirty="0" smtClean="0"/>
              <a:t>STACK   ORGANISATION </a:t>
            </a:r>
            <a:endParaRPr lang="en-IN" b="1" i="1" u="sng" dirty="0"/>
          </a:p>
        </p:txBody>
      </p:sp>
      <p:sp>
        <p:nvSpPr>
          <p:cNvPr id="3" name="Subtitle 2"/>
          <p:cNvSpPr>
            <a:spLocks noGrp="1"/>
          </p:cNvSpPr>
          <p:nvPr>
            <p:ph type="subTitle" idx="4294967295"/>
          </p:nvPr>
        </p:nvSpPr>
        <p:spPr>
          <a:xfrm>
            <a:off x="304800" y="1524000"/>
            <a:ext cx="8458200" cy="5334000"/>
          </a:xfrm>
        </p:spPr>
        <p:txBody>
          <a:bodyPr>
            <a:normAutofit fontScale="70000" lnSpcReduction="20000"/>
          </a:bodyPr>
          <a:lstStyle/>
          <a:p>
            <a:pPr>
              <a:buFont typeface="Wingdings" pitchFamily="2" charset="2"/>
              <a:buChar char="Ø"/>
            </a:pPr>
            <a:r>
              <a:rPr lang="en-US" dirty="0" smtClean="0"/>
              <a:t>  A useful feature that is included in the CPU of most computers is a stack or last-in, first-out (LIFO) list. A stack is a storage device that stores information in such a manner that the item stored last is the first item retrieved. The operation of a stack can be compared to a stack of trays. The last tray placed on top of the stack is the first to be taken off. The stack in digital computers is essentially a memory unit with an address register that can count only (after an initial value is loaded into it). The register that holds the address for the</a:t>
            </a:r>
            <a:r>
              <a:rPr lang="en-IN" dirty="0" smtClean="0"/>
              <a:t> </a:t>
            </a:r>
            <a:r>
              <a:rPr lang="en-US" dirty="0" smtClean="0"/>
              <a:t>stack is called a stack pointer (SP) because its value always points at the top item in the stack. Contrary to a stack of trays where the tray itself may be taken out or inserted, the physical registers of a stack are always available for reading or writing. It is the content of the word that </a:t>
            </a:r>
            <a:r>
              <a:rPr lang="en-IN" dirty="0" smtClean="0"/>
              <a:t>is inserted or deleted.</a:t>
            </a:r>
          </a:p>
          <a:p>
            <a:pPr>
              <a:buFont typeface="Wingdings" pitchFamily="2" charset="2"/>
              <a:buChar char="Ø"/>
            </a:pPr>
            <a:r>
              <a:rPr lang="en-US" dirty="0" smtClean="0"/>
              <a:t> The two operations of a stack are the insertion and deletion of items. The operation of insertion is called push (or push-down) because it can be through of as the result of pushing a new item on top. The operation of deletion is called pop (or pop-up) because it can be thought of as the result of removing one item so hat the stack pops up.</a:t>
            </a:r>
            <a:endParaRPr lang="en-IN"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914400" y="304800"/>
            <a:ext cx="6172200" cy="750888"/>
          </a:xfrm>
        </p:spPr>
        <p:txBody>
          <a:bodyPr>
            <a:normAutofit fontScale="90000"/>
          </a:bodyPr>
          <a:lstStyle/>
          <a:p>
            <a:r>
              <a:rPr lang="en-IN" b="1" i="1" u="sng" dirty="0" smtClean="0"/>
              <a:t>INSTRUCTION FORMATS</a:t>
            </a:r>
            <a:endParaRPr lang="en-IN" b="1" i="1" u="sng" dirty="0"/>
          </a:p>
        </p:txBody>
      </p:sp>
      <p:sp>
        <p:nvSpPr>
          <p:cNvPr id="3" name="Subtitle 2"/>
          <p:cNvSpPr>
            <a:spLocks noGrp="1"/>
          </p:cNvSpPr>
          <p:nvPr>
            <p:ph type="subTitle" idx="4294967295"/>
          </p:nvPr>
        </p:nvSpPr>
        <p:spPr>
          <a:xfrm>
            <a:off x="152400" y="1295400"/>
            <a:ext cx="8534400" cy="5562600"/>
          </a:xfrm>
        </p:spPr>
        <p:txBody>
          <a:bodyPr>
            <a:normAutofit fontScale="85000" lnSpcReduction="20000"/>
          </a:bodyPr>
          <a:lstStyle/>
          <a:p>
            <a:pPr>
              <a:buFont typeface="Wingdings" pitchFamily="2" charset="2"/>
              <a:buChar char="Ø"/>
            </a:pPr>
            <a:r>
              <a:rPr lang="en-US" dirty="0" smtClean="0"/>
              <a:t>  A computer will usually have a variety of instruction code formats. It is the function of the control unit within the CPU to interpret each instruction code and provide the necessary control functions needed to process the instruction.</a:t>
            </a:r>
          </a:p>
          <a:p>
            <a:endParaRPr lang="en-US" dirty="0" smtClean="0"/>
          </a:p>
          <a:p>
            <a:pPr>
              <a:buFont typeface="Wingdings" pitchFamily="2" charset="2"/>
              <a:buChar char="Ø"/>
            </a:pPr>
            <a:r>
              <a:rPr lang="en-US" dirty="0" smtClean="0"/>
              <a:t>   The format of an instruction is usually depicted in a rectangular box symbolizing the bits of the instruction as they appear in memory words or in a control register. The bits of the instruction are divided into groups called fields. The most common fields found in instruction </a:t>
            </a:r>
            <a:r>
              <a:rPr lang="en-IN" dirty="0" smtClean="0"/>
              <a:t>formats are:</a:t>
            </a:r>
          </a:p>
          <a:p>
            <a:pPr>
              <a:buNone/>
            </a:pPr>
            <a:r>
              <a:rPr lang="en-US" sz="2000" dirty="0" smtClean="0"/>
              <a:t>1.   An operation code field that specifies the operation to be performed.</a:t>
            </a:r>
          </a:p>
          <a:p>
            <a:pPr>
              <a:buNone/>
            </a:pPr>
            <a:r>
              <a:rPr lang="en-US" sz="2000" dirty="0" smtClean="0"/>
              <a:t>2.   An address field that designates a memory address or a processor register.</a:t>
            </a:r>
          </a:p>
          <a:p>
            <a:pPr>
              <a:buNone/>
            </a:pPr>
            <a:r>
              <a:rPr lang="en-US" sz="2000" dirty="0" smtClean="0"/>
              <a:t>3.   A mode field that specifies the way the operand or the effective address is determined.</a:t>
            </a:r>
            <a:endParaRPr lang="en-IN" sz="2000" dirty="0" smtClean="0"/>
          </a:p>
          <a:p>
            <a:endParaRPr lang="en-IN" dirty="0" smtClean="0"/>
          </a:p>
          <a:p>
            <a:endParaRPr lang="en-IN"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28600" y="609600"/>
            <a:ext cx="8610600" cy="5765800"/>
          </a:xfrm>
        </p:spPr>
        <p:txBody>
          <a:bodyPr>
            <a:normAutofit fontScale="85000" lnSpcReduction="20000"/>
          </a:bodyPr>
          <a:lstStyle/>
          <a:p>
            <a:pPr>
              <a:buNone/>
            </a:pPr>
            <a:r>
              <a:rPr lang="en-IN" sz="4800" b="1" u="sng" dirty="0" smtClean="0">
                <a:solidFill>
                  <a:schemeClr val="accent1">
                    <a:lumMod val="60000"/>
                    <a:lumOff val="40000"/>
                  </a:schemeClr>
                </a:solidFill>
                <a:latin typeface="Algerian" pitchFamily="82" charset="0"/>
              </a:rPr>
              <a:t>THREE-ADDRESS INSTRUCTIONS</a:t>
            </a:r>
          </a:p>
          <a:p>
            <a:pPr>
              <a:buFont typeface="Wingdings" pitchFamily="2" charset="2"/>
              <a:buChar char="Ø"/>
            </a:pPr>
            <a:endParaRPr lang="en-IN" sz="2000" dirty="0" smtClean="0"/>
          </a:p>
          <a:p>
            <a:pPr>
              <a:buFont typeface="Wingdings" pitchFamily="2" charset="2"/>
              <a:buChar char="Ø"/>
            </a:pPr>
            <a:r>
              <a:rPr lang="en-US" dirty="0" smtClean="0"/>
              <a:t>Computers with three-address instruction formats can use each address field to specify either a processor register or a memory operand. The program in assembly language that evaluates X =(A + B) ∗ (C + D) is shown below, together with comments that explain the register transfer </a:t>
            </a:r>
            <a:r>
              <a:rPr lang="en-IN" dirty="0" smtClean="0"/>
              <a:t>operation of each instruction.</a:t>
            </a:r>
          </a:p>
          <a:p>
            <a:pPr>
              <a:buFont typeface="Wingdings" pitchFamily="2" charset="2"/>
              <a:buChar char="Ø"/>
            </a:pPr>
            <a:r>
              <a:rPr lang="pt-BR" dirty="0" smtClean="0"/>
              <a:t>	</a:t>
            </a:r>
            <a:r>
              <a:rPr lang="pt-BR" sz="2000" dirty="0" smtClean="0"/>
              <a:t>ADD R1, A, B R1 ← M [A] + M [B]</a:t>
            </a:r>
          </a:p>
          <a:p>
            <a:pPr>
              <a:buFont typeface="Wingdings" pitchFamily="2" charset="2"/>
              <a:buChar char="Ø"/>
            </a:pPr>
            <a:r>
              <a:rPr lang="pt-BR" sz="2000" dirty="0" smtClean="0"/>
              <a:t>	ADD R2, C, D R2 ← M [C] + M [D]</a:t>
            </a:r>
          </a:p>
          <a:p>
            <a:pPr>
              <a:buFont typeface="Wingdings" pitchFamily="2" charset="2"/>
              <a:buChar char="Ø"/>
            </a:pPr>
            <a:r>
              <a:rPr lang="pt-BR" sz="2000" dirty="0" smtClean="0"/>
              <a:t>	MUL X, R1, R2 M [X] ← R1 ∗ R2</a:t>
            </a:r>
          </a:p>
          <a:p>
            <a:pPr>
              <a:buFont typeface="Wingdings" pitchFamily="2" charset="2"/>
              <a:buChar char="Ø"/>
            </a:pPr>
            <a:endParaRPr lang="pt-BR" sz="2000" dirty="0" smtClean="0"/>
          </a:p>
          <a:p>
            <a:pPr>
              <a:buFont typeface="Wingdings" pitchFamily="2" charset="2"/>
              <a:buChar char="Ø"/>
            </a:pPr>
            <a:r>
              <a:rPr lang="en-US" dirty="0" smtClean="0"/>
              <a:t>It is assumed that the computer has two processor registers, R1 and R2. The symbol M [A] denotes the operand at memory address symbolized by A.</a:t>
            </a:r>
            <a:endParaRPr lang="en-IN" dirty="0" smtClean="0"/>
          </a:p>
          <a:p>
            <a:pPr>
              <a:buFont typeface="Wingdings" pitchFamily="2" charset="2"/>
              <a:buChar char="Ø"/>
            </a:pPr>
            <a:endParaRPr lang="en-IN"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4294967295"/>
          </p:nvPr>
        </p:nvSpPr>
        <p:spPr>
          <a:xfrm>
            <a:off x="152400" y="457200"/>
            <a:ext cx="8686800" cy="6172200"/>
          </a:xfrm>
        </p:spPr>
        <p:txBody>
          <a:bodyPr>
            <a:normAutofit fontScale="85000" lnSpcReduction="20000"/>
          </a:bodyPr>
          <a:lstStyle/>
          <a:p>
            <a:pPr>
              <a:buNone/>
            </a:pPr>
            <a:r>
              <a:rPr lang="en-IN" sz="4200" b="1" u="sng" dirty="0" smtClean="0">
                <a:solidFill>
                  <a:schemeClr val="accent1">
                    <a:lumMod val="60000"/>
                    <a:lumOff val="40000"/>
                  </a:schemeClr>
                </a:solidFill>
                <a:latin typeface="Algerian" pitchFamily="82" charset="0"/>
              </a:rPr>
              <a:t>         TWO-ADDRESS INSTRUCTIONS</a:t>
            </a:r>
          </a:p>
          <a:p>
            <a:pPr>
              <a:buNone/>
            </a:pPr>
            <a:endParaRPr lang="en-IN" sz="2400" b="1" u="sng" dirty="0" smtClean="0"/>
          </a:p>
          <a:p>
            <a:pPr>
              <a:buFont typeface="Wingdings" pitchFamily="2" charset="2"/>
              <a:buChar char="Ø"/>
            </a:pPr>
            <a:r>
              <a:rPr lang="en-US" dirty="0" smtClean="0"/>
              <a:t>Two address instructions are the most common in commercial computers. Here again each address field can specify either a processor register or a memory word. The program to evaluate X = (A + B) ∗ (C + D) is as follows:</a:t>
            </a:r>
          </a:p>
          <a:p>
            <a:pPr>
              <a:buFont typeface="Wingdings" pitchFamily="2" charset="2"/>
              <a:buChar char="Ø"/>
            </a:pPr>
            <a:r>
              <a:rPr lang="pt-BR" sz="2000" dirty="0" smtClean="0"/>
              <a:t>	</a:t>
            </a:r>
            <a:r>
              <a:rPr lang="pt-BR" sz="2400" dirty="0" smtClean="0"/>
              <a:t>MOV R1, A R1 ← M [A]</a:t>
            </a:r>
          </a:p>
          <a:p>
            <a:pPr>
              <a:buFont typeface="Wingdings" pitchFamily="2" charset="2"/>
              <a:buChar char="Ø"/>
            </a:pPr>
            <a:r>
              <a:rPr lang="pt-BR" sz="2400" dirty="0" smtClean="0"/>
              <a:t>	ADD R1, B R1 ← R1 + M [B]</a:t>
            </a:r>
          </a:p>
          <a:p>
            <a:pPr>
              <a:buFont typeface="Wingdings" pitchFamily="2" charset="2"/>
              <a:buChar char="Ø"/>
            </a:pPr>
            <a:r>
              <a:rPr lang="pt-BR" sz="2400" dirty="0" smtClean="0"/>
              <a:t>	MOV R2, C R2 ← M [C]</a:t>
            </a:r>
          </a:p>
          <a:p>
            <a:pPr>
              <a:buFont typeface="Wingdings" pitchFamily="2" charset="2"/>
              <a:buChar char="Ø"/>
            </a:pPr>
            <a:r>
              <a:rPr lang="pt-BR" sz="2400" dirty="0" smtClean="0"/>
              <a:t>	ADD R2, D R2 ← R2 + M [D]</a:t>
            </a:r>
          </a:p>
          <a:p>
            <a:pPr>
              <a:buFont typeface="Wingdings" pitchFamily="2" charset="2"/>
              <a:buChar char="Ø"/>
            </a:pPr>
            <a:r>
              <a:rPr lang="pt-BR" sz="2400" dirty="0" smtClean="0"/>
              <a:t>	MUL R1, R2 R1 ← R1 ∗ R2</a:t>
            </a:r>
          </a:p>
          <a:p>
            <a:pPr>
              <a:buFont typeface="Wingdings" pitchFamily="2" charset="2"/>
              <a:buChar char="Ø"/>
            </a:pPr>
            <a:r>
              <a:rPr lang="pt-BR" sz="2400" dirty="0" smtClean="0"/>
              <a:t>	MOV X, R1 M [X] ← R1</a:t>
            </a:r>
            <a:endParaRPr lang="en-IN" sz="2400" dirty="0" smtClean="0"/>
          </a:p>
          <a:p>
            <a:pPr>
              <a:buFont typeface="Wingdings" pitchFamily="2" charset="2"/>
              <a:buChar char="Ø"/>
            </a:pPr>
            <a:r>
              <a:rPr lang="en-US" dirty="0" smtClean="0"/>
              <a:t>The MOV instruction moves or transfers the operands to and from memory and processor registers. The first symbol listed in an instruction is assumed to be both a source and the destination where the result of the operation is transferred.</a:t>
            </a:r>
            <a:endParaRPr lang="en-IN" dirty="0" smtClean="0"/>
          </a:p>
          <a:p>
            <a:pPr>
              <a:buFont typeface="Wingdings" pitchFamily="2" charset="2"/>
              <a:buChar char="Ø"/>
            </a:pPr>
            <a:endParaRPr lang="en-IN"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52400" y="457200"/>
            <a:ext cx="8610600" cy="6096000"/>
          </a:xfrm>
          <a:prstGeom prst="rect">
            <a:avLst/>
          </a:prstGeom>
        </p:spPr>
        <p:txBody>
          <a:bodyPr vert="horz">
            <a:normAutofit fontScale="40000" lnSpcReduction="20000"/>
          </a:bodyPr>
          <a:lstStyle/>
          <a:p>
            <a:pPr>
              <a:spcBef>
                <a:spcPts val="600"/>
              </a:spcBef>
              <a:buClr>
                <a:srgbClr val="FE8637"/>
              </a:buClr>
              <a:buSzPct val="70000"/>
              <a:buFont typeface="Wingdings"/>
              <a:buNone/>
              <a:defRPr/>
            </a:pPr>
            <a:r>
              <a:rPr lang="en-IN" sz="7000" b="1" u="sng" dirty="0" smtClean="0">
                <a:solidFill>
                  <a:schemeClr val="accent1">
                    <a:lumMod val="60000"/>
                    <a:lumOff val="40000"/>
                  </a:schemeClr>
                </a:solidFill>
              </a:rPr>
              <a:t>ONE-ADDRESS INSTRUCTIONS</a:t>
            </a:r>
            <a:endParaRPr lang="en-IN" sz="2000" b="1" u="sng" dirty="0" smtClean="0">
              <a:solidFill>
                <a:schemeClr val="accent1">
                  <a:lumMod val="60000"/>
                  <a:lumOff val="40000"/>
                </a:schemeClr>
              </a:solidFill>
            </a:endParaRPr>
          </a:p>
          <a:p>
            <a:pPr>
              <a:spcBef>
                <a:spcPts val="600"/>
              </a:spcBef>
              <a:buClr>
                <a:srgbClr val="FE8637"/>
              </a:buClr>
              <a:buSzPct val="70000"/>
              <a:buFont typeface="Wingdings"/>
              <a:buNone/>
              <a:defRPr/>
            </a:pPr>
            <a:endParaRPr lang="en-IN" b="1" dirty="0" smtClean="0"/>
          </a:p>
          <a:p>
            <a:pPr>
              <a:spcBef>
                <a:spcPts val="600"/>
              </a:spcBef>
              <a:buClr>
                <a:srgbClr val="FE8637"/>
              </a:buClr>
              <a:buSzPct val="70000"/>
              <a:buFont typeface="Wingdings"/>
              <a:buNone/>
              <a:defRPr/>
            </a:pPr>
            <a:r>
              <a:rPr lang="en-US" sz="5000" b="1" dirty="0" smtClean="0"/>
              <a:t>One-address instructions use an implied accumulator (AC) register for all data manipulation. For multiplication and division there is a need for a second register. However, here we will neglect the second and assume that the AC contains the result of tall operations. The program to evaluate X = (A + B) ∗ (C + D) is</a:t>
            </a:r>
          </a:p>
          <a:p>
            <a:pPr>
              <a:spcBef>
                <a:spcPts val="600"/>
              </a:spcBef>
              <a:buClr>
                <a:srgbClr val="FE8637"/>
              </a:buClr>
              <a:buSzPct val="70000"/>
              <a:buFont typeface="Wingdings"/>
              <a:buNone/>
              <a:defRPr/>
            </a:pPr>
            <a:r>
              <a:rPr lang="en-US" b="1" dirty="0" smtClean="0"/>
              <a:t>	</a:t>
            </a:r>
            <a:r>
              <a:rPr lang="en-US" sz="4000" b="1" dirty="0" smtClean="0"/>
              <a:t>LOAD A AC ← M [A]</a:t>
            </a:r>
          </a:p>
          <a:p>
            <a:pPr>
              <a:spcBef>
                <a:spcPts val="600"/>
              </a:spcBef>
              <a:buClr>
                <a:srgbClr val="FE8637"/>
              </a:buClr>
              <a:buSzPct val="70000"/>
              <a:buFont typeface="Wingdings"/>
              <a:buNone/>
              <a:defRPr/>
            </a:pPr>
            <a:r>
              <a:rPr lang="en-US" sz="4000" b="1" dirty="0" smtClean="0"/>
              <a:t>	ADD B AC ← A [C] + M [B]</a:t>
            </a:r>
          </a:p>
          <a:p>
            <a:pPr>
              <a:spcBef>
                <a:spcPts val="600"/>
              </a:spcBef>
              <a:buClr>
                <a:srgbClr val="FE8637"/>
              </a:buClr>
              <a:buSzPct val="70000"/>
              <a:buFont typeface="Wingdings"/>
              <a:buNone/>
              <a:defRPr/>
            </a:pPr>
            <a:r>
              <a:rPr lang="fr-FR" sz="4000" b="1" dirty="0" smtClean="0"/>
              <a:t>	STORE T M [T] ← AC</a:t>
            </a:r>
          </a:p>
          <a:p>
            <a:pPr>
              <a:spcBef>
                <a:spcPts val="600"/>
              </a:spcBef>
              <a:buClr>
                <a:srgbClr val="FE8637"/>
              </a:buClr>
              <a:buSzPct val="70000"/>
              <a:buFont typeface="Wingdings"/>
              <a:buNone/>
              <a:defRPr/>
            </a:pPr>
            <a:r>
              <a:rPr lang="en-US" sz="4000" b="1" dirty="0" smtClean="0"/>
              <a:t>	LOAD C AC ← M [C]</a:t>
            </a:r>
          </a:p>
          <a:p>
            <a:pPr>
              <a:spcBef>
                <a:spcPts val="600"/>
              </a:spcBef>
              <a:buClr>
                <a:srgbClr val="FE8637"/>
              </a:buClr>
              <a:buSzPct val="70000"/>
              <a:buFont typeface="Wingdings"/>
              <a:buNone/>
              <a:defRPr/>
            </a:pPr>
            <a:r>
              <a:rPr lang="en-US" sz="4000" b="1" dirty="0" smtClean="0"/>
              <a:t>	ADD D AC ← AC + M [D]</a:t>
            </a:r>
          </a:p>
          <a:p>
            <a:pPr>
              <a:spcBef>
                <a:spcPts val="600"/>
              </a:spcBef>
              <a:buClr>
                <a:srgbClr val="FE8637"/>
              </a:buClr>
              <a:buSzPct val="70000"/>
              <a:buFont typeface="Wingdings"/>
              <a:buNone/>
              <a:defRPr/>
            </a:pPr>
            <a:r>
              <a:rPr lang="fr-FR" sz="4000" b="1" dirty="0" smtClean="0"/>
              <a:t>	MUL T AC ← AC ∗ M [T]</a:t>
            </a:r>
          </a:p>
          <a:p>
            <a:pPr>
              <a:spcBef>
                <a:spcPts val="600"/>
              </a:spcBef>
              <a:buClr>
                <a:srgbClr val="FE8637"/>
              </a:buClr>
              <a:buSzPct val="70000"/>
              <a:buFont typeface="Wingdings"/>
              <a:buNone/>
              <a:defRPr/>
            </a:pPr>
            <a:r>
              <a:rPr lang="da-DK" sz="4000" b="1" dirty="0" smtClean="0"/>
              <a:t>	STORE X M [X] ← AC</a:t>
            </a:r>
          </a:p>
          <a:p>
            <a:pPr>
              <a:spcBef>
                <a:spcPts val="600"/>
              </a:spcBef>
              <a:buClr>
                <a:srgbClr val="FE8637"/>
              </a:buClr>
              <a:buSzPct val="70000"/>
              <a:buFont typeface="Wingdings"/>
              <a:buNone/>
              <a:defRPr/>
            </a:pPr>
            <a:endParaRPr lang="da-DK" b="1" dirty="0" smtClean="0"/>
          </a:p>
          <a:p>
            <a:pPr>
              <a:spcBef>
                <a:spcPts val="600"/>
              </a:spcBef>
              <a:buClr>
                <a:srgbClr val="FE8637"/>
              </a:buClr>
              <a:buSzPct val="70000"/>
              <a:buFont typeface="Wingdings"/>
              <a:buNone/>
              <a:defRPr/>
            </a:pPr>
            <a:r>
              <a:rPr lang="en-US" sz="5000" b="1" dirty="0" smtClean="0"/>
              <a:t>All operation are done between the AC register and a memory operand. T is the address of a temporary memory location required for storing the intermediate result.</a:t>
            </a:r>
            <a:endParaRPr lang="en-IN" sz="50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458200" cy="990600"/>
          </a:xfrm>
        </p:spPr>
        <p:txBody>
          <a:bodyPr/>
          <a:lstStyle/>
          <a:p>
            <a:r>
              <a:rPr lang="en-US" dirty="0" smtClean="0"/>
              <a:t>                 </a:t>
            </a:r>
            <a:r>
              <a:rPr lang="en-US" dirty="0" smtClean="0">
                <a:latin typeface="Algerian" pitchFamily="82" charset="0"/>
              </a:rPr>
              <a:t>Control bus</a:t>
            </a:r>
            <a:endParaRPr lang="en-US" dirty="0">
              <a:latin typeface="Algerian" pitchFamily="82" charset="0"/>
            </a:endParaRPr>
          </a:p>
        </p:txBody>
      </p:sp>
      <p:sp>
        <p:nvSpPr>
          <p:cNvPr id="3" name="Content Placeholder 2"/>
          <p:cNvSpPr>
            <a:spLocks noGrp="1"/>
          </p:cNvSpPr>
          <p:nvPr>
            <p:ph idx="1"/>
          </p:nvPr>
        </p:nvSpPr>
        <p:spPr>
          <a:xfrm>
            <a:off x="304800" y="914400"/>
            <a:ext cx="8534400" cy="5943600"/>
          </a:xfrm>
        </p:spPr>
        <p:txBody>
          <a:bodyPr/>
          <a:lstStyle/>
          <a:p>
            <a:r>
              <a:rPr lang="en-US" dirty="0" smtClean="0"/>
              <a:t>The control lines are used to control the access to and the use of the data and address lines.</a:t>
            </a:r>
          </a:p>
          <a:p>
            <a:r>
              <a:rPr lang="en-US" dirty="0" smtClean="0"/>
              <a:t>The data and address lines are shared by all components.</a:t>
            </a:r>
          </a:p>
          <a:p>
            <a:r>
              <a:rPr lang="en-GB" dirty="0" smtClean="0"/>
              <a:t>Control and timing information</a:t>
            </a:r>
          </a:p>
          <a:p>
            <a:endParaRPr lang="en-GB" dirty="0" smtClean="0"/>
          </a:p>
          <a:p>
            <a:pPr lvl="1"/>
            <a:r>
              <a:rPr lang="en-GB" b="1" dirty="0" smtClean="0"/>
              <a:t>Memory read/write signal</a:t>
            </a:r>
          </a:p>
          <a:p>
            <a:pPr lvl="1"/>
            <a:r>
              <a:rPr lang="en-GB" b="1" dirty="0" smtClean="0"/>
              <a:t>Interrupt request</a:t>
            </a:r>
          </a:p>
          <a:p>
            <a:pPr lvl="1"/>
            <a:r>
              <a:rPr lang="en-GB" b="1" dirty="0" smtClean="0"/>
              <a:t>Clock signals</a:t>
            </a:r>
          </a:p>
          <a:p>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28600" y="381000"/>
            <a:ext cx="8686800" cy="6096000"/>
          </a:xfrm>
          <a:prstGeom prst="rect">
            <a:avLst/>
          </a:prstGeom>
        </p:spPr>
        <p:txBody>
          <a:bodyPr vert="horz">
            <a:normAutofit fontScale="32500" lnSpcReduction="20000"/>
          </a:bodyPr>
          <a:lstStyle/>
          <a:p>
            <a:pPr>
              <a:spcBef>
                <a:spcPts val="600"/>
              </a:spcBef>
              <a:buClr>
                <a:srgbClr val="FE8637"/>
              </a:buClr>
              <a:buSzPct val="70000"/>
              <a:buFont typeface="Wingdings"/>
              <a:buNone/>
              <a:defRPr/>
            </a:pPr>
            <a:r>
              <a:rPr lang="en-IN" sz="9600" b="1" u="sng" dirty="0" smtClean="0">
                <a:solidFill>
                  <a:schemeClr val="accent1">
                    <a:lumMod val="60000"/>
                    <a:lumOff val="40000"/>
                  </a:schemeClr>
                </a:solidFill>
              </a:rPr>
              <a:t>ZERO-ADDRESS INSTRUCTIONS</a:t>
            </a:r>
          </a:p>
          <a:p>
            <a:pPr>
              <a:spcBef>
                <a:spcPts val="600"/>
              </a:spcBef>
              <a:buClr>
                <a:srgbClr val="FE8637"/>
              </a:buClr>
              <a:buSzPct val="70000"/>
              <a:buFont typeface="Wingdings"/>
              <a:buNone/>
              <a:defRPr/>
            </a:pPr>
            <a:endParaRPr lang="en-IN" b="1" u="sng" dirty="0" smtClean="0"/>
          </a:p>
          <a:p>
            <a:pPr>
              <a:spcBef>
                <a:spcPts val="600"/>
              </a:spcBef>
              <a:buClr>
                <a:srgbClr val="FE8637"/>
              </a:buClr>
              <a:buSzPct val="70000"/>
              <a:buFont typeface="Wingdings"/>
              <a:buNone/>
              <a:defRPr/>
            </a:pPr>
            <a:r>
              <a:rPr lang="en-US" sz="6200" dirty="0" smtClean="0"/>
              <a:t>A stack-organized computer does not use an address field for the instructions ADD and MUL.</a:t>
            </a:r>
          </a:p>
          <a:p>
            <a:pPr>
              <a:spcBef>
                <a:spcPts val="600"/>
              </a:spcBef>
              <a:buClr>
                <a:srgbClr val="FE8637"/>
              </a:buClr>
              <a:buSzPct val="70000"/>
              <a:buFont typeface="Wingdings"/>
              <a:buNone/>
              <a:defRPr/>
            </a:pPr>
            <a:r>
              <a:rPr lang="en-US" sz="6200" dirty="0" smtClean="0"/>
              <a:t>The PUSH and POP instructions, however, need an address field to specify the operand that</a:t>
            </a:r>
          </a:p>
          <a:p>
            <a:pPr>
              <a:spcBef>
                <a:spcPts val="600"/>
              </a:spcBef>
              <a:buClr>
                <a:srgbClr val="FE8637"/>
              </a:buClr>
              <a:buSzPct val="70000"/>
              <a:buFont typeface="Wingdings"/>
              <a:buNone/>
              <a:defRPr/>
            </a:pPr>
            <a:r>
              <a:rPr lang="en-US" sz="6200" dirty="0" smtClean="0"/>
              <a:t>communicates with the stack. The following program shows how X = (A + B) ∗ (C + D) will be</a:t>
            </a:r>
          </a:p>
          <a:p>
            <a:pPr>
              <a:spcBef>
                <a:spcPts val="600"/>
              </a:spcBef>
              <a:buClr>
                <a:srgbClr val="FE8637"/>
              </a:buClr>
              <a:buSzPct val="70000"/>
              <a:buFont typeface="Wingdings"/>
              <a:buNone/>
              <a:defRPr/>
            </a:pPr>
            <a:r>
              <a:rPr lang="en-US" sz="6200" dirty="0" smtClean="0"/>
              <a:t>written for a stack organized computer. (TOS stands for top of stack) </a:t>
            </a:r>
          </a:p>
          <a:p>
            <a:pPr>
              <a:spcBef>
                <a:spcPts val="600"/>
              </a:spcBef>
              <a:buClr>
                <a:srgbClr val="FE8637"/>
              </a:buClr>
              <a:buSzPct val="70000"/>
              <a:buFont typeface="Wingdings"/>
              <a:buNone/>
              <a:defRPr/>
            </a:pPr>
            <a:r>
              <a:rPr lang="en-IN" dirty="0" smtClean="0"/>
              <a:t>	</a:t>
            </a:r>
            <a:r>
              <a:rPr lang="en-IN" sz="4300" dirty="0" smtClean="0"/>
              <a:t>PUSH A TOS ← A</a:t>
            </a:r>
          </a:p>
          <a:p>
            <a:pPr>
              <a:spcBef>
                <a:spcPts val="600"/>
              </a:spcBef>
              <a:buClr>
                <a:srgbClr val="FE8637"/>
              </a:buClr>
              <a:buSzPct val="70000"/>
              <a:buFont typeface="Wingdings"/>
              <a:buNone/>
              <a:defRPr/>
            </a:pPr>
            <a:r>
              <a:rPr lang="en-IN" sz="4300" dirty="0" smtClean="0"/>
              <a:t>	PUSH B TOS ← B</a:t>
            </a:r>
          </a:p>
          <a:p>
            <a:pPr>
              <a:spcBef>
                <a:spcPts val="600"/>
              </a:spcBef>
              <a:buClr>
                <a:srgbClr val="FE8637"/>
              </a:buClr>
              <a:buSzPct val="70000"/>
              <a:buFont typeface="Wingdings"/>
              <a:buNone/>
              <a:defRPr/>
            </a:pPr>
            <a:r>
              <a:rPr lang="en-IN" sz="4300" dirty="0" smtClean="0"/>
              <a:t>	ADD TOS ← (A + B)</a:t>
            </a:r>
          </a:p>
          <a:p>
            <a:pPr>
              <a:spcBef>
                <a:spcPts val="600"/>
              </a:spcBef>
              <a:buClr>
                <a:srgbClr val="FE8637"/>
              </a:buClr>
              <a:buSzPct val="70000"/>
              <a:buFont typeface="Wingdings"/>
              <a:buNone/>
              <a:defRPr/>
            </a:pPr>
            <a:r>
              <a:rPr lang="en-IN" sz="4300" dirty="0" smtClean="0"/>
              <a:t>	PUSH C TOS ← C</a:t>
            </a:r>
          </a:p>
          <a:p>
            <a:pPr>
              <a:spcBef>
                <a:spcPts val="600"/>
              </a:spcBef>
              <a:buClr>
                <a:srgbClr val="FE8637"/>
              </a:buClr>
              <a:buSzPct val="70000"/>
              <a:buFont typeface="Wingdings"/>
              <a:buNone/>
              <a:defRPr/>
            </a:pPr>
            <a:r>
              <a:rPr lang="en-IN" sz="4300" dirty="0" smtClean="0"/>
              <a:t>	PUSH D TOS ← D</a:t>
            </a:r>
          </a:p>
          <a:p>
            <a:pPr>
              <a:spcBef>
                <a:spcPts val="600"/>
              </a:spcBef>
              <a:buClr>
                <a:srgbClr val="FE8637"/>
              </a:buClr>
              <a:buSzPct val="70000"/>
              <a:buFont typeface="Wingdings"/>
              <a:buNone/>
              <a:defRPr/>
            </a:pPr>
            <a:r>
              <a:rPr lang="en-IN" sz="4300" dirty="0" smtClean="0"/>
              <a:t>	ADD TOS ← (C + D)</a:t>
            </a:r>
          </a:p>
          <a:p>
            <a:pPr>
              <a:spcBef>
                <a:spcPts val="600"/>
              </a:spcBef>
              <a:buClr>
                <a:srgbClr val="FE8637"/>
              </a:buClr>
              <a:buSzPct val="70000"/>
              <a:buFont typeface="Wingdings"/>
              <a:buNone/>
              <a:defRPr/>
            </a:pPr>
            <a:r>
              <a:rPr lang="pt-BR" sz="4300" dirty="0" smtClean="0"/>
              <a:t>	MUL TOS ← (C + D) ∗ (A + B)</a:t>
            </a:r>
          </a:p>
          <a:p>
            <a:pPr>
              <a:spcBef>
                <a:spcPts val="600"/>
              </a:spcBef>
              <a:buClr>
                <a:srgbClr val="FE8637"/>
              </a:buClr>
              <a:buSzPct val="70000"/>
              <a:buFont typeface="Wingdings"/>
              <a:buNone/>
              <a:defRPr/>
            </a:pPr>
            <a:r>
              <a:rPr lang="pt-BR" sz="4300" dirty="0" smtClean="0"/>
              <a:t>	POP X M [X] ← TOS</a:t>
            </a:r>
          </a:p>
          <a:p>
            <a:pPr>
              <a:spcBef>
                <a:spcPts val="600"/>
              </a:spcBef>
              <a:buClr>
                <a:srgbClr val="FE8637"/>
              </a:buClr>
              <a:buSzPct val="70000"/>
              <a:buFont typeface="Wingdings"/>
              <a:buNone/>
              <a:defRPr/>
            </a:pPr>
            <a:r>
              <a:rPr lang="en-US" sz="7400" dirty="0" smtClean="0"/>
              <a:t>To evalua</a:t>
            </a:r>
            <a:r>
              <a:rPr lang="en-US" sz="6200" dirty="0" smtClean="0"/>
              <a:t>te arithmetic expressions in a stack computer, it is necessary to convert the expression into reverse Polish notation. The name “zero-address” is given to this type of computer because of the absence of an address field in the computational instructions</a:t>
            </a:r>
            <a:endParaRPr lang="en-IN" sz="6200" dirty="0" smtClean="0"/>
          </a:p>
          <a:p>
            <a:pPr>
              <a:spcBef>
                <a:spcPts val="600"/>
              </a:spcBef>
              <a:buClr>
                <a:srgbClr val="FE8637"/>
              </a:buClr>
              <a:buSzPct val="70000"/>
              <a:buFont typeface="Wingdings"/>
              <a:buNone/>
              <a:defRPr/>
            </a:pPr>
            <a:endParaRPr lang="en-IN" b="1"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52400" y="1066800"/>
            <a:ext cx="8991600" cy="2971800"/>
          </a:xfrm>
          <a:prstGeom prst="rect">
            <a:avLst/>
          </a:prstGeom>
        </p:spPr>
        <p:txBody>
          <a:bodyPr vert="horz">
            <a:normAutofit/>
          </a:bodyPr>
          <a:lstStyle/>
          <a:p>
            <a:pPr>
              <a:spcBef>
                <a:spcPts val="600"/>
              </a:spcBef>
              <a:buClr>
                <a:srgbClr val="FE8637"/>
              </a:buClr>
              <a:buSzPct val="70000"/>
              <a:buFont typeface="Wingdings"/>
              <a:buNone/>
              <a:defRPr/>
            </a:pPr>
            <a:r>
              <a:rPr lang="en-US" sz="2400" dirty="0" smtClean="0"/>
              <a:t>The operation field of an instruction specifies the operation to be performed. This operation must</a:t>
            </a:r>
          </a:p>
          <a:p>
            <a:pPr>
              <a:spcBef>
                <a:spcPts val="600"/>
              </a:spcBef>
              <a:buClr>
                <a:srgbClr val="FE8637"/>
              </a:buClr>
              <a:buSzPct val="70000"/>
              <a:buFont typeface="Wingdings"/>
              <a:buNone/>
              <a:defRPr/>
            </a:pPr>
            <a:r>
              <a:rPr lang="en-US" sz="2400" dirty="0" smtClean="0"/>
              <a:t>be executed on some data stored in computer registers or memory words. The way the operands</a:t>
            </a:r>
          </a:p>
          <a:p>
            <a:pPr>
              <a:spcBef>
                <a:spcPts val="600"/>
              </a:spcBef>
              <a:buClr>
                <a:srgbClr val="FE8637"/>
              </a:buClr>
              <a:buSzPct val="70000"/>
              <a:buFont typeface="Wingdings"/>
              <a:buNone/>
              <a:defRPr/>
            </a:pPr>
            <a:r>
              <a:rPr lang="en-US" sz="2400" dirty="0" smtClean="0"/>
              <a:t>are chosen during program execution in dependent on the addressing mode of the instruction.</a:t>
            </a:r>
            <a:endParaRPr lang="en-IN" sz="2400" dirty="0"/>
          </a:p>
        </p:txBody>
      </p:sp>
      <p:sp>
        <p:nvSpPr>
          <p:cNvPr id="5" name="Title 4"/>
          <p:cNvSpPr>
            <a:spLocks noGrp="1"/>
          </p:cNvSpPr>
          <p:nvPr>
            <p:ph type="title"/>
          </p:nvPr>
        </p:nvSpPr>
        <p:spPr>
          <a:xfrm>
            <a:off x="533400" y="0"/>
            <a:ext cx="7696200" cy="1143000"/>
          </a:xfrm>
        </p:spPr>
        <p:txBody>
          <a:bodyPr/>
          <a:lstStyle/>
          <a:p>
            <a:r>
              <a:rPr lang="en-IN" b="1" i="1" u="sng" dirty="0" smtClean="0"/>
              <a:t>ADDRESSING NODES</a:t>
            </a:r>
            <a:endParaRPr lang="en-IN" b="1" i="1" u="sng" dirty="0"/>
          </a:p>
        </p:txBody>
      </p:sp>
      <p:sp>
        <p:nvSpPr>
          <p:cNvPr id="6" name="Content Placeholder 2"/>
          <p:cNvSpPr txBox="1">
            <a:spLocks/>
          </p:cNvSpPr>
          <p:nvPr/>
        </p:nvSpPr>
        <p:spPr>
          <a:xfrm>
            <a:off x="228600" y="3810001"/>
            <a:ext cx="8153400" cy="3047999"/>
          </a:xfrm>
          <a:prstGeom prst="rect">
            <a:avLst/>
          </a:prstGeom>
        </p:spPr>
        <p:txBody>
          <a:bodyPr>
            <a:normAutofit lnSpcReduction="10000"/>
          </a:bodyPr>
          <a:lstStyle/>
          <a:p>
            <a:pPr>
              <a:spcBef>
                <a:spcPts val="600"/>
              </a:spcBef>
              <a:buClr>
                <a:srgbClr val="FE8637"/>
              </a:buClr>
              <a:buSzPct val="70000"/>
              <a:buFont typeface="Wingdings"/>
              <a:buNone/>
              <a:defRPr/>
            </a:pPr>
            <a:r>
              <a:rPr lang="en-US" sz="2400" dirty="0" smtClean="0">
                <a:solidFill>
                  <a:schemeClr val="accent1">
                    <a:lumMod val="60000"/>
                    <a:lumOff val="40000"/>
                  </a:schemeClr>
                </a:solidFill>
              </a:rPr>
              <a:t>To understand the various addressing modes to be presented in this section, it is imperative that we understand the basic operation cycle of the computer. The control unit of a computer is designed to go through an instruction cycle that is divided into three major phases:</a:t>
            </a:r>
          </a:p>
          <a:p>
            <a:pPr>
              <a:spcBef>
                <a:spcPts val="600"/>
              </a:spcBef>
              <a:buClr>
                <a:srgbClr val="FE8637"/>
              </a:buClr>
              <a:buSzPct val="70000"/>
              <a:buFont typeface="Wingdings"/>
              <a:buNone/>
              <a:defRPr/>
            </a:pPr>
            <a:r>
              <a:rPr lang="en-US" sz="2400" dirty="0" smtClean="0">
                <a:solidFill>
                  <a:schemeClr val="accent1">
                    <a:lumMod val="60000"/>
                    <a:lumOff val="40000"/>
                  </a:schemeClr>
                </a:solidFill>
              </a:rPr>
              <a:t>	1. Fetch the instruction from memory</a:t>
            </a:r>
          </a:p>
          <a:p>
            <a:pPr>
              <a:spcBef>
                <a:spcPts val="600"/>
              </a:spcBef>
              <a:buClr>
                <a:srgbClr val="FE8637"/>
              </a:buClr>
              <a:buSzPct val="70000"/>
              <a:buFont typeface="Wingdings"/>
              <a:buNone/>
              <a:defRPr/>
            </a:pPr>
            <a:r>
              <a:rPr lang="en-IN" sz="2400" dirty="0" smtClean="0">
                <a:solidFill>
                  <a:schemeClr val="accent1">
                    <a:lumMod val="60000"/>
                    <a:lumOff val="40000"/>
                  </a:schemeClr>
                </a:solidFill>
              </a:rPr>
              <a:t>	2. Decode the instruction.</a:t>
            </a:r>
          </a:p>
          <a:p>
            <a:pPr>
              <a:spcBef>
                <a:spcPts val="600"/>
              </a:spcBef>
              <a:buClr>
                <a:srgbClr val="FE8637"/>
              </a:buClr>
              <a:buSzPct val="70000"/>
              <a:buFont typeface="Wingdings"/>
              <a:buNone/>
              <a:defRPr/>
            </a:pPr>
            <a:r>
              <a:rPr lang="en-IN" sz="2400" dirty="0" smtClean="0">
                <a:solidFill>
                  <a:schemeClr val="accent1">
                    <a:lumMod val="60000"/>
                    <a:lumOff val="40000"/>
                  </a:schemeClr>
                </a:solidFill>
              </a:rPr>
              <a:t>	3. Execute the instruction</a:t>
            </a:r>
            <a:r>
              <a:rPr lang="en-IN" sz="2000" dirty="0" smtClean="0">
                <a:solidFill>
                  <a:prstClr val="black"/>
                </a:solidFill>
              </a:rPr>
              <a:t>.</a:t>
            </a:r>
            <a:endParaRPr lang="en-IN" sz="2000" dirty="0">
              <a:solidFill>
                <a:prstClr val="black"/>
              </a:solidFil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04800" y="0"/>
            <a:ext cx="8534400" cy="6858000"/>
          </a:xfrm>
          <a:prstGeom prst="rect">
            <a:avLst/>
          </a:prstGeom>
        </p:spPr>
        <p:txBody>
          <a:bodyPr vert="horz">
            <a:noAutofit/>
          </a:bodyPr>
          <a:lstStyle/>
          <a:p>
            <a:pPr>
              <a:spcBef>
                <a:spcPts val="600"/>
              </a:spcBef>
              <a:buClr>
                <a:srgbClr val="FE8637"/>
              </a:buClr>
              <a:buSzPct val="70000"/>
              <a:buFont typeface="Wingdings"/>
              <a:buNone/>
              <a:defRPr/>
            </a:pPr>
            <a:r>
              <a:rPr lang="en-US" sz="4000" b="1" u="sng" dirty="0" smtClean="0">
                <a:solidFill>
                  <a:schemeClr val="accent1">
                    <a:lumMod val="60000"/>
                    <a:lumOff val="40000"/>
                  </a:schemeClr>
                </a:solidFill>
                <a:latin typeface="Algerian" pitchFamily="82" charset="0"/>
                <a:cs typeface="Arial" pitchFamily="34" charset="0"/>
              </a:rPr>
              <a:t>Immediate Mode : </a:t>
            </a:r>
          </a:p>
          <a:p>
            <a:pPr>
              <a:spcBef>
                <a:spcPts val="600"/>
              </a:spcBef>
              <a:buClr>
                <a:srgbClr val="FE8637"/>
              </a:buClr>
              <a:buSzPct val="70000"/>
              <a:buFont typeface="Wingdings"/>
              <a:buNone/>
              <a:defRPr/>
            </a:pPr>
            <a:r>
              <a:rPr lang="en-US" sz="2200" b="1" dirty="0" smtClean="0">
                <a:latin typeface="Arial" pitchFamily="34" charset="0"/>
                <a:cs typeface="Arial" pitchFamily="34" charset="0"/>
              </a:rPr>
              <a:t>   </a:t>
            </a:r>
            <a:r>
              <a:rPr lang="en-US" sz="2200" dirty="0" smtClean="0">
                <a:latin typeface="Arial" pitchFamily="34" charset="0"/>
                <a:cs typeface="Arial" pitchFamily="34" charset="0"/>
              </a:rPr>
              <a:t>In this mode the operand is specified in the instruction itself. In</a:t>
            </a:r>
          </a:p>
          <a:p>
            <a:pPr>
              <a:spcBef>
                <a:spcPts val="600"/>
              </a:spcBef>
              <a:buClr>
                <a:srgbClr val="FE8637"/>
              </a:buClr>
              <a:buSzPct val="70000"/>
              <a:buFont typeface="Wingdings"/>
              <a:buNone/>
              <a:defRPr/>
            </a:pPr>
            <a:r>
              <a:rPr lang="en-US" sz="2200" dirty="0" smtClean="0">
                <a:latin typeface="Arial" pitchFamily="34" charset="0"/>
                <a:cs typeface="Arial" pitchFamily="34" charset="0"/>
              </a:rPr>
              <a:t>other words, an immediate-mode instruction has an operand field rather than an address field. The operand field contains the actual operand to be used in conjunction with the operation specified in the instruction. Immediate-mode instructions are useful for initializing registers to a </a:t>
            </a:r>
            <a:r>
              <a:rPr lang="en-IN" sz="2200" dirty="0" smtClean="0">
                <a:latin typeface="Arial" pitchFamily="34" charset="0"/>
                <a:cs typeface="Arial" pitchFamily="34" charset="0"/>
              </a:rPr>
              <a:t>constant value.</a:t>
            </a:r>
          </a:p>
          <a:p>
            <a:pPr>
              <a:spcBef>
                <a:spcPts val="600"/>
              </a:spcBef>
              <a:buClr>
                <a:srgbClr val="FE8637"/>
              </a:buClr>
              <a:buSzPct val="70000"/>
              <a:buFont typeface="Wingdings"/>
              <a:buNone/>
              <a:defRPr/>
            </a:pPr>
            <a:r>
              <a:rPr lang="en-US" sz="2200" dirty="0" smtClean="0">
                <a:latin typeface="Arial" pitchFamily="34" charset="0"/>
                <a:cs typeface="Arial" pitchFamily="34" charset="0"/>
              </a:rPr>
              <a:t>It was mentioned previously that the address field of an instruction may specify either a memory word or a processor register. When the address field specifies a processor register, the instruction is said to be in the register mode.</a:t>
            </a:r>
          </a:p>
          <a:p>
            <a:pPr>
              <a:spcBef>
                <a:spcPts val="600"/>
              </a:spcBef>
              <a:buClr>
                <a:srgbClr val="FE8637"/>
              </a:buClr>
              <a:buSzPct val="70000"/>
              <a:buFont typeface="Wingdings"/>
              <a:buNone/>
              <a:defRPr/>
            </a:pPr>
            <a:endParaRPr lang="en-US" sz="2000" b="1" dirty="0" smtClean="0">
              <a:latin typeface="Arial" pitchFamily="34" charset="0"/>
              <a:cs typeface="Arial" pitchFamily="34" charset="0"/>
            </a:endParaRPr>
          </a:p>
          <a:p>
            <a:pPr>
              <a:spcBef>
                <a:spcPts val="600"/>
              </a:spcBef>
              <a:buClr>
                <a:srgbClr val="FE8637"/>
              </a:buClr>
              <a:buSzPct val="70000"/>
              <a:buFont typeface="Wingdings"/>
              <a:buNone/>
              <a:defRPr/>
            </a:pPr>
            <a:r>
              <a:rPr lang="en-US" sz="4000" b="1" u="sng" dirty="0" smtClean="0">
                <a:solidFill>
                  <a:schemeClr val="accent1">
                    <a:lumMod val="60000"/>
                    <a:lumOff val="40000"/>
                  </a:schemeClr>
                </a:solidFill>
                <a:latin typeface="Algerian" pitchFamily="82" charset="0"/>
                <a:cs typeface="Arial" pitchFamily="34" charset="0"/>
              </a:rPr>
              <a:t>Register Mode : </a:t>
            </a:r>
          </a:p>
          <a:p>
            <a:pPr>
              <a:spcBef>
                <a:spcPts val="600"/>
              </a:spcBef>
              <a:buClr>
                <a:srgbClr val="FE8637"/>
              </a:buClr>
              <a:buSzPct val="70000"/>
              <a:buFont typeface="Wingdings"/>
              <a:buNone/>
              <a:defRPr/>
            </a:pPr>
            <a:r>
              <a:rPr lang="en-US" sz="2200" dirty="0" smtClean="0">
                <a:latin typeface="Arial" pitchFamily="34" charset="0"/>
                <a:cs typeface="Arial" pitchFamily="34" charset="0"/>
              </a:rPr>
              <a:t>In this mode the operands are in registers that reside within the CPU. The particular register is selected from a register field in the instruction. A k-bit field can specify any one of 2k registers.</a:t>
            </a:r>
          </a:p>
          <a:p>
            <a:pPr>
              <a:spcBef>
                <a:spcPts val="600"/>
              </a:spcBef>
              <a:buClr>
                <a:srgbClr val="FE8637"/>
              </a:buClr>
              <a:buSzPct val="70000"/>
              <a:buFont typeface="Wingdings"/>
              <a:buNone/>
              <a:defRPr/>
            </a:pPr>
            <a:endParaRPr lang="en-US" sz="900" b="1" dirty="0" smtClean="0">
              <a:solidFill>
                <a:srgbClr val="575F6D"/>
              </a:solidFill>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28600" y="0"/>
            <a:ext cx="8610600" cy="6705600"/>
          </a:xfrm>
        </p:spPr>
        <p:txBody>
          <a:bodyPr>
            <a:normAutofit fontScale="92500" lnSpcReduction="10000"/>
          </a:bodyPr>
          <a:lstStyle/>
          <a:p>
            <a:pPr lvl="0">
              <a:buNone/>
              <a:defRPr/>
            </a:pPr>
            <a:r>
              <a:rPr lang="en-US" b="1" dirty="0" smtClean="0"/>
              <a:t>             </a:t>
            </a:r>
            <a:r>
              <a:rPr lang="en-US" sz="3900" b="1" u="sng" dirty="0" smtClean="0">
                <a:solidFill>
                  <a:schemeClr val="accent1">
                    <a:lumMod val="60000"/>
                    <a:lumOff val="40000"/>
                  </a:schemeClr>
                </a:solidFill>
                <a:latin typeface="Algerian" pitchFamily="82" charset="0"/>
              </a:rPr>
              <a:t>Register Indirect Mode :</a:t>
            </a:r>
          </a:p>
          <a:p>
            <a:pPr lvl="0">
              <a:buNone/>
              <a:defRPr/>
            </a:pPr>
            <a:endParaRPr lang="en-US" sz="2400" b="1" u="sng" dirty="0" smtClean="0">
              <a:solidFill>
                <a:schemeClr val="accent1">
                  <a:lumMod val="60000"/>
                  <a:lumOff val="40000"/>
                </a:schemeClr>
              </a:solidFill>
              <a:latin typeface="Algerian" pitchFamily="82" charset="0"/>
            </a:endParaRPr>
          </a:p>
          <a:p>
            <a:pPr lvl="0">
              <a:buFont typeface="Wingdings" pitchFamily="2" charset="2"/>
              <a:buChar char="Ø"/>
              <a:defRPr/>
            </a:pPr>
            <a:r>
              <a:rPr lang="en-US" dirty="0" smtClean="0"/>
              <a:t> </a:t>
            </a:r>
            <a:r>
              <a:rPr lang="en-US" b="0" dirty="0" smtClean="0"/>
              <a:t>In this mode the instruction specifies a register in the CPU  whose contents give the address of the operand in memory. In other words, the selected register contains the address of the operand rather than the operand itself. Before using a register indirect mode instruction, the programmer must ensure that the memory address of the operand is placed in the processor register with a previous instruction. A reference to the register is then equivalent to specifying a memory address. The advantage of a register indirect mode instruction is that the address field of the instruction sues fewer bits to select a register than would have been required to specify a memory address directly.</a:t>
            </a:r>
            <a:endParaRPr lang="en-IN" b="0" dirty="0" smtClean="0"/>
          </a:p>
          <a:p>
            <a:pPr>
              <a:buFont typeface="Wingdings" pitchFamily="2" charset="2"/>
              <a:buChar char="Ø"/>
            </a:pPr>
            <a:endParaRPr lang="en-IN"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52400" y="533400"/>
            <a:ext cx="9144000" cy="5943600"/>
          </a:xfrm>
          <a:prstGeom prst="rect">
            <a:avLst/>
          </a:prstGeom>
        </p:spPr>
        <p:txBody>
          <a:bodyPr vert="horz">
            <a:normAutofit/>
          </a:bodyPr>
          <a:lstStyle/>
          <a:p>
            <a:pPr>
              <a:spcBef>
                <a:spcPts val="600"/>
              </a:spcBef>
              <a:buClr>
                <a:srgbClr val="FE8637"/>
              </a:buClr>
              <a:buSzPct val="70000"/>
              <a:buFont typeface="Wingdings"/>
              <a:buNone/>
              <a:defRPr/>
            </a:pPr>
            <a:r>
              <a:rPr lang="en-US" sz="4000" b="1" dirty="0" smtClean="0">
                <a:solidFill>
                  <a:schemeClr val="accent1">
                    <a:lumMod val="60000"/>
                    <a:lumOff val="40000"/>
                  </a:schemeClr>
                </a:solidFill>
                <a:latin typeface="Algerian" pitchFamily="82" charset="0"/>
              </a:rPr>
              <a:t>Direct Address Mode: </a:t>
            </a:r>
          </a:p>
          <a:p>
            <a:pPr>
              <a:spcBef>
                <a:spcPts val="600"/>
              </a:spcBef>
              <a:buClr>
                <a:srgbClr val="FE8637"/>
              </a:buClr>
              <a:buSzPct val="70000"/>
              <a:buFont typeface="Wingdings"/>
              <a:buNone/>
              <a:defRPr/>
            </a:pPr>
            <a:r>
              <a:rPr lang="en-US" sz="2600" dirty="0" smtClean="0"/>
              <a:t>In this mode the effective address is equal to the address part of the instruction. The operand resides in memory and its address is given directly by the address field of the instruction. In a branch-type instruction the address field specifies the actual branch </a:t>
            </a:r>
            <a:r>
              <a:rPr lang="en-IN" sz="2600" dirty="0" smtClean="0"/>
              <a:t>address.</a:t>
            </a:r>
          </a:p>
          <a:p>
            <a:pPr>
              <a:spcBef>
                <a:spcPts val="600"/>
              </a:spcBef>
              <a:buClr>
                <a:srgbClr val="FE8637"/>
              </a:buClr>
              <a:buSzPct val="70000"/>
              <a:buFont typeface="Wingdings"/>
              <a:buNone/>
              <a:defRPr/>
            </a:pPr>
            <a:endParaRPr lang="en-IN" dirty="0" smtClean="0"/>
          </a:p>
          <a:p>
            <a:pPr>
              <a:spcBef>
                <a:spcPts val="600"/>
              </a:spcBef>
              <a:buClr>
                <a:srgbClr val="FE8637"/>
              </a:buClr>
              <a:buSzPct val="70000"/>
              <a:buFont typeface="Wingdings"/>
              <a:buNone/>
              <a:defRPr/>
            </a:pPr>
            <a:r>
              <a:rPr lang="en-US" sz="3600" b="1" dirty="0" smtClean="0">
                <a:solidFill>
                  <a:schemeClr val="accent1">
                    <a:lumMod val="60000"/>
                    <a:lumOff val="40000"/>
                  </a:schemeClr>
                </a:solidFill>
                <a:latin typeface="Algerian" pitchFamily="82" charset="0"/>
              </a:rPr>
              <a:t>Indirect Address Mode:</a:t>
            </a:r>
          </a:p>
          <a:p>
            <a:pPr>
              <a:spcBef>
                <a:spcPts val="600"/>
              </a:spcBef>
              <a:buClr>
                <a:srgbClr val="FE8637"/>
              </a:buClr>
              <a:buSzPct val="70000"/>
              <a:buFont typeface="Wingdings"/>
              <a:buNone/>
              <a:defRPr/>
            </a:pPr>
            <a:r>
              <a:rPr lang="en-US" sz="3500" b="1" dirty="0" smtClean="0"/>
              <a:t> </a:t>
            </a:r>
            <a:r>
              <a:rPr lang="en-US" sz="2400" dirty="0" smtClean="0"/>
              <a:t>In this mode the address field of the instruction gives the address where the effective address is stored in memory. Control fetches the instruction from memory and uses its address part to access memory again to read the effective address.</a:t>
            </a:r>
          </a:p>
          <a:p>
            <a:pPr>
              <a:spcBef>
                <a:spcPts val="600"/>
              </a:spcBef>
              <a:buClr>
                <a:srgbClr val="FE8637"/>
              </a:buClr>
              <a:buSzPct val="70000"/>
              <a:buFont typeface="Wingdings"/>
              <a:buNone/>
              <a:defRPr/>
            </a:pPr>
            <a:endParaRPr lang="en-US" b="1"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28600" y="304800"/>
            <a:ext cx="8686800" cy="6248400"/>
          </a:xfrm>
          <a:prstGeom prst="rect">
            <a:avLst/>
          </a:prstGeom>
        </p:spPr>
        <p:txBody>
          <a:bodyPr vert="horz">
            <a:noAutofit/>
          </a:bodyPr>
          <a:lstStyle/>
          <a:p>
            <a:pPr>
              <a:spcBef>
                <a:spcPts val="600"/>
              </a:spcBef>
              <a:buClr>
                <a:srgbClr val="FE8637"/>
              </a:buClr>
              <a:buSzPct val="70000"/>
              <a:buFont typeface="Wingdings"/>
              <a:buNone/>
              <a:defRPr/>
            </a:pPr>
            <a:r>
              <a:rPr lang="en-US" sz="4400" b="1" i="1" u="sng" dirty="0" smtClean="0">
                <a:solidFill>
                  <a:schemeClr val="accent1">
                    <a:lumMod val="60000"/>
                    <a:lumOff val="40000"/>
                  </a:schemeClr>
                </a:solidFill>
                <a:latin typeface="Algerian" pitchFamily="82" charset="0"/>
                <a:cs typeface="Arial" pitchFamily="34" charset="0"/>
              </a:rPr>
              <a:t>   Indexed Addressing Mode:</a:t>
            </a:r>
          </a:p>
          <a:p>
            <a:pPr>
              <a:spcBef>
                <a:spcPts val="600"/>
              </a:spcBef>
              <a:buClr>
                <a:srgbClr val="FE8637"/>
              </a:buClr>
              <a:buSzPct val="70000"/>
              <a:buFont typeface="Wingdings"/>
              <a:buNone/>
              <a:defRPr/>
            </a:pPr>
            <a:endParaRPr lang="en-US" sz="2200" b="1" i="1" u="sng" dirty="0" smtClean="0">
              <a:latin typeface="Arial" pitchFamily="34" charset="0"/>
              <a:cs typeface="Arial" pitchFamily="34" charset="0"/>
            </a:endParaRPr>
          </a:p>
          <a:p>
            <a:pPr>
              <a:spcBef>
                <a:spcPts val="600"/>
              </a:spcBef>
              <a:buClr>
                <a:srgbClr val="FE8637"/>
              </a:buClr>
              <a:buSzPct val="70000"/>
              <a:buFont typeface="Wingdings"/>
              <a:buNone/>
              <a:defRPr/>
            </a:pPr>
            <a:endParaRPr lang="en-US" sz="2200" b="1" i="1" u="sng" dirty="0" smtClean="0">
              <a:latin typeface="Arial" pitchFamily="34" charset="0"/>
              <a:cs typeface="Arial" pitchFamily="34" charset="0"/>
            </a:endParaRPr>
          </a:p>
          <a:p>
            <a:pPr>
              <a:spcBef>
                <a:spcPts val="600"/>
              </a:spcBef>
              <a:buClr>
                <a:srgbClr val="FE8637"/>
              </a:buClr>
              <a:buSzPct val="70000"/>
              <a:buFont typeface="Wingdings"/>
              <a:buNone/>
              <a:defRPr/>
            </a:pPr>
            <a:r>
              <a:rPr lang="en-US" sz="2400" dirty="0" smtClean="0">
                <a:latin typeface="Arial" pitchFamily="34" charset="0"/>
                <a:cs typeface="Arial" pitchFamily="34" charset="0"/>
              </a:rPr>
              <a:t> In this mode the content of an index register is added to the address part of the instruction to obtain the effective address. The index register is a special CPU register that contains an index value. The address field of the instruction defines the beginning address of a data array in memory. Each operand in the array is stored in memory relative to the beginning address. The distance between the beginning address and the address of the operand is the index value stores in the index register. Any operand in the array can be accessed with the same instruction provided that the index register contains the correct index value</a:t>
            </a:r>
            <a:r>
              <a:rPr lang="en-US" sz="2200" dirty="0" smtClean="0">
                <a:latin typeface="Arial" pitchFamily="34" charset="0"/>
                <a:cs typeface="Arial" pitchFamily="34" charset="0"/>
              </a:rPr>
              <a:t>..</a:t>
            </a:r>
            <a:endParaRPr lang="en-US" sz="2200" dirty="0">
              <a:latin typeface="Arial" pitchFamily="34" charset="0"/>
              <a:cs typeface="Arial" pitchFamily="34"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229600" cy="1219200"/>
          </a:xfrm>
        </p:spPr>
        <p:txBody>
          <a:bodyPr/>
          <a:lstStyle/>
          <a:p>
            <a:r>
              <a:rPr lang="en-US" u="sng"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 PROGRAMME CONCEPT</a:t>
            </a:r>
            <a:endParaRPr lang="en-US" dirty="0"/>
          </a:p>
        </p:txBody>
      </p:sp>
      <p:sp>
        <p:nvSpPr>
          <p:cNvPr id="3" name="Subtitle 2"/>
          <p:cNvSpPr>
            <a:spLocks noGrp="1"/>
          </p:cNvSpPr>
          <p:nvPr>
            <p:ph type="subTitle" idx="1"/>
          </p:nvPr>
        </p:nvSpPr>
        <p:spPr>
          <a:xfrm>
            <a:off x="152400" y="1752600"/>
            <a:ext cx="8686800" cy="4953000"/>
          </a:xfrm>
        </p:spPr>
        <p:txBody>
          <a:bodyPr>
            <a:normAutofit/>
          </a:bodyPr>
          <a:lstStyle/>
          <a:p>
            <a:pPr>
              <a:buFont typeface="Wingdings" pitchFamily="2" charset="2"/>
              <a:buChar char="Ø"/>
            </a:pPr>
            <a:r>
              <a:rPr lang="en-US" b="1" dirty="0" smtClean="0">
                <a:ln w="18000">
                  <a:solidFill>
                    <a:schemeClr val="accent2">
                      <a:satMod val="140000"/>
                    </a:schemeClr>
                  </a:solidFill>
                  <a:prstDash val="solid"/>
                  <a:miter lim="800000"/>
                </a:ln>
                <a:effectLst>
                  <a:outerShdw blurRad="25500" dist="23000" dir="7020000" algn="tl">
                    <a:srgbClr val="000000">
                      <a:alpha val="50000"/>
                    </a:srgbClr>
                  </a:outerShdw>
                </a:effectLst>
              </a:rPr>
              <a:t>  A program </a:t>
            </a:r>
            <a:r>
              <a:rPr lang="en-US" dirty="0" smtClean="0"/>
              <a:t>is a specific set of ordered operations for a computer to perform. </a:t>
            </a:r>
          </a:p>
          <a:p>
            <a:pPr>
              <a:buFont typeface="Wingdings" pitchFamily="2" charset="2"/>
              <a:buChar char="Ø"/>
            </a:pPr>
            <a:r>
              <a:rPr lang="en-US" dirty="0" smtClean="0"/>
              <a:t>   In each step an arithmetic or logical operation is done on every instruction</a:t>
            </a:r>
          </a:p>
          <a:p>
            <a:pPr>
              <a:buFont typeface="Wingdings" pitchFamily="2" charset="2"/>
              <a:buChar char="Ø"/>
            </a:pPr>
            <a:r>
              <a:rPr lang="en-US" dirty="0" smtClean="0"/>
              <a:t>  In the modern computer that John von Neumann outlined in 1945, the program contains a one-at-a-time sequence of instructions that the computer follows.</a:t>
            </a:r>
          </a:p>
          <a:p>
            <a:pPr>
              <a:buFont typeface="Wingdings" pitchFamily="2" charset="2"/>
              <a:buChar char="Ø"/>
            </a:pPr>
            <a:r>
              <a:rPr lang="en-US" dirty="0" smtClean="0"/>
              <a:t>  The computer gets one instruction and performs it and then gets the next instruction.</a:t>
            </a:r>
          </a:p>
          <a:p>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8194430" cy="762000"/>
          </a:xfrm>
        </p:spPr>
        <p:txBody>
          <a:bodyPr>
            <a:normAutofit fontScale="90000"/>
          </a:bodyPr>
          <a:lstStyle/>
          <a:p>
            <a:r>
              <a:rPr lang="en-US" dirty="0" smtClean="0"/>
              <a:t>COMPONENTS OF CPU</a:t>
            </a:r>
            <a:endParaRPr lang="en-US" dirty="0"/>
          </a:p>
        </p:txBody>
      </p:sp>
      <p:sp>
        <p:nvSpPr>
          <p:cNvPr id="3" name="Subtitle 2"/>
          <p:cNvSpPr>
            <a:spLocks noGrp="1"/>
          </p:cNvSpPr>
          <p:nvPr>
            <p:ph type="subTitle" idx="1"/>
          </p:nvPr>
        </p:nvSpPr>
        <p:spPr>
          <a:xfrm>
            <a:off x="0" y="1447800"/>
            <a:ext cx="9144000" cy="5410200"/>
          </a:xfrm>
        </p:spPr>
        <p:txBody>
          <a:bodyPr/>
          <a:lstStyle/>
          <a:p>
            <a:pPr fontAlgn="base">
              <a:buFont typeface="Wingdings" pitchFamily="2" charset="2"/>
              <a:buChar char="ü"/>
            </a:pPr>
            <a:r>
              <a:rPr lang="en-US" dirty="0" smtClean="0"/>
              <a:t>  The two typical components of a CPU include the following:</a:t>
            </a:r>
          </a:p>
          <a:p>
            <a:pPr fontAlgn="base">
              <a:buFont typeface="Wingdings" pitchFamily="2" charset="2"/>
              <a:buChar char="ü"/>
            </a:pPr>
            <a:r>
              <a:rPr lang="en-US" dirty="0" smtClean="0"/>
              <a:t> The </a:t>
            </a:r>
            <a:r>
              <a:rPr lang="en-US" i="1" dirty="0" smtClean="0"/>
              <a:t>arithmetic logic unit(ALU)</a:t>
            </a:r>
            <a:r>
              <a:rPr lang="en-US" dirty="0" smtClean="0"/>
              <a:t>, which performs arithmetic and logical operations.</a:t>
            </a:r>
          </a:p>
          <a:p>
            <a:pPr fontAlgn="base">
              <a:buFont typeface="Wingdings" pitchFamily="2" charset="2"/>
              <a:buChar char="ü"/>
            </a:pPr>
            <a:r>
              <a:rPr lang="en-US" dirty="0" smtClean="0"/>
              <a:t> The </a:t>
            </a:r>
            <a:r>
              <a:rPr lang="en-US" i="1" dirty="0" smtClean="0"/>
              <a:t>control unit(CU)</a:t>
            </a:r>
            <a:r>
              <a:rPr lang="en-US" dirty="0" smtClean="0"/>
              <a:t>, which extracts instructions from memory and decodes and executes them, calling on the ALU when necessary.</a:t>
            </a:r>
          </a:p>
          <a:p>
            <a:pPr fontAlgn="base">
              <a:buFont typeface="Wingdings" pitchFamily="2" charset="2"/>
              <a:buChar char="ü"/>
            </a:pPr>
            <a:endParaRPr lang="en-US" dirty="0" smtClean="0"/>
          </a:p>
          <a:p>
            <a:pPr fontAlgn="base"/>
            <a:endParaRPr lang="en-US" dirty="0" smtClean="0"/>
          </a:p>
          <a:p>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PU "/>
          <p:cNvPicPr>
            <a:picLocks noChangeAspect="1" noChangeArrowheads="1"/>
          </p:cNvPicPr>
          <p:nvPr/>
        </p:nvPicPr>
        <p:blipFill>
          <a:blip r:embed="rId2" cstate="print"/>
          <a:srcRect/>
          <a:stretch>
            <a:fillRect/>
          </a:stretch>
        </p:blipFill>
        <p:spPr bwMode="auto">
          <a:xfrm>
            <a:off x="0" y="457200"/>
            <a:ext cx="9144000" cy="5562600"/>
          </a:xfrm>
          <a:prstGeom prst="rect">
            <a:avLst/>
          </a:prstGeom>
          <a:noFill/>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0"/>
            <a:ext cx="8305800" cy="1447800"/>
          </a:xfrm>
        </p:spPr>
        <p:txBody>
          <a:bodyPr>
            <a:normAutofit/>
          </a:bodyPr>
          <a:lstStyle/>
          <a:p>
            <a:r>
              <a:rPr lang="en-US" sz="4800" dirty="0" smtClean="0"/>
              <a:t>CONTROL UNIT &amp; FUNCTION</a:t>
            </a:r>
            <a:endParaRPr lang="en-US" sz="4800" dirty="0"/>
          </a:p>
        </p:txBody>
      </p:sp>
      <p:sp>
        <p:nvSpPr>
          <p:cNvPr id="3" name="Subtitle 2"/>
          <p:cNvSpPr>
            <a:spLocks noGrp="1"/>
          </p:cNvSpPr>
          <p:nvPr>
            <p:ph type="subTitle" idx="1"/>
          </p:nvPr>
        </p:nvSpPr>
        <p:spPr>
          <a:xfrm>
            <a:off x="0" y="1828800"/>
            <a:ext cx="9144000" cy="4191000"/>
          </a:xfrm>
        </p:spPr>
        <p:txBody>
          <a:bodyPr>
            <a:normAutofit/>
          </a:bodyPr>
          <a:lstStyle/>
          <a:p>
            <a:pPr algn="l"/>
            <a:r>
              <a:rPr lang="en-US" dirty="0" smtClean="0"/>
              <a:t>The </a:t>
            </a:r>
            <a:r>
              <a:rPr lang="en-US" b="1" dirty="0" smtClean="0"/>
              <a:t>control unit</a:t>
            </a:r>
            <a:r>
              <a:rPr lang="en-US" dirty="0" smtClean="0"/>
              <a:t> (CU) is a component of a computer's central processing </a:t>
            </a:r>
            <a:r>
              <a:rPr lang="en-US" b="1" dirty="0" smtClean="0"/>
              <a:t>unit</a:t>
            </a:r>
            <a:r>
              <a:rPr lang="en-US" dirty="0" smtClean="0"/>
              <a:t> (CPU) that directs the operation of the processor. </a:t>
            </a:r>
          </a:p>
          <a:p>
            <a:pPr algn="l"/>
            <a:r>
              <a:rPr lang="en-US" dirty="0" smtClean="0"/>
              <a:t>   It tells the computer's memory, arithmetic and logic </a:t>
            </a:r>
            <a:r>
              <a:rPr lang="en-US" b="1" dirty="0" smtClean="0"/>
              <a:t>unit</a:t>
            </a:r>
            <a:r>
              <a:rPr lang="en-US" dirty="0" smtClean="0"/>
              <a:t> and input and output devices how to respond to the instructions that have been sent to the processor.</a:t>
            </a:r>
          </a:p>
          <a:p>
            <a:pPr algn="l">
              <a:buFont typeface="Wingdings" pitchFamily="2" charset="2"/>
              <a:buChar char="Ø"/>
            </a:pPr>
            <a:r>
              <a:rPr lang="en-US" dirty="0" smtClean="0"/>
              <a:t>It directs the operation of the other units by providing timing and control signals.</a:t>
            </a:r>
          </a:p>
          <a:p>
            <a:pPr algn="l">
              <a:buFont typeface="Wingdings" pitchFamily="2" charset="2"/>
              <a:buChar char="Ø"/>
            </a:pPr>
            <a:r>
              <a:rPr lang="en-US" dirty="0" smtClean="0"/>
              <a:t> The Control unit (CU) is digital circuitry contained within the processor that coordinates the sequence of data movements into, out of, and between a processor's many sub-units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1143000"/>
          </a:xfrm>
        </p:spPr>
        <p:txBody>
          <a:bodyPr>
            <a:normAutofit fontScale="90000"/>
          </a:bodyPr>
          <a:lstStyle/>
          <a:p>
            <a:r>
              <a:rPr lang="en-US" dirty="0" smtClean="0">
                <a:latin typeface="Algerian" pitchFamily="82" charset="0"/>
              </a:rPr>
              <a:t>  Bus interconnection scheme</a:t>
            </a:r>
            <a:endParaRPr lang="en-US" dirty="0">
              <a:latin typeface="Algerian" pitchFamily="82" charset="0"/>
            </a:endParaRPr>
          </a:p>
        </p:txBody>
      </p:sp>
      <p:pic>
        <p:nvPicPr>
          <p:cNvPr id="4" name="Picture 4"/>
          <p:cNvPicPr>
            <a:picLocks noGrp="1" noChangeAspect="1" noChangeArrowheads="1"/>
          </p:cNvPicPr>
          <p:nvPr>
            <p:ph idx="1"/>
          </p:nvPr>
        </p:nvPicPr>
        <p:blipFill>
          <a:blip r:embed="rId2" cstate="print"/>
          <a:srcRect b="30487"/>
          <a:stretch>
            <a:fillRect/>
          </a:stretch>
        </p:blipFill>
        <p:spPr bwMode="auto">
          <a:xfrm>
            <a:off x="609600" y="1905000"/>
            <a:ext cx="7710376" cy="4038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8194430" cy="685800"/>
          </a:xfrm>
        </p:spPr>
        <p:txBody>
          <a:bodyPr>
            <a:normAutofit fontScale="90000"/>
          </a:bodyPr>
          <a:lstStyle/>
          <a:p>
            <a:pPr algn="ctr"/>
            <a:r>
              <a:rPr lang="en-US" dirty="0" smtClean="0"/>
              <a:t>ARITHMETIC LOGICAL UNIT</a:t>
            </a:r>
            <a:endParaRPr lang="en-US" dirty="0"/>
          </a:p>
        </p:txBody>
      </p:sp>
      <p:sp>
        <p:nvSpPr>
          <p:cNvPr id="3" name="Subtitle 2"/>
          <p:cNvSpPr>
            <a:spLocks noGrp="1"/>
          </p:cNvSpPr>
          <p:nvPr>
            <p:ph type="subTitle" idx="1"/>
          </p:nvPr>
        </p:nvSpPr>
        <p:spPr>
          <a:xfrm>
            <a:off x="0" y="1905000"/>
            <a:ext cx="9144000" cy="4191000"/>
          </a:xfrm>
        </p:spPr>
        <p:txBody>
          <a:bodyPr>
            <a:normAutofit/>
          </a:bodyPr>
          <a:lstStyle/>
          <a:p>
            <a:pPr algn="l">
              <a:buFont typeface="Wingdings" pitchFamily="2" charset="2"/>
              <a:buChar char="ü"/>
            </a:pPr>
            <a:r>
              <a:rPr lang="en-US" dirty="0" smtClean="0"/>
              <a:t>An </a:t>
            </a:r>
            <a:r>
              <a:rPr lang="en-US" b="1" dirty="0" smtClean="0"/>
              <a:t>arithmetic logic unit</a:t>
            </a:r>
            <a:r>
              <a:rPr lang="en-US" dirty="0" smtClean="0"/>
              <a:t> (ALU) is a digital circuit used to perform </a:t>
            </a:r>
            <a:r>
              <a:rPr lang="en-US" b="1" dirty="0" smtClean="0"/>
              <a:t>arithmetic</a:t>
            </a:r>
            <a:r>
              <a:rPr lang="en-US" dirty="0" smtClean="0"/>
              <a:t> and </a:t>
            </a:r>
            <a:r>
              <a:rPr lang="en-US" b="1" dirty="0" smtClean="0"/>
              <a:t>logic</a:t>
            </a:r>
            <a:r>
              <a:rPr lang="en-US" dirty="0" smtClean="0"/>
              <a:t> operations. </a:t>
            </a:r>
          </a:p>
          <a:p>
            <a:pPr algn="l"/>
            <a:endParaRPr lang="en-US" dirty="0" smtClean="0"/>
          </a:p>
          <a:p>
            <a:pPr algn="l">
              <a:buFont typeface="Wingdings" pitchFamily="2" charset="2"/>
              <a:buChar char="ü"/>
            </a:pPr>
            <a:r>
              <a:rPr lang="en-US" dirty="0" smtClean="0"/>
              <a:t> It represents the fundamental building block of the central processing </a:t>
            </a:r>
            <a:r>
              <a:rPr lang="en-US" b="1" dirty="0" smtClean="0"/>
              <a:t>unit</a:t>
            </a:r>
            <a:r>
              <a:rPr lang="en-US" dirty="0" smtClean="0"/>
              <a:t> (CPU) of a computer. </a:t>
            </a:r>
          </a:p>
          <a:p>
            <a:pPr algn="l"/>
            <a:endParaRPr lang="en-US" dirty="0" smtClean="0"/>
          </a:p>
          <a:p>
            <a:pPr algn="l">
              <a:buFont typeface="Wingdings" pitchFamily="2" charset="2"/>
              <a:buChar char="ü"/>
            </a:pPr>
            <a:r>
              <a:rPr lang="en-US" dirty="0" smtClean="0"/>
              <a:t>Modern CPUs contain very powerful and complex ALUs. In addition to ALUs, modern CPUs contain a control unit.</a:t>
            </a:r>
          </a:p>
          <a:p>
            <a:pPr algn="l">
              <a:buFont typeface="Wingdings" pitchFamily="2" charset="2"/>
              <a:buChar char="ü"/>
            </a:pPr>
            <a:r>
              <a:rPr lang="en-US" b="1" dirty="0" smtClean="0"/>
              <a:t>	</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1143000"/>
          </a:xfrm>
        </p:spPr>
        <p:txBody>
          <a:bodyPr>
            <a:normAutofit fontScale="90000"/>
          </a:bodyPr>
          <a:lstStyle/>
          <a:p>
            <a:pPr algn="ctr"/>
            <a:r>
              <a:rPr lang="en-US" dirty="0" smtClean="0"/>
              <a:t>COMPUTER COMPONENTS TOP LEVEL VIEW</a:t>
            </a:r>
            <a:endParaRPr lang="en-US" dirty="0"/>
          </a:p>
        </p:txBody>
      </p:sp>
      <p:sp>
        <p:nvSpPr>
          <p:cNvPr id="3" name="Subtitle 2"/>
          <p:cNvSpPr>
            <a:spLocks noGrp="1"/>
          </p:cNvSpPr>
          <p:nvPr>
            <p:ph type="subTitle" idx="1"/>
          </p:nvPr>
        </p:nvSpPr>
        <p:spPr>
          <a:xfrm>
            <a:off x="0" y="1371600"/>
            <a:ext cx="9144000" cy="5486400"/>
          </a:xfrm>
        </p:spPr>
        <p:txBody>
          <a:bodyPr/>
          <a:lstStyle/>
          <a:p>
            <a:endParaRPr lang="en-US" dirty="0"/>
          </a:p>
        </p:txBody>
      </p:sp>
      <p:pic>
        <p:nvPicPr>
          <p:cNvPr id="4" name="Picture 6"/>
          <p:cNvPicPr>
            <a:picLocks noChangeAspect="1" noChangeArrowheads="1"/>
          </p:cNvPicPr>
          <p:nvPr/>
        </p:nvPicPr>
        <p:blipFill>
          <a:blip r:embed="rId2" cstate="print"/>
          <a:srcRect b="8975"/>
          <a:stretch>
            <a:fillRect/>
          </a:stretch>
        </p:blipFill>
        <p:spPr bwMode="auto">
          <a:xfrm>
            <a:off x="1905000" y="1447800"/>
            <a:ext cx="5770563" cy="5410199"/>
          </a:xfrm>
          <a:prstGeom prst="rect">
            <a:avLst/>
          </a:prstGeom>
          <a:noFill/>
          <a:ln w="9525">
            <a:noFill/>
            <a:miter lim="800000"/>
            <a:headEnd/>
            <a:tailEnd/>
          </a:ln>
          <a:effectLst/>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28600"/>
            <a:ext cx="8499230" cy="1066800"/>
          </a:xfrm>
        </p:spPr>
        <p:txBody>
          <a:bodyPr>
            <a:normAutofit/>
          </a:bodyPr>
          <a:lstStyle/>
          <a:p>
            <a:pPr algn="ctr"/>
            <a:r>
              <a:rPr lang="en-US" sz="4800" dirty="0" smtClean="0"/>
              <a:t>INSTRUCTION CYCLE</a:t>
            </a:r>
            <a:endParaRPr lang="en-US" sz="4800" dirty="0"/>
          </a:p>
        </p:txBody>
      </p:sp>
      <p:sp>
        <p:nvSpPr>
          <p:cNvPr id="3" name="Subtitle 2"/>
          <p:cNvSpPr>
            <a:spLocks noGrp="1"/>
          </p:cNvSpPr>
          <p:nvPr>
            <p:ph type="subTitle" idx="1"/>
          </p:nvPr>
        </p:nvSpPr>
        <p:spPr>
          <a:xfrm>
            <a:off x="0" y="1143000"/>
            <a:ext cx="9144000" cy="5715000"/>
          </a:xfrm>
        </p:spPr>
        <p:txBody>
          <a:bodyPr>
            <a:normAutofit/>
          </a:bodyPr>
          <a:lstStyle/>
          <a:p>
            <a:pPr>
              <a:buFont typeface="Wingdings" pitchFamily="2" charset="2"/>
              <a:buChar char="ü"/>
            </a:pPr>
            <a:r>
              <a:rPr lang="en-US" dirty="0" smtClean="0"/>
              <a:t>An </a:t>
            </a:r>
            <a:r>
              <a:rPr lang="en-US" b="1" dirty="0" smtClean="0"/>
              <a:t>instruction cycle</a:t>
            </a:r>
            <a:r>
              <a:rPr lang="en-US" dirty="0" smtClean="0"/>
              <a:t>, also known as fetch-decode-execute </a:t>
            </a:r>
            <a:r>
              <a:rPr lang="en-US" b="1" dirty="0" smtClean="0"/>
              <a:t>cycle</a:t>
            </a:r>
            <a:r>
              <a:rPr lang="en-US" dirty="0" smtClean="0"/>
              <a:t> is the basic operational process of a computer. </a:t>
            </a:r>
          </a:p>
          <a:p>
            <a:pPr>
              <a:buFont typeface="Wingdings" pitchFamily="2" charset="2"/>
              <a:buChar char="ü"/>
            </a:pPr>
            <a:r>
              <a:rPr lang="en-US" dirty="0" smtClean="0"/>
              <a:t>This process is repeated continuously by CPU from boot up to shut down of computer.</a:t>
            </a:r>
          </a:p>
          <a:p>
            <a:r>
              <a:rPr lang="en-US" dirty="0" smtClean="0"/>
              <a:t>A program residing in the memory unit of a computer consists of a sequence of instructions. These instructions are executed by the processor by going through a cycle for each instruction.</a:t>
            </a:r>
          </a:p>
          <a:p>
            <a:r>
              <a:rPr lang="en-US" dirty="0" smtClean="0"/>
              <a:t>In a basic computer, each instruction cycle consists of the following phases:</a:t>
            </a:r>
          </a:p>
          <a:p>
            <a:r>
              <a:rPr lang="en-US" dirty="0" smtClean="0"/>
              <a:t>Fetch instruction from memory.</a:t>
            </a:r>
          </a:p>
          <a:p>
            <a:r>
              <a:rPr lang="en-US" dirty="0" smtClean="0"/>
              <a:t>Decode the instruction.</a:t>
            </a:r>
          </a:p>
          <a:p>
            <a:r>
              <a:rPr lang="en-US" dirty="0" smtClean="0"/>
              <a:t>Read the effective address from memory.</a:t>
            </a:r>
          </a:p>
          <a:p>
            <a:r>
              <a:rPr lang="en-US" dirty="0" smtClean="0"/>
              <a:t>Execute the instruction.</a:t>
            </a:r>
          </a:p>
          <a:p>
            <a:pPr>
              <a:buFont typeface="Wingdings" pitchFamily="2" charset="2"/>
              <a:buChar char="ü"/>
            </a:pP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Instruction Cycle"/>
          <p:cNvPicPr>
            <a:picLocks noChangeAspect="1" noChangeArrowheads="1"/>
          </p:cNvPicPr>
          <p:nvPr/>
        </p:nvPicPr>
        <p:blipFill>
          <a:blip r:embed="rId2" cstate="print"/>
          <a:srcRect/>
          <a:stretch>
            <a:fillRect/>
          </a:stretch>
        </p:blipFill>
        <p:spPr bwMode="auto">
          <a:xfrm>
            <a:off x="762000" y="457200"/>
            <a:ext cx="6781800" cy="6143626"/>
          </a:xfrm>
          <a:prstGeom prst="rect">
            <a:avLst/>
          </a:prstGeom>
          <a:noFill/>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8270630" cy="762000"/>
          </a:xfrm>
        </p:spPr>
        <p:txBody>
          <a:bodyPr>
            <a:normAutofit fontScale="90000"/>
          </a:bodyPr>
          <a:lstStyle/>
          <a:p>
            <a:pPr algn="ctr"/>
            <a:r>
              <a:rPr lang="en-US" dirty="0" smtClean="0"/>
              <a:t>REGISTERS</a:t>
            </a:r>
            <a:endParaRPr lang="en-US" dirty="0"/>
          </a:p>
        </p:txBody>
      </p:sp>
      <p:sp>
        <p:nvSpPr>
          <p:cNvPr id="3" name="Subtitle 2"/>
          <p:cNvSpPr>
            <a:spLocks noGrp="1"/>
          </p:cNvSpPr>
          <p:nvPr>
            <p:ph type="subTitle" idx="1"/>
          </p:nvPr>
        </p:nvSpPr>
        <p:spPr>
          <a:xfrm>
            <a:off x="0" y="2057400"/>
            <a:ext cx="9144000" cy="2743200"/>
          </a:xfrm>
        </p:spPr>
        <p:txBody>
          <a:bodyPr/>
          <a:lstStyle/>
          <a:p>
            <a:pPr algn="l">
              <a:buFont typeface="Wingdings" pitchFamily="2" charset="2"/>
              <a:buChar char="ü"/>
            </a:pPr>
            <a:r>
              <a:rPr lang="en-US" dirty="0" smtClean="0"/>
              <a:t>A processor </a:t>
            </a:r>
            <a:r>
              <a:rPr lang="en-US" b="1" dirty="0" smtClean="0"/>
              <a:t>register</a:t>
            </a:r>
            <a:r>
              <a:rPr lang="en-US" dirty="0" smtClean="0"/>
              <a:t> (CPU </a:t>
            </a:r>
            <a:r>
              <a:rPr lang="en-US" b="1" dirty="0" smtClean="0"/>
              <a:t>register</a:t>
            </a:r>
            <a:r>
              <a:rPr lang="en-US" dirty="0" smtClean="0"/>
              <a:t>) is one of a small set of data holding places that are part of the computer processor.</a:t>
            </a:r>
          </a:p>
          <a:p>
            <a:pPr algn="l">
              <a:buFont typeface="Wingdings" pitchFamily="2" charset="2"/>
              <a:buChar char="ü"/>
            </a:pPr>
            <a:r>
              <a:rPr lang="en-US" dirty="0" smtClean="0"/>
              <a:t>  A </a:t>
            </a:r>
            <a:r>
              <a:rPr lang="en-US" b="1" dirty="0" smtClean="0"/>
              <a:t>register</a:t>
            </a:r>
            <a:r>
              <a:rPr lang="en-US" dirty="0" smtClean="0"/>
              <a:t> may hold an instruction, a storage address, or any kind of data (such as a bit sequence or individual characters). </a:t>
            </a:r>
          </a:p>
          <a:p>
            <a:pPr algn="l">
              <a:buFont typeface="Wingdings" pitchFamily="2" charset="2"/>
              <a:buChar char="ü"/>
            </a:pPr>
            <a:r>
              <a:rPr lang="en-US" dirty="0" smtClean="0"/>
              <a:t>   Some instructions specify </a:t>
            </a:r>
            <a:r>
              <a:rPr lang="en-US" b="1" dirty="0" smtClean="0"/>
              <a:t>registers</a:t>
            </a:r>
            <a:r>
              <a:rPr lang="en-US" dirty="0" smtClean="0"/>
              <a:t> as part of the instruction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39200" cy="1295400"/>
          </a:xfrm>
        </p:spPr>
        <p:txBody>
          <a:bodyPr>
            <a:normAutofit fontScale="90000"/>
          </a:bodyPr>
          <a:lstStyle/>
          <a:p>
            <a:r>
              <a:rPr lang="en-GB" sz="4000" dirty="0" smtClean="0"/>
              <a:t>           </a:t>
            </a:r>
            <a:r>
              <a:rPr lang="en-GB" sz="4000" dirty="0" smtClean="0">
                <a:latin typeface="Algerian" pitchFamily="82" charset="0"/>
              </a:rPr>
              <a:t>Physical Realization of Bus</a:t>
            </a:r>
            <a:r>
              <a:rPr lang="en-GB" dirty="0" smtClean="0"/>
              <a:t/>
            </a:r>
            <a:br>
              <a:rPr lang="en-GB" dirty="0" smtClean="0"/>
            </a:br>
            <a:r>
              <a:rPr lang="en-GB" dirty="0" smtClean="0"/>
              <a:t>                      </a:t>
            </a:r>
            <a:r>
              <a:rPr lang="en-GB" dirty="0" smtClean="0">
                <a:latin typeface="Algerian" pitchFamily="82" charset="0"/>
              </a:rPr>
              <a:t>architecture</a:t>
            </a:r>
            <a:endParaRPr lang="en-US" dirty="0">
              <a:latin typeface="Algerian" pitchFamily="82" charset="0"/>
            </a:endParaRPr>
          </a:p>
        </p:txBody>
      </p:sp>
      <p:pic>
        <p:nvPicPr>
          <p:cNvPr id="4" name="Picture 4"/>
          <p:cNvPicPr>
            <a:picLocks noGrp="1" noChangeAspect="1" noChangeArrowheads="1"/>
          </p:cNvPicPr>
          <p:nvPr>
            <p:ph idx="1"/>
          </p:nvPr>
        </p:nvPicPr>
        <p:blipFill>
          <a:blip r:embed="rId2" cstate="print"/>
          <a:srcRect b="16869"/>
          <a:stretch>
            <a:fillRect/>
          </a:stretch>
        </p:blipFill>
        <p:spPr bwMode="auto">
          <a:xfrm>
            <a:off x="1066800" y="1676400"/>
            <a:ext cx="6858000"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53400" cy="1295400"/>
          </a:xfrm>
        </p:spPr>
        <p:txBody>
          <a:bodyPr>
            <a:normAutofit/>
          </a:bodyPr>
          <a:lstStyle/>
          <a:p>
            <a:r>
              <a:rPr lang="en-US" sz="4100" dirty="0" smtClean="0">
                <a:latin typeface="Algerian" pitchFamily="82" charset="0"/>
              </a:rPr>
              <a:t>          Single bus problems</a:t>
            </a:r>
            <a:endParaRPr lang="en-US" sz="4100" dirty="0">
              <a:latin typeface="Algerian" pitchFamily="82" charset="0"/>
            </a:endParaRPr>
          </a:p>
        </p:txBody>
      </p:sp>
      <p:sp>
        <p:nvSpPr>
          <p:cNvPr id="5" name="Content Placeholder 4"/>
          <p:cNvSpPr>
            <a:spLocks noGrp="1"/>
          </p:cNvSpPr>
          <p:nvPr>
            <p:ph idx="1"/>
          </p:nvPr>
        </p:nvSpPr>
        <p:spPr>
          <a:xfrm>
            <a:off x="457200" y="1143000"/>
            <a:ext cx="8305800" cy="5257800"/>
          </a:xfrm>
        </p:spPr>
        <p:txBody>
          <a:bodyPr/>
          <a:lstStyle/>
          <a:p>
            <a:r>
              <a:rPr lang="en-GB" dirty="0" smtClean="0"/>
              <a:t>Lots of devices on one bus leads to:</a:t>
            </a:r>
          </a:p>
          <a:p>
            <a:pPr lvl="1"/>
            <a:r>
              <a:rPr lang="en-GB" sz="2800" dirty="0" smtClean="0"/>
              <a:t>Propagation delays</a:t>
            </a:r>
          </a:p>
          <a:p>
            <a:pPr lvl="2"/>
            <a:r>
              <a:rPr lang="en-GB" sz="2800" dirty="0" smtClean="0"/>
              <a:t>Long data paths mean that co-ordination of bus use can adversely affect performance</a:t>
            </a:r>
          </a:p>
          <a:p>
            <a:pPr lvl="2"/>
            <a:r>
              <a:rPr lang="en-GB" sz="2800" dirty="0" smtClean="0"/>
              <a:t>If aggregate data transfer approaches bus capacity</a:t>
            </a:r>
          </a:p>
          <a:p>
            <a:pPr lvl="2"/>
            <a:endParaRPr lang="en-GB" sz="2800" dirty="0" smtClean="0"/>
          </a:p>
          <a:p>
            <a:r>
              <a:rPr lang="en-GB" dirty="0" smtClean="0"/>
              <a:t>Most systems use multiple buses to overcome these problems</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1219200"/>
          </a:xfrm>
        </p:spPr>
        <p:txBody>
          <a:bodyPr>
            <a:normAutofit fontScale="90000"/>
          </a:bodyPr>
          <a:lstStyle/>
          <a:p>
            <a:r>
              <a:rPr lang="en-GB" dirty="0" smtClean="0"/>
              <a:t>               </a:t>
            </a:r>
            <a:r>
              <a:rPr lang="en-GB" dirty="0" smtClean="0">
                <a:latin typeface="Algerian" pitchFamily="82" charset="0"/>
              </a:rPr>
              <a:t>Traditional (ISA)</a:t>
            </a:r>
            <a:r>
              <a:rPr lang="en-GB" dirty="0" smtClean="0"/>
              <a:t/>
            </a:r>
            <a:br>
              <a:rPr lang="en-GB" dirty="0" smtClean="0"/>
            </a:br>
            <a:r>
              <a:rPr lang="en-GB" dirty="0" smtClean="0"/>
              <a:t>                   </a:t>
            </a:r>
            <a:r>
              <a:rPr lang="en-GB" dirty="0" smtClean="0">
                <a:latin typeface="Algerian" pitchFamily="82" charset="0"/>
              </a:rPr>
              <a:t>(with cache)</a:t>
            </a:r>
            <a:endParaRPr lang="en-US" dirty="0">
              <a:latin typeface="Algerian" pitchFamily="82" charset="0"/>
            </a:endParaRPr>
          </a:p>
        </p:txBody>
      </p:sp>
      <p:pic>
        <p:nvPicPr>
          <p:cNvPr id="4" name="Picture 43"/>
          <p:cNvPicPr>
            <a:picLocks noGrp="1" noChangeAspect="1" noChangeArrowheads="1"/>
          </p:cNvPicPr>
          <p:nvPr>
            <p:ph idx="1"/>
          </p:nvPr>
        </p:nvPicPr>
        <p:blipFill>
          <a:blip r:embed="rId2" cstate="print"/>
          <a:srcRect r="5608" b="62469"/>
          <a:stretch>
            <a:fillRect/>
          </a:stretch>
        </p:blipFill>
        <p:spPr bwMode="auto">
          <a:xfrm>
            <a:off x="762001" y="1676400"/>
            <a:ext cx="7467599" cy="4800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066800"/>
          </a:xfrm>
        </p:spPr>
        <p:txBody>
          <a:bodyPr/>
          <a:lstStyle/>
          <a:p>
            <a:r>
              <a:rPr lang="en-GB" dirty="0" smtClean="0"/>
              <a:t>     </a:t>
            </a:r>
            <a:r>
              <a:rPr lang="en-GB" dirty="0" smtClean="0">
                <a:latin typeface="Algerian" pitchFamily="82" charset="0"/>
              </a:rPr>
              <a:t>High Performance Bus  </a:t>
            </a:r>
            <a:endParaRPr lang="en-US" dirty="0">
              <a:latin typeface="Algerian" pitchFamily="82" charset="0"/>
            </a:endParaRPr>
          </a:p>
        </p:txBody>
      </p:sp>
      <p:pic>
        <p:nvPicPr>
          <p:cNvPr id="4" name="Picture 41"/>
          <p:cNvPicPr>
            <a:picLocks noGrp="1" noChangeAspect="1" noChangeArrowheads="1"/>
          </p:cNvPicPr>
          <p:nvPr>
            <p:ph idx="1"/>
          </p:nvPr>
        </p:nvPicPr>
        <p:blipFill>
          <a:blip r:embed="rId2" cstate="print"/>
          <a:srcRect t="43143" b="10001"/>
          <a:stretch>
            <a:fillRect/>
          </a:stretch>
        </p:blipFill>
        <p:spPr bwMode="auto">
          <a:xfrm>
            <a:off x="838200" y="1371600"/>
            <a:ext cx="76962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53400" cy="838200"/>
          </a:xfrm>
        </p:spPr>
        <p:txBody>
          <a:bodyPr/>
          <a:lstStyle/>
          <a:p>
            <a:r>
              <a:rPr lang="en-US" dirty="0" smtClean="0">
                <a:latin typeface="Algerian" pitchFamily="82" charset="0"/>
              </a:rPr>
              <a:t>              Types of buses</a:t>
            </a:r>
            <a:endParaRPr lang="en-US" dirty="0">
              <a:latin typeface="Algerian" pitchFamily="82" charset="0"/>
            </a:endParaRPr>
          </a:p>
        </p:txBody>
      </p:sp>
      <p:sp>
        <p:nvSpPr>
          <p:cNvPr id="3" name="Content Placeholder 2"/>
          <p:cNvSpPr>
            <a:spLocks noGrp="1"/>
          </p:cNvSpPr>
          <p:nvPr>
            <p:ph idx="1"/>
          </p:nvPr>
        </p:nvSpPr>
        <p:spPr>
          <a:xfrm>
            <a:off x="304800" y="762000"/>
            <a:ext cx="8534400" cy="6096000"/>
          </a:xfrm>
        </p:spPr>
        <p:txBody>
          <a:bodyPr>
            <a:normAutofit/>
          </a:bodyPr>
          <a:lstStyle/>
          <a:p>
            <a:r>
              <a:rPr lang="en-GB" b="1" dirty="0" smtClean="0"/>
              <a:t>Dedicated Bus</a:t>
            </a:r>
          </a:p>
          <a:p>
            <a:r>
              <a:rPr lang="en-US" sz="2800" dirty="0" smtClean="0"/>
              <a:t>Permanently assigned either to one function or to a physical subset of computer components.</a:t>
            </a:r>
            <a:endParaRPr lang="en-GB" sz="2800" b="1" dirty="0" smtClean="0"/>
          </a:p>
          <a:p>
            <a:pPr lvl="1"/>
            <a:r>
              <a:rPr lang="en-GB" dirty="0" smtClean="0"/>
              <a:t>Separate data &amp; address lines.</a:t>
            </a:r>
          </a:p>
          <a:p>
            <a:r>
              <a:rPr lang="en-GB" b="1" dirty="0" smtClean="0"/>
              <a:t>Multiplexed Bus</a:t>
            </a:r>
          </a:p>
          <a:p>
            <a:pPr lvl="1"/>
            <a:r>
              <a:rPr lang="en-GB" dirty="0" smtClean="0"/>
              <a:t>Shared lines</a:t>
            </a:r>
          </a:p>
          <a:p>
            <a:pPr lvl="1"/>
            <a:r>
              <a:rPr lang="en-GB" dirty="0" smtClean="0"/>
              <a:t>Address valid or data valid control line</a:t>
            </a:r>
          </a:p>
          <a:p>
            <a:pPr lvl="1"/>
            <a:r>
              <a:rPr lang="en-GB" dirty="0" smtClean="0"/>
              <a:t>Advantage - fewer lines</a:t>
            </a:r>
          </a:p>
          <a:p>
            <a:pPr lvl="1"/>
            <a:r>
              <a:rPr lang="en-GB" dirty="0" smtClean="0"/>
              <a:t>Disadvantages</a:t>
            </a:r>
          </a:p>
          <a:p>
            <a:pPr lvl="2"/>
            <a:r>
              <a:rPr lang="en-GB" dirty="0" smtClean="0"/>
              <a:t>More complex control</a:t>
            </a:r>
          </a:p>
          <a:p>
            <a:pPr lvl="2"/>
            <a:r>
              <a:rPr lang="en-GB" dirty="0" smtClean="0"/>
              <a:t>Ultimate performance</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GB" dirty="0" smtClean="0"/>
              <a:t>    </a:t>
            </a:r>
            <a:r>
              <a:rPr lang="en-GB" dirty="0" smtClean="0">
                <a:latin typeface="Algerian" pitchFamily="82" charset="0"/>
              </a:rPr>
              <a:t>method of Arbitration</a:t>
            </a:r>
            <a:endParaRPr lang="en-US" dirty="0">
              <a:latin typeface="Algerian" pitchFamily="82" charset="0"/>
            </a:endParaRPr>
          </a:p>
        </p:txBody>
      </p:sp>
      <p:sp>
        <p:nvSpPr>
          <p:cNvPr id="3" name="Content Placeholder 2"/>
          <p:cNvSpPr>
            <a:spLocks noGrp="1"/>
          </p:cNvSpPr>
          <p:nvPr>
            <p:ph idx="1"/>
          </p:nvPr>
        </p:nvSpPr>
        <p:spPr>
          <a:xfrm>
            <a:off x="304800" y="1295400"/>
            <a:ext cx="8534400" cy="5334000"/>
          </a:xfrm>
        </p:spPr>
        <p:txBody>
          <a:bodyPr/>
          <a:lstStyle/>
          <a:p>
            <a:r>
              <a:rPr lang="en-GB" dirty="0" smtClean="0"/>
              <a:t>More than one module controlling the bus.</a:t>
            </a:r>
          </a:p>
          <a:p>
            <a:r>
              <a:rPr lang="en-GB" dirty="0" smtClean="0"/>
              <a:t> e.g. CPU and DMA controller</a:t>
            </a:r>
          </a:p>
          <a:p>
            <a:endParaRPr lang="en-GB" dirty="0" smtClean="0"/>
          </a:p>
          <a:p>
            <a:r>
              <a:rPr lang="en-GB" dirty="0" smtClean="0"/>
              <a:t>Only one module may control bus at one time</a:t>
            </a:r>
          </a:p>
          <a:p>
            <a:endParaRPr lang="en-GB" dirty="0" smtClean="0"/>
          </a:p>
          <a:p>
            <a:r>
              <a:rPr lang="en-GB" dirty="0" smtClean="0"/>
              <a:t>Arbitration may be centralised or distributed</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990600"/>
          </a:xfrm>
        </p:spPr>
        <p:txBody>
          <a:bodyPr>
            <a:normAutofit/>
          </a:bodyPr>
          <a:lstStyle/>
          <a:p>
            <a:r>
              <a:rPr lang="en-US" dirty="0" smtClean="0">
                <a:latin typeface="Algerian" pitchFamily="82" charset="0"/>
              </a:rPr>
              <a:t>        UNIT : 1 INTRODUCTION</a:t>
            </a:r>
            <a:endParaRPr lang="en-US" dirty="0">
              <a:latin typeface="Algerian" pitchFamily="82" charset="0"/>
            </a:endParaRPr>
          </a:p>
        </p:txBody>
      </p:sp>
      <p:sp>
        <p:nvSpPr>
          <p:cNvPr id="3" name="Content Placeholder 2"/>
          <p:cNvSpPr>
            <a:spLocks noGrp="1"/>
          </p:cNvSpPr>
          <p:nvPr>
            <p:ph idx="1"/>
          </p:nvPr>
        </p:nvSpPr>
        <p:spPr>
          <a:xfrm>
            <a:off x="304800" y="914400"/>
            <a:ext cx="8534400" cy="5943600"/>
          </a:xfrm>
        </p:spPr>
        <p:txBody>
          <a:bodyPr>
            <a:normAutofit fontScale="55000" lnSpcReduction="20000"/>
          </a:bodyPr>
          <a:lstStyle/>
          <a:p>
            <a:r>
              <a:rPr lang="en-US" sz="5100" dirty="0" smtClean="0">
                <a:latin typeface="Algerian" pitchFamily="82" charset="0"/>
              </a:rPr>
              <a:t>INRODUCTION TO COMPUTER ORGANIZATION</a:t>
            </a:r>
          </a:p>
          <a:p>
            <a:endParaRPr lang="en-US" dirty="0" smtClean="0"/>
          </a:p>
          <a:p>
            <a:pPr>
              <a:buNone/>
            </a:pPr>
            <a:r>
              <a:rPr lang="en-US" sz="4400" b="1" dirty="0" smtClean="0">
                <a:latin typeface="Book Antiqua" pitchFamily="18" charset="0"/>
              </a:rPr>
              <a:t>   Computer </a:t>
            </a:r>
            <a:r>
              <a:rPr lang="en-US" sz="4400" b="1" dirty="0">
                <a:latin typeface="Book Antiqua" pitchFamily="18" charset="0"/>
              </a:rPr>
              <a:t>architecture </a:t>
            </a:r>
            <a:r>
              <a:rPr lang="en-US" sz="3600" b="1" dirty="0">
                <a:latin typeface="Book Antiqua" pitchFamily="18" charset="0"/>
              </a:rPr>
              <a:t>refers to those attributes of a system visible to a </a:t>
            </a:r>
            <a:r>
              <a:rPr lang="en-US" sz="3600" b="1" dirty="0" smtClean="0">
                <a:latin typeface="Book Antiqua" pitchFamily="18" charset="0"/>
              </a:rPr>
              <a:t>program </a:t>
            </a:r>
            <a:r>
              <a:rPr lang="en-US" sz="3600" dirty="0" smtClean="0">
                <a:latin typeface="Book Antiqua" pitchFamily="18" charset="0"/>
              </a:rPr>
              <a:t>or</a:t>
            </a:r>
            <a:r>
              <a:rPr lang="en-US" sz="3600" dirty="0">
                <a:latin typeface="Book Antiqua" pitchFamily="18" charset="0"/>
              </a:rPr>
              <a:t>, put another way, those attributes that have a direct impact on the </a:t>
            </a:r>
            <a:r>
              <a:rPr lang="en-US" sz="3600" dirty="0" smtClean="0">
                <a:latin typeface="Book Antiqua" pitchFamily="18" charset="0"/>
              </a:rPr>
              <a:t>logical execution </a:t>
            </a:r>
            <a:r>
              <a:rPr lang="en-US" sz="3600" dirty="0">
                <a:latin typeface="Book Antiqua" pitchFamily="18" charset="0"/>
              </a:rPr>
              <a:t>of a program</a:t>
            </a:r>
            <a:r>
              <a:rPr lang="en-US" sz="3600" b="1" dirty="0">
                <a:latin typeface="Book Antiqua" pitchFamily="18" charset="0"/>
              </a:rPr>
              <a:t>. Computer organization refers to the operational </a:t>
            </a:r>
            <a:r>
              <a:rPr lang="en-US" sz="3600" b="1" dirty="0" smtClean="0">
                <a:latin typeface="Book Antiqua" pitchFamily="18" charset="0"/>
              </a:rPr>
              <a:t>units</a:t>
            </a:r>
            <a:r>
              <a:rPr lang="en-US" sz="3600" dirty="0" smtClean="0">
                <a:latin typeface="Book Antiqua" pitchFamily="18" charset="0"/>
              </a:rPr>
              <a:t> and </a:t>
            </a:r>
            <a:r>
              <a:rPr lang="en-US" sz="3600" dirty="0">
                <a:latin typeface="Book Antiqua" pitchFamily="18" charset="0"/>
              </a:rPr>
              <a:t>their interconnections that realize the architectural specifications. Examples </a:t>
            </a:r>
            <a:r>
              <a:rPr lang="en-US" sz="3600" dirty="0" smtClean="0">
                <a:latin typeface="Book Antiqua" pitchFamily="18" charset="0"/>
              </a:rPr>
              <a:t>of architectural </a:t>
            </a:r>
            <a:r>
              <a:rPr lang="en-US" sz="3600" dirty="0">
                <a:latin typeface="Book Antiqua" pitchFamily="18" charset="0"/>
              </a:rPr>
              <a:t>attributes include the instruction set, the number of bits used to </a:t>
            </a:r>
            <a:r>
              <a:rPr lang="en-US" sz="3600" dirty="0" smtClean="0">
                <a:latin typeface="Book Antiqua" pitchFamily="18" charset="0"/>
              </a:rPr>
              <a:t>represent various </a:t>
            </a:r>
            <a:r>
              <a:rPr lang="en-US" sz="3600" dirty="0">
                <a:latin typeface="Book Antiqua" pitchFamily="18" charset="0"/>
              </a:rPr>
              <a:t>data types (e.g., numbers, characters), I/O mechanisms, and </a:t>
            </a:r>
            <a:r>
              <a:rPr lang="en-US" sz="3600" dirty="0" smtClean="0">
                <a:latin typeface="Book Antiqua" pitchFamily="18" charset="0"/>
              </a:rPr>
              <a:t>techniques for </a:t>
            </a:r>
            <a:r>
              <a:rPr lang="en-US" sz="3600" dirty="0">
                <a:latin typeface="Book Antiqua" pitchFamily="18" charset="0"/>
              </a:rPr>
              <a:t>addressing memory. Organizational attributes include those </a:t>
            </a:r>
            <a:r>
              <a:rPr lang="en-US" sz="3600" dirty="0" smtClean="0">
                <a:latin typeface="Book Antiqua" pitchFamily="18" charset="0"/>
              </a:rPr>
              <a:t>hardware details transparent </a:t>
            </a:r>
            <a:r>
              <a:rPr lang="en-US" sz="3600" dirty="0">
                <a:latin typeface="Book Antiqua" pitchFamily="18" charset="0"/>
              </a:rPr>
              <a:t>to the programmer, such as control signals; interfaces between the </a:t>
            </a:r>
            <a:r>
              <a:rPr lang="en-US" sz="3600" dirty="0" smtClean="0">
                <a:latin typeface="Book Antiqua" pitchFamily="18" charset="0"/>
              </a:rPr>
              <a:t>computer and </a:t>
            </a:r>
            <a:r>
              <a:rPr lang="en-US" sz="3600" dirty="0">
                <a:latin typeface="Book Antiqua" pitchFamily="18" charset="0"/>
              </a:rPr>
              <a:t>peripherals; and the memory technology used</a:t>
            </a:r>
            <a:r>
              <a:rPr lang="en-US" sz="3600" dirty="0" smtClean="0">
                <a:latin typeface="Book Antiqua" pitchFamily="18" charset="0"/>
              </a:rPr>
              <a:t>.</a:t>
            </a:r>
          </a:p>
          <a:p>
            <a:pPr>
              <a:buNone/>
            </a:pPr>
            <a:endParaRPr lang="en-US" sz="3600" dirty="0">
              <a:latin typeface="Book Antiqua" pitchFamily="18" charset="0"/>
            </a:endParaRPr>
          </a:p>
          <a:p>
            <a:pPr>
              <a:buNone/>
            </a:pPr>
            <a:r>
              <a:rPr lang="en-US" sz="4400" b="1" dirty="0" smtClean="0">
                <a:latin typeface="Book Antiqua" pitchFamily="18" charset="0"/>
              </a:rPr>
              <a:t>  For </a:t>
            </a:r>
            <a:r>
              <a:rPr lang="en-US" sz="4400" b="1" dirty="0">
                <a:latin typeface="Book Antiqua" pitchFamily="18" charset="0"/>
              </a:rPr>
              <a:t>example</a:t>
            </a:r>
            <a:r>
              <a:rPr lang="en-US" sz="3600" dirty="0">
                <a:latin typeface="Book Antiqua" pitchFamily="18" charset="0"/>
              </a:rPr>
              <a:t>, it is an architectural design issue whether a computer will have </a:t>
            </a:r>
            <a:r>
              <a:rPr lang="en-US" sz="3600" dirty="0" smtClean="0">
                <a:latin typeface="Book Antiqua" pitchFamily="18" charset="0"/>
              </a:rPr>
              <a:t>a multiply </a:t>
            </a:r>
            <a:r>
              <a:rPr lang="en-US" sz="3600" dirty="0">
                <a:latin typeface="Book Antiqua" pitchFamily="18" charset="0"/>
              </a:rPr>
              <a:t>instruction. It is an organizational issue whether that instruction will be </a:t>
            </a:r>
            <a:r>
              <a:rPr lang="en-US" sz="3600" dirty="0" smtClean="0">
                <a:latin typeface="Book Antiqua" pitchFamily="18" charset="0"/>
              </a:rPr>
              <a:t>implemented by </a:t>
            </a:r>
            <a:r>
              <a:rPr lang="en-US" sz="3600" dirty="0">
                <a:latin typeface="Book Antiqua" pitchFamily="18" charset="0"/>
              </a:rPr>
              <a:t>a special multiply unit or by a mechanism that makes repeated use </a:t>
            </a:r>
            <a:r>
              <a:rPr lang="en-US" sz="3600" dirty="0" smtClean="0">
                <a:latin typeface="Book Antiqua" pitchFamily="18" charset="0"/>
              </a:rPr>
              <a:t>of the </a:t>
            </a:r>
            <a:r>
              <a:rPr lang="en-US" sz="3600" dirty="0">
                <a:latin typeface="Book Antiqua" pitchFamily="18" charset="0"/>
              </a:rPr>
              <a:t>add unit of the </a:t>
            </a:r>
            <a:r>
              <a:rPr lang="en-US" sz="3600" dirty="0" smtClean="0">
                <a:latin typeface="Book Antiqua" pitchFamily="18" charset="0"/>
              </a:rPr>
              <a:t>system .The </a:t>
            </a:r>
            <a:r>
              <a:rPr lang="en-US" sz="3600" dirty="0">
                <a:latin typeface="Book Antiqua" pitchFamily="18" charset="0"/>
              </a:rPr>
              <a:t>organizational decision may be based on the </a:t>
            </a:r>
            <a:r>
              <a:rPr lang="en-US" sz="3600" dirty="0" smtClean="0">
                <a:latin typeface="Book Antiqua" pitchFamily="18" charset="0"/>
              </a:rPr>
              <a:t>anticipated frequency </a:t>
            </a:r>
            <a:r>
              <a:rPr lang="en-US" sz="3600" dirty="0">
                <a:latin typeface="Book Antiqua" pitchFamily="18" charset="0"/>
              </a:rPr>
              <a:t>of use of the multiply instruction, the relative speed of the two </a:t>
            </a:r>
            <a:r>
              <a:rPr lang="en-US" sz="3600" dirty="0" smtClean="0">
                <a:latin typeface="Book Antiqua" pitchFamily="18" charset="0"/>
              </a:rPr>
              <a:t>approaches, and </a:t>
            </a:r>
            <a:r>
              <a:rPr lang="en-US" sz="3600" dirty="0">
                <a:latin typeface="Book Antiqua" pitchFamily="18" charset="0"/>
              </a:rPr>
              <a:t>the cost and physical size of a special multiply unit</a:t>
            </a:r>
            <a:r>
              <a:rPr lang="en-US" sz="3600" dirty="0" smtClean="0">
                <a:latin typeface="Arial Black" pitchFamily="34" charset="0"/>
              </a:rPr>
              <a:t>. </a:t>
            </a:r>
            <a:endParaRPr lang="en-US" sz="3600" dirty="0">
              <a:latin typeface="Arial Black" pitchFamily="34" charset="0"/>
            </a:endParaRPr>
          </a:p>
        </p:txBody>
      </p:sp>
    </p:spTree>
  </p:cSld>
  <p:clrMapOvr>
    <a:masterClrMapping/>
  </p:clrMapOvr>
  <p:transition>
    <p:wheel spokes="8"/>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10600" cy="838200"/>
          </a:xfrm>
        </p:spPr>
        <p:txBody>
          <a:bodyPr>
            <a:normAutofit fontScale="90000"/>
          </a:bodyPr>
          <a:lstStyle/>
          <a:p>
            <a:r>
              <a:rPr lang="en-US" dirty="0" smtClean="0">
                <a:latin typeface="Algerian" pitchFamily="82" charset="0"/>
              </a:rPr>
              <a:t>     Centralized or distributed</a:t>
            </a:r>
            <a:br>
              <a:rPr lang="en-US" dirty="0" smtClean="0">
                <a:latin typeface="Algerian" pitchFamily="82" charset="0"/>
              </a:rPr>
            </a:br>
            <a:r>
              <a:rPr lang="en-US" dirty="0" smtClean="0">
                <a:latin typeface="Algerian" pitchFamily="82" charset="0"/>
              </a:rPr>
              <a:t>                     arbitration</a:t>
            </a:r>
            <a:endParaRPr lang="en-US" dirty="0">
              <a:latin typeface="Algerian" pitchFamily="82" charset="0"/>
            </a:endParaRPr>
          </a:p>
        </p:txBody>
      </p:sp>
      <p:sp>
        <p:nvSpPr>
          <p:cNvPr id="3" name="Content Placeholder 2"/>
          <p:cNvSpPr>
            <a:spLocks noGrp="1"/>
          </p:cNvSpPr>
          <p:nvPr>
            <p:ph idx="1"/>
          </p:nvPr>
        </p:nvSpPr>
        <p:spPr>
          <a:xfrm>
            <a:off x="381000" y="1524000"/>
            <a:ext cx="8458200" cy="5334000"/>
          </a:xfrm>
        </p:spPr>
        <p:txBody>
          <a:bodyPr/>
          <a:lstStyle/>
          <a:p>
            <a:r>
              <a:rPr lang="en-GB" b="1" dirty="0" smtClean="0"/>
              <a:t>Centralised Arbitration</a:t>
            </a:r>
          </a:p>
          <a:p>
            <a:pPr lvl="1"/>
            <a:r>
              <a:rPr lang="en-GB" dirty="0" smtClean="0"/>
              <a:t>Single hardware device controlling bus access</a:t>
            </a:r>
          </a:p>
          <a:p>
            <a:pPr lvl="2"/>
            <a:r>
              <a:rPr lang="en-GB" dirty="0" smtClean="0"/>
              <a:t>Bus Controller</a:t>
            </a:r>
          </a:p>
          <a:p>
            <a:pPr lvl="2"/>
            <a:r>
              <a:rPr lang="en-GB" dirty="0" smtClean="0"/>
              <a:t>Arbiter</a:t>
            </a:r>
          </a:p>
          <a:p>
            <a:pPr lvl="1"/>
            <a:r>
              <a:rPr lang="en-GB" dirty="0" smtClean="0"/>
              <a:t>May be part of CPU or separate</a:t>
            </a:r>
          </a:p>
          <a:p>
            <a:pPr lvl="1">
              <a:buNone/>
            </a:pPr>
            <a:endParaRPr lang="en-GB" dirty="0" smtClean="0"/>
          </a:p>
          <a:p>
            <a:r>
              <a:rPr lang="en-GB" b="1" dirty="0" smtClean="0"/>
              <a:t>Distributed Arbitration</a:t>
            </a:r>
          </a:p>
          <a:p>
            <a:pPr lvl="1"/>
            <a:r>
              <a:rPr lang="en-GB" dirty="0" smtClean="0"/>
              <a:t>Each module may claim the bus</a:t>
            </a:r>
          </a:p>
          <a:p>
            <a:pPr lvl="1"/>
            <a:r>
              <a:rPr lang="en-GB" dirty="0" smtClean="0"/>
              <a:t>Control logic on all modules</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US" dirty="0" smtClean="0">
                <a:latin typeface="Algerian" pitchFamily="82" charset="0"/>
              </a:rPr>
              <a:t>                     timing</a:t>
            </a:r>
            <a:endParaRPr lang="en-US" dirty="0">
              <a:latin typeface="Algerian" pitchFamily="82" charset="0"/>
            </a:endParaRPr>
          </a:p>
        </p:txBody>
      </p:sp>
      <p:sp>
        <p:nvSpPr>
          <p:cNvPr id="3" name="Content Placeholder 2"/>
          <p:cNvSpPr>
            <a:spLocks noGrp="1"/>
          </p:cNvSpPr>
          <p:nvPr>
            <p:ph idx="1"/>
          </p:nvPr>
        </p:nvSpPr>
        <p:spPr>
          <a:xfrm>
            <a:off x="304800" y="1066800"/>
            <a:ext cx="8534400" cy="5410200"/>
          </a:xfrm>
        </p:spPr>
        <p:txBody>
          <a:bodyPr/>
          <a:lstStyle/>
          <a:p>
            <a:r>
              <a:rPr lang="en-US" dirty="0" smtClean="0"/>
              <a:t>Timing refers to the way in which events are coordinated on the bus.</a:t>
            </a:r>
          </a:p>
          <a:p>
            <a:endParaRPr lang="en-US" dirty="0" smtClean="0"/>
          </a:p>
          <a:p>
            <a:r>
              <a:rPr lang="en-GB" b="1" dirty="0" smtClean="0"/>
              <a:t>Synchronous Timing</a:t>
            </a:r>
          </a:p>
          <a:p>
            <a:pPr lvl="1"/>
            <a:r>
              <a:rPr lang="en-GB" dirty="0" smtClean="0"/>
              <a:t>Events determined by clock signals</a:t>
            </a:r>
          </a:p>
          <a:p>
            <a:pPr lvl="1"/>
            <a:r>
              <a:rPr lang="en-GB" dirty="0" smtClean="0"/>
              <a:t>Control Bus includes clock line</a:t>
            </a:r>
          </a:p>
          <a:p>
            <a:pPr lvl="1"/>
            <a:r>
              <a:rPr lang="en-GB" dirty="0" smtClean="0"/>
              <a:t>A single 1-0 is a bus cycle</a:t>
            </a:r>
          </a:p>
          <a:p>
            <a:pPr lvl="1"/>
            <a:r>
              <a:rPr lang="en-GB" dirty="0" smtClean="0"/>
              <a:t>All devices can read clock line</a:t>
            </a:r>
          </a:p>
          <a:p>
            <a:pPr lvl="1"/>
            <a:r>
              <a:rPr lang="en-GB" dirty="0" smtClean="0"/>
              <a:t>Usually sync on leading edge</a:t>
            </a:r>
          </a:p>
          <a:p>
            <a:pPr lvl="1"/>
            <a:r>
              <a:rPr lang="en-GB" dirty="0" smtClean="0"/>
              <a:t>Usually a single cycle for an event</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990600"/>
          </a:xfrm>
        </p:spPr>
        <p:txBody>
          <a:bodyPr>
            <a:normAutofit/>
          </a:bodyPr>
          <a:lstStyle/>
          <a:p>
            <a:r>
              <a:rPr lang="en-US" dirty="0" smtClean="0">
                <a:latin typeface="Algerian" pitchFamily="82" charset="0"/>
              </a:rPr>
              <a:t>            Top level view </a:t>
            </a:r>
            <a:endParaRPr lang="en-US" dirty="0">
              <a:latin typeface="Algerian" pitchFamily="82" charset="0"/>
            </a:endParaRPr>
          </a:p>
        </p:txBody>
      </p:sp>
      <p:pic>
        <p:nvPicPr>
          <p:cNvPr id="4" name="Picture 6"/>
          <p:cNvPicPr>
            <a:picLocks noGrp="1" noChangeAspect="1" noChangeArrowheads="1"/>
          </p:cNvPicPr>
          <p:nvPr>
            <p:ph idx="1"/>
          </p:nvPr>
        </p:nvPicPr>
        <p:blipFill>
          <a:blip r:embed="rId2" cstate="print"/>
          <a:srcRect b="8975"/>
          <a:stretch>
            <a:fillRect/>
          </a:stretch>
        </p:blipFill>
        <p:spPr bwMode="auto">
          <a:xfrm>
            <a:off x="914400" y="1219200"/>
            <a:ext cx="7239000"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762000"/>
          </a:xfrm>
        </p:spPr>
        <p:txBody>
          <a:bodyPr>
            <a:normAutofit fontScale="90000"/>
          </a:bodyPr>
          <a:lstStyle/>
          <a:p>
            <a:r>
              <a:rPr lang="en-US" dirty="0" smtClean="0">
                <a:latin typeface="Algerian" pitchFamily="82" charset="0"/>
              </a:rPr>
              <a:t>   Interconnection structures</a:t>
            </a:r>
            <a:endParaRPr lang="en-US" dirty="0">
              <a:latin typeface="Algerian" pitchFamily="82" charset="0"/>
            </a:endParaRPr>
          </a:p>
        </p:txBody>
      </p:sp>
      <p:sp>
        <p:nvSpPr>
          <p:cNvPr id="3" name="Content Placeholder 2"/>
          <p:cNvSpPr>
            <a:spLocks noGrp="1"/>
          </p:cNvSpPr>
          <p:nvPr>
            <p:ph idx="1"/>
          </p:nvPr>
        </p:nvSpPr>
        <p:spPr>
          <a:xfrm>
            <a:off x="304800" y="762000"/>
            <a:ext cx="8458200" cy="6096000"/>
          </a:xfrm>
        </p:spPr>
        <p:txBody>
          <a:bodyPr>
            <a:normAutofit lnSpcReduction="10000"/>
          </a:bodyPr>
          <a:lstStyle/>
          <a:p>
            <a:r>
              <a:rPr lang="en-US" dirty="0" smtClean="0"/>
              <a:t>The collection of paths connecting the various modules is called the </a:t>
            </a:r>
            <a:r>
              <a:rPr lang="en-US" b="1" i="1" dirty="0" smtClean="0"/>
              <a:t>interconnection structure. </a:t>
            </a:r>
          </a:p>
          <a:p>
            <a:r>
              <a:rPr lang="en-US" i="1" dirty="0" smtClean="0"/>
              <a:t>The design of this structure will depend on the exchanges </a:t>
            </a:r>
            <a:r>
              <a:rPr lang="en-US" dirty="0" smtClean="0"/>
              <a:t>that must be made among modules.</a:t>
            </a:r>
          </a:p>
          <a:p>
            <a:r>
              <a:rPr lang="en-GB" dirty="0" smtClean="0">
                <a:latin typeface="Algerian" pitchFamily="82" charset="0"/>
              </a:rPr>
              <a:t>Memory Connection</a:t>
            </a:r>
          </a:p>
          <a:p>
            <a:r>
              <a:rPr lang="en-GB" dirty="0" smtClean="0"/>
              <a:t>Receives and sends data</a:t>
            </a:r>
          </a:p>
          <a:p>
            <a:r>
              <a:rPr lang="en-GB" dirty="0" smtClean="0"/>
              <a:t>Receives addresses (of locations)</a:t>
            </a:r>
          </a:p>
          <a:p>
            <a:r>
              <a:rPr lang="en-GB" dirty="0" smtClean="0"/>
              <a:t>Receives control signals </a:t>
            </a:r>
          </a:p>
          <a:p>
            <a:pPr lvl="1">
              <a:buFont typeface="Wingdings" pitchFamily="2" charset="2"/>
              <a:buChar char="§"/>
            </a:pPr>
            <a:r>
              <a:rPr lang="en-GB" dirty="0" smtClean="0"/>
              <a:t>Read   </a:t>
            </a:r>
          </a:p>
          <a:p>
            <a:pPr lvl="1"/>
            <a:r>
              <a:rPr lang="en-GB" dirty="0" smtClean="0"/>
              <a:t>Write</a:t>
            </a:r>
          </a:p>
          <a:p>
            <a:pPr lvl="1"/>
            <a:r>
              <a:rPr lang="en-GB" dirty="0" smtClean="0"/>
              <a:t>Timing</a:t>
            </a:r>
          </a:p>
          <a:p>
            <a:endParaRPr lang="en-GB" dirty="0" smtClean="0">
              <a:latin typeface="Algerian" pitchFamily="82" charset="0"/>
            </a:endParaRPr>
          </a:p>
          <a:p>
            <a:endParaRPr lang="en-GB" dirty="0" smtClean="0">
              <a:latin typeface="Algerian" pitchFamily="82" charset="0"/>
            </a:endParaRPr>
          </a:p>
          <a:p>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a:bodyPr>
          <a:lstStyle/>
          <a:p>
            <a:r>
              <a:rPr lang="en-US" dirty="0" smtClean="0">
                <a:latin typeface="Algerian" pitchFamily="82" charset="0"/>
              </a:rPr>
              <a:t>       input/output module</a:t>
            </a:r>
            <a:endParaRPr lang="en-US" dirty="0">
              <a:latin typeface="Algerian" pitchFamily="82" charset="0"/>
            </a:endParaRPr>
          </a:p>
        </p:txBody>
      </p:sp>
      <p:sp>
        <p:nvSpPr>
          <p:cNvPr id="3" name="Content Placeholder 2"/>
          <p:cNvSpPr>
            <a:spLocks noGrp="1"/>
          </p:cNvSpPr>
          <p:nvPr>
            <p:ph idx="1"/>
          </p:nvPr>
        </p:nvSpPr>
        <p:spPr>
          <a:xfrm>
            <a:off x="304800" y="1447800"/>
            <a:ext cx="8458200" cy="5105400"/>
          </a:xfrm>
        </p:spPr>
        <p:txBody>
          <a:bodyPr/>
          <a:lstStyle/>
          <a:p>
            <a:r>
              <a:rPr lang="en-GB" dirty="0" smtClean="0"/>
              <a:t>Similar to memory from computer’s viewpoint</a:t>
            </a:r>
          </a:p>
          <a:p>
            <a:r>
              <a:rPr lang="en-GB" dirty="0" smtClean="0"/>
              <a:t>Output</a:t>
            </a:r>
          </a:p>
          <a:p>
            <a:pPr lvl="1"/>
            <a:r>
              <a:rPr lang="en-GB" sz="3000" dirty="0" smtClean="0"/>
              <a:t>Receive data from computer</a:t>
            </a:r>
          </a:p>
          <a:p>
            <a:pPr lvl="1"/>
            <a:r>
              <a:rPr lang="en-GB" sz="3000" dirty="0" smtClean="0"/>
              <a:t>Send data to peripheral</a:t>
            </a:r>
          </a:p>
          <a:p>
            <a:r>
              <a:rPr lang="en-GB" dirty="0" smtClean="0"/>
              <a:t>Input</a:t>
            </a:r>
          </a:p>
          <a:p>
            <a:pPr lvl="1"/>
            <a:r>
              <a:rPr lang="en-GB" sz="3000" dirty="0" smtClean="0"/>
              <a:t>Receive data from peripheral</a:t>
            </a:r>
          </a:p>
          <a:p>
            <a:pPr lvl="1"/>
            <a:r>
              <a:rPr lang="en-GB" sz="3000" dirty="0" smtClean="0"/>
              <a:t>Send data to computer</a:t>
            </a:r>
          </a:p>
          <a:p>
            <a:pPr lvl="1"/>
            <a:endParaRPr lang="en-GB"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077200" cy="5257800"/>
          </a:xfrm>
        </p:spPr>
        <p:txBody>
          <a:bodyPr/>
          <a:lstStyle/>
          <a:p>
            <a:r>
              <a:rPr lang="en-GB" dirty="0" smtClean="0"/>
              <a:t>Receive control signals from computer</a:t>
            </a:r>
          </a:p>
          <a:p>
            <a:r>
              <a:rPr lang="en-GB" dirty="0" smtClean="0"/>
              <a:t>Send control signals to peripherals</a:t>
            </a:r>
          </a:p>
          <a:p>
            <a:pPr lvl="1"/>
            <a:r>
              <a:rPr lang="en-GB" sz="3000" dirty="0" smtClean="0"/>
              <a:t>e.g. spin disk</a:t>
            </a:r>
          </a:p>
          <a:p>
            <a:pPr lvl="1"/>
            <a:endParaRPr lang="en-GB" sz="3000" dirty="0" smtClean="0"/>
          </a:p>
          <a:p>
            <a:r>
              <a:rPr lang="en-GB" dirty="0" smtClean="0"/>
              <a:t>Receive addresses from computer</a:t>
            </a:r>
          </a:p>
          <a:p>
            <a:pPr lvl="1"/>
            <a:r>
              <a:rPr lang="en-GB" sz="3000" dirty="0" smtClean="0"/>
              <a:t>e.g. port number to identify peripheral</a:t>
            </a:r>
          </a:p>
          <a:p>
            <a:r>
              <a:rPr lang="en-GB" dirty="0" smtClean="0"/>
              <a:t>Send interrupt signals (control)</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077200" cy="1219200"/>
          </a:xfrm>
        </p:spPr>
        <p:txBody>
          <a:bodyPr/>
          <a:lstStyle/>
          <a:p>
            <a:r>
              <a:rPr lang="en-US" dirty="0" smtClean="0">
                <a:latin typeface="Algerian" pitchFamily="82" charset="0"/>
              </a:rPr>
              <a:t>       Cpu interconnection</a:t>
            </a:r>
            <a:endParaRPr lang="en-US" dirty="0">
              <a:latin typeface="Algerian" pitchFamily="82" charset="0"/>
            </a:endParaRPr>
          </a:p>
        </p:txBody>
      </p:sp>
      <p:sp>
        <p:nvSpPr>
          <p:cNvPr id="3" name="Content Placeholder 2"/>
          <p:cNvSpPr>
            <a:spLocks noGrp="1"/>
          </p:cNvSpPr>
          <p:nvPr>
            <p:ph idx="1"/>
          </p:nvPr>
        </p:nvSpPr>
        <p:spPr>
          <a:xfrm>
            <a:off x="457200" y="1219200"/>
            <a:ext cx="8153400" cy="5105400"/>
          </a:xfrm>
        </p:spPr>
        <p:txBody>
          <a:bodyPr/>
          <a:lstStyle/>
          <a:p>
            <a:r>
              <a:rPr lang="en-GB" dirty="0" smtClean="0"/>
              <a:t>Reads instruction and data</a:t>
            </a:r>
          </a:p>
          <a:p>
            <a:r>
              <a:rPr lang="en-GB" dirty="0" smtClean="0"/>
              <a:t>Writes out data (after processing)</a:t>
            </a:r>
          </a:p>
          <a:p>
            <a:r>
              <a:rPr lang="en-GB" dirty="0" smtClean="0"/>
              <a:t>Sends control signals to other units</a:t>
            </a:r>
          </a:p>
          <a:p>
            <a:r>
              <a:rPr lang="en-GB" dirty="0" smtClean="0"/>
              <a:t>Receives (&amp; acts on) interrupts</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6324600"/>
          </a:xfrm>
        </p:spPr>
        <p:txBody>
          <a:bodyPr>
            <a:normAutofit fontScale="92500" lnSpcReduction="10000"/>
          </a:bodyPr>
          <a:lstStyle/>
          <a:p>
            <a:r>
              <a:rPr lang="en-US" dirty="0" smtClean="0"/>
              <a:t>The interconnection structure must support the following types of transfers:</a:t>
            </a:r>
          </a:p>
          <a:p>
            <a:r>
              <a:rPr lang="en-US" b="1" dirty="0" smtClean="0"/>
              <a:t>Memory to processor: </a:t>
            </a:r>
            <a:r>
              <a:rPr lang="en-US" dirty="0" smtClean="0"/>
              <a:t>The processor reads an instruction or a unit of data from memory.</a:t>
            </a:r>
          </a:p>
          <a:p>
            <a:r>
              <a:rPr lang="en-US" dirty="0" smtClean="0"/>
              <a:t> </a:t>
            </a:r>
            <a:r>
              <a:rPr lang="en-US" b="1" dirty="0" smtClean="0"/>
              <a:t>Processor to memory:-  </a:t>
            </a:r>
            <a:r>
              <a:rPr lang="en-US" dirty="0" smtClean="0"/>
              <a:t>The processor writes a unit of data to memory.</a:t>
            </a:r>
          </a:p>
          <a:p>
            <a:r>
              <a:rPr lang="pt-BR" dirty="0" smtClean="0"/>
              <a:t> </a:t>
            </a:r>
            <a:r>
              <a:rPr lang="pt-BR" b="1" dirty="0" smtClean="0"/>
              <a:t>I/O to processor:- </a:t>
            </a:r>
            <a:r>
              <a:rPr lang="pt-BR" dirty="0" smtClean="0"/>
              <a:t>The processor reads data from an I/O device via an I/O module</a:t>
            </a:r>
            <a:r>
              <a:rPr lang="pt-BR" b="1" dirty="0" smtClean="0"/>
              <a:t>.</a:t>
            </a:r>
          </a:p>
          <a:p>
            <a:r>
              <a:rPr lang="en-US" dirty="0" smtClean="0"/>
              <a:t> </a:t>
            </a:r>
            <a:r>
              <a:rPr lang="en-US" b="1" dirty="0" smtClean="0"/>
              <a:t>Processor to I/O:-  </a:t>
            </a:r>
            <a:r>
              <a:rPr lang="en-US" dirty="0" smtClean="0"/>
              <a:t>The processor sends data to the I/O device.</a:t>
            </a:r>
          </a:p>
          <a:p>
            <a:r>
              <a:rPr lang="en-US" dirty="0" smtClean="0"/>
              <a:t> </a:t>
            </a:r>
            <a:r>
              <a:rPr lang="en-US" b="1" dirty="0" smtClean="0"/>
              <a:t>I/O to or from memory:-  </a:t>
            </a:r>
            <a:r>
              <a:rPr lang="en-US" dirty="0" smtClean="0"/>
              <a:t>For these two cases, an I/O module is allowed to exchange data directly with memory, without going through the processor, using direct memory access (DMA).</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86808" cy="1428736"/>
          </a:xfrm>
        </p:spPr>
        <p:txBody>
          <a:bodyPr>
            <a:normAutofit fontScale="90000"/>
          </a:bodyPr>
          <a:lstStyle/>
          <a:p>
            <a:r>
              <a:rPr lang="en-US" dirty="0"/>
              <a:t>UNIT 2</a:t>
            </a:r>
            <a:br>
              <a:rPr lang="en-US" dirty="0"/>
            </a:br>
            <a:r>
              <a:rPr lang="en-IN" dirty="0"/>
              <a:t>Input output organization:</a:t>
            </a:r>
            <a:br>
              <a:rPr lang="en-IN" dirty="0"/>
            </a:br>
            <a:endParaRPr lang="en-IN" dirty="0"/>
          </a:p>
        </p:txBody>
      </p:sp>
      <p:sp>
        <p:nvSpPr>
          <p:cNvPr id="3" name="Content Placeholder 2"/>
          <p:cNvSpPr>
            <a:spLocks noGrp="1"/>
          </p:cNvSpPr>
          <p:nvPr>
            <p:ph idx="1"/>
          </p:nvPr>
        </p:nvSpPr>
        <p:spPr>
          <a:xfrm>
            <a:off x="179512" y="1340768"/>
            <a:ext cx="8784976" cy="5517232"/>
          </a:xfrm>
        </p:spPr>
        <p:txBody>
          <a:bodyPr>
            <a:noAutofit/>
          </a:bodyPr>
          <a:lstStyle/>
          <a:p>
            <a:r>
              <a:rPr lang="en-IN" sz="1600" dirty="0"/>
              <a:t>Input output organization:</a:t>
            </a:r>
          </a:p>
          <a:p>
            <a:r>
              <a:rPr lang="en-IN" sz="1600" dirty="0"/>
              <a:t> I/O interface models of transfer, </a:t>
            </a:r>
          </a:p>
          <a:p>
            <a:r>
              <a:rPr lang="en-IN" sz="1600" dirty="0"/>
              <a:t>interrupt driven I/O,</a:t>
            </a:r>
          </a:p>
          <a:p>
            <a:r>
              <a:rPr lang="en-IN" sz="1600" dirty="0"/>
              <a:t> Priority</a:t>
            </a:r>
          </a:p>
          <a:p>
            <a:r>
              <a:rPr lang="en-IN" sz="1600" dirty="0"/>
              <a:t>interrupt,</a:t>
            </a:r>
          </a:p>
          <a:p>
            <a:r>
              <a:rPr lang="en-IN" sz="1600" dirty="0"/>
              <a:t> DMA,</a:t>
            </a:r>
          </a:p>
          <a:p>
            <a:r>
              <a:rPr lang="en-IN" sz="1600" dirty="0"/>
              <a:t> I/O processor and serial communication,</a:t>
            </a:r>
          </a:p>
          <a:p>
            <a:r>
              <a:rPr lang="en-IN" sz="1600" dirty="0"/>
              <a:t> Synchronous data transfer , </a:t>
            </a:r>
          </a:p>
          <a:p>
            <a:r>
              <a:rPr lang="en-IN" sz="1600" dirty="0"/>
              <a:t>Asynchronous  data transfer, </a:t>
            </a:r>
          </a:p>
          <a:p>
            <a:r>
              <a:rPr lang="en-IN" sz="1600" dirty="0"/>
              <a:t> strobe control,</a:t>
            </a:r>
          </a:p>
          <a:p>
            <a:r>
              <a:rPr lang="en-IN" sz="1600" dirty="0"/>
              <a:t> handshaking,</a:t>
            </a:r>
          </a:p>
          <a:p>
            <a:r>
              <a:rPr lang="en-IN" sz="1600" dirty="0"/>
              <a:t> PCI, working mechanism of Peripherals:</a:t>
            </a:r>
          </a:p>
          <a:p>
            <a:r>
              <a:rPr lang="en-IN" sz="1600" dirty="0"/>
              <a:t> Keyboard,</a:t>
            </a:r>
          </a:p>
          <a:p>
            <a:r>
              <a:rPr lang="en-IN" sz="1600" dirty="0"/>
              <a:t>Mouse,</a:t>
            </a:r>
          </a:p>
          <a:p>
            <a:r>
              <a:rPr lang="en-IN" sz="1600" dirty="0"/>
              <a:t> Scanners ,</a:t>
            </a:r>
          </a:p>
          <a:p>
            <a:r>
              <a:rPr lang="en-IN" sz="1600" dirty="0"/>
              <a:t> Video Display, </a:t>
            </a:r>
          </a:p>
          <a:p>
            <a:r>
              <a:rPr lang="en-IN" sz="1600" dirty="0"/>
              <a:t>Touch Screen panel etc.(features and principles)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152128"/>
          </a:xfrm>
        </p:spPr>
        <p:txBody>
          <a:bodyPr>
            <a:normAutofit/>
          </a:bodyPr>
          <a:lstStyle/>
          <a:p>
            <a:r>
              <a:rPr lang="en-IN" u="sng" dirty="0"/>
              <a:t>INPUT-OUTPUT ORGANIZATION</a:t>
            </a:r>
          </a:p>
        </p:txBody>
      </p:sp>
      <p:sp>
        <p:nvSpPr>
          <p:cNvPr id="3" name="Subtitle 2"/>
          <p:cNvSpPr>
            <a:spLocks noGrp="1"/>
          </p:cNvSpPr>
          <p:nvPr>
            <p:ph type="subTitle" idx="1"/>
          </p:nvPr>
        </p:nvSpPr>
        <p:spPr>
          <a:xfrm>
            <a:off x="0" y="1484784"/>
            <a:ext cx="8964488" cy="5256584"/>
          </a:xfrm>
        </p:spPr>
        <p:txBody>
          <a:bodyPr>
            <a:noAutofit/>
          </a:bodyPr>
          <a:lstStyle/>
          <a:p>
            <a:pPr algn="l"/>
            <a:r>
              <a:rPr lang="en-IN" sz="2400" dirty="0"/>
              <a:t>The Input / output organization of computer depends upon the size of computer and the peripherals connected to it. The I/O Subsystem of the computer, provides an efficient mode of communication between the central system and the outside environment The most common input output devices are:</a:t>
            </a:r>
          </a:p>
          <a:p>
            <a:pPr algn="l"/>
            <a:r>
              <a:rPr lang="en-IN" sz="2400" dirty="0"/>
              <a:t> </a:t>
            </a:r>
            <a:r>
              <a:rPr lang="en-IN" sz="2400" dirty="0" err="1"/>
              <a:t>i</a:t>
            </a:r>
            <a:r>
              <a:rPr lang="en-IN" sz="2400" dirty="0"/>
              <a:t>) </a:t>
            </a:r>
            <a:r>
              <a:rPr lang="en-IN" sz="2400" dirty="0" smtClean="0"/>
              <a:t> Monitor</a:t>
            </a:r>
            <a:endParaRPr lang="en-IN" sz="2400" dirty="0"/>
          </a:p>
          <a:p>
            <a:pPr algn="l"/>
            <a:r>
              <a:rPr lang="en-IN" sz="2400" dirty="0"/>
              <a:t> ii) </a:t>
            </a:r>
            <a:r>
              <a:rPr lang="en-IN" sz="2400" dirty="0" smtClean="0"/>
              <a:t> Keyboard</a:t>
            </a:r>
            <a:endParaRPr lang="en-IN" sz="2400" dirty="0"/>
          </a:p>
          <a:p>
            <a:pPr algn="l"/>
            <a:r>
              <a:rPr lang="en-IN" sz="2400" dirty="0"/>
              <a:t> iii) </a:t>
            </a:r>
            <a:r>
              <a:rPr lang="en-IN" sz="2400" dirty="0" smtClean="0"/>
              <a:t> Mouse</a:t>
            </a:r>
            <a:endParaRPr lang="en-IN" sz="2400" dirty="0"/>
          </a:p>
          <a:p>
            <a:pPr algn="l"/>
            <a:r>
              <a:rPr lang="en-IN" sz="2400" dirty="0"/>
              <a:t> iv</a:t>
            </a:r>
            <a:r>
              <a:rPr lang="en-IN" sz="2400" dirty="0" smtClean="0"/>
              <a:t>)  </a:t>
            </a:r>
            <a:r>
              <a:rPr lang="en-IN" sz="2400" dirty="0"/>
              <a:t>Printer </a:t>
            </a:r>
          </a:p>
          <a:p>
            <a:pPr algn="l"/>
            <a:r>
              <a:rPr lang="en-IN" sz="2400" dirty="0" smtClean="0"/>
              <a:t>  v</a:t>
            </a:r>
            <a:r>
              <a:rPr lang="en-IN" sz="2400" dirty="0"/>
              <a:t>) </a:t>
            </a:r>
            <a:r>
              <a:rPr lang="en-IN" sz="2400" dirty="0" smtClean="0"/>
              <a:t> Magnetic </a:t>
            </a:r>
            <a:r>
              <a:rPr lang="en-IN" sz="2400" dirty="0"/>
              <a:t>tapes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848600" cy="1112838"/>
          </a:xfrm>
        </p:spPr>
        <p:txBody>
          <a:bodyPr>
            <a:normAutofit/>
          </a:bodyPr>
          <a:lstStyle/>
          <a:p>
            <a:r>
              <a:rPr lang="en-US" dirty="0" smtClean="0">
                <a:latin typeface="Algerian" pitchFamily="82" charset="0"/>
              </a:rPr>
              <a:t>  Structure and function </a:t>
            </a:r>
            <a:endParaRPr lang="en-US" dirty="0">
              <a:latin typeface="Algerian" pitchFamily="82" charset="0"/>
            </a:endParaRPr>
          </a:p>
        </p:txBody>
      </p:sp>
      <p:sp>
        <p:nvSpPr>
          <p:cNvPr id="3" name="Content Placeholder 2"/>
          <p:cNvSpPr>
            <a:spLocks noGrp="1"/>
          </p:cNvSpPr>
          <p:nvPr>
            <p:ph idx="1"/>
          </p:nvPr>
        </p:nvSpPr>
        <p:spPr>
          <a:xfrm>
            <a:off x="457200" y="1600200"/>
            <a:ext cx="8001000" cy="5257800"/>
          </a:xfrm>
        </p:spPr>
        <p:txBody>
          <a:bodyPr>
            <a:normAutofit fontScale="92500" lnSpcReduction="20000"/>
          </a:bodyPr>
          <a:lstStyle/>
          <a:p>
            <a:r>
              <a:rPr lang="en-US" sz="2500" dirty="0" smtClean="0"/>
              <a:t>At each level, the system consists of a set of components and their interrelationships .The behavior at each level depends only on a simplified, abstracted characterization of the system at the next lower level. At each level, the designer is concerned with structure and function:</a:t>
            </a:r>
          </a:p>
          <a:p>
            <a:r>
              <a:rPr lang="en-US" sz="2500" b="1" dirty="0" smtClean="0">
                <a:latin typeface="Arial Black" pitchFamily="34" charset="0"/>
              </a:rPr>
              <a:t>Structure:</a:t>
            </a:r>
            <a:r>
              <a:rPr lang="en-US" sz="2500" b="1" dirty="0" smtClean="0"/>
              <a:t> The way in which the components are interrelated</a:t>
            </a:r>
          </a:p>
          <a:p>
            <a:r>
              <a:rPr lang="en-US" sz="2500" b="1" dirty="0" smtClean="0">
                <a:latin typeface="Arial Black" pitchFamily="34" charset="0"/>
              </a:rPr>
              <a:t>Function</a:t>
            </a:r>
            <a:r>
              <a:rPr lang="en-US" sz="2500" b="1" dirty="0" smtClean="0"/>
              <a:t>: The operation of each individual component as part of the structure</a:t>
            </a:r>
          </a:p>
          <a:p>
            <a:endParaRPr lang="en-US" sz="2500" b="1" dirty="0" smtClean="0"/>
          </a:p>
          <a:p>
            <a:r>
              <a:rPr lang="en-US" sz="2500" dirty="0" smtClean="0"/>
              <a:t>In terms of description, we have two choices: starting at the bottom and building up to a complete description, or beginning with a top view and decomposing the system into its subparts. Evidence from a number of fields suggests that the top down approach is the clearest and most effective [WEIN75].</a:t>
            </a:r>
          </a:p>
          <a:p>
            <a:endParaRPr lang="en-US" dirty="0"/>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435280" cy="1143000"/>
          </a:xfrm>
        </p:spPr>
        <p:txBody>
          <a:bodyPr/>
          <a:lstStyle/>
          <a:p>
            <a:r>
              <a:rPr lang="en-IN" dirty="0"/>
              <a:t>Input - Output Interface </a:t>
            </a:r>
          </a:p>
        </p:txBody>
      </p:sp>
      <p:sp>
        <p:nvSpPr>
          <p:cNvPr id="3" name="Content Placeholder 2"/>
          <p:cNvSpPr>
            <a:spLocks noGrp="1"/>
          </p:cNvSpPr>
          <p:nvPr>
            <p:ph idx="1"/>
          </p:nvPr>
        </p:nvSpPr>
        <p:spPr>
          <a:xfrm>
            <a:off x="0" y="1357298"/>
            <a:ext cx="9144000" cy="5500702"/>
          </a:xfrm>
        </p:spPr>
        <p:txBody>
          <a:bodyPr>
            <a:noAutofit/>
          </a:bodyPr>
          <a:lstStyle/>
          <a:p>
            <a:pPr>
              <a:buNone/>
            </a:pPr>
            <a:r>
              <a:rPr lang="en-IN" sz="1600" dirty="0"/>
              <a:t>Input Output Interface provides a method for transferring information between internal storage and external I/O devices. Peripherals connected to a computer need special communication links for interfacing them with the central processing unit. </a:t>
            </a:r>
          </a:p>
          <a:p>
            <a:pPr>
              <a:buNone/>
            </a:pPr>
            <a:endParaRPr lang="en-US" sz="1600" dirty="0"/>
          </a:p>
          <a:p>
            <a:pPr>
              <a:buNone/>
            </a:pPr>
            <a:r>
              <a:rPr lang="en-IN" sz="1600" dirty="0"/>
              <a:t>I/O BUS and Interface Module It defines the typical link between the processor and several peripherals. The I/O Bus consists of data lines, address lines and control lines. The I/O bus from the processor is attached to all peripherals interface. To communicate with a particular device, the processor places a device address on address lines. Each Interface decodes the address and control received from the I/O bus, interprets them for peripherals and provides signals for the peripheral controller. It is also synchronizes the data flow and supervises the transfer between peripheral and processor. Each peripheral has its own controller. For example, the printer controller controls the paper motion, the print timing The control lines are referred as I/O command. The commands are as following: Control command- A control command is issued to activate the peripheral and to inform it what to do. Status command- A status command is used to test various status conditions in the interface and the peripheral. Data Output command- A data output command causes the interface to respond by transferring data from the bus into one of its registers. Data Input command- The data input command is the opposite of the data output. In this case the interface receives on item of data from the peripheral and places it in its buffer register. I/O Versus Memory Bus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85728"/>
            <a:ext cx="7504876" cy="911024"/>
          </a:xfrm>
        </p:spPr>
        <p:txBody>
          <a:bodyPr>
            <a:normAutofit/>
          </a:bodyPr>
          <a:lstStyle/>
          <a:p>
            <a:r>
              <a:rPr lang="en-IN" sz="4400" b="1" dirty="0"/>
              <a:t>Interrupt driven I/O</a:t>
            </a:r>
            <a:endParaRPr lang="en-IN" sz="4400" dirty="0"/>
          </a:p>
        </p:txBody>
      </p:sp>
      <p:sp>
        <p:nvSpPr>
          <p:cNvPr id="3" name="Content Placeholder 2"/>
          <p:cNvSpPr>
            <a:spLocks noGrp="1"/>
          </p:cNvSpPr>
          <p:nvPr>
            <p:ph idx="1"/>
          </p:nvPr>
        </p:nvSpPr>
        <p:spPr>
          <a:xfrm>
            <a:off x="107504" y="1340768"/>
            <a:ext cx="9036496" cy="5425274"/>
          </a:xfrm>
        </p:spPr>
        <p:txBody>
          <a:bodyPr>
            <a:noAutofit/>
          </a:bodyPr>
          <a:lstStyle/>
          <a:p>
            <a:pPr>
              <a:buNone/>
            </a:pPr>
            <a:r>
              <a:rPr lang="en-IN" sz="1800" dirty="0" smtClean="0"/>
              <a:t>Interrupt driven I/O is an alternative scheme dealing with I/O. Interrupt I/O is a way of controlling input/output activity whereby a peripheral or terminal that needs to make or receive a data transfer sends a signal. This will cause a program interrupt to be set. At a time appropriate to the priority level of the I/O interrupt. Relative to the total interrupt system, the processors enter an interrupt service routine. The function of the routine will depend upon the system of interrupt levels and priorities that is implemented in the processor. The interrupt technique requires more complex hardware and software, but makes far more efficient use of the computer’s time and capacities. </a:t>
            </a:r>
            <a:br>
              <a:rPr lang="en-IN" sz="1800" dirty="0" smtClean="0"/>
            </a:br>
            <a:endParaRPr lang="en-IN" sz="1800" dirty="0" smtClean="0"/>
          </a:p>
          <a:p>
            <a:r>
              <a:rPr lang="en-IN" sz="1800" dirty="0" smtClean="0"/>
              <a:t>For </a:t>
            </a:r>
            <a:r>
              <a:rPr lang="en-IN" sz="1800" b="1" dirty="0" smtClean="0"/>
              <a:t>input</a:t>
            </a:r>
            <a:r>
              <a:rPr lang="en-IN" sz="1800" dirty="0" smtClean="0"/>
              <a:t>, the device interrupts the CPU when new data has arrived and is ready to be retrieved by the system processor. The actual actions to perform depend on whether the device uses I/O ports or memory mapping.</a:t>
            </a:r>
            <a:br>
              <a:rPr lang="en-IN" sz="1800" dirty="0" smtClean="0"/>
            </a:br>
            <a:r>
              <a:rPr lang="en-IN" sz="1800" dirty="0" smtClean="0"/>
              <a:t/>
            </a:r>
            <a:br>
              <a:rPr lang="en-IN" sz="1800" dirty="0" smtClean="0"/>
            </a:br>
            <a:r>
              <a:rPr lang="en-IN" sz="1800" dirty="0" smtClean="0"/>
              <a:t>For </a:t>
            </a:r>
            <a:r>
              <a:rPr lang="en-IN" sz="1800" b="1" dirty="0" smtClean="0"/>
              <a:t>output</a:t>
            </a:r>
            <a:r>
              <a:rPr lang="en-IN" sz="1800" dirty="0" smtClean="0"/>
              <a:t>, the device delivers an interrupt either when it is ready to accept new data or to acknowledge a successful data transfer. Memory-mapped and DMA-capable devices usually generate interrupts to tell the system they are done with the buffer</a:t>
            </a:r>
          </a:p>
          <a:p>
            <a:pPr>
              <a:buNone/>
            </a:pPr>
            <a:endParaRPr lang="en-IN" sz="1800" dirty="0" smtClean="0"/>
          </a:p>
          <a:p>
            <a:pPr>
              <a:buNone/>
            </a:pPr>
            <a:r>
              <a:rPr lang="en-IN" sz="1800" dirty="0" smtClean="0"/>
              <a:t/>
            </a:r>
            <a:br>
              <a:rPr lang="en-IN" sz="1800" dirty="0" smtClean="0"/>
            </a:br>
            <a:endParaRPr lang="en-IN" sz="1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052736"/>
            <a:ext cx="8507288" cy="5256624"/>
          </a:xfrm>
        </p:spPr>
        <p:txBody>
          <a:bodyPr>
            <a:normAutofit fontScale="92500" lnSpcReduction="20000"/>
          </a:bodyPr>
          <a:lstStyle/>
          <a:p>
            <a:pPr fontAlgn="t"/>
            <a:r>
              <a:rPr lang="en-IN" b="1" i="1" dirty="0" smtClean="0"/>
              <a:t>Advantages &amp; Disadvantages of Interrupt Drive I/O</a:t>
            </a:r>
            <a:endParaRPr lang="en-IN" dirty="0" smtClean="0"/>
          </a:p>
          <a:p>
            <a:r>
              <a:rPr lang="en-IN" b="1" dirty="0" smtClean="0"/>
              <a:t>Advantages</a:t>
            </a:r>
            <a:endParaRPr lang="en-IN" dirty="0" smtClean="0"/>
          </a:p>
          <a:p>
            <a:r>
              <a:rPr lang="en-IN" dirty="0" smtClean="0"/>
              <a:t>-          fast</a:t>
            </a:r>
          </a:p>
          <a:p>
            <a:r>
              <a:rPr lang="en-IN" dirty="0" smtClean="0"/>
              <a:t>-          efficient</a:t>
            </a:r>
          </a:p>
          <a:p>
            <a:r>
              <a:rPr lang="en-IN" b="1" dirty="0" smtClean="0"/>
              <a:t>Disadvantages</a:t>
            </a:r>
            <a:endParaRPr lang="en-IN" dirty="0" smtClean="0"/>
          </a:p>
          <a:p>
            <a:r>
              <a:rPr lang="en-IN" dirty="0" smtClean="0"/>
              <a:t>-          can be tricky to write if using a low level language</a:t>
            </a:r>
          </a:p>
          <a:p>
            <a:r>
              <a:rPr lang="en-IN" dirty="0" smtClean="0"/>
              <a:t>-          can be tough to get various pieces to work well together</a:t>
            </a:r>
          </a:p>
          <a:p>
            <a:r>
              <a:rPr lang="en-IN" dirty="0" smtClean="0"/>
              <a:t>-          usually done by the hardware manufacturer / OS maker, e.g. Microsoft</a:t>
            </a:r>
          </a:p>
          <a:p>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Interrupt Processing</a:t>
            </a:r>
            <a:endParaRPr lang="en-IN" dirty="0"/>
          </a:p>
        </p:txBody>
      </p:sp>
      <p:pic>
        <p:nvPicPr>
          <p:cNvPr id="6" name="Content Placeholder 5" descr="8439570.jpg"/>
          <p:cNvPicPr>
            <a:picLocks noGrp="1" noChangeAspect="1"/>
          </p:cNvPicPr>
          <p:nvPr>
            <p:ph idx="1"/>
          </p:nvPr>
        </p:nvPicPr>
        <p:blipFill>
          <a:blip r:embed="rId2" cstate="print"/>
          <a:stretch>
            <a:fillRect/>
          </a:stretch>
        </p:blipFill>
        <p:spPr>
          <a:xfrm>
            <a:off x="1403648" y="1916832"/>
            <a:ext cx="6336704" cy="4580086"/>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INTERRUPT</a:t>
            </a:r>
            <a:endParaRPr lang="en-IN" dirty="0"/>
          </a:p>
        </p:txBody>
      </p:sp>
      <p:sp>
        <p:nvSpPr>
          <p:cNvPr id="3" name="Content Placeholder 2"/>
          <p:cNvSpPr>
            <a:spLocks noGrp="1"/>
          </p:cNvSpPr>
          <p:nvPr>
            <p:ph idx="1"/>
          </p:nvPr>
        </p:nvSpPr>
        <p:spPr>
          <a:xfrm>
            <a:off x="457200" y="1628800"/>
            <a:ext cx="8229600" cy="5229200"/>
          </a:xfrm>
        </p:spPr>
        <p:txBody>
          <a:bodyPr>
            <a:noAutofit/>
          </a:bodyPr>
          <a:lstStyle/>
          <a:p>
            <a:r>
              <a:rPr lang="en-IN" sz="2000" dirty="0"/>
              <a:t>In a typical application, a number of I/O devices are attached to computer, with each device being able to originate an interrupt request, so to provide services to device which initiate interrupt request, the task of interrupt system is to identify the source(device) of interrupt and then provide services to them.</a:t>
            </a:r>
            <a:br>
              <a:rPr lang="en-IN" sz="2000" dirty="0"/>
            </a:br>
            <a:r>
              <a:rPr lang="en-IN" sz="2000" dirty="0"/>
              <a:t/>
            </a:r>
            <a:br>
              <a:rPr lang="en-IN" sz="2000" dirty="0"/>
            </a:br>
            <a:endParaRPr lang="en-IN" sz="2000" dirty="0"/>
          </a:p>
          <a:p>
            <a:r>
              <a:rPr lang="en-IN" sz="2000" dirty="0"/>
              <a:t>But, in most cases there is a possibility that several sources will request service </a:t>
            </a:r>
            <a:r>
              <a:rPr lang="en-IN" sz="2000" dirty="0" err="1"/>
              <a:t>simultaneously.So</a:t>
            </a:r>
            <a:r>
              <a:rPr lang="en-IN" sz="2000" dirty="0"/>
              <a:t>, in this case, the interrupt system must also need to decide which device to service </a:t>
            </a:r>
            <a:r>
              <a:rPr lang="en-IN" sz="2000" dirty="0" err="1"/>
              <a:t>first.But</a:t>
            </a:r>
            <a:r>
              <a:rPr lang="en-IN" sz="2000" dirty="0"/>
              <a:t>, these simple interrupt system are not able for that, so, another system known as Priority interrupt system is provided.</a:t>
            </a:r>
            <a:br>
              <a:rPr lang="en-IN" sz="2000" dirty="0"/>
            </a:br>
            <a:r>
              <a:rPr lang="en-IN" sz="2000" dirty="0"/>
              <a:t/>
            </a:r>
            <a:br>
              <a:rPr lang="en-IN" sz="2000" dirty="0"/>
            </a:br>
            <a:endParaRPr lang="en-IN" sz="2000" dirty="0"/>
          </a:p>
          <a:p>
            <a:endParaRPr lang="en-IN"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751344"/>
            <a:ext cx="8424936" cy="5262979"/>
          </a:xfrm>
          <a:prstGeom prst="rect">
            <a:avLst/>
          </a:prstGeom>
        </p:spPr>
        <p:txBody>
          <a:bodyPr wrap="square">
            <a:spAutoFit/>
          </a:bodyPr>
          <a:lstStyle/>
          <a:p>
            <a:r>
              <a:rPr lang="en-IN" sz="2400" dirty="0" smtClean="0"/>
              <a:t>Priority Interrupt are systems, that establishes a Priority over the various sources(interrupt devices) to determine which condition is to be serviced first when two or more requests arrive </a:t>
            </a:r>
            <a:r>
              <a:rPr lang="en-IN" sz="2400" dirty="0" err="1" smtClean="0"/>
              <a:t>simultaneously.This</a:t>
            </a:r>
            <a:r>
              <a:rPr lang="en-IN" sz="2400" dirty="0" smtClean="0"/>
              <a:t> system may also determine which condition are permitted to interrupt to the computer while another interrupt is being serviced.</a:t>
            </a:r>
            <a:br>
              <a:rPr lang="en-IN" sz="2400" dirty="0" smtClean="0"/>
            </a:br>
            <a:r>
              <a:rPr lang="en-IN" sz="2400" dirty="0" smtClean="0"/>
              <a:t/>
            </a:r>
            <a:br>
              <a:rPr lang="en-IN" sz="2400" dirty="0" smtClean="0"/>
            </a:br>
            <a:endParaRPr lang="en-IN" sz="2400" dirty="0" smtClean="0"/>
          </a:p>
          <a:p>
            <a:r>
              <a:rPr lang="en-IN" sz="2400" dirty="0" smtClean="0"/>
              <a:t>Usually, in Priority Systems, higher-priority interrupt levels are served first, as if they delayed or interrupted, could have serious consequences. And the devices with high-speed transfer such as magnetic disks are given high-priority, and slow devices such as keyboards receives low-priority.</a:t>
            </a:r>
            <a:br>
              <a:rPr lang="en-IN" sz="2400" dirty="0" smtClean="0"/>
            </a:br>
            <a:endParaRPr lang="en-IN"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85728"/>
            <a:ext cx="8429684" cy="5909310"/>
          </a:xfrm>
          <a:prstGeom prst="rect">
            <a:avLst/>
          </a:prstGeom>
        </p:spPr>
        <p:txBody>
          <a:bodyPr wrap="square">
            <a:spAutoFit/>
          </a:bodyPr>
          <a:lstStyle/>
          <a:p>
            <a:r>
              <a:rPr lang="en-IN" sz="2000" b="1" u="sng" dirty="0"/>
              <a:t>Establishing Priority of Simultaneous Interrupt:</a:t>
            </a:r>
            <a:endParaRPr lang="en-IN" sz="2000" b="1" dirty="0"/>
          </a:p>
          <a:p>
            <a:r>
              <a:rPr lang="en-IN" sz="2000" u="sng" dirty="0"/>
              <a:t/>
            </a:r>
            <a:br>
              <a:rPr lang="en-IN" sz="2000" u="sng" dirty="0"/>
            </a:br>
            <a:endParaRPr lang="en-IN" sz="2000" dirty="0"/>
          </a:p>
          <a:p>
            <a:r>
              <a:rPr lang="en-IN" sz="2000" dirty="0"/>
              <a:t>The priority of simultaneous interrupts can be established either by software method or hardware.</a:t>
            </a:r>
            <a:br>
              <a:rPr lang="en-IN" sz="2000" dirty="0"/>
            </a:br>
            <a:r>
              <a:rPr lang="en-IN" sz="2000" dirty="0"/>
              <a:t/>
            </a:r>
            <a:br>
              <a:rPr lang="en-IN" sz="2000" dirty="0"/>
            </a:br>
            <a:endParaRPr lang="en-IN" sz="2000" dirty="0"/>
          </a:p>
          <a:p>
            <a:r>
              <a:rPr lang="en-IN" sz="2000" dirty="0"/>
              <a:t>The software method which gives priority to simultaneous interrupt is:</a:t>
            </a:r>
          </a:p>
          <a:p>
            <a:r>
              <a:rPr lang="en-IN" sz="2000" dirty="0"/>
              <a:t>Polling</a:t>
            </a:r>
          </a:p>
          <a:p>
            <a:r>
              <a:rPr lang="en-IN" sz="2000" dirty="0"/>
              <a:t>And the hardware method which gives priority to simultaneous interrupt is:</a:t>
            </a:r>
          </a:p>
          <a:p>
            <a:r>
              <a:rPr lang="en-IN" sz="2000" dirty="0"/>
              <a:t>Daisy-Chaining Priority</a:t>
            </a:r>
          </a:p>
          <a:p>
            <a:r>
              <a:rPr lang="en-IN" sz="2000" dirty="0"/>
              <a:t>Now, we will explore to each one of them one by one.</a:t>
            </a:r>
            <a:br>
              <a:rPr lang="en-IN" sz="2000" dirty="0"/>
            </a:br>
            <a:r>
              <a:rPr lang="en-IN" sz="2000" b="1" u="sng" dirty="0"/>
              <a:t/>
            </a:r>
            <a:br>
              <a:rPr lang="en-IN" sz="2000" b="1" u="sng" dirty="0"/>
            </a:br>
            <a:r>
              <a:rPr lang="en-IN" sz="2000" b="1" u="sng" dirty="0"/>
              <a:t/>
            </a:r>
            <a:br>
              <a:rPr lang="en-IN" sz="2000" b="1" u="sng" dirty="0"/>
            </a:br>
            <a:r>
              <a:rPr lang="en-IN" sz="2000" dirty="0"/>
              <a:t/>
            </a:r>
            <a:br>
              <a:rPr lang="en-IN" sz="2000" dirty="0"/>
            </a:br>
            <a:r>
              <a:rPr lang="en-IN" sz="2000" dirty="0"/>
              <a:t/>
            </a:r>
            <a:br>
              <a:rPr lang="en-IN" sz="2000" dirty="0"/>
            </a:br>
            <a:endParaRPr lang="en-IN" sz="2000" dirty="0"/>
          </a:p>
          <a:p>
            <a:r>
              <a:rPr lang="en-IN" sz="2000"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89844"/>
            <a:ext cx="9144000" cy="4893647"/>
          </a:xfrm>
          <a:prstGeom prst="rect">
            <a:avLst/>
          </a:prstGeom>
        </p:spPr>
        <p:txBody>
          <a:bodyPr wrap="square">
            <a:spAutoFit/>
          </a:bodyPr>
          <a:lstStyle/>
          <a:p>
            <a:r>
              <a:rPr lang="en-IN" sz="2400" dirty="0" smtClean="0"/>
              <a:t>1. </a:t>
            </a:r>
            <a:r>
              <a:rPr lang="en-IN" sz="2400" b="1" u="sng" dirty="0" smtClean="0"/>
              <a:t>Polling:</a:t>
            </a:r>
            <a:endParaRPr lang="en-IN" sz="2400" dirty="0" smtClean="0"/>
          </a:p>
          <a:p>
            <a:r>
              <a:rPr lang="en-IN" sz="2400" dirty="0" smtClean="0"/>
              <a:t>   </a:t>
            </a:r>
            <a:r>
              <a:rPr lang="en-IN" sz="2400" b="1" dirty="0" smtClean="0"/>
              <a:t/>
            </a:r>
            <a:br>
              <a:rPr lang="en-IN" sz="2400" b="1" dirty="0" smtClean="0"/>
            </a:br>
            <a:r>
              <a:rPr lang="en-IN" sz="2400" dirty="0" smtClean="0"/>
              <a:t>    Polling is the software method of establishing priority of simultaneous </a:t>
            </a:r>
            <a:r>
              <a:rPr lang="en-IN" sz="2400" dirty="0" err="1" smtClean="0"/>
              <a:t>interrupt.In</a:t>
            </a:r>
            <a:r>
              <a:rPr lang="en-IN" sz="2400" dirty="0" smtClean="0"/>
              <a:t> this method, when       the processor detects an interrupt, it branches to an interrupt service routine whose job is to pull each     I/O module to determine which module caused the interrupt.</a:t>
            </a:r>
            <a:endParaRPr lang="en-IN" sz="2400" b="1" dirty="0" smtClean="0"/>
          </a:p>
          <a:p>
            <a:r>
              <a:rPr lang="en-IN" sz="2400" dirty="0" smtClean="0"/>
              <a:t/>
            </a:r>
            <a:br>
              <a:rPr lang="en-IN" sz="2400" dirty="0" smtClean="0"/>
            </a:br>
            <a:endParaRPr lang="en-IN" sz="2400" b="1" dirty="0" smtClean="0"/>
          </a:p>
          <a:p>
            <a:r>
              <a:rPr lang="en-IN" sz="2400" dirty="0" smtClean="0"/>
              <a:t>    The poll could be in the form of separate command line(e.g., Test I/O).In this case, the  processor raises the Test I/O and places the address of particular I/O module on the address   </a:t>
            </a:r>
            <a:r>
              <a:rPr lang="en-IN" sz="2400" dirty="0" err="1" smtClean="0"/>
              <a:t>line.If</a:t>
            </a:r>
            <a:r>
              <a:rPr lang="en-IN" sz="2400" dirty="0" smtClean="0"/>
              <a:t> it has interrupt that is, if interrupt is identified in it.</a:t>
            </a:r>
            <a:endParaRPr lang="en-IN"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612844"/>
            <a:ext cx="7786742" cy="6740307"/>
          </a:xfrm>
          <a:prstGeom prst="rect">
            <a:avLst/>
          </a:prstGeom>
        </p:spPr>
        <p:txBody>
          <a:bodyPr wrap="square">
            <a:spAutoFit/>
          </a:bodyPr>
          <a:lstStyle/>
          <a:p>
            <a:r>
              <a:rPr lang="en-IN" dirty="0"/>
              <a:t>And, it is the order in which they are tested i.e., the order in which they appear on address   line(Service Routine) determine the priority of each </a:t>
            </a:r>
            <a:r>
              <a:rPr lang="en-IN" dirty="0" err="1"/>
              <a:t>interrupt.As</a:t>
            </a:r>
            <a:r>
              <a:rPr lang="en-IN" dirty="0"/>
              <a:t> while testing, highest priority   source(devices) are tested first then lower-priority devices.</a:t>
            </a:r>
            <a:br>
              <a:rPr lang="en-IN" dirty="0"/>
            </a:br>
            <a:r>
              <a:rPr lang="en-IN" dirty="0"/>
              <a:t/>
            </a:r>
            <a:br>
              <a:rPr lang="en-IN" dirty="0"/>
            </a:br>
            <a:endParaRPr lang="en-IN" dirty="0"/>
          </a:p>
          <a:p>
            <a:r>
              <a:rPr lang="en-IN" dirty="0"/>
              <a:t>    This is very simple method of establishing priority on simultaneous </a:t>
            </a:r>
            <a:r>
              <a:rPr lang="en-IN" dirty="0" err="1"/>
              <a:t>interrupt.But</a:t>
            </a:r>
            <a:r>
              <a:rPr lang="en-IN" dirty="0"/>
              <a:t> the disadvantage </a:t>
            </a:r>
            <a:r>
              <a:rPr lang="en-IN" dirty="0" err="1"/>
              <a:t>opolling</a:t>
            </a:r>
            <a:r>
              <a:rPr lang="en-IN" dirty="0"/>
              <a:t> is that it is very time consuming.</a:t>
            </a:r>
          </a:p>
          <a:p>
            <a:endParaRPr lang="en-IN" dirty="0"/>
          </a:p>
          <a:p>
            <a:endParaRPr lang="en-IN" dirty="0"/>
          </a:p>
          <a:p>
            <a:r>
              <a:rPr lang="en-IN" dirty="0"/>
              <a:t>2. </a:t>
            </a:r>
            <a:r>
              <a:rPr lang="en-IN" b="1" u="sng" dirty="0"/>
              <a:t>Daisy-Chaining Priority:</a:t>
            </a:r>
            <a:endParaRPr lang="en-IN" dirty="0"/>
          </a:p>
          <a:p>
            <a:r>
              <a:rPr lang="en-IN" dirty="0"/>
              <a:t>    </a:t>
            </a:r>
            <a:r>
              <a:rPr lang="en-IN" b="1" dirty="0"/>
              <a:t/>
            </a:r>
            <a:br>
              <a:rPr lang="en-IN" b="1" dirty="0"/>
            </a:br>
            <a:r>
              <a:rPr lang="en-IN" dirty="0"/>
              <a:t>    The Daisy–Chaining method of establishing priority on interrupt sources uses the hardware i.e., it is the hardware means of establishing priority.</a:t>
            </a:r>
            <a:endParaRPr lang="en-IN" b="1" dirty="0"/>
          </a:p>
          <a:p>
            <a:r>
              <a:rPr lang="en-IN" dirty="0"/>
              <a:t/>
            </a:r>
            <a:br>
              <a:rPr lang="en-IN" dirty="0"/>
            </a:br>
            <a:r>
              <a:rPr lang="en-IN" dirty="0"/>
              <a:t>   In this method, all the device, whether they are interrupt sources or not, connected in a serial </a:t>
            </a:r>
            <a:r>
              <a:rPr lang="en-IN" dirty="0" err="1"/>
              <a:t>manner.Means</a:t>
            </a:r>
            <a:r>
              <a:rPr lang="en-IN" dirty="0"/>
              <a:t> the device with highest priority is placed in the first position, which is followed by lowest priority </a:t>
            </a:r>
            <a:r>
              <a:rPr lang="en-IN" dirty="0" err="1"/>
              <a:t>device.And</a:t>
            </a:r>
            <a:r>
              <a:rPr lang="en-IN" dirty="0"/>
              <a:t> all device share a common interrupt request line, and the interrupt acknowledge line is daisy chained through the modules.</a:t>
            </a:r>
          </a:p>
          <a:p>
            <a:endParaRPr lang="en-IN" dirty="0"/>
          </a:p>
          <a:p>
            <a:r>
              <a:rPr lang="en-IN" dirty="0"/>
              <a:t/>
            </a:r>
            <a:br>
              <a:rPr lang="en-IN" dirty="0"/>
            </a:br>
            <a:r>
              <a:rPr lang="en-IN" dirty="0"/>
              <a:t/>
            </a:r>
            <a:br>
              <a:rPr lang="en-IN" dirty="0"/>
            </a:b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5720" y="571480"/>
            <a:ext cx="8643998" cy="369332"/>
          </a:xfrm>
          <a:prstGeom prst="rect">
            <a:avLst/>
          </a:prstGeom>
        </p:spPr>
        <p:txBody>
          <a:bodyPr wrap="square">
            <a:spAutoFit/>
          </a:bodyPr>
          <a:lstStyle/>
          <a:p>
            <a:r>
              <a:rPr lang="en-IN" dirty="0"/>
              <a:t>The figure shown below, this method of connection with three devices and the CPU.</a:t>
            </a:r>
          </a:p>
        </p:txBody>
      </p:sp>
      <p:pic>
        <p:nvPicPr>
          <p:cNvPr id="5" name="Picture 4" descr="Screen Shot 2016-09-07 at 06.45.29.png"/>
          <p:cNvPicPr>
            <a:picLocks noChangeAspect="1"/>
          </p:cNvPicPr>
          <p:nvPr/>
        </p:nvPicPr>
        <p:blipFill>
          <a:blip r:embed="rId2" cstate="print"/>
          <a:stretch>
            <a:fillRect/>
          </a:stretch>
        </p:blipFill>
        <p:spPr>
          <a:xfrm>
            <a:off x="714348" y="1071546"/>
            <a:ext cx="7786742" cy="48908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1143000"/>
          </a:xfrm>
        </p:spPr>
        <p:txBody>
          <a:bodyPr>
            <a:normAutofit fontScale="90000"/>
          </a:bodyPr>
          <a:lstStyle/>
          <a:p>
            <a:r>
              <a:rPr lang="en-US" dirty="0" smtClean="0">
                <a:latin typeface="Algerian" pitchFamily="82" charset="0"/>
              </a:rPr>
              <a:t>  VON NEUMANN ARCHITECTURE</a:t>
            </a:r>
            <a:endParaRPr lang="en-US" dirty="0">
              <a:latin typeface="Algerian" pitchFamily="82" charset="0"/>
            </a:endParaRPr>
          </a:p>
        </p:txBody>
      </p:sp>
      <p:pic>
        <p:nvPicPr>
          <p:cNvPr id="1026" name="Picture 2" descr="C:\Users\LAB\Downloads\Von-Neumann-Architecture-Diagram.jpg"/>
          <p:cNvPicPr>
            <a:picLocks noGrp="1" noChangeAspect="1" noChangeArrowheads="1"/>
          </p:cNvPicPr>
          <p:nvPr>
            <p:ph idx="1"/>
          </p:nvPr>
        </p:nvPicPr>
        <p:blipFill>
          <a:blip r:embed="rId2" cstate="print"/>
          <a:srcRect/>
          <a:stretch>
            <a:fillRect/>
          </a:stretch>
        </p:blipFill>
        <p:spPr bwMode="auto">
          <a:xfrm>
            <a:off x="1295400" y="1600200"/>
            <a:ext cx="6400800" cy="4724400"/>
          </a:xfrm>
          <a:prstGeom prst="rect">
            <a:avLst/>
          </a:prstGeom>
          <a:noFill/>
        </p:spPr>
      </p:pic>
    </p:spTree>
  </p:cSld>
  <p:clrMapOvr>
    <a:masterClrMapping/>
  </p:clrMapOvr>
  <p:transition>
    <p:zoom dir="in"/>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571480"/>
            <a:ext cx="8607900" cy="5940088"/>
          </a:xfrm>
          <a:prstGeom prst="rect">
            <a:avLst/>
          </a:prstGeom>
        </p:spPr>
        <p:txBody>
          <a:bodyPr wrap="square">
            <a:spAutoFit/>
          </a:bodyPr>
          <a:lstStyle/>
          <a:p>
            <a:r>
              <a:rPr lang="en-IN" sz="2000" dirty="0"/>
              <a:t>It works  as follows:</a:t>
            </a:r>
            <a:br>
              <a:rPr lang="en-IN" sz="2000" dirty="0"/>
            </a:br>
            <a:r>
              <a:rPr lang="en-IN" sz="2000" dirty="0"/>
              <a:t/>
            </a:r>
            <a:br>
              <a:rPr lang="en-IN" sz="2000" dirty="0"/>
            </a:br>
            <a:endParaRPr lang="en-IN" sz="2000" dirty="0"/>
          </a:p>
          <a:p>
            <a:r>
              <a:rPr lang="en-IN" sz="2000" dirty="0"/>
              <a:t>    When any device raise an interrupt, the interrupt request line goes activated, the processor when sense it, it sends out an interrupt acknowledge which is first received by device1.If device1 does not need service, i.e., processor checks, whether the device has pending interrupt or initiate interrupt request, if the result is no, then the signal is passed to device2 by placing 1 in the PO(Priority Out) of device1.And if device need service then service is given to them by placing first 0 in the PO of 1 device1, which indicate the next-lower-priority device that acknowledge signal has been </a:t>
            </a:r>
            <a:r>
              <a:rPr lang="en-IN" sz="2000" dirty="0" err="1"/>
              <a:t>blocked.And</a:t>
            </a:r>
            <a:r>
              <a:rPr lang="en-IN" sz="2000" dirty="0"/>
              <a:t> device that have processor responds by inserting its own interrupt vector address(VAD) into the data bus for the CPU to use during interrupt cycle.</a:t>
            </a:r>
            <a:br>
              <a:rPr lang="en-IN" sz="2000" dirty="0"/>
            </a:br>
            <a:r>
              <a:rPr lang="en-IN" sz="2000" dirty="0"/>
              <a:t/>
            </a:r>
            <a:br>
              <a:rPr lang="en-IN" sz="2000" dirty="0"/>
            </a:br>
            <a:endParaRPr lang="en-IN" sz="2000" dirty="0"/>
          </a:p>
          <a:p>
            <a:r>
              <a:rPr lang="en-IN" sz="2000" dirty="0"/>
              <a:t>    In this way, it gave services to interrupt source according to their </a:t>
            </a:r>
            <a:r>
              <a:rPr lang="en-IN" sz="2000" dirty="0" err="1"/>
              <a:t>priority.And</a:t>
            </a:r>
            <a:r>
              <a:rPr lang="en-IN" sz="2000" dirty="0"/>
              <a:t> thus, we can say that, it is the order of device in chain that determine the priority of interrupt sources.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922114"/>
          </a:xfrm>
        </p:spPr>
        <p:txBody>
          <a:bodyPr>
            <a:normAutofit/>
          </a:bodyPr>
          <a:lstStyle/>
          <a:p>
            <a:r>
              <a:rPr lang="en-US" sz="4400" dirty="0"/>
              <a:t>DMA</a:t>
            </a:r>
            <a:endParaRPr lang="en-IN" sz="4400" dirty="0"/>
          </a:p>
        </p:txBody>
      </p:sp>
      <p:sp>
        <p:nvSpPr>
          <p:cNvPr id="3" name="Content Placeholder 2"/>
          <p:cNvSpPr>
            <a:spLocks noGrp="1"/>
          </p:cNvSpPr>
          <p:nvPr>
            <p:ph idx="1"/>
          </p:nvPr>
        </p:nvSpPr>
        <p:spPr>
          <a:xfrm>
            <a:off x="0" y="1196752"/>
            <a:ext cx="9144000" cy="5661248"/>
          </a:xfrm>
        </p:spPr>
        <p:txBody>
          <a:bodyPr>
            <a:noAutofit/>
          </a:bodyPr>
          <a:lstStyle/>
          <a:p>
            <a:r>
              <a:rPr lang="en-IN" sz="2400" dirty="0"/>
              <a:t>Stands for "Direct Memory Access." DMA is a method of transferring data from the computer's </a:t>
            </a:r>
            <a:r>
              <a:rPr lang="en-IN" sz="2400" dirty="0">
                <a:hlinkClick r:id="rId2"/>
              </a:rPr>
              <a:t>RAM</a:t>
            </a:r>
            <a:r>
              <a:rPr lang="en-IN" sz="2400" dirty="0"/>
              <a:t> to another part of the computer without processing it using the </a:t>
            </a:r>
            <a:r>
              <a:rPr lang="en-IN" sz="2400" dirty="0">
                <a:hlinkClick r:id="rId3"/>
              </a:rPr>
              <a:t>CPU</a:t>
            </a:r>
            <a:r>
              <a:rPr lang="en-IN" sz="2400" dirty="0"/>
              <a:t>. While most data that is input or output from your computer is processed by the CPU, some data does not require processing, or can be processed by another device. In these situations, DMA can save processing time and is a more efficient way to move data from the computer's memory to other devices.</a:t>
            </a:r>
          </a:p>
          <a:p>
            <a:r>
              <a:rPr lang="en-IN" sz="2400" dirty="0"/>
              <a:t>For example, a sound card may need to access data stored in the computer's RAM, but since it can process the data itself, it may use DMA to bypass the CPU. Video cards that support DMA can also access the system memory and process graphics without needing the CPU. </a:t>
            </a:r>
            <a:r>
              <a:rPr lang="en-IN" sz="2400" dirty="0">
                <a:hlinkClick r:id="rId4"/>
              </a:rPr>
              <a:t>Ultra DMA</a:t>
            </a:r>
            <a:r>
              <a:rPr lang="en-IN" sz="2400" dirty="0"/>
              <a:t> hard drives use DMA to transfer data faster than previous hard drives that required the data to first be run through the CPU.</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MA-in-computer-architecture.jpg"/>
          <p:cNvPicPr>
            <a:picLocks noChangeAspect="1"/>
          </p:cNvPicPr>
          <p:nvPr/>
        </p:nvPicPr>
        <p:blipFill>
          <a:blip r:embed="rId2" cstate="print"/>
          <a:stretch>
            <a:fillRect/>
          </a:stretch>
        </p:blipFill>
        <p:spPr>
          <a:xfrm>
            <a:off x="642910" y="857232"/>
            <a:ext cx="7500990" cy="5214974"/>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I/O Processor and serial communication</a:t>
            </a:r>
            <a:endParaRPr lang="en-IN" dirty="0"/>
          </a:p>
        </p:txBody>
      </p:sp>
      <p:sp>
        <p:nvSpPr>
          <p:cNvPr id="3" name="Content Placeholder 2"/>
          <p:cNvSpPr>
            <a:spLocks noGrp="1"/>
          </p:cNvSpPr>
          <p:nvPr>
            <p:ph idx="1"/>
          </p:nvPr>
        </p:nvSpPr>
        <p:spPr/>
        <p:txBody>
          <a:bodyPr>
            <a:normAutofit fontScale="92500" lnSpcReduction="10000"/>
          </a:bodyPr>
          <a:lstStyle/>
          <a:p>
            <a:r>
              <a:rPr lang="en-IN" dirty="0"/>
              <a:t>An input-output processor (IOP) is a processor with direct memory access capability. In this, the computer system is divided into a memory unit and number of processors.</a:t>
            </a:r>
          </a:p>
          <a:p>
            <a:r>
              <a:rPr lang="en-IN" dirty="0"/>
              <a:t>Each IOP controls and manage the input-output tasks. The IOP is similar to CPU except that it handles only the details of I/O processing. The IOP can fetch and execute its own instructions. These IOP instructions are designed to manage I/O transfers only.</a:t>
            </a:r>
          </a:p>
          <a:p>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dirty="0"/>
              <a:t>Block Diagram Of I/O Processor</a:t>
            </a:r>
            <a:br>
              <a:rPr lang="pt-BR" dirty="0"/>
            </a:br>
            <a:endParaRPr lang="en-IN" dirty="0"/>
          </a:p>
        </p:txBody>
      </p:sp>
      <p:pic>
        <p:nvPicPr>
          <p:cNvPr id="4" name="Content Placeholder 3" descr="input-output-processor-1.png"/>
          <p:cNvPicPr>
            <a:picLocks noGrp="1" noChangeAspect="1"/>
          </p:cNvPicPr>
          <p:nvPr>
            <p:ph idx="1"/>
          </p:nvPr>
        </p:nvPicPr>
        <p:blipFill>
          <a:blip r:embed="rId2" cstate="print"/>
          <a:stretch>
            <a:fillRect/>
          </a:stretch>
        </p:blipFill>
        <p:spPr>
          <a:xfrm>
            <a:off x="933450" y="2201862"/>
            <a:ext cx="7277100" cy="3505200"/>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 Communication</a:t>
            </a:r>
            <a:endParaRPr lang="en-IN" dirty="0"/>
          </a:p>
        </p:txBody>
      </p:sp>
      <p:sp>
        <p:nvSpPr>
          <p:cNvPr id="3" name="Content Placeholder 2"/>
          <p:cNvSpPr>
            <a:spLocks noGrp="1"/>
          </p:cNvSpPr>
          <p:nvPr>
            <p:ph idx="1"/>
          </p:nvPr>
        </p:nvSpPr>
        <p:spPr/>
        <p:txBody>
          <a:bodyPr>
            <a:normAutofit/>
          </a:bodyPr>
          <a:lstStyle/>
          <a:p>
            <a:r>
              <a:rPr lang="en-IN" sz="2400" dirty="0"/>
              <a:t>Serial communication is a communication method that uses one or two transmission lines to send and receive data, and that data is continuously sent and received one bit at a </a:t>
            </a:r>
            <a:r>
              <a:rPr lang="en-IN" sz="2400" dirty="0" err="1"/>
              <a:t>time.Since</a:t>
            </a:r>
            <a:r>
              <a:rPr lang="en-IN" sz="2400" dirty="0"/>
              <a:t> it allows for connections with few signal wires, one of its merits is its ability to hold down on wiring material and relaying equipment costs.</a:t>
            </a:r>
          </a:p>
          <a:p>
            <a:r>
              <a:rPr lang="en-IN" sz="2400" dirty="0"/>
              <a:t/>
            </a:r>
            <a:br>
              <a:rPr lang="en-IN" sz="2400" dirty="0"/>
            </a:br>
            <a:endParaRPr lang="en-IN" sz="2400" dirty="0"/>
          </a:p>
        </p:txBody>
      </p:sp>
      <p:pic>
        <p:nvPicPr>
          <p:cNvPr id="4" name="Picture 3" descr="img_serial-communicatin_01.gif"/>
          <p:cNvPicPr>
            <a:picLocks noChangeAspect="1"/>
          </p:cNvPicPr>
          <p:nvPr/>
        </p:nvPicPr>
        <p:blipFill>
          <a:blip r:embed="rId2" cstate="print"/>
          <a:stretch>
            <a:fillRect/>
          </a:stretch>
        </p:blipFill>
        <p:spPr>
          <a:xfrm>
            <a:off x="2143108" y="4143380"/>
            <a:ext cx="4857784" cy="2000264"/>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Synchronous data transfer</a:t>
            </a:r>
            <a:endParaRPr lang="en-IN" dirty="0"/>
          </a:p>
        </p:txBody>
      </p:sp>
      <p:sp>
        <p:nvSpPr>
          <p:cNvPr id="3" name="Content Placeholder 2"/>
          <p:cNvSpPr>
            <a:spLocks noGrp="1"/>
          </p:cNvSpPr>
          <p:nvPr>
            <p:ph idx="1"/>
          </p:nvPr>
        </p:nvSpPr>
        <p:spPr/>
        <p:txBody>
          <a:bodyPr>
            <a:normAutofit/>
          </a:bodyPr>
          <a:lstStyle/>
          <a:p>
            <a:r>
              <a:rPr lang="en-IN" sz="2000" dirty="0"/>
              <a:t>In Synchronous Transmission, data is sent in form of blocks or frames. This transmission is the full duplex type. Between sender and receiver the synchronization is compulsory. In Synchronous transmission, There is no gap present between data. It is more efficient and more reliable than asynchronous transmission to transfer the large amount of data.</a:t>
            </a:r>
          </a:p>
        </p:txBody>
      </p:sp>
      <p:pic>
        <p:nvPicPr>
          <p:cNvPr id="4" name="Picture 3" descr="Untitled-Diagram-411.png"/>
          <p:cNvPicPr>
            <a:picLocks noChangeAspect="1"/>
          </p:cNvPicPr>
          <p:nvPr/>
        </p:nvPicPr>
        <p:blipFill>
          <a:blip r:embed="rId2" cstate="print"/>
          <a:stretch>
            <a:fillRect/>
          </a:stretch>
        </p:blipFill>
        <p:spPr>
          <a:xfrm>
            <a:off x="1714480" y="3786190"/>
            <a:ext cx="5734050" cy="14859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Asynchronous data transfer</a:t>
            </a:r>
          </a:p>
        </p:txBody>
      </p:sp>
      <p:sp>
        <p:nvSpPr>
          <p:cNvPr id="3" name="Content Placeholder 2"/>
          <p:cNvSpPr>
            <a:spLocks noGrp="1"/>
          </p:cNvSpPr>
          <p:nvPr>
            <p:ph idx="1"/>
          </p:nvPr>
        </p:nvSpPr>
        <p:spPr>
          <a:xfrm>
            <a:off x="457200" y="1600200"/>
            <a:ext cx="8229600" cy="4972072"/>
          </a:xfrm>
        </p:spPr>
        <p:txBody>
          <a:bodyPr>
            <a:normAutofit/>
          </a:bodyPr>
          <a:lstStyle/>
          <a:p>
            <a:r>
              <a:rPr lang="en-IN" sz="1600" dirty="0"/>
              <a:t>This Scheme is used when speed of I/O devices do not match with microprocessor, and</a:t>
            </a:r>
          </a:p>
          <a:p>
            <a:r>
              <a:rPr lang="en-IN" sz="1600" dirty="0"/>
              <a:t>timing characteristics of I/O devices is not predictable. In this method, process initiates the</a:t>
            </a:r>
          </a:p>
          <a:p>
            <a:r>
              <a:rPr lang="en-IN" sz="1600" dirty="0"/>
              <a:t>device and check its status. As a result, CPU has to wait till I/O device is ready to transfer</a:t>
            </a:r>
          </a:p>
          <a:p>
            <a:r>
              <a:rPr lang="en-IN" sz="1600" dirty="0"/>
              <a:t>data. When device is ready CPU issues instruction for I/O transfer. In this method two types</a:t>
            </a:r>
          </a:p>
          <a:p>
            <a:r>
              <a:rPr lang="en-IN" sz="1600" dirty="0"/>
              <a:t>of techniques are used based on signals before data transfer.</a:t>
            </a:r>
          </a:p>
          <a:p>
            <a:r>
              <a:rPr lang="en-IN" sz="1600" dirty="0"/>
              <a:t> </a:t>
            </a:r>
            <a:r>
              <a:rPr lang="en-IN" sz="1600" dirty="0" err="1"/>
              <a:t>i.Strobe</a:t>
            </a:r>
            <a:r>
              <a:rPr lang="en-IN" sz="1600" dirty="0"/>
              <a:t> Control</a:t>
            </a:r>
          </a:p>
          <a:p>
            <a:r>
              <a:rPr lang="en-IN" sz="1600" dirty="0"/>
              <a:t>ii. Handshaking</a:t>
            </a:r>
          </a:p>
          <a:p>
            <a:pPr>
              <a:buNone/>
            </a:pPr>
            <a:r>
              <a:rPr lang="en-IN" sz="1600" dirty="0"/>
              <a:t/>
            </a:r>
            <a:br>
              <a:rPr lang="en-IN" sz="1600" dirty="0"/>
            </a:br>
            <a:endParaRPr lang="en-IN" sz="1600" dirty="0"/>
          </a:p>
        </p:txBody>
      </p:sp>
      <p:pic>
        <p:nvPicPr>
          <p:cNvPr id="4" name="Picture 3" descr="Untitled-Diagram-421.png"/>
          <p:cNvPicPr>
            <a:picLocks noChangeAspect="1"/>
          </p:cNvPicPr>
          <p:nvPr/>
        </p:nvPicPr>
        <p:blipFill>
          <a:blip r:embed="rId2" cstate="print"/>
          <a:stretch>
            <a:fillRect/>
          </a:stretch>
        </p:blipFill>
        <p:spPr>
          <a:xfrm>
            <a:off x="2071670" y="4000504"/>
            <a:ext cx="4876800" cy="234315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Strobe Control</a:t>
            </a:r>
            <a:endParaRPr lang="en-IN" dirty="0"/>
          </a:p>
        </p:txBody>
      </p:sp>
      <p:sp>
        <p:nvSpPr>
          <p:cNvPr id="3" name="Content Placeholder 2"/>
          <p:cNvSpPr>
            <a:spLocks noGrp="1"/>
          </p:cNvSpPr>
          <p:nvPr>
            <p:ph idx="1"/>
          </p:nvPr>
        </p:nvSpPr>
        <p:spPr/>
        <p:txBody>
          <a:bodyPr>
            <a:noAutofit/>
          </a:bodyPr>
          <a:lstStyle/>
          <a:p>
            <a:r>
              <a:rPr lang="en-IN" sz="1800" dirty="0"/>
              <a:t>The strobe control method of Asynchronous data transfer employs a single control line to</a:t>
            </a:r>
          </a:p>
          <a:p>
            <a:r>
              <a:rPr lang="en-IN" sz="1800" dirty="0"/>
              <a:t>time each transfer. The strobe may be activated by either the source or the destination unit.</a:t>
            </a:r>
          </a:p>
          <a:p>
            <a:r>
              <a:rPr lang="en-IN" sz="1800" dirty="0"/>
              <a:t>Data Transfer Initiated by Source Unit:</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a:buNone/>
            </a:pPr>
            <a:r>
              <a:rPr lang="en-US" sz="1800" dirty="0"/>
              <a:t>                                                   </a:t>
            </a:r>
            <a:r>
              <a:rPr lang="en-US" sz="1800" b="1" dirty="0"/>
              <a:t>Source initiated strobe for data transfer</a:t>
            </a:r>
          </a:p>
        </p:txBody>
      </p:sp>
      <p:pic>
        <p:nvPicPr>
          <p:cNvPr id="6" name="Picture 5" descr="strobe-destination-control.png"/>
          <p:cNvPicPr>
            <a:picLocks noChangeAspect="1"/>
          </p:cNvPicPr>
          <p:nvPr/>
        </p:nvPicPr>
        <p:blipFill>
          <a:blip r:embed="rId2" cstate="print"/>
          <a:stretch>
            <a:fillRect/>
          </a:stretch>
        </p:blipFill>
        <p:spPr>
          <a:xfrm>
            <a:off x="1115616" y="3573016"/>
            <a:ext cx="7382072" cy="2736304"/>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642918"/>
            <a:ext cx="7858180" cy="5940088"/>
          </a:xfrm>
          <a:prstGeom prst="rect">
            <a:avLst/>
          </a:prstGeom>
        </p:spPr>
        <p:txBody>
          <a:bodyPr wrap="square">
            <a:spAutoFit/>
          </a:bodyPr>
          <a:lstStyle/>
          <a:p>
            <a:r>
              <a:rPr lang="en-IN" sz="2000" dirty="0"/>
              <a:t>In the block diagram fig. 1 the data bus carries the binary information from source to</a:t>
            </a:r>
          </a:p>
          <a:p>
            <a:r>
              <a:rPr lang="en-IN" sz="2000" dirty="0"/>
              <a:t>destination unit. Typically, the bus has multiple lines to transfer an entire byte or word. The</a:t>
            </a:r>
          </a:p>
          <a:p>
            <a:r>
              <a:rPr lang="en-IN" sz="2000" dirty="0"/>
              <a:t>strobe is a single line that informs the destination unit when a valid data word is available.</a:t>
            </a:r>
          </a:p>
          <a:p>
            <a:r>
              <a:rPr lang="en-IN" sz="2000" dirty="0"/>
              <a:t>The timing diagram fig. 2 the source unit first places the data on the data</a:t>
            </a:r>
          </a:p>
          <a:p>
            <a:r>
              <a:rPr lang="en-IN" sz="2000" dirty="0"/>
              <a:t>bus. The information on the data bus</a:t>
            </a:r>
          </a:p>
          <a:p>
            <a:r>
              <a:rPr lang="en-IN" sz="2000" dirty="0"/>
              <a:t>Data Transfer Initiated by Destination Unit:</a:t>
            </a:r>
          </a:p>
          <a:p>
            <a:r>
              <a:rPr lang="en-IN" sz="2000" dirty="0"/>
              <a:t>In this method, the destination unit activates the strobe pulse, to informing the source to</a:t>
            </a:r>
          </a:p>
          <a:p>
            <a:r>
              <a:rPr lang="en-IN" sz="2000" dirty="0"/>
              <a:t>provide the data. The source will respond by placing the requested binary information on the</a:t>
            </a:r>
          </a:p>
          <a:p>
            <a:r>
              <a:rPr lang="en-IN" sz="2000" dirty="0"/>
              <a:t>data bus.</a:t>
            </a:r>
          </a:p>
          <a:p>
            <a:r>
              <a:rPr lang="en-IN" sz="2000" dirty="0"/>
              <a:t>The data must be valid and remain in the bus long enough for the destination</a:t>
            </a:r>
          </a:p>
          <a:p>
            <a:r>
              <a:rPr lang="en-IN" sz="2000" dirty="0"/>
              <a:t>unit to accept it. When accepted the destination unit then disables the strobe and the source</a:t>
            </a:r>
          </a:p>
          <a:p>
            <a:r>
              <a:rPr lang="en-IN" sz="2000" dirty="0"/>
              <a:t>unit removes the data from the bus.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05800" cy="6172200"/>
          </a:xfrm>
        </p:spPr>
        <p:txBody>
          <a:bodyPr>
            <a:normAutofit/>
          </a:bodyPr>
          <a:lstStyle/>
          <a:p>
            <a:r>
              <a:rPr lang="en-US" b="1" dirty="0" smtClean="0"/>
              <a:t>Von Neumann architecture </a:t>
            </a:r>
            <a:r>
              <a:rPr lang="en-US" dirty="0" smtClean="0"/>
              <a:t>was first published by John von Neumann in 1945.</a:t>
            </a:r>
          </a:p>
          <a:p>
            <a:endParaRPr lang="en-US" dirty="0" smtClean="0"/>
          </a:p>
          <a:p>
            <a:r>
              <a:rPr lang="en-US" dirty="0" smtClean="0"/>
              <a:t>His computer </a:t>
            </a:r>
            <a:r>
              <a:rPr lang="en-US" b="1" dirty="0" smtClean="0"/>
              <a:t>architecture</a:t>
            </a:r>
            <a:r>
              <a:rPr lang="en-US" dirty="0" smtClean="0"/>
              <a:t> design consists of a Control Unit, Arithmetic and Logic Unit (ALU), Memory Unit, Registers and Inputs/Outputs.</a:t>
            </a:r>
          </a:p>
          <a:p>
            <a:endParaRPr lang="en-US" dirty="0" smtClean="0"/>
          </a:p>
          <a:p>
            <a:r>
              <a:rPr lang="en-US" dirty="0" smtClean="0"/>
              <a:t> </a:t>
            </a:r>
            <a:r>
              <a:rPr lang="en-US" b="1" dirty="0" smtClean="0"/>
              <a:t>Von Neumann architecture</a:t>
            </a:r>
            <a:r>
              <a:rPr lang="en-US" dirty="0" smtClean="0"/>
              <a:t> is based on the stored-program computer concept, where instruction data and program data are stored in the same memory.</a:t>
            </a:r>
            <a:endParaRPr lang="en-US" dirty="0"/>
          </a:p>
        </p:txBody>
      </p:sp>
    </p:spTree>
  </p:cSld>
  <p:clrMapOvr>
    <a:masterClrMapping/>
  </p:clrMapOvr>
  <p:transition>
    <p:dissolv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Handshaking</a:t>
            </a:r>
            <a:endParaRPr lang="en-IN" dirty="0"/>
          </a:p>
        </p:txBody>
      </p:sp>
      <p:sp>
        <p:nvSpPr>
          <p:cNvPr id="3" name="Content Placeholder 2"/>
          <p:cNvSpPr>
            <a:spLocks noGrp="1"/>
          </p:cNvSpPr>
          <p:nvPr>
            <p:ph idx="1"/>
          </p:nvPr>
        </p:nvSpPr>
        <p:spPr/>
        <p:txBody>
          <a:bodyPr>
            <a:noAutofit/>
          </a:bodyPr>
          <a:lstStyle/>
          <a:p>
            <a:r>
              <a:rPr lang="en-IN" sz="2000" dirty="0"/>
              <a:t>The handshaking method solves the problem of strobe method by introducing a second</a:t>
            </a:r>
          </a:p>
          <a:p>
            <a:r>
              <a:rPr lang="en-IN" sz="2000" dirty="0"/>
              <a:t>control signal that provides a reply to the unit that initiates the transfer.</a:t>
            </a:r>
          </a:p>
          <a:p>
            <a:r>
              <a:rPr lang="en-IN" sz="2000" dirty="0"/>
              <a:t>Principle of Handshaking:</a:t>
            </a:r>
          </a:p>
          <a:p>
            <a:r>
              <a:rPr lang="en-IN" sz="2000" dirty="0"/>
              <a:t>The basic principle of the two-wire handshaking method of data transfer is as follow:</a:t>
            </a:r>
          </a:p>
          <a:p>
            <a:r>
              <a:rPr lang="en-IN" sz="2000" dirty="0"/>
              <a:t>One control line is in the same direction as the data flows in the bus from the source to</a:t>
            </a:r>
          </a:p>
          <a:p>
            <a:r>
              <a:rPr lang="en-IN" sz="2000" dirty="0"/>
              <a:t>destination. It is used by source unit to inform the destination unit whether there a valid data</a:t>
            </a:r>
          </a:p>
          <a:p>
            <a:r>
              <a:rPr lang="en-IN" sz="2000" dirty="0"/>
              <a:t>in the bus. The other control line is in the other direction from the destination to the source.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12844"/>
            <a:ext cx="9144000" cy="5262979"/>
          </a:xfrm>
          <a:prstGeom prst="rect">
            <a:avLst/>
          </a:prstGeom>
        </p:spPr>
        <p:txBody>
          <a:bodyPr wrap="square">
            <a:spAutoFit/>
          </a:bodyPr>
          <a:lstStyle/>
          <a:p>
            <a:r>
              <a:rPr lang="en-IN" sz="2400" dirty="0" smtClean="0"/>
              <a:t> it is used by the destination unit to inform the source whether it can accept the data. The</a:t>
            </a:r>
          </a:p>
          <a:p>
            <a:r>
              <a:rPr lang="en-IN" sz="2400" dirty="0" smtClean="0"/>
              <a:t>sequence of control during the transfer depends on the unit that initiates the transfer.</a:t>
            </a:r>
          </a:p>
          <a:p>
            <a:r>
              <a:rPr lang="en-IN" sz="2400" dirty="0" smtClean="0"/>
              <a:t>Source Initiated Transfer using Handshaking:</a:t>
            </a:r>
          </a:p>
          <a:p>
            <a:r>
              <a:rPr lang="en-IN" sz="2400" dirty="0" smtClean="0"/>
              <a:t>The sequence of events shows four possible states that the system can be at any given time.</a:t>
            </a:r>
          </a:p>
          <a:p>
            <a:r>
              <a:rPr lang="en-IN" sz="2400" dirty="0" smtClean="0"/>
              <a:t>The source unit initiates the transfer by placing the data on the bus and enabling its </a:t>
            </a:r>
            <a:r>
              <a:rPr lang="en-IN" sz="2400" i="1" dirty="0" smtClean="0"/>
              <a:t>data valid</a:t>
            </a:r>
          </a:p>
          <a:p>
            <a:r>
              <a:rPr lang="en-IN" sz="2400" dirty="0" smtClean="0"/>
              <a:t>signal. The </a:t>
            </a:r>
            <a:r>
              <a:rPr lang="en-IN" sz="2400" i="1" dirty="0" smtClean="0"/>
              <a:t>data accepted signal is activated by the destination unit after it accepts the data</a:t>
            </a:r>
          </a:p>
          <a:p>
            <a:r>
              <a:rPr lang="en-IN" sz="2400" dirty="0" smtClean="0"/>
              <a:t>from the bus. The source unit then disables its </a:t>
            </a:r>
            <a:r>
              <a:rPr lang="en-IN" sz="2400" i="1" dirty="0" smtClean="0"/>
              <a:t>data accepted signal and the system goes into</a:t>
            </a:r>
          </a:p>
          <a:p>
            <a:r>
              <a:rPr lang="en-IN" sz="2400" dirty="0" smtClean="0"/>
              <a:t>its initial state.</a:t>
            </a:r>
            <a:endParaRPr lang="en-IN"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US" sz="4800" dirty="0"/>
              <a:t>PCI</a:t>
            </a:r>
            <a:endParaRPr lang="en-IN" sz="4800" dirty="0"/>
          </a:p>
        </p:txBody>
      </p:sp>
      <p:sp>
        <p:nvSpPr>
          <p:cNvPr id="3" name="Content Placeholder 2"/>
          <p:cNvSpPr>
            <a:spLocks noGrp="1"/>
          </p:cNvSpPr>
          <p:nvPr>
            <p:ph idx="1"/>
          </p:nvPr>
        </p:nvSpPr>
        <p:spPr>
          <a:xfrm>
            <a:off x="0" y="1340768"/>
            <a:ext cx="9144000" cy="5517232"/>
          </a:xfrm>
        </p:spPr>
        <p:txBody>
          <a:bodyPr>
            <a:noAutofit/>
          </a:bodyPr>
          <a:lstStyle/>
          <a:p>
            <a:r>
              <a:rPr lang="en-IN" sz="2400" dirty="0"/>
              <a:t>Stands for "Peripheral Component Interconnect." PCI is a hardware </a:t>
            </a:r>
            <a:r>
              <a:rPr lang="en-IN" sz="2400" dirty="0">
                <a:hlinkClick r:id="rId2"/>
              </a:rPr>
              <a:t>bus</a:t>
            </a:r>
            <a:r>
              <a:rPr lang="en-IN" sz="2400" dirty="0"/>
              <a:t> used for adding internal </a:t>
            </a:r>
            <a:r>
              <a:rPr lang="en-IN" sz="2400" dirty="0">
                <a:hlinkClick r:id="rId3"/>
              </a:rPr>
              <a:t>components</a:t>
            </a:r>
            <a:r>
              <a:rPr lang="en-IN" sz="2400" dirty="0"/>
              <a:t> to a </a:t>
            </a:r>
            <a:r>
              <a:rPr lang="en-IN" sz="2400" dirty="0">
                <a:hlinkClick r:id="rId4"/>
              </a:rPr>
              <a:t>desktop computer</a:t>
            </a:r>
            <a:r>
              <a:rPr lang="en-IN" sz="2400" dirty="0"/>
              <a:t>. For example, a PCI card can be inserted into a PCI slot on a </a:t>
            </a:r>
            <a:r>
              <a:rPr lang="en-IN" sz="2400" dirty="0">
                <a:hlinkClick r:id="rId5"/>
              </a:rPr>
              <a:t>motherboard</a:t>
            </a:r>
            <a:r>
              <a:rPr lang="en-IN" sz="2400" dirty="0"/>
              <a:t>, providing additional </a:t>
            </a:r>
            <a:r>
              <a:rPr lang="en-IN" sz="2400" dirty="0">
                <a:hlinkClick r:id="rId6"/>
              </a:rPr>
              <a:t>I/O</a:t>
            </a:r>
            <a:r>
              <a:rPr lang="en-IN" sz="2400" dirty="0"/>
              <a:t> ports on the back of a computer.</a:t>
            </a:r>
          </a:p>
          <a:p>
            <a:r>
              <a:rPr lang="en-IN" sz="2400" dirty="0"/>
              <a:t>The PCI architecture, also known as "conventional PCI," was designed by Intel and introduced in 1992. Many desktop </a:t>
            </a:r>
            <a:r>
              <a:rPr lang="en-IN" sz="2400" dirty="0">
                <a:hlinkClick r:id="rId7"/>
              </a:rPr>
              <a:t>PCs</a:t>
            </a:r>
            <a:r>
              <a:rPr lang="en-IN" sz="2400" dirty="0"/>
              <a:t> from the early 1990s to the mid 2000s had room for two to five PCI cards. Each card required an open slot on the motherboard and a removable panel on the back of the </a:t>
            </a:r>
            <a:r>
              <a:rPr lang="en-IN" sz="2400" dirty="0">
                <a:hlinkClick r:id="rId8"/>
              </a:rPr>
              <a:t>system unit</a:t>
            </a:r>
            <a:r>
              <a:rPr lang="en-IN" sz="2400" dirty="0"/>
              <a:t>. Adding PCI cards was an easy way to upgrade a computer, since you could add a better </a:t>
            </a:r>
            <a:r>
              <a:rPr lang="en-IN" sz="2400" dirty="0">
                <a:hlinkClick r:id="rId9"/>
              </a:rPr>
              <a:t>video card</a:t>
            </a:r>
            <a:r>
              <a:rPr lang="en-IN" sz="2400" dirty="0"/>
              <a:t>, faster </a:t>
            </a:r>
            <a:r>
              <a:rPr lang="en-IN" sz="2400" dirty="0">
                <a:hlinkClick r:id="rId10"/>
              </a:rPr>
              <a:t>wired</a:t>
            </a:r>
            <a:r>
              <a:rPr lang="en-IN" sz="2400" dirty="0"/>
              <a:t> or </a:t>
            </a:r>
            <a:r>
              <a:rPr lang="en-IN" sz="2400" dirty="0">
                <a:hlinkClick r:id="rId11"/>
              </a:rPr>
              <a:t>wireless</a:t>
            </a:r>
            <a:r>
              <a:rPr lang="en-IN" sz="2400" dirty="0"/>
              <a:t> networking, or add new </a:t>
            </a:r>
            <a:r>
              <a:rPr lang="en-IN" sz="2400" dirty="0">
                <a:hlinkClick r:id="rId12"/>
              </a:rPr>
              <a:t>ports</a:t>
            </a:r>
            <a:r>
              <a:rPr lang="en-IN" sz="2400" dirty="0"/>
              <a:t>, like </a:t>
            </a:r>
            <a:r>
              <a:rPr lang="en-IN" sz="2400" dirty="0">
                <a:hlinkClick r:id="rId13"/>
              </a:rPr>
              <a:t>USB 2.0</a:t>
            </a:r>
            <a:r>
              <a:rPr lang="en-IN" sz="2400" dirty="0"/>
              <a:t>.</a:t>
            </a:r>
          </a:p>
          <a:p>
            <a:endParaRPr lang="en-IN"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1196752"/>
            <a:ext cx="8748464" cy="3785652"/>
          </a:xfrm>
          <a:prstGeom prst="rect">
            <a:avLst/>
          </a:prstGeom>
        </p:spPr>
        <p:txBody>
          <a:bodyPr wrap="square">
            <a:spAutoFit/>
          </a:bodyPr>
          <a:lstStyle/>
          <a:p>
            <a:r>
              <a:rPr lang="en-IN" sz="2400" dirty="0" smtClean="0"/>
              <a:t>The original 32-bit, 33 </a:t>
            </a:r>
            <a:r>
              <a:rPr lang="en-IN" sz="2400" dirty="0" smtClean="0">
                <a:hlinkClick r:id="rId2"/>
              </a:rPr>
              <a:t>MHz</a:t>
            </a:r>
            <a:r>
              <a:rPr lang="en-IN" sz="2400" dirty="0" smtClean="0"/>
              <a:t> PCI standard supported data transfer rates of 133 </a:t>
            </a:r>
            <a:r>
              <a:rPr lang="en-IN" sz="2400" dirty="0" smtClean="0">
                <a:hlinkClick r:id="rId3"/>
              </a:rPr>
              <a:t>megabytes</a:t>
            </a:r>
            <a:r>
              <a:rPr lang="en-IN" sz="2400" dirty="0" smtClean="0"/>
              <a:t> per second. An upgraded 64-bit, 66 MHz standard was created a few years later and allowed for much faster data transfer rates up to 533 </a:t>
            </a:r>
            <a:r>
              <a:rPr lang="en-IN" sz="2400" dirty="0" err="1" smtClean="0"/>
              <a:t>MHz.</a:t>
            </a:r>
            <a:r>
              <a:rPr lang="en-IN" sz="2400" dirty="0" smtClean="0"/>
              <a:t> In 1998, IBM, HP, and Compaq introduced </a:t>
            </a:r>
            <a:r>
              <a:rPr lang="en-IN" sz="2400" dirty="0" smtClean="0">
                <a:hlinkClick r:id="rId4"/>
              </a:rPr>
              <a:t>PCI-X</a:t>
            </a:r>
            <a:r>
              <a:rPr lang="en-IN" sz="2400" dirty="0" smtClean="0"/>
              <a:t> (or "PCI </a:t>
            </a:r>
            <a:r>
              <a:rPr lang="en-IN" sz="2400" dirty="0" err="1" smtClean="0"/>
              <a:t>eXtended</a:t>
            </a:r>
            <a:r>
              <a:rPr lang="en-IN" sz="2400" dirty="0" smtClean="0"/>
              <a:t>"), which was backwards compatible with PCI. The 133 MHz PCI-X interface supported data transfer rates up to 1064 </a:t>
            </a:r>
            <a:r>
              <a:rPr lang="en-IN" sz="2400" dirty="0" err="1" smtClean="0"/>
              <a:t>MHz.</a:t>
            </a:r>
            <a:endParaRPr lang="en-IN" sz="2400" dirty="0" smtClean="0"/>
          </a:p>
          <a:p>
            <a:r>
              <a:rPr lang="en-IN" sz="2400" dirty="0" smtClean="0"/>
              <a:t>Both PCI and PCI-X were superseded by </a:t>
            </a:r>
            <a:r>
              <a:rPr lang="en-IN" sz="2400" dirty="0" smtClean="0">
                <a:hlinkClick r:id="rId5"/>
              </a:rPr>
              <a:t>PCI Express</a:t>
            </a:r>
            <a:r>
              <a:rPr lang="en-IN" sz="2400" dirty="0" smtClean="0"/>
              <a:t>, which was introduced in 2004.</a:t>
            </a:r>
            <a:endParaRPr lang="en-IN"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Autofit/>
          </a:bodyPr>
          <a:lstStyle/>
          <a:p>
            <a:r>
              <a:rPr lang="en-IN" sz="4000" dirty="0"/>
              <a:t>WORKING MECHANISM OF PERIPHERALS</a:t>
            </a:r>
          </a:p>
        </p:txBody>
      </p:sp>
      <p:sp>
        <p:nvSpPr>
          <p:cNvPr id="3" name="Content Placeholder 2"/>
          <p:cNvSpPr>
            <a:spLocks noGrp="1"/>
          </p:cNvSpPr>
          <p:nvPr>
            <p:ph idx="1"/>
          </p:nvPr>
        </p:nvSpPr>
        <p:spPr>
          <a:xfrm>
            <a:off x="0" y="1700808"/>
            <a:ext cx="8769152" cy="4824536"/>
          </a:xfrm>
        </p:spPr>
        <p:txBody>
          <a:bodyPr>
            <a:noAutofit/>
          </a:bodyPr>
          <a:lstStyle/>
          <a:p>
            <a:pPr>
              <a:buNone/>
            </a:pPr>
            <a:r>
              <a:rPr lang="en-IN" dirty="0"/>
              <a:t> Working Principle of a Keyboard:-</a:t>
            </a:r>
          </a:p>
          <a:p>
            <a:pPr>
              <a:buNone/>
            </a:pPr>
            <a:r>
              <a:rPr lang="en-IN" dirty="0"/>
              <a:t>Inside the keyboard, there are metallic</a:t>
            </a:r>
          </a:p>
          <a:p>
            <a:r>
              <a:rPr lang="en-IN" dirty="0"/>
              <a:t>plate, circuit board and processor, which are responsible for transferring</a:t>
            </a:r>
          </a:p>
          <a:p>
            <a:r>
              <a:rPr lang="en-IN" dirty="0"/>
              <a:t>information from the keyboard to the computer. Depending upon the</a:t>
            </a:r>
          </a:p>
          <a:p>
            <a:r>
              <a:rPr lang="en-IN" dirty="0"/>
              <a:t>working principle, there are two main types of keys, namely, capacitive </a:t>
            </a:r>
            <a:r>
              <a:rPr lang="en-IN" dirty="0" smtClean="0"/>
              <a:t>and</a:t>
            </a:r>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43841"/>
            <a:ext cx="8964488" cy="4893647"/>
          </a:xfrm>
          <a:prstGeom prst="rect">
            <a:avLst/>
          </a:prstGeom>
        </p:spPr>
        <p:txBody>
          <a:bodyPr wrap="square">
            <a:spAutoFit/>
          </a:bodyPr>
          <a:lstStyle/>
          <a:p>
            <a:r>
              <a:rPr lang="en-IN" sz="2400" dirty="0" smtClean="0"/>
              <a:t>hard-contact. Let's discuss in brief about the functioning of capacitive and</a:t>
            </a:r>
          </a:p>
          <a:p>
            <a:r>
              <a:rPr lang="en-IN" sz="2400" dirty="0" smtClean="0"/>
              <a:t>a gentle pressure to the circuit board. The pressure is identified by the</a:t>
            </a:r>
          </a:p>
          <a:p>
            <a:r>
              <a:rPr lang="en-IN" sz="2400" dirty="0" smtClean="0"/>
              <a:t>hard contact </a:t>
            </a:r>
            <a:r>
              <a:rPr lang="en-IN" sz="2400" dirty="0" err="1" smtClean="0"/>
              <a:t>key.When</a:t>
            </a:r>
            <a:r>
              <a:rPr lang="en-IN" sz="2400" dirty="0" smtClean="0"/>
              <a:t> a capacitive key is pressed, the metal plunger applies</a:t>
            </a:r>
          </a:p>
          <a:p>
            <a:r>
              <a:rPr lang="en-IN" sz="2400" dirty="0" smtClean="0"/>
              <a:t>computer and the circuit flow is initiated, resulting in the transfer of</a:t>
            </a:r>
          </a:p>
          <a:p>
            <a:r>
              <a:rPr lang="en-IN" sz="2400" dirty="0" smtClean="0"/>
              <a:t>information from the circuit to the currently installed software.</a:t>
            </a:r>
          </a:p>
          <a:p>
            <a:r>
              <a:rPr lang="en-IN" sz="2400" dirty="0" smtClean="0"/>
              <a:t>The key identifying to computer is identified using a keyboard driver and</a:t>
            </a:r>
          </a:p>
          <a:p>
            <a:r>
              <a:rPr lang="en-IN" sz="2400" dirty="0" smtClean="0"/>
              <a:t>finding the preferred key called</a:t>
            </a:r>
          </a:p>
          <a:p>
            <a:r>
              <a:rPr lang="en-IN" sz="2400" dirty="0" smtClean="0"/>
              <a:t>source code.</a:t>
            </a:r>
            <a:endParaRPr lang="en-IN" sz="24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WORKING MECHANISM OF MOUSE</a:t>
            </a:r>
          </a:p>
        </p:txBody>
      </p:sp>
      <p:sp>
        <p:nvSpPr>
          <p:cNvPr id="3" name="Content Placeholder 2"/>
          <p:cNvSpPr>
            <a:spLocks noGrp="1"/>
          </p:cNvSpPr>
          <p:nvPr>
            <p:ph idx="1"/>
          </p:nvPr>
        </p:nvSpPr>
        <p:spPr>
          <a:xfrm>
            <a:off x="0" y="1285860"/>
            <a:ext cx="9144000" cy="5572140"/>
          </a:xfrm>
        </p:spPr>
        <p:txBody>
          <a:bodyPr>
            <a:noAutofit/>
          </a:bodyPr>
          <a:lstStyle/>
          <a:p>
            <a:r>
              <a:rPr lang="en-IN" sz="1600" dirty="0"/>
              <a:t>• Working of a mouse---</a:t>
            </a:r>
          </a:p>
          <a:p>
            <a:r>
              <a:rPr lang="en-IN" sz="1600" dirty="0"/>
              <a:t>&gt; With most of the system you will find mechanical </a:t>
            </a:r>
            <a:r>
              <a:rPr lang="en-IN" sz="1600" dirty="0" err="1"/>
              <a:t>mouse.The</a:t>
            </a:r>
            <a:r>
              <a:rPr lang="en-IN" sz="1600" dirty="0"/>
              <a:t> primary mechanical part of a</a:t>
            </a:r>
          </a:p>
          <a:p>
            <a:r>
              <a:rPr lang="en-IN" sz="1600" dirty="0"/>
              <a:t>mouse is a ball on the bottom of the mouse. There are these little wheels which turn/rotate</a:t>
            </a:r>
          </a:p>
          <a:p>
            <a:r>
              <a:rPr lang="en-IN" sz="1600" dirty="0"/>
              <a:t>when the ball moves against them. The wheels are monitored electronically. When they </a:t>
            </a:r>
            <a:r>
              <a:rPr lang="en-IN" sz="1600" dirty="0" err="1"/>
              <a:t>trun</a:t>
            </a:r>
            <a:endParaRPr lang="en-IN" sz="1600" dirty="0"/>
          </a:p>
          <a:p>
            <a:r>
              <a:rPr lang="en-IN" sz="1600" dirty="0"/>
              <a:t>or rotate they transmit how much they have turned to the computer. Out of these three wheels</a:t>
            </a:r>
          </a:p>
          <a:p>
            <a:endParaRPr lang="en-IN" sz="1600" dirty="0"/>
          </a:p>
          <a:p>
            <a:r>
              <a:rPr lang="en-IN" sz="1600" dirty="0"/>
              <a:t>the two wheels perpendicular to each other are used for tracking the motion on X-axis and Y-</a:t>
            </a:r>
          </a:p>
          <a:p>
            <a:r>
              <a:rPr lang="en-IN" sz="1600" dirty="0"/>
              <a:t>axis. The third one just balances the two.</a:t>
            </a:r>
          </a:p>
          <a:p>
            <a:endParaRPr lang="en-IN" sz="1600" dirty="0"/>
          </a:p>
          <a:p>
            <a:r>
              <a:rPr lang="en-IN" sz="1600" dirty="0"/>
              <a:t>When the mouse is moved on a flat surface the roller ball moves in the locking ring. When the</a:t>
            </a:r>
          </a:p>
          <a:p>
            <a:r>
              <a:rPr lang="en-IN" sz="1600" dirty="0"/>
              <a:t>mouse is positioned on the desktop the actuators register the mouse balls movement in X-axis</a:t>
            </a:r>
          </a:p>
          <a:p>
            <a:r>
              <a:rPr lang="en-IN" sz="1600" dirty="0"/>
              <a:t>and Y-axis direction. The sensors attached to it generate a series of pulses representing</a:t>
            </a:r>
          </a:p>
          <a:p>
            <a:r>
              <a:rPr lang="en-IN" sz="1600" dirty="0"/>
              <a:t>movement on both axis. The pulse generated are in same ratio as the mouse movement </a:t>
            </a:r>
            <a:r>
              <a:rPr lang="en-IN" sz="1600" dirty="0" err="1" smtClean="0"/>
              <a:t>i.e.a</a:t>
            </a:r>
            <a:endParaRPr lang="en-IN" sz="16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51344"/>
            <a:ext cx="9144000" cy="4708981"/>
          </a:xfrm>
          <a:prstGeom prst="rect">
            <a:avLst/>
          </a:prstGeom>
        </p:spPr>
        <p:txBody>
          <a:bodyPr wrap="square">
            <a:spAutoFit/>
          </a:bodyPr>
          <a:lstStyle/>
          <a:p>
            <a:r>
              <a:rPr lang="en-IN" sz="2000" dirty="0" smtClean="0"/>
              <a:t>More pulse mean more movement.</a:t>
            </a:r>
          </a:p>
          <a:p>
            <a:r>
              <a:rPr lang="en-IN" sz="2000" dirty="0" smtClean="0"/>
              <a:t>Normally a mouse is used along with a mouse pad. Place the mouse pad on a flat surface and</a:t>
            </a:r>
          </a:p>
          <a:p>
            <a:r>
              <a:rPr lang="en-IN" sz="2000" dirty="0" smtClean="0"/>
              <a:t>place the mouse on it. Move the mouse pad and the pointer moves in the direction of the</a:t>
            </a:r>
          </a:p>
          <a:p>
            <a:r>
              <a:rPr lang="en-IN" sz="2000" dirty="0" smtClean="0"/>
              <a:t>movement of mouse.</a:t>
            </a:r>
          </a:p>
          <a:p>
            <a:r>
              <a:rPr lang="en-IN" sz="2000" dirty="0" smtClean="0"/>
              <a:t>--Various terms related to the use of mouse are :-</a:t>
            </a:r>
          </a:p>
          <a:p>
            <a:r>
              <a:rPr lang="en-IN" sz="2000" dirty="0" smtClean="0"/>
              <a:t>&gt; Click</a:t>
            </a:r>
          </a:p>
          <a:p>
            <a:r>
              <a:rPr lang="en-IN" sz="2000" dirty="0" smtClean="0"/>
              <a:t>&gt; Double click</a:t>
            </a:r>
          </a:p>
          <a:p>
            <a:r>
              <a:rPr lang="en-IN" sz="2000" dirty="0" smtClean="0"/>
              <a:t>&gt; Drag</a:t>
            </a:r>
          </a:p>
          <a:p>
            <a:r>
              <a:rPr lang="en-IN" sz="2000" dirty="0" smtClean="0"/>
              <a:t>1. When the left button of mouse is pressed and released quickly then this we can say '</a:t>
            </a:r>
          </a:p>
          <a:p>
            <a:r>
              <a:rPr lang="en-IN" sz="2000" dirty="0" smtClean="0"/>
              <a:t>clicking the mouse '.</a:t>
            </a:r>
          </a:p>
          <a:p>
            <a:r>
              <a:rPr lang="en-IN" sz="2000" dirty="0" smtClean="0"/>
              <a:t>2. The double clicking is used to initiate some action on the selected item. Basically it selects</a:t>
            </a:r>
            <a:endParaRPr lang="en-IN" sz="2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IN" dirty="0"/>
              <a:t>WORKING OF SCANNER</a:t>
            </a:r>
          </a:p>
        </p:txBody>
      </p:sp>
      <p:sp>
        <p:nvSpPr>
          <p:cNvPr id="3" name="Content Placeholder 2"/>
          <p:cNvSpPr>
            <a:spLocks noGrp="1"/>
          </p:cNvSpPr>
          <p:nvPr>
            <p:ph idx="1"/>
          </p:nvPr>
        </p:nvSpPr>
        <p:spPr>
          <a:xfrm>
            <a:off x="0" y="1628800"/>
            <a:ext cx="9144000" cy="5229200"/>
          </a:xfrm>
        </p:spPr>
        <p:txBody>
          <a:bodyPr>
            <a:noAutofit/>
          </a:bodyPr>
          <a:lstStyle/>
          <a:p>
            <a:r>
              <a:rPr lang="en-IN" sz="2000" dirty="0"/>
              <a:t>A scanner is a device that is used for producing an exact digital image</a:t>
            </a:r>
          </a:p>
          <a:p>
            <a:r>
              <a:rPr lang="en-IN" sz="2000" dirty="0"/>
              <a:t>replica of a photo, text written in paper, or even an object. This digital</a:t>
            </a:r>
          </a:p>
          <a:p>
            <a:r>
              <a:rPr lang="en-IN" sz="2000" dirty="0"/>
              <a:t>image can be saved as a file to your computer and can be used to</a:t>
            </a:r>
          </a:p>
          <a:p>
            <a:r>
              <a:rPr lang="en-IN" sz="2000" dirty="0"/>
              <a:t>alter/enhance the image or apply it to the web. The most </a:t>
            </a:r>
            <a:r>
              <a:rPr lang="en-IN" sz="2000" dirty="0" err="1"/>
              <a:t>comonly</a:t>
            </a:r>
            <a:endParaRPr lang="en-IN" sz="2000" dirty="0"/>
          </a:p>
          <a:p>
            <a:r>
              <a:rPr lang="en-IN" sz="2000" dirty="0"/>
              <a:t>used scanner is the flatbed scanner, in which you keep the object on</a:t>
            </a:r>
          </a:p>
          <a:p>
            <a:r>
              <a:rPr lang="en-IN" sz="2000" dirty="0"/>
              <a:t>top of the glass window. The scanned output will be obtained in your</a:t>
            </a:r>
          </a:p>
          <a:p>
            <a:r>
              <a:rPr lang="en-IN" sz="2000" dirty="0"/>
              <a:t>computer. The image and text are obtained exactly through the</a:t>
            </a:r>
          </a:p>
          <a:p>
            <a:r>
              <a:rPr lang="en-IN" sz="2000" dirty="0"/>
              <a:t>process of optical character recognition [OCR].</a:t>
            </a:r>
          </a:p>
          <a:p>
            <a:r>
              <a:rPr lang="en-IN" sz="2000" dirty="0"/>
              <a:t>Handheld scanners use the same basic technology as a flatbed scanner, but rely on the user to move </a:t>
            </a:r>
            <a:r>
              <a:rPr lang="en-IN" sz="2000" dirty="0" smtClean="0"/>
              <a:t>them</a:t>
            </a:r>
            <a:endParaRPr lang="en-IN" sz="20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404664"/>
            <a:ext cx="8640960" cy="5016758"/>
          </a:xfrm>
          <a:prstGeom prst="rect">
            <a:avLst/>
          </a:prstGeom>
        </p:spPr>
        <p:txBody>
          <a:bodyPr wrap="square">
            <a:spAutoFit/>
          </a:bodyPr>
          <a:lstStyle/>
          <a:p>
            <a:r>
              <a:rPr lang="en-IN" sz="2000" dirty="0" smtClean="0"/>
              <a:t>instead of a motorized belt. This type of scanner typically does not provide good image quality. However, it can</a:t>
            </a:r>
          </a:p>
          <a:p>
            <a:r>
              <a:rPr lang="en-IN" sz="2000" dirty="0" smtClean="0"/>
              <a:t>be useful for quickly capturing text.</a:t>
            </a:r>
          </a:p>
          <a:p>
            <a:r>
              <a:rPr lang="en-IN" sz="2000" dirty="0" smtClean="0"/>
              <a:t>• Drum scanners are used by the publishing industry to capture incredibly detailed images. They use a</a:t>
            </a:r>
          </a:p>
          <a:p>
            <a:r>
              <a:rPr lang="en-IN" sz="2000" dirty="0" smtClean="0"/>
              <a:t>technology called a photomultiplier tube (PMT). In PMT, the document to be scanned is mounted on a glass</a:t>
            </a:r>
          </a:p>
          <a:p>
            <a:r>
              <a:rPr lang="en-IN" sz="2000" dirty="0" smtClean="0"/>
              <a:t>cylinder. At the </a:t>
            </a:r>
            <a:r>
              <a:rPr lang="en-IN" sz="2000" dirty="0" err="1" smtClean="0"/>
              <a:t>center</a:t>
            </a:r>
            <a:r>
              <a:rPr lang="en-IN" sz="2000" dirty="0" smtClean="0"/>
              <a:t> of the cylinder is a sensor that splits light bounced from the document into three beams.</a:t>
            </a:r>
          </a:p>
          <a:p>
            <a:r>
              <a:rPr lang="en-IN" sz="2000" dirty="0" smtClean="0"/>
              <a:t>Each beam is sent through a </a:t>
            </a:r>
            <a:r>
              <a:rPr lang="en-IN" sz="2000" dirty="0" err="1" smtClean="0"/>
              <a:t>color</a:t>
            </a:r>
            <a:r>
              <a:rPr lang="en-IN" sz="2000" dirty="0" smtClean="0"/>
              <a:t> filter into a photomultiplier tube where the light is changed into an electrical</a:t>
            </a:r>
          </a:p>
          <a:p>
            <a:r>
              <a:rPr lang="en-IN" sz="2000" dirty="0" smtClean="0"/>
              <a:t>signal.</a:t>
            </a:r>
          </a:p>
          <a:p>
            <a:r>
              <a:rPr lang="en-IN" sz="2000" dirty="0" smtClean="0"/>
              <a:t>• The basic principle of a scanner is to analyze an image and process it in some way. Image and text capture</a:t>
            </a:r>
          </a:p>
          <a:p>
            <a:r>
              <a:rPr lang="en-IN" sz="2000" dirty="0" smtClean="0"/>
              <a:t>(optical character recognition or OCR) allow you to save information to a file on your computer.</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latin typeface="Algerian" pitchFamily="82" charset="0"/>
              </a:rPr>
              <a:t>   Central processing unit (cpu)</a:t>
            </a:r>
            <a:endParaRPr lang="en-US" dirty="0">
              <a:latin typeface="Algerian" pitchFamily="82" charset="0"/>
            </a:endParaRPr>
          </a:p>
        </p:txBody>
      </p:sp>
      <p:sp>
        <p:nvSpPr>
          <p:cNvPr id="3" name="Content Placeholder 2"/>
          <p:cNvSpPr>
            <a:spLocks noGrp="1"/>
          </p:cNvSpPr>
          <p:nvPr>
            <p:ph idx="1"/>
          </p:nvPr>
        </p:nvSpPr>
        <p:spPr>
          <a:xfrm>
            <a:off x="457200" y="1447800"/>
            <a:ext cx="8153400" cy="5029200"/>
          </a:xfrm>
        </p:spPr>
        <p:txBody>
          <a:bodyPr/>
          <a:lstStyle/>
          <a:p>
            <a:r>
              <a:rPr lang="en-US" dirty="0" smtClean="0"/>
              <a:t>The Central Processing Unit (CPU) is the electronic circuit responsible for executing the instruction of the computer program .</a:t>
            </a:r>
          </a:p>
          <a:p>
            <a:endParaRPr lang="en-US" dirty="0" smtClean="0"/>
          </a:p>
          <a:p>
            <a:r>
              <a:rPr lang="en-US" dirty="0" smtClean="0"/>
              <a:t>It is sometimes referred to as the microprocessor or processor.</a:t>
            </a:r>
          </a:p>
          <a:p>
            <a:endParaRPr lang="en-US" dirty="0" smtClean="0"/>
          </a:p>
          <a:p>
            <a:r>
              <a:rPr lang="en-US" dirty="0" smtClean="0"/>
              <a:t>The CPU contains the ALU, CU and a variety of registers.  </a:t>
            </a:r>
            <a:endParaRPr lang="en-US" dirty="0"/>
          </a:p>
        </p:txBody>
      </p:sp>
    </p:spTree>
  </p:cSld>
  <p:clrMapOvr>
    <a:masterClrMapping/>
  </p:clrMapOvr>
  <p:transition>
    <p:pull dir="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OF VIDEO DISPLAY</a:t>
            </a:r>
          </a:p>
        </p:txBody>
      </p:sp>
      <p:sp>
        <p:nvSpPr>
          <p:cNvPr id="3" name="Content Placeholder 2"/>
          <p:cNvSpPr>
            <a:spLocks noGrp="1"/>
          </p:cNvSpPr>
          <p:nvPr>
            <p:ph idx="1"/>
          </p:nvPr>
        </p:nvSpPr>
        <p:spPr>
          <a:xfrm>
            <a:off x="0" y="1600200"/>
            <a:ext cx="9429784" cy="5257800"/>
          </a:xfrm>
        </p:spPr>
        <p:txBody>
          <a:bodyPr>
            <a:normAutofit fontScale="62500" lnSpcReduction="20000"/>
          </a:bodyPr>
          <a:lstStyle/>
          <a:p>
            <a:r>
              <a:rPr lang="en-IN" dirty="0"/>
              <a:t>Video display device means an electronic device with an output surface that</a:t>
            </a:r>
          </a:p>
          <a:p>
            <a:r>
              <a:rPr lang="en-IN" dirty="0"/>
              <a:t>displays, or is capable of displaying, moving graphical images or a visual</a:t>
            </a:r>
          </a:p>
          <a:p>
            <a:r>
              <a:rPr lang="en-IN" dirty="0"/>
              <a:t>representation of image sequences or pictures, showing a number of quickly</a:t>
            </a:r>
          </a:p>
          <a:p>
            <a:r>
              <a:rPr lang="en-IN" dirty="0"/>
              <a:t>changing images on a screen in fast succession to create the illusion of motion,</a:t>
            </a:r>
          </a:p>
          <a:p>
            <a:r>
              <a:rPr lang="en-IN" dirty="0"/>
              <a:t>including, if applicable, a device that is an integral part of the display, in that it</a:t>
            </a:r>
          </a:p>
          <a:p>
            <a:r>
              <a:rPr lang="en-IN" dirty="0"/>
              <a:t>cannot be easily removed from the display by the consumer, that produces the</a:t>
            </a:r>
          </a:p>
          <a:p>
            <a:r>
              <a:rPr lang="en-IN" dirty="0"/>
              <a:t>moving image on the screen. A video display device may use, but is not limited to, a</a:t>
            </a:r>
          </a:p>
          <a:p>
            <a:r>
              <a:rPr lang="en-IN" dirty="0"/>
              <a:t>cathode ray tube (CRT), liquid crystal display (LCD), gas plasma, digital light</a:t>
            </a:r>
          </a:p>
          <a:p>
            <a:r>
              <a:rPr lang="en-IN" dirty="0"/>
              <a:t>processing, or other image projection technology.</a:t>
            </a:r>
          </a:p>
          <a:p>
            <a:r>
              <a:rPr lang="en-IN" dirty="0"/>
              <a:t>device means a printer or a unit capable of presenting images</a:t>
            </a:r>
          </a:p>
          <a:p>
            <a:r>
              <a:rPr lang="en-IN" dirty="0"/>
              <a:t>electronically on a screen, with a video display greater than four inches</a:t>
            </a:r>
          </a:p>
          <a:p>
            <a:r>
              <a:rPr lang="en-IN" dirty="0"/>
              <a:t>when measured diagonally, that are viewed by the user, and includes</a:t>
            </a:r>
          </a:p>
          <a:p>
            <a:r>
              <a:rPr lang="en-IN" dirty="0"/>
              <a:t>televisions, computer monitors, laptop computers, cathode ray tubes,</a:t>
            </a:r>
          </a:p>
          <a:p>
            <a:r>
              <a:rPr lang="en-IN" dirty="0"/>
              <a:t>plasma displays, liquid crystal displays, rear and front enclosed projection</a:t>
            </a:r>
          </a:p>
          <a:p>
            <a:r>
              <a:rPr lang="en-IN" dirty="0"/>
              <a:t>devices, and other similar displays that may be developed.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WORKING OF TOUCH SCREEN PANNEL</a:t>
            </a:r>
          </a:p>
        </p:txBody>
      </p:sp>
      <p:sp>
        <p:nvSpPr>
          <p:cNvPr id="3" name="Content Placeholder 2"/>
          <p:cNvSpPr>
            <a:spLocks noGrp="1"/>
          </p:cNvSpPr>
          <p:nvPr>
            <p:ph idx="1"/>
          </p:nvPr>
        </p:nvSpPr>
        <p:spPr/>
        <p:txBody>
          <a:bodyPr>
            <a:normAutofit/>
          </a:bodyPr>
          <a:lstStyle/>
          <a:p>
            <a:r>
              <a:rPr lang="en-IN" sz="1600" dirty="0"/>
              <a:t>Different kinds of </a:t>
            </a:r>
            <a:r>
              <a:rPr lang="en-IN" sz="1600" dirty="0" err="1"/>
              <a:t>touchscreen</a:t>
            </a:r>
            <a:r>
              <a:rPr lang="en-IN" sz="1600" dirty="0"/>
              <a:t> work in different ways. Some can sense</a:t>
            </a:r>
          </a:p>
          <a:p>
            <a:r>
              <a:rPr lang="en-IN" sz="1600" dirty="0"/>
              <a:t>only one finger at a time and get extremely confused if you try to press</a:t>
            </a:r>
          </a:p>
          <a:p>
            <a:r>
              <a:rPr lang="en-IN" sz="1600" dirty="0"/>
              <a:t>in two places at once. Others can easily detect and distinguish more</a:t>
            </a:r>
          </a:p>
          <a:p>
            <a:r>
              <a:rPr lang="en-IN" sz="1600" dirty="0"/>
              <a:t>than one key press at once. These are some of the main</a:t>
            </a:r>
          </a:p>
          <a:p>
            <a:r>
              <a:rPr lang="en-IN" sz="1600" dirty="0"/>
              <a:t>technologies:</a:t>
            </a:r>
          </a:p>
          <a:p>
            <a:r>
              <a:rPr lang="en-IN" sz="1600" dirty="0"/>
              <a:t>• Resistive</a:t>
            </a:r>
          </a:p>
          <a:p>
            <a:r>
              <a:rPr lang="en-IN" sz="1600" dirty="0"/>
              <a:t>• Resistive </a:t>
            </a:r>
            <a:r>
              <a:rPr lang="en-IN" sz="1600" dirty="0" err="1"/>
              <a:t>touchscreens</a:t>
            </a:r>
            <a:r>
              <a:rPr lang="en-IN" sz="1600" dirty="0"/>
              <a:t> (currently the most popular technology) work a</a:t>
            </a:r>
          </a:p>
          <a:p>
            <a:r>
              <a:rPr lang="en-IN" sz="1600" dirty="0"/>
              <a:t>bit like "transparent keyboards" overlaid on top of the screen. There's</a:t>
            </a:r>
          </a:p>
          <a:p>
            <a:r>
              <a:rPr lang="en-IN" sz="1600" dirty="0"/>
              <a:t>a flexible upper layer of conducting polyester plastic </a:t>
            </a:r>
            <a:r>
              <a:rPr lang="en-IN" sz="1600" dirty="0" err="1"/>
              <a:t>bondedd</a:t>
            </a:r>
            <a:r>
              <a:rPr lang="en-IN" sz="1600" dirty="0"/>
              <a:t> to a</a:t>
            </a:r>
          </a:p>
          <a:p>
            <a:r>
              <a:rPr lang="en-IN" sz="1600" dirty="0"/>
              <a:t>rigid lower layer of conducting glass and separated by an insulating</a:t>
            </a:r>
          </a:p>
          <a:p>
            <a:r>
              <a:rPr lang="en-IN" sz="1600" dirty="0"/>
              <a:t>membrane. When you press on the screen, you force the polyester to</a:t>
            </a:r>
          </a:p>
          <a:p>
            <a:r>
              <a:rPr lang="en-IN" sz="1600" dirty="0"/>
              <a:t>touch the glass and complete a circuit—just like pressing the key on a</a:t>
            </a:r>
          </a:p>
          <a:p>
            <a:r>
              <a:rPr lang="en-IN" sz="1600" dirty="0"/>
              <a:t>keyboard. A chip inside the screen figures out the coordinates of the</a:t>
            </a:r>
          </a:p>
          <a:p>
            <a:r>
              <a:rPr lang="en-IN" sz="1600" dirty="0"/>
              <a:t>place you touched.</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0"/>
            <a:ext cx="8786842" cy="6740307"/>
          </a:xfrm>
          <a:prstGeom prst="rect">
            <a:avLst/>
          </a:prstGeom>
        </p:spPr>
        <p:txBody>
          <a:bodyPr wrap="square">
            <a:spAutoFit/>
          </a:bodyPr>
          <a:lstStyle/>
          <a:p>
            <a:r>
              <a:rPr lang="en-IN" dirty="0"/>
              <a:t>Capacitive</a:t>
            </a:r>
          </a:p>
          <a:p>
            <a:r>
              <a:rPr lang="en-IN" dirty="0"/>
              <a:t>• These screens are made from multiple layers of glass. The inner layer</a:t>
            </a:r>
          </a:p>
          <a:p>
            <a:r>
              <a:rPr lang="en-IN" dirty="0"/>
              <a:t>conducts electricity and so does the outer layer, so effectively the screen</a:t>
            </a:r>
          </a:p>
          <a:p>
            <a:r>
              <a:rPr lang="en-IN" dirty="0"/>
              <a:t>behaves like two electrical conductors separated by an insulator—in other</a:t>
            </a:r>
          </a:p>
          <a:p>
            <a:r>
              <a:rPr lang="en-IN" dirty="0"/>
              <a:t>words, a </a:t>
            </a:r>
            <a:r>
              <a:rPr lang="en-IN" dirty="0" err="1"/>
              <a:t>capacitor.When</a:t>
            </a:r>
            <a:r>
              <a:rPr lang="en-IN" dirty="0"/>
              <a:t> you bring your finger up to the screen, you alter the</a:t>
            </a:r>
          </a:p>
          <a:p>
            <a:r>
              <a:rPr lang="en-IN" dirty="0"/>
              <a:t>electrical field by a certain amount that varies according to where your hand</a:t>
            </a:r>
          </a:p>
          <a:p>
            <a:r>
              <a:rPr lang="en-IN" dirty="0"/>
              <a:t>is. Capacitive screens can be touched in more than one place at once.</a:t>
            </a:r>
          </a:p>
          <a:p>
            <a:r>
              <a:rPr lang="en-IN" dirty="0"/>
              <a:t>Unlike most other types of </a:t>
            </a:r>
            <a:r>
              <a:rPr lang="en-IN" dirty="0" err="1"/>
              <a:t>touchscreen</a:t>
            </a:r>
            <a:r>
              <a:rPr lang="en-IN" dirty="0"/>
              <a:t>, they don't work if you touch them</a:t>
            </a:r>
          </a:p>
          <a:p>
            <a:r>
              <a:rPr lang="en-IN" dirty="0"/>
              <a:t>with a plastic stylus (because the plastic is an insulator and stops your hand</a:t>
            </a:r>
          </a:p>
          <a:p>
            <a:r>
              <a:rPr lang="en-IN" dirty="0"/>
              <a:t>from affecting the electric field).</a:t>
            </a:r>
          </a:p>
          <a:p>
            <a:r>
              <a:rPr lang="en-IN" dirty="0"/>
              <a:t> </a:t>
            </a:r>
          </a:p>
          <a:p>
            <a:r>
              <a:rPr lang="en-IN" dirty="0"/>
              <a:t>Infrared</a:t>
            </a:r>
          </a:p>
          <a:p>
            <a:r>
              <a:rPr lang="en-IN" dirty="0"/>
              <a:t>• Just like the magic eye beams in an intruder alarm, an infrared </a:t>
            </a:r>
            <a:r>
              <a:rPr lang="en-IN" dirty="0" err="1"/>
              <a:t>touchscreen</a:t>
            </a:r>
            <a:endParaRPr lang="en-IN" dirty="0"/>
          </a:p>
          <a:p>
            <a:r>
              <a:rPr lang="en-IN" dirty="0"/>
              <a:t>uses a grid pattern of LEDs and light-detector photocells arranged on</a:t>
            </a:r>
          </a:p>
          <a:p>
            <a:r>
              <a:rPr lang="en-IN" dirty="0"/>
              <a:t>opposite sides of the screen. The LEDs shine infrared light in front of the</a:t>
            </a:r>
          </a:p>
          <a:p>
            <a:r>
              <a:rPr lang="en-IN" dirty="0"/>
              <a:t>screen—a bit like an invisible spider's web. If you touch the screen at a</a:t>
            </a:r>
          </a:p>
          <a:p>
            <a:r>
              <a:rPr lang="en-IN" dirty="0"/>
              <a:t>certain point, you interrupt two or more beams. A microchip inside the screen</a:t>
            </a:r>
          </a:p>
          <a:p>
            <a:r>
              <a:rPr lang="en-IN" dirty="0"/>
              <a:t>can calculate where you touched by seeing which beams you interrupted.</a:t>
            </a:r>
          </a:p>
          <a:p>
            <a:r>
              <a:rPr lang="en-IN" dirty="0"/>
              <a:t>The </a:t>
            </a:r>
            <a:r>
              <a:rPr lang="en-IN" dirty="0" err="1"/>
              <a:t>touchscreen</a:t>
            </a:r>
            <a:r>
              <a:rPr lang="en-IN" dirty="0"/>
              <a:t> on Sony Reader </a:t>
            </a:r>
            <a:r>
              <a:rPr lang="en-IN" dirty="0" err="1"/>
              <a:t>ebooks</a:t>
            </a:r>
            <a:r>
              <a:rPr lang="en-IN" dirty="0"/>
              <a:t> (like the one pictured in our top</a:t>
            </a:r>
          </a:p>
          <a:p>
            <a:r>
              <a:rPr lang="en-IN" dirty="0"/>
              <a:t>photo) works this way. Since you're interrupting a beam, infrared screens</a:t>
            </a:r>
          </a:p>
          <a:p>
            <a:r>
              <a:rPr lang="en-IN" dirty="0"/>
              <a:t>work just as well whether you use your finger or a stylus</a:t>
            </a:r>
          </a:p>
          <a:p>
            <a:endParaRPr lang="en-IN" dirty="0"/>
          </a:p>
          <a:p>
            <a:endParaRPr lang="en-US" dirty="0"/>
          </a:p>
          <a:p>
            <a:endParaRPr lang="en-I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571480"/>
            <a:ext cx="7572428" cy="2862322"/>
          </a:xfrm>
          <a:prstGeom prst="rect">
            <a:avLst/>
          </a:prstGeom>
        </p:spPr>
        <p:txBody>
          <a:bodyPr wrap="square">
            <a:spAutoFit/>
          </a:bodyPr>
          <a:lstStyle/>
          <a:p>
            <a:r>
              <a:rPr lang="en-IN" sz="2000" dirty="0"/>
              <a:t>Surface Acoustic Wave</a:t>
            </a:r>
          </a:p>
          <a:p>
            <a:r>
              <a:rPr lang="en-IN" sz="2000" dirty="0"/>
              <a:t>• Surprisingly, this </a:t>
            </a:r>
            <a:r>
              <a:rPr lang="en-IN" sz="2000" dirty="0" err="1"/>
              <a:t>touchscreen</a:t>
            </a:r>
            <a:r>
              <a:rPr lang="en-IN" sz="2000" dirty="0"/>
              <a:t> technology detects your fingers using</a:t>
            </a:r>
          </a:p>
          <a:p>
            <a:r>
              <a:rPr lang="en-IN" sz="2000" dirty="0"/>
              <a:t>• Sound instead of light. Ultrasonic sound waves (too high pitched for</a:t>
            </a:r>
          </a:p>
          <a:p>
            <a:r>
              <a:rPr lang="en-IN" sz="2000" dirty="0"/>
              <a:t>humans to hear) are generated at the edges of the screen and reflected</a:t>
            </a:r>
          </a:p>
          <a:p>
            <a:r>
              <a:rPr lang="en-IN" sz="2000" dirty="0"/>
              <a:t>back and forth across its surface. When you touch the screen, you interrupt</a:t>
            </a:r>
          </a:p>
          <a:p>
            <a:r>
              <a:rPr lang="en-IN" sz="2000" dirty="0"/>
              <a:t>the sound beams and absorb some of their energy. The screen's microchip</a:t>
            </a:r>
          </a:p>
          <a:p>
            <a:r>
              <a:rPr lang="en-IN" sz="2000" dirty="0"/>
              <a:t>controller figures out from this where exactly you touched the screen.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247B514-3ECF-4A13-BE24-56C8D8CFFFE5}"/>
              </a:ext>
            </a:extLst>
          </p:cNvPr>
          <p:cNvSpPr/>
          <p:nvPr/>
        </p:nvSpPr>
        <p:spPr>
          <a:xfrm>
            <a:off x="439445" y="2308195"/>
            <a:ext cx="7883371" cy="3170099"/>
          </a:xfrm>
          <a:prstGeom prst="rect">
            <a:avLst/>
          </a:prstGeom>
          <a:noFill/>
        </p:spPr>
        <p:txBody>
          <a:bodyPr wrap="square" lIns="91440" tIns="45720" rIns="91440" bIns="45720">
            <a:spAutoFit/>
          </a:bodyPr>
          <a:lstStyle/>
          <a:p>
            <a:pPr algn="ctr"/>
            <a:r>
              <a:rPr lang="en-US" sz="10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UNIT </a:t>
            </a:r>
            <a:r>
              <a:rPr lang="en-US" sz="100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3</a:t>
            </a:r>
          </a:p>
          <a:p>
            <a:pPr algn="ctr"/>
            <a:endParaRPr lang="en-US" sz="10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14" name="Picture 13">
            <a:extLst>
              <a:ext uri="{FF2B5EF4-FFF2-40B4-BE49-F238E27FC236}">
                <a16:creationId xmlns:a16="http://schemas.microsoft.com/office/drawing/2014/main" xmlns="" id="{62EAC13E-3AFB-4097-91C2-DD2F9BEAF3F0}"/>
              </a:ext>
            </a:extLst>
          </p:cNvPr>
          <p:cNvPicPr>
            <a:picLocks noChangeAspect="1"/>
          </p:cNvPicPr>
          <p:nvPr/>
        </p:nvPicPr>
        <p:blipFill>
          <a:blip r:embed="rId2" cstate="print">
            <a:extLst>
              <a:ext uri="{28A0092B-C50C-407E-A947-70E740481C1C}">
                <a14:useLocalDpi xmlns:a14="http://schemas.microsoft.com/office/drawing/2010/main" xmlns="" val="0"/>
              </a:ext>
              <a:ext uri="{837473B0-CC2E-450A-ABE3-18F120FF3D39}">
                <a1611:picAttrSrcUrl xmlns="" xmlns:a1611="http://schemas.microsoft.com/office/drawing/2016/11/main" r:id="rId3"/>
              </a:ext>
            </a:extLst>
          </a:blip>
          <a:stretch>
            <a:fillRect/>
          </a:stretch>
        </p:blipFill>
        <p:spPr>
          <a:xfrm>
            <a:off x="0" y="4722829"/>
            <a:ext cx="1255804" cy="1409306"/>
          </a:xfrm>
          <a:prstGeom prst="rect">
            <a:avLst/>
          </a:prstGeom>
        </p:spPr>
      </p:pic>
      <p:pic>
        <p:nvPicPr>
          <p:cNvPr id="16" name="Picture 15">
            <a:extLst>
              <a:ext uri="{FF2B5EF4-FFF2-40B4-BE49-F238E27FC236}">
                <a16:creationId xmlns:a16="http://schemas.microsoft.com/office/drawing/2014/main" xmlns="" id="{2F55CB4D-0158-4016-A1FC-61298BFEEF8C}"/>
              </a:ext>
            </a:extLst>
          </p:cNvPr>
          <p:cNvPicPr>
            <a:picLocks noChangeAspect="1"/>
          </p:cNvPicPr>
          <p:nvPr/>
        </p:nvPicPr>
        <p:blipFill rotWithShape="1">
          <a:blip r:embed="rId4" cstate="print">
            <a:extLst>
              <a:ext uri="{28A0092B-C50C-407E-A947-70E740481C1C}">
                <a14:useLocalDpi xmlns:a14="http://schemas.microsoft.com/office/drawing/2010/main" xmlns="" val="0"/>
              </a:ext>
              <a:ext uri="{837473B0-CC2E-450A-ABE3-18F120FF3D39}">
                <a1611:picAttrSrcUrl xmlns="" xmlns:a1611="http://schemas.microsoft.com/office/drawing/2016/11/main" r:id="rId5"/>
              </a:ext>
            </a:extLst>
          </a:blip>
          <a:srcRect b="12826"/>
          <a:stretch/>
        </p:blipFill>
        <p:spPr>
          <a:xfrm>
            <a:off x="7829587" y="1"/>
            <a:ext cx="1314413" cy="1631217"/>
          </a:xfrm>
          <a:prstGeom prst="rect">
            <a:avLst/>
          </a:prstGeom>
        </p:spPr>
      </p:pic>
    </p:spTree>
    <p:extLst>
      <p:ext uri="{BB962C8B-B14F-4D97-AF65-F5344CB8AC3E}">
        <p14:creationId xmlns:p14="http://schemas.microsoft.com/office/powerpoint/2010/main" xmlns="" val="1611111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88E111-3185-40E2-8506-8078528BCF0C}"/>
              </a:ext>
            </a:extLst>
          </p:cNvPr>
          <p:cNvSpPr>
            <a:spLocks noGrp="1"/>
          </p:cNvSpPr>
          <p:nvPr>
            <p:ph type="title" idx="4294967295"/>
          </p:nvPr>
        </p:nvSpPr>
        <p:spPr>
          <a:xfrm>
            <a:off x="0" y="230188"/>
            <a:ext cx="8460432" cy="822548"/>
          </a:xfrm>
        </p:spPr>
        <p:txBody>
          <a:bodyPr>
            <a:normAutofit/>
          </a:bodyPr>
          <a:lstStyle/>
          <a:p>
            <a:r>
              <a:rPr lang="en-IN" sz="3600" b="1" i="1" dirty="0" smtClean="0"/>
              <a:t>THE MEMORY HIERARCHY  </a:t>
            </a:r>
            <a:endParaRPr lang="en-IN" sz="3600" b="1" i="1" dirty="0"/>
          </a:p>
        </p:txBody>
      </p:sp>
      <p:sp>
        <p:nvSpPr>
          <p:cNvPr id="18" name="TextBox 17">
            <a:extLst>
              <a:ext uri="{FF2B5EF4-FFF2-40B4-BE49-F238E27FC236}">
                <a16:creationId xmlns:a16="http://schemas.microsoft.com/office/drawing/2014/main" xmlns="" id="{B6D1A752-AE7E-4F66-8895-1F016315E722}"/>
              </a:ext>
            </a:extLst>
          </p:cNvPr>
          <p:cNvSpPr txBox="1"/>
          <p:nvPr/>
        </p:nvSpPr>
        <p:spPr>
          <a:xfrm>
            <a:off x="0" y="1507912"/>
            <a:ext cx="9144000" cy="4524315"/>
          </a:xfrm>
          <a:prstGeom prst="rect">
            <a:avLst/>
          </a:prstGeom>
          <a:noFill/>
        </p:spPr>
        <p:txBody>
          <a:bodyPr wrap="square" rtlCol="0">
            <a:spAutoFit/>
          </a:bodyPr>
          <a:lstStyle/>
          <a:p>
            <a:pPr marL="342900" indent="-342900">
              <a:buSzPct val="132000"/>
              <a:buFont typeface="Wingdings" panose="05000000000000000000" pitchFamily="2" charset="2"/>
              <a:buChar char="Ø"/>
            </a:pPr>
            <a:r>
              <a:rPr lang="en-US" sz="2400" dirty="0">
                <a:latin typeface="Bahnschrift SemiBold SemiConden" panose="020B0502040204020203" pitchFamily="34" charset="0"/>
              </a:rPr>
              <a:t>The memory in a computer can be divided into five hierarchies based on the speed as well as use. The processor can move from one level to another based on its requirements:-</a:t>
            </a:r>
          </a:p>
          <a:p>
            <a:pPr marL="342900" indent="-342900">
              <a:buSzPct val="132000"/>
              <a:buFont typeface="Wingdings" panose="05000000000000000000" pitchFamily="2" charset="2"/>
              <a:buChar char="Ø"/>
            </a:pPr>
            <a:endParaRPr lang="en-US" sz="2400" b="1" u="sng" dirty="0"/>
          </a:p>
          <a:p>
            <a:pPr marL="342900" indent="-342900">
              <a:buSzPct val="132000"/>
              <a:buFont typeface="Wingdings" panose="05000000000000000000" pitchFamily="2" charset="2"/>
              <a:buChar char="Ø"/>
            </a:pPr>
            <a:r>
              <a:rPr lang="en-US" sz="2400" b="1" dirty="0" smtClean="0"/>
              <a:t>PRIMARY </a:t>
            </a:r>
            <a:r>
              <a:rPr lang="en-US" sz="2400" b="1" dirty="0"/>
              <a:t>MEMORY:-</a:t>
            </a:r>
          </a:p>
          <a:p>
            <a:pPr marL="342900" indent="-342900">
              <a:buSzPct val="132000"/>
              <a:buFont typeface="Wingdings" panose="05000000000000000000" pitchFamily="2" charset="2"/>
              <a:buChar char="Ø"/>
            </a:pPr>
            <a:endParaRPr lang="en-US" sz="2400" dirty="0"/>
          </a:p>
          <a:p>
            <a:pPr marL="342900" indent="-342900">
              <a:buSzPct val="132000"/>
              <a:buFont typeface="Wingdings" panose="05000000000000000000" pitchFamily="2" charset="2"/>
              <a:buChar char="Ø"/>
            </a:pPr>
            <a:r>
              <a:rPr lang="en-US" sz="2400" dirty="0">
                <a:latin typeface="Bahnschrift SemiBold SemiConden" panose="020B0502040204020203" pitchFamily="34" charset="0"/>
              </a:rPr>
              <a:t>It is also called as internal memory. It includes main memory, cache &amp; registers.</a:t>
            </a:r>
          </a:p>
          <a:p>
            <a:pPr marL="342900" indent="-342900">
              <a:buSzPct val="132000"/>
              <a:buFont typeface="Wingdings" panose="05000000000000000000" pitchFamily="2" charset="2"/>
              <a:buChar char="Ø"/>
            </a:pPr>
            <a:endParaRPr lang="en-US" sz="2400" dirty="0">
              <a:latin typeface="Bahnschrift SemiBold SemiConden" panose="020B0502040204020203" pitchFamily="34" charset="0"/>
            </a:endParaRPr>
          </a:p>
          <a:p>
            <a:pPr marL="342900" indent="-342900">
              <a:buSzPct val="132000"/>
              <a:buFont typeface="Wingdings" panose="05000000000000000000" pitchFamily="2" charset="2"/>
              <a:buChar char="Ø"/>
            </a:pPr>
            <a:r>
              <a:rPr lang="en-US" sz="2400" b="1" dirty="0"/>
              <a:t>SECONDARY MEMORY:-</a:t>
            </a:r>
          </a:p>
          <a:p>
            <a:pPr marL="342900" indent="-342900">
              <a:buSzPct val="132000"/>
              <a:buFont typeface="Wingdings" panose="05000000000000000000" pitchFamily="2" charset="2"/>
              <a:buChar char="Ø"/>
            </a:pPr>
            <a:endParaRPr lang="en-US" sz="2400" dirty="0"/>
          </a:p>
          <a:p>
            <a:pPr marL="342900" indent="-342900">
              <a:buSzPct val="132000"/>
              <a:buFont typeface="Wingdings" panose="05000000000000000000" pitchFamily="2" charset="2"/>
              <a:buChar char="Ø"/>
            </a:pPr>
            <a:r>
              <a:rPr lang="en-US" sz="2400" dirty="0">
                <a:latin typeface="Bahnschrift SemiBold SemiConden" panose="020B0502040204020203" pitchFamily="34" charset="0"/>
              </a:rPr>
              <a:t>It is also called external memory and this is accessible by the processor through an input/output module. This memory includes an optical disk, magnetic disk, and magnetic tape. </a:t>
            </a:r>
            <a:endParaRPr lang="en-IN" sz="2400" dirty="0">
              <a:latin typeface="Bahnschrift SemiBold SemiConden" panose="020B0502040204020203" pitchFamily="34" charset="0"/>
            </a:endParaRPr>
          </a:p>
        </p:txBody>
      </p:sp>
    </p:spTree>
    <p:extLst>
      <p:ext uri="{BB962C8B-B14F-4D97-AF65-F5344CB8AC3E}">
        <p14:creationId xmlns:p14="http://schemas.microsoft.com/office/powerpoint/2010/main" xmlns="" val="1534562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memory hierarchy in compute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83026" y="817182"/>
            <a:ext cx="6679406" cy="54673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238002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E86617B-BF4F-4792-BAEB-677320982CB9}"/>
              </a:ext>
            </a:extLst>
          </p:cNvPr>
          <p:cNvSpPr>
            <a:spLocks noGrp="1"/>
          </p:cNvSpPr>
          <p:nvPr>
            <p:ph type="title" idx="4294967295"/>
          </p:nvPr>
        </p:nvSpPr>
        <p:spPr>
          <a:xfrm>
            <a:off x="0" y="188640"/>
            <a:ext cx="8604448" cy="1296144"/>
          </a:xfrm>
        </p:spPr>
        <p:txBody>
          <a:bodyPr>
            <a:noAutofit/>
          </a:bodyPr>
          <a:lstStyle/>
          <a:p>
            <a:pPr algn="ctr"/>
            <a:r>
              <a:rPr lang="en-IN" sz="4000" b="1" u="sng" dirty="0" smtClean="0"/>
              <a:t>Characteristics of memory hierarchy</a:t>
            </a:r>
            <a:endParaRPr lang="en-IN" sz="4000" b="1" u="sng" dirty="0"/>
          </a:p>
        </p:txBody>
      </p:sp>
      <p:sp>
        <p:nvSpPr>
          <p:cNvPr id="6" name="Content Placeholder 5">
            <a:extLst>
              <a:ext uri="{FF2B5EF4-FFF2-40B4-BE49-F238E27FC236}">
                <a16:creationId xmlns:a16="http://schemas.microsoft.com/office/drawing/2014/main" xmlns="" id="{867A7A94-B2B2-4D49-899D-191AF86BA965}"/>
              </a:ext>
            </a:extLst>
          </p:cNvPr>
          <p:cNvSpPr>
            <a:spLocks noGrp="1"/>
          </p:cNvSpPr>
          <p:nvPr>
            <p:ph idx="4294967295"/>
          </p:nvPr>
        </p:nvSpPr>
        <p:spPr>
          <a:xfrm>
            <a:off x="0" y="1700808"/>
            <a:ext cx="8748464" cy="5350272"/>
          </a:xfrm>
        </p:spPr>
        <p:txBody>
          <a:bodyPr>
            <a:normAutofit/>
          </a:bodyPr>
          <a:lstStyle/>
          <a:p>
            <a:pPr algn="ctr" fontAlgn="base"/>
            <a:endParaRPr lang="en-IN" dirty="0" smtClean="0">
              <a:solidFill>
                <a:schemeClr val="accent5">
                  <a:lumMod val="60000"/>
                  <a:lumOff val="40000"/>
                </a:schemeClr>
              </a:solidFill>
              <a:latin typeface="Arial Black" panose="020B0A04020102020204" pitchFamily="34" charset="0"/>
            </a:endParaRPr>
          </a:p>
          <a:p>
            <a:pPr algn="ctr" fontAlgn="base"/>
            <a:r>
              <a:rPr lang="en-IN" dirty="0" smtClean="0">
                <a:solidFill>
                  <a:schemeClr val="accent5">
                    <a:lumMod val="60000"/>
                    <a:lumOff val="40000"/>
                  </a:schemeClr>
                </a:solidFill>
                <a:latin typeface="Arial Black" panose="020B0A04020102020204" pitchFamily="34" charset="0"/>
              </a:rPr>
              <a:t>PERFORMANCE</a:t>
            </a:r>
            <a:endParaRPr lang="en-IN" b="1" dirty="0">
              <a:solidFill>
                <a:schemeClr val="accent5">
                  <a:lumMod val="60000"/>
                  <a:lumOff val="40000"/>
                </a:schemeClr>
              </a:solidFill>
            </a:endParaRPr>
          </a:p>
          <a:p>
            <a:pPr fontAlgn="base">
              <a:buFont typeface="Wingdings" panose="05000000000000000000" pitchFamily="2" charset="2"/>
              <a:buChar char="Ø"/>
            </a:pPr>
            <a:r>
              <a:rPr lang="en-US" dirty="0">
                <a:solidFill>
                  <a:schemeClr val="accent5">
                    <a:lumMod val="60000"/>
                    <a:lumOff val="40000"/>
                  </a:schemeClr>
                </a:solidFill>
                <a:latin typeface="Bahnschrift SemiBold SemiConden" panose="020B0502040204020203" pitchFamily="34" charset="0"/>
              </a:rPr>
              <a:t>Previously, the designing of a computer system was done without memory hierarchy, and the speed gap among the main memory as well as the CPU registers enhances because of the huge disparity in access time, which will cause the lower performance of the system. So, the enhancement was mandatory. The enhancement of this was designed in the memory hierarchy model due to the system’s performance increase.</a:t>
            </a:r>
          </a:p>
          <a:p>
            <a:pPr>
              <a:buFont typeface="Century Gothic" panose="020B0604020202020204" pitchFamily="34" charset="0"/>
              <a:buChar char="►"/>
            </a:pPr>
            <a:endParaRPr lang="en-US" u="sng" dirty="0">
              <a:latin typeface="Arial Black" panose="020B0A04020102020204" pitchFamily="34" charset="0"/>
            </a:endParaRPr>
          </a:p>
          <a:p>
            <a:pPr>
              <a:buFont typeface="Century Gothic" panose="020B0604020202020204" pitchFamily="34" charset="0"/>
              <a:buChar char="►"/>
            </a:pPr>
            <a:endParaRPr lang="en-IN" u="sng" dirty="0">
              <a:latin typeface="Arial Black" panose="020B0A04020102020204" pitchFamily="34" charset="0"/>
            </a:endParaRPr>
          </a:p>
          <a:p>
            <a:pPr>
              <a:buFont typeface="Wingdings" panose="05000000000000000000" pitchFamily="2" charset="2"/>
              <a:buChar char="Ø"/>
            </a:pPr>
            <a:endParaRPr lang="en-IN" u="sng" dirty="0"/>
          </a:p>
        </p:txBody>
      </p:sp>
    </p:spTree>
    <p:extLst>
      <p:ext uri="{BB962C8B-B14F-4D97-AF65-F5344CB8AC3E}">
        <p14:creationId xmlns:p14="http://schemas.microsoft.com/office/powerpoint/2010/main" xmlns="" val="27631007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96752"/>
            <a:ext cx="9144000" cy="3970318"/>
          </a:xfrm>
          <a:prstGeom prst="rect">
            <a:avLst/>
          </a:prstGeom>
        </p:spPr>
        <p:txBody>
          <a:bodyPr wrap="square">
            <a:spAutoFit/>
          </a:bodyPr>
          <a:lstStyle/>
          <a:p>
            <a:pPr algn="ctr" fontAlgn="base"/>
            <a:r>
              <a:rPr lang="en-US" sz="2800" b="1" dirty="0" smtClean="0">
                <a:latin typeface="Arial Black" panose="020B0A04020102020204" pitchFamily="34" charset="0"/>
              </a:rPr>
              <a:t>Ability</a:t>
            </a:r>
            <a:endParaRPr lang="en-US" sz="2800" dirty="0" smtClean="0">
              <a:latin typeface="Arial Black" panose="020B0A04020102020204" pitchFamily="34" charset="0"/>
            </a:endParaRPr>
          </a:p>
          <a:p>
            <a:pPr>
              <a:buFont typeface="Wingdings" panose="05000000000000000000" pitchFamily="2" charset="2"/>
              <a:buChar char="Ø"/>
            </a:pPr>
            <a:r>
              <a:rPr lang="en-US" sz="2800" dirty="0" smtClean="0">
                <a:latin typeface="Bahnschrift SemiBold SemiConden" panose="020B0502040204020203" pitchFamily="34" charset="0"/>
              </a:rPr>
              <a:t>The ability of the memory hierarchy is the total amount of data the memory can store. Because whenever we shift from top to bottom inside the memory hierarchy, then the capacity will increase.</a:t>
            </a:r>
            <a:endParaRPr lang="en-IN" sz="2800" u="sng" dirty="0" smtClean="0">
              <a:latin typeface="Bahnschrift SemiBold SemiConden" panose="020B0502040204020203" pitchFamily="34" charset="0"/>
            </a:endParaRPr>
          </a:p>
          <a:p>
            <a:pPr algn="ctr"/>
            <a:r>
              <a:rPr lang="en-IN" sz="2800" dirty="0" smtClean="0">
                <a:latin typeface="Arial Black" panose="020B0A04020102020204" pitchFamily="34" charset="0"/>
              </a:rPr>
              <a:t>ACCESS TIME</a:t>
            </a:r>
          </a:p>
          <a:p>
            <a:pPr>
              <a:buFont typeface="Wingdings" panose="05000000000000000000" pitchFamily="2" charset="2"/>
              <a:buChar char="Ø"/>
            </a:pPr>
            <a:r>
              <a:rPr lang="en-US" sz="2800" dirty="0" smtClean="0">
                <a:latin typeface="Bahnschrift SemiBold SemiConden" panose="020B0502040204020203" pitchFamily="34" charset="0"/>
              </a:rPr>
              <a:t>The access time in the memory hierarchy is the interval of the time among the data availability as well as request to read or write. Because whenever we shift from top to bottom inside the memory hierarchy, then the access time will increase</a:t>
            </a:r>
            <a:endParaRPr lang="en-US" sz="2800" dirty="0">
              <a:latin typeface="Bahnschrift SemiBold SemiConden" panose="020B0502040204020203"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xmlns="" id="{F9601661-E350-4111-99C2-D50109CE3949}"/>
              </a:ext>
            </a:extLst>
          </p:cNvPr>
          <p:cNvSpPr txBox="1"/>
          <p:nvPr/>
        </p:nvSpPr>
        <p:spPr>
          <a:xfrm>
            <a:off x="4237264" y="2971800"/>
            <a:ext cx="685800" cy="369332"/>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xmlns="" id="{8FDC4934-8AEA-484B-96C8-44352A63A8AE}"/>
              </a:ext>
            </a:extLst>
          </p:cNvPr>
          <p:cNvSpPr txBox="1"/>
          <p:nvPr/>
        </p:nvSpPr>
        <p:spPr>
          <a:xfrm>
            <a:off x="0" y="188641"/>
            <a:ext cx="8820472" cy="7740840"/>
          </a:xfrm>
          <a:prstGeom prst="rect">
            <a:avLst/>
          </a:prstGeom>
          <a:noFill/>
        </p:spPr>
        <p:txBody>
          <a:bodyPr wrap="square" rtlCol="0">
            <a:spAutoFit/>
          </a:bodyPr>
          <a:lstStyle/>
          <a:p>
            <a:pPr marL="285750" indent="-285750" algn="ctr">
              <a:buFont typeface="Arial Black" panose="020B0A04020102020204" pitchFamily="34" charset="0"/>
              <a:buChar char="►"/>
            </a:pPr>
            <a:r>
              <a:rPr lang="en-IN" sz="2000" dirty="0">
                <a:solidFill>
                  <a:schemeClr val="accent4">
                    <a:lumMod val="60000"/>
                    <a:lumOff val="40000"/>
                  </a:schemeClr>
                </a:solidFill>
                <a:latin typeface="Arial Black" panose="020B0A04020102020204" pitchFamily="34" charset="0"/>
              </a:rPr>
              <a:t> </a:t>
            </a:r>
            <a:r>
              <a:rPr lang="en-IN" sz="3600" u="sng" dirty="0">
                <a:solidFill>
                  <a:schemeClr val="accent4">
                    <a:lumMod val="60000"/>
                    <a:lumOff val="40000"/>
                  </a:schemeClr>
                </a:solidFill>
                <a:latin typeface="Arial Black" panose="020B0A04020102020204" pitchFamily="34" charset="0"/>
              </a:rPr>
              <a:t>COST</a:t>
            </a:r>
            <a:r>
              <a:rPr lang="en-IN" sz="3600" dirty="0">
                <a:solidFill>
                  <a:schemeClr val="accent4">
                    <a:lumMod val="60000"/>
                    <a:lumOff val="40000"/>
                  </a:schemeClr>
                </a:solidFill>
                <a:latin typeface="Arial Black" panose="020B0A04020102020204" pitchFamily="34" charset="0"/>
              </a:rPr>
              <a:t> </a:t>
            </a:r>
            <a:r>
              <a:rPr lang="en-IN" sz="3600" u="sng" dirty="0">
                <a:solidFill>
                  <a:schemeClr val="accent4">
                    <a:lumMod val="60000"/>
                    <a:lumOff val="40000"/>
                  </a:schemeClr>
                </a:solidFill>
                <a:latin typeface="Arial Black" panose="020B0A04020102020204" pitchFamily="34" charset="0"/>
              </a:rPr>
              <a:t>PER</a:t>
            </a:r>
            <a:r>
              <a:rPr lang="en-IN" sz="3600" dirty="0">
                <a:solidFill>
                  <a:schemeClr val="accent4">
                    <a:lumMod val="60000"/>
                    <a:lumOff val="40000"/>
                  </a:schemeClr>
                </a:solidFill>
                <a:latin typeface="Arial Black" panose="020B0A04020102020204" pitchFamily="34" charset="0"/>
              </a:rPr>
              <a:t> </a:t>
            </a:r>
            <a:r>
              <a:rPr lang="en-IN" sz="3600" u="sng" dirty="0" smtClean="0">
                <a:solidFill>
                  <a:schemeClr val="accent4">
                    <a:lumMod val="60000"/>
                    <a:lumOff val="40000"/>
                  </a:schemeClr>
                </a:solidFill>
                <a:latin typeface="Arial Black" panose="020B0A04020102020204" pitchFamily="34" charset="0"/>
              </a:rPr>
              <a:t>BIT</a:t>
            </a:r>
            <a:endParaRPr lang="en-IN" sz="3600" u="sng" dirty="0">
              <a:solidFill>
                <a:schemeClr val="accent4">
                  <a:lumMod val="60000"/>
                  <a:lumOff val="40000"/>
                </a:schemeClr>
              </a:solidFill>
              <a:latin typeface="Arial Black" panose="020B0A04020102020204" pitchFamily="34" charset="0"/>
            </a:endParaRPr>
          </a:p>
          <a:p>
            <a:pPr marL="342900" indent="-342900" algn="ctr">
              <a:buFont typeface="Wingdings" panose="05000000000000000000" pitchFamily="2" charset="2"/>
              <a:buChar char="Ø"/>
            </a:pPr>
            <a:r>
              <a:rPr lang="en-US" sz="2800" dirty="0">
                <a:solidFill>
                  <a:schemeClr val="accent1">
                    <a:lumMod val="60000"/>
                    <a:lumOff val="40000"/>
                  </a:schemeClr>
                </a:solidFill>
                <a:latin typeface="Bahnschrift SemiBold SemiConden" panose="020B0502040204020203" pitchFamily="34" charset="0"/>
              </a:rPr>
              <a:t> When we shift from bottom to top inside the memory hierarchy, then the cost    for each bit will increase which means an internal Memory is expensive  compared with external memory.</a:t>
            </a:r>
          </a:p>
          <a:p>
            <a:pPr algn="ctr"/>
            <a:endParaRPr lang="en-US" sz="2800" u="sng" dirty="0">
              <a:solidFill>
                <a:schemeClr val="accent1">
                  <a:lumMod val="60000"/>
                  <a:lumOff val="40000"/>
                </a:schemeClr>
              </a:solidFill>
              <a:latin typeface="Bahnschrift SemiBold SemiConden" panose="020B0502040204020203" pitchFamily="34" charset="0"/>
            </a:endParaRPr>
          </a:p>
          <a:p>
            <a:pPr algn="ctr"/>
            <a:r>
              <a:rPr lang="en-US" sz="4000" dirty="0">
                <a:latin typeface="Bahnschrift SemiBold SemiConden" panose="020B0502040204020203" pitchFamily="34" charset="0"/>
              </a:rPr>
              <a:t>THE MEMORY HIERARCHY </a:t>
            </a:r>
            <a:r>
              <a:rPr lang="en-US" sz="4000" dirty="0" smtClean="0">
                <a:latin typeface="Bahnschrift SemiBold SemiConden" panose="020B0502040204020203" pitchFamily="34" charset="0"/>
              </a:rPr>
              <a:t>DESIGN</a:t>
            </a:r>
            <a:endParaRPr lang="en-US" sz="4000" dirty="0">
              <a:latin typeface="Bahnschrift SemiBold SemiConden" panose="020B0502040204020203" pitchFamily="34" charset="0"/>
            </a:endParaRPr>
          </a:p>
          <a:p>
            <a:endParaRPr lang="en-US" sz="2400" u="sng" dirty="0">
              <a:solidFill>
                <a:schemeClr val="accent6"/>
              </a:solidFill>
              <a:latin typeface="Bahnschrift SemiBold SemiConden" panose="020B0502040204020203" pitchFamily="34" charset="0"/>
            </a:endParaRPr>
          </a:p>
          <a:p>
            <a:pPr marL="342900" indent="-342900">
              <a:buFont typeface="Wingdings" panose="05000000000000000000" pitchFamily="2" charset="2"/>
              <a:buChar char="Ø"/>
            </a:pPr>
            <a:r>
              <a:rPr lang="en-IN" sz="2400" u="sng" dirty="0" smtClean="0">
                <a:latin typeface="Bahnschrift SemiBold SemiConden" panose="020B0502040204020203" pitchFamily="34" charset="0"/>
              </a:rPr>
              <a:t>REGISTERS</a:t>
            </a:r>
            <a:r>
              <a:rPr lang="en-IN" sz="2400" dirty="0">
                <a:latin typeface="Bahnschrift SemiBold SemiConden" panose="020B0502040204020203" pitchFamily="34" charset="0"/>
              </a:rPr>
              <a:t>:-</a:t>
            </a:r>
            <a:r>
              <a:rPr lang="en-US" sz="2400" dirty="0"/>
              <a:t>Usually, the register is a static RAM or SRAM in the processor of the computer which is used for holding the data word which is typically 64 or 128 bits. The program counter </a:t>
            </a:r>
            <a:r>
              <a:rPr lang="en-US" sz="2400" dirty="0">
                <a:hlinkClick r:id="rId2"/>
              </a:rPr>
              <a:t>register is the most important</a:t>
            </a:r>
            <a:r>
              <a:rPr lang="en-US" sz="2400" dirty="0"/>
              <a:t> as well as found in all the processors. Most of the processors use a status word register as well as an accumulator.</a:t>
            </a:r>
            <a:endParaRPr lang="en-IN" sz="2400" dirty="0">
              <a:latin typeface="Bahnschrift SemiBold SemiConden" panose="020B0502040204020203" pitchFamily="34" charset="0"/>
            </a:endParaRPr>
          </a:p>
          <a:p>
            <a:pPr marL="285750" indent="-285750">
              <a:buFont typeface="Wingdings" panose="05000000000000000000" pitchFamily="2" charset="2"/>
              <a:buChar char="Ø"/>
            </a:pPr>
            <a:endParaRPr lang="en-IN" sz="2400" u="sng" dirty="0">
              <a:solidFill>
                <a:schemeClr val="bg2"/>
              </a:solidFill>
              <a:latin typeface="Arial Black" panose="020B0A04020102020204" pitchFamily="34" charset="0"/>
            </a:endParaRPr>
          </a:p>
          <a:p>
            <a:pPr marL="285750" indent="-285750">
              <a:buFont typeface="Arial Black" panose="020B0A04020102020204" pitchFamily="34" charset="0"/>
              <a:buChar char="►"/>
            </a:pPr>
            <a:endParaRPr lang="en-IN" sz="2000" u="sng" dirty="0">
              <a:latin typeface="Arial Black" panose="020B0A04020102020204" pitchFamily="34" charset="0"/>
            </a:endParaRPr>
          </a:p>
          <a:p>
            <a:pPr marL="285750" indent="-285750">
              <a:buFont typeface="Arial Black" panose="020B0A04020102020204" pitchFamily="34" charset="0"/>
              <a:buChar char="►"/>
            </a:pPr>
            <a:endParaRPr lang="en-IN" sz="2000" u="sng" dirty="0">
              <a:latin typeface="Arial Black" panose="020B0A04020102020204" pitchFamily="34" charset="0"/>
            </a:endParaRPr>
          </a:p>
          <a:p>
            <a:pPr marL="285750" indent="-285750">
              <a:buFont typeface="Arial Black" panose="020B0A04020102020204" pitchFamily="34" charset="0"/>
              <a:buChar char="►"/>
            </a:pPr>
            <a:endParaRPr lang="en-IN" sz="2000" u="sng" dirty="0">
              <a:latin typeface="Arial Black" panose="020B0A04020102020204" pitchFamily="34" charset="0"/>
            </a:endParaRPr>
          </a:p>
          <a:p>
            <a:pPr marL="285750" indent="-285750">
              <a:buFont typeface="Arial Black" panose="020B0A04020102020204" pitchFamily="34" charset="0"/>
              <a:buChar char="►"/>
            </a:pPr>
            <a:endParaRPr lang="en-IN" sz="2000" u="sng" dirty="0">
              <a:latin typeface="Arial Black" panose="020B0A04020102020204" pitchFamily="34" charset="0"/>
            </a:endParaRPr>
          </a:p>
          <a:p>
            <a:endParaRPr lang="en-IN" sz="2000" u="sng" dirty="0">
              <a:latin typeface="Arial Black" panose="020B0A04020102020204" pitchFamily="34" charset="0"/>
            </a:endParaRPr>
          </a:p>
        </p:txBody>
      </p:sp>
    </p:spTree>
    <p:extLst>
      <p:ext uri="{BB962C8B-B14F-4D97-AF65-F5344CB8AC3E}">
        <p14:creationId xmlns:p14="http://schemas.microsoft.com/office/powerpoint/2010/main" xmlns="" val="834154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838200"/>
          </a:xfrm>
        </p:spPr>
        <p:txBody>
          <a:bodyPr>
            <a:normAutofit/>
          </a:bodyPr>
          <a:lstStyle/>
          <a:p>
            <a:r>
              <a:rPr lang="en-US" dirty="0" smtClean="0">
                <a:latin typeface="Algerian" pitchFamily="82" charset="0"/>
              </a:rPr>
              <a:t>                 REGISTERs</a:t>
            </a:r>
            <a:endParaRPr lang="en-US" dirty="0">
              <a:latin typeface="Algerian" pitchFamily="82" charset="0"/>
            </a:endParaRPr>
          </a:p>
        </p:txBody>
      </p:sp>
      <p:sp>
        <p:nvSpPr>
          <p:cNvPr id="3" name="Content Placeholder 2"/>
          <p:cNvSpPr>
            <a:spLocks noGrp="1"/>
          </p:cNvSpPr>
          <p:nvPr>
            <p:ph idx="1"/>
          </p:nvPr>
        </p:nvSpPr>
        <p:spPr>
          <a:xfrm>
            <a:off x="304800" y="533400"/>
            <a:ext cx="8610600" cy="6324600"/>
          </a:xfrm>
        </p:spPr>
        <p:txBody>
          <a:bodyPr>
            <a:normAutofit fontScale="92500"/>
          </a:bodyPr>
          <a:lstStyle/>
          <a:p>
            <a:endParaRPr lang="en-US" sz="2800" b="1" dirty="0" smtClean="0"/>
          </a:p>
          <a:p>
            <a:r>
              <a:rPr lang="en-US" sz="2800" b="1" dirty="0" smtClean="0"/>
              <a:t>Registers</a:t>
            </a:r>
            <a:r>
              <a:rPr lang="en-US" sz="2800" dirty="0" smtClean="0"/>
              <a:t> are the high speed storage areas in the CPU. All data must be stored in a register before it can be processed .</a:t>
            </a:r>
          </a:p>
          <a:p>
            <a:r>
              <a:rPr lang="en-US" sz="2800" dirty="0" smtClean="0"/>
              <a:t>MAR :- Memory Address Register holds the memory location of data that needs to be accessed.</a:t>
            </a:r>
          </a:p>
          <a:p>
            <a:r>
              <a:rPr lang="en-US" sz="2800" dirty="0" smtClean="0"/>
              <a:t>MDR :-Memory Data Register holds data that is being transferred to or from memory.</a:t>
            </a:r>
          </a:p>
          <a:p>
            <a:r>
              <a:rPr lang="en-US" sz="2800" dirty="0" smtClean="0"/>
              <a:t>AC :-Accumulator where intermediate arithmetic and logical results are stored</a:t>
            </a:r>
            <a:r>
              <a:rPr lang="en-US" dirty="0" smtClean="0"/>
              <a:t>.</a:t>
            </a:r>
          </a:p>
          <a:p>
            <a:r>
              <a:rPr lang="en-US" dirty="0" smtClean="0"/>
              <a:t> </a:t>
            </a:r>
            <a:r>
              <a:rPr lang="en-US" sz="2800" dirty="0" smtClean="0"/>
              <a:t>PC :-Program Counter contains the address of the next instruction to be executed</a:t>
            </a:r>
            <a:r>
              <a:rPr lang="en-US" dirty="0" smtClean="0"/>
              <a:t>.</a:t>
            </a:r>
          </a:p>
          <a:p>
            <a:r>
              <a:rPr lang="en-US" sz="2800" dirty="0" smtClean="0"/>
              <a:t>CIR :-Current Instruction Register contains the current instruction during processing.</a:t>
            </a:r>
          </a:p>
          <a:p>
            <a:endParaRPr lang="en-US" dirty="0"/>
          </a:p>
        </p:txBody>
      </p:sp>
    </p:spTree>
  </p:cSld>
  <p:clrMapOvr>
    <a:masterClrMapping/>
  </p:clrMapOvr>
  <p:transition>
    <p:pull dir="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40768"/>
            <a:ext cx="9036496" cy="2369880"/>
          </a:xfrm>
          <a:prstGeom prst="rect">
            <a:avLst/>
          </a:prstGeom>
        </p:spPr>
        <p:txBody>
          <a:bodyPr wrap="square">
            <a:spAutoFit/>
          </a:bodyPr>
          <a:lstStyle/>
          <a:p>
            <a:pPr marL="342900" indent="-342900">
              <a:buFont typeface="Wingdings" panose="05000000000000000000" pitchFamily="2" charset="2"/>
              <a:buChar char="Ø"/>
            </a:pPr>
            <a:endParaRPr lang="en-IN" sz="2400" u="sng" dirty="0" smtClean="0">
              <a:latin typeface="Bahnschrift SemiBold SemiConden" panose="020B0502040204020203" pitchFamily="34" charset="0"/>
            </a:endParaRPr>
          </a:p>
          <a:p>
            <a:pPr marL="342900" indent="-342900">
              <a:buFont typeface="Wingdings" panose="05000000000000000000" pitchFamily="2" charset="2"/>
              <a:buChar char="Ø"/>
            </a:pPr>
            <a:r>
              <a:rPr lang="en-IN" sz="2800" b="1" u="sng" dirty="0" smtClean="0">
                <a:latin typeface="Bahnschrift SemiBold SemiConden" panose="020B0502040204020203" pitchFamily="34" charset="0"/>
              </a:rPr>
              <a:t>CACHE</a:t>
            </a:r>
            <a:r>
              <a:rPr lang="en-IN" sz="2800" b="1" dirty="0" smtClean="0">
                <a:latin typeface="Bahnschrift SemiBold SemiConden" panose="020B0502040204020203" pitchFamily="34" charset="0"/>
              </a:rPr>
              <a:t> </a:t>
            </a:r>
            <a:r>
              <a:rPr lang="en-IN" sz="2800" b="1" u="sng" dirty="0" smtClean="0">
                <a:latin typeface="Bahnschrift SemiBold SemiConden" panose="020B0502040204020203" pitchFamily="34" charset="0"/>
              </a:rPr>
              <a:t>MEMORY</a:t>
            </a:r>
            <a:r>
              <a:rPr lang="en-IN" sz="2400" dirty="0" smtClean="0">
                <a:latin typeface="Bahnschrift SemiBold SemiConden" panose="020B0502040204020203" pitchFamily="34" charset="0"/>
              </a:rPr>
              <a:t>:-</a:t>
            </a:r>
            <a:r>
              <a:rPr lang="en-US" sz="2400" dirty="0" smtClean="0"/>
              <a:t>Cache memory can also be found in the processor, however rarely it may be another </a:t>
            </a:r>
            <a:r>
              <a:rPr lang="en-US" sz="2400" b="1" dirty="0" smtClean="0"/>
              <a:t>IC (integrated circuit)</a:t>
            </a:r>
            <a:r>
              <a:rPr lang="en-US" sz="2400" dirty="0" smtClean="0"/>
              <a:t>which is separated into levels. The cache holds the chunk of data which are frequently used from main memory.</a:t>
            </a:r>
            <a:endParaRPr lang="en-IN" sz="2400" dirty="0" smtClean="0">
              <a:latin typeface="Bahnschrift SemiBold SemiConden" panose="020B0502040204020203" pitchFamily="34" charset="0"/>
            </a:endParaRPr>
          </a:p>
          <a:p>
            <a:pPr marL="285750" indent="-285750">
              <a:buFont typeface="Wingdings" panose="05000000000000000000" pitchFamily="2" charset="2"/>
              <a:buChar char="Ø"/>
            </a:pPr>
            <a:endParaRPr lang="en-IN" sz="2400" u="sng" dirty="0">
              <a:latin typeface="Arial Black" panose="020B0A0402010202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7429499" cy="1478570"/>
          </a:xfrm>
        </p:spPr>
        <p:txBody>
          <a:bodyPr/>
          <a:lstStyle/>
          <a:p>
            <a:r>
              <a:rPr lang="en-US" dirty="0" smtClean="0"/>
              <a:t>Memory management</a:t>
            </a:r>
            <a:endParaRPr lang="en-IN" dirty="0"/>
          </a:p>
        </p:txBody>
      </p:sp>
      <p:pic>
        <p:nvPicPr>
          <p:cNvPr id="4100" name="Picture 4" descr="Image result for memory management"/>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5616" y="1903755"/>
            <a:ext cx="5832648" cy="474088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961035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062350E-4954-47E8-9ED1-477B888B6D8F}"/>
              </a:ext>
            </a:extLst>
          </p:cNvPr>
          <p:cNvSpPr txBox="1"/>
          <p:nvPr/>
        </p:nvSpPr>
        <p:spPr>
          <a:xfrm>
            <a:off x="0" y="476672"/>
            <a:ext cx="9396536" cy="6501776"/>
          </a:xfrm>
          <a:prstGeom prst="rect">
            <a:avLst/>
          </a:prstGeom>
          <a:noFill/>
        </p:spPr>
        <p:txBody>
          <a:bodyPr wrap="square" rtlCol="0">
            <a:spAutoFit/>
          </a:bodyPr>
          <a:lstStyle/>
          <a:p>
            <a:pPr algn="ctr"/>
            <a:r>
              <a:rPr lang="en-IN" sz="3600" u="sng" dirty="0">
                <a:latin typeface="Bahnschrift SemiBold SemiConden" panose="020B0502040204020203" pitchFamily="34" charset="0"/>
              </a:rPr>
              <a:t>MAIN</a:t>
            </a:r>
            <a:r>
              <a:rPr lang="en-IN" sz="3600" dirty="0">
                <a:latin typeface="Bahnschrift SemiBold SemiConden" panose="020B0502040204020203" pitchFamily="34" charset="0"/>
              </a:rPr>
              <a:t> </a:t>
            </a:r>
            <a:r>
              <a:rPr lang="en-IN" sz="3600" u="sng" dirty="0" smtClean="0">
                <a:latin typeface="Bahnschrift SemiBold SemiConden" panose="020B0502040204020203" pitchFamily="34" charset="0"/>
              </a:rPr>
              <a:t>MEMORY</a:t>
            </a:r>
            <a:endParaRPr lang="en-IN" sz="3600" u="sng" dirty="0">
              <a:latin typeface="Bahnschrift SemiBold SemiConden" panose="020B0502040204020203" pitchFamily="34" charset="0"/>
            </a:endParaRPr>
          </a:p>
          <a:p>
            <a:pPr marL="342900" indent="-342900">
              <a:buFont typeface="Wingdings" panose="05000000000000000000" pitchFamily="2" charset="2"/>
              <a:buChar char="Ø"/>
            </a:pPr>
            <a:r>
              <a:rPr lang="en-US" dirty="0" smtClean="0"/>
              <a:t>The </a:t>
            </a:r>
            <a:r>
              <a:rPr lang="en-US" dirty="0"/>
              <a:t>main memory in the computer is nothing but, the memory unit in the CPU that communicates directly. It is the main storage unit of the computer. This memory is fast as well as large memory used for storing the data throughout the operations of the computer. This memory is made up of RAM as well as </a:t>
            </a:r>
            <a:r>
              <a:rPr lang="en-US" dirty="0" smtClean="0"/>
              <a:t>ROM.</a:t>
            </a:r>
          </a:p>
          <a:p>
            <a:pPr marL="342900" indent="-342900">
              <a:buFont typeface="Wingdings" panose="05000000000000000000" pitchFamily="2" charset="2"/>
              <a:buChar char="Ø"/>
            </a:pPr>
            <a:endParaRPr lang="en-US" u="sng" dirty="0">
              <a:latin typeface="Bahnschrift SemiBold SemiConden" panose="020B0502040204020203" pitchFamily="34" charset="0"/>
            </a:endParaRPr>
          </a:p>
          <a:p>
            <a:pPr algn="ctr"/>
            <a:r>
              <a:rPr lang="en-US" sz="3600" u="sng" dirty="0" smtClean="0">
                <a:latin typeface="Bahnschrift SemiBold SemiConden" panose="020B0502040204020203" pitchFamily="34" charset="0"/>
              </a:rPr>
              <a:t>Magnetic disk</a:t>
            </a:r>
            <a:endParaRPr lang="en-US" sz="3600" u="sng" dirty="0">
              <a:latin typeface="Bahnschrift SemiBold SemiConden" panose="020B0502040204020203" pitchFamily="34" charset="0"/>
            </a:endParaRPr>
          </a:p>
          <a:p>
            <a:pPr marL="342900" indent="-342900">
              <a:buFont typeface="Wingdings" panose="05000000000000000000" pitchFamily="2" charset="2"/>
              <a:buChar char="Ø"/>
            </a:pPr>
            <a:r>
              <a:rPr lang="en-US" dirty="0" smtClean="0"/>
              <a:t>The </a:t>
            </a:r>
            <a:r>
              <a:rPr lang="en-US" dirty="0"/>
              <a:t>magnetic disks in the computer are circular plates fabricated of plastic otherwise metal by magnetized material. All the disks in computer turn jointly at high speed. The tracks in the computer are nothing but bits which are stored within the magnetized plane in spots next to concentric circles. These are usually separated into sections which are named as sectors.</a:t>
            </a:r>
          </a:p>
          <a:p>
            <a:pPr marL="342900" indent="-342900">
              <a:buFont typeface="Wingdings" panose="05000000000000000000" pitchFamily="2" charset="2"/>
              <a:buChar char="Ø"/>
            </a:pPr>
            <a:endParaRPr lang="en-US" dirty="0" smtClean="0">
              <a:latin typeface="Bahnschrift SemiBold SemiConden" panose="020B0502040204020203" pitchFamily="34" charset="0"/>
            </a:endParaRPr>
          </a:p>
          <a:p>
            <a:pPr algn="ctr"/>
            <a:r>
              <a:rPr lang="en-US" sz="3200" u="sng" dirty="0">
                <a:latin typeface="Bahnschrift SemiBold SemiConden" panose="020B0502040204020203" pitchFamily="34" charset="0"/>
              </a:rPr>
              <a:t>MAGNETIC</a:t>
            </a:r>
            <a:r>
              <a:rPr lang="en-US" sz="3200" dirty="0">
                <a:latin typeface="Bahnschrift SemiBold SemiConden" panose="020B0502040204020203" pitchFamily="34" charset="0"/>
              </a:rPr>
              <a:t> </a:t>
            </a:r>
            <a:r>
              <a:rPr lang="en-US" sz="3200" u="sng" dirty="0" smtClean="0">
                <a:latin typeface="Bahnschrift SemiBold SemiConden" panose="020B0502040204020203" pitchFamily="34" charset="0"/>
              </a:rPr>
              <a:t>TAPE</a:t>
            </a:r>
            <a:endParaRPr lang="en-US" sz="3200" dirty="0">
              <a:latin typeface="Bahnschrift SemiBold SemiConden" panose="020B0502040204020203" pitchFamily="34" charset="0"/>
            </a:endParaRPr>
          </a:p>
          <a:p>
            <a:pPr marL="342900" indent="-342900">
              <a:buFont typeface="Wingdings" panose="05000000000000000000" pitchFamily="2" charset="2"/>
              <a:buChar char="Ø"/>
            </a:pPr>
            <a:r>
              <a:rPr lang="en-US" u="sng" dirty="0">
                <a:latin typeface="Bahnschrift SemiBold SemiConden" panose="020B0502040204020203" pitchFamily="34" charset="0"/>
              </a:rPr>
              <a:t>MAGNETIC</a:t>
            </a:r>
            <a:r>
              <a:rPr lang="en-US" dirty="0">
                <a:latin typeface="Bahnschrift SemiBold SemiConden" panose="020B0502040204020203" pitchFamily="34" charset="0"/>
              </a:rPr>
              <a:t> </a:t>
            </a:r>
            <a:r>
              <a:rPr lang="en-US" u="sng" dirty="0">
                <a:latin typeface="Bahnschrift SemiBold SemiConden" panose="020B0502040204020203" pitchFamily="34" charset="0"/>
              </a:rPr>
              <a:t>TAPE</a:t>
            </a:r>
            <a:r>
              <a:rPr lang="en-US" dirty="0">
                <a:latin typeface="Bahnschrift SemiBold SemiConden" panose="020B0502040204020203" pitchFamily="34" charset="0"/>
              </a:rPr>
              <a:t>:-</a:t>
            </a:r>
            <a:r>
              <a:rPr lang="en-US" dirty="0"/>
              <a:t>This tape is a normal magnetic recording which is designed with a slender magnetizable covering on an extended, plastic film of the thin strip. This is mainly used to back up huge data. The access time of memory will be slower within magnetic strip as well as it will take a few minutes for accessing a strip.</a:t>
            </a:r>
            <a:endParaRPr lang="en-US" dirty="0">
              <a:latin typeface="Bahnschrift SemiBold SemiConden" panose="020B0502040204020203" pitchFamily="34" charset="0"/>
            </a:endParaRPr>
          </a:p>
          <a:p>
            <a:pPr marL="342900" indent="-342900">
              <a:buFont typeface="Wingdings" panose="05000000000000000000" pitchFamily="2" charset="2"/>
              <a:buChar char="Ø"/>
            </a:pPr>
            <a:endParaRPr lang="en-US" dirty="0">
              <a:latin typeface="Bahnschrift SemiBold SemiConden" panose="020B0502040204020203" pitchFamily="34" charset="0"/>
            </a:endParaRPr>
          </a:p>
          <a:p>
            <a:endParaRPr lang="en-IN" sz="2000" dirty="0">
              <a:latin typeface="Bahnschrift SemiBold SemiConden" panose="020B0502040204020203" pitchFamily="34" charset="0"/>
            </a:endParaRPr>
          </a:p>
        </p:txBody>
      </p:sp>
      <p:sp>
        <p:nvSpPr>
          <p:cNvPr id="5" name="Arc 4">
            <a:extLst>
              <a:ext uri="{FF2B5EF4-FFF2-40B4-BE49-F238E27FC236}">
                <a16:creationId xmlns:a16="http://schemas.microsoft.com/office/drawing/2014/main" xmlns="" id="{6526DC52-B621-47E4-B072-F251967FDB83}"/>
              </a:ext>
            </a:extLst>
          </p:cNvPr>
          <p:cNvSpPr/>
          <p:nvPr/>
        </p:nvSpPr>
        <p:spPr>
          <a:xfrm>
            <a:off x="39949" y="186432"/>
            <a:ext cx="2809783" cy="310719"/>
          </a:xfrm>
          <a:prstGeom prst="arc">
            <a:avLst>
              <a:gd name="adj1" fmla="val 16200000"/>
              <a:gd name="adj2" fmla="val 165356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xmlns="" val="32021510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Image result for main memory"/>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86384" y="1849685"/>
            <a:ext cx="4094321" cy="3070741"/>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a:extLst>
              <a:ext uri="{FF2B5EF4-FFF2-40B4-BE49-F238E27FC236}">
                <a16:creationId xmlns:a16="http://schemas.microsoft.com/office/drawing/2014/main" xmlns="" id="{501D29F2-F16D-4897-89F6-8E43F9333EAF}"/>
              </a:ext>
            </a:extLst>
          </p:cNvPr>
          <p:cNvPicPr>
            <a:picLocks noChangeAspect="1"/>
          </p:cNvPicPr>
          <p:nvPr/>
        </p:nvPicPr>
        <p:blipFill>
          <a:blip r:embed="rId3" cstate="print">
            <a:extLst>
              <a:ext uri="{28A0092B-C50C-407E-A947-70E740481C1C}">
                <a14:useLocalDpi xmlns:a14="http://schemas.microsoft.com/office/drawing/2010/main" xmlns="" val="0"/>
              </a:ext>
              <a:ext uri="{837473B0-CC2E-450A-ABE3-18F120FF3D39}">
                <a1611:picAttrSrcUrl xmlns="" xmlns:a1611="http://schemas.microsoft.com/office/drawing/2016/11/main" r:id="rId5"/>
              </a:ext>
            </a:extLst>
          </a:blip>
          <a:stretch>
            <a:fillRect/>
          </a:stretch>
        </p:blipFill>
        <p:spPr>
          <a:xfrm>
            <a:off x="5122149" y="2690100"/>
            <a:ext cx="1726707" cy="1389909"/>
          </a:xfrm>
          <a:prstGeom prst="rect">
            <a:avLst/>
          </a:prstGeom>
        </p:spPr>
      </p:pic>
      <p:pic>
        <p:nvPicPr>
          <p:cNvPr id="4" name="Picture 3">
            <a:extLst>
              <a:ext uri="{FF2B5EF4-FFF2-40B4-BE49-F238E27FC236}">
                <a16:creationId xmlns:a16="http://schemas.microsoft.com/office/drawing/2014/main" xmlns="" id="{11D08BA3-7A53-4D9B-83AF-671A0EEAE5F7}"/>
              </a:ext>
            </a:extLst>
          </p:cNvPr>
          <p:cNvPicPr>
            <a:picLocks noChangeAspect="1"/>
          </p:cNvPicPr>
          <p:nvPr/>
        </p:nvPicPr>
        <p:blipFill>
          <a:blip r:embed="rId6" cstate="print">
            <a:extLst>
              <a:ext uri="{28A0092B-C50C-407E-A947-70E740481C1C}">
                <a14:useLocalDpi xmlns:a14="http://schemas.microsoft.com/office/drawing/2010/main" xmlns="" val="0"/>
              </a:ext>
              <a:ext uri="{837473B0-CC2E-450A-ABE3-18F120FF3D39}">
                <a1611:picAttrSrcUrl xmlns="" xmlns:a1611="http://schemas.microsoft.com/office/drawing/2016/11/main" r:id="rId7"/>
              </a:ext>
            </a:extLst>
          </a:blip>
          <a:stretch>
            <a:fillRect/>
          </a:stretch>
        </p:blipFill>
        <p:spPr>
          <a:xfrm>
            <a:off x="7305030" y="2812380"/>
            <a:ext cx="1299474" cy="1145346"/>
          </a:xfrm>
          <a:prstGeom prst="rect">
            <a:avLst/>
          </a:prstGeom>
        </p:spPr>
      </p:pic>
      <p:sp>
        <p:nvSpPr>
          <p:cNvPr id="2" name="Title 1"/>
          <p:cNvSpPr>
            <a:spLocks noGrp="1"/>
          </p:cNvSpPr>
          <p:nvPr>
            <p:ph type="title"/>
          </p:nvPr>
        </p:nvSpPr>
        <p:spPr/>
        <p:txBody>
          <a:bodyPr/>
          <a:lstStyle/>
          <a:p>
            <a:r>
              <a:rPr lang="en-US" dirty="0" smtClean="0"/>
              <a:t>Main memory</a:t>
            </a:r>
            <a:endParaRPr lang="en-IN" dirty="0"/>
          </a:p>
        </p:txBody>
      </p:sp>
      <p:sp>
        <p:nvSpPr>
          <p:cNvPr id="6" name="Content Placeholder 5"/>
          <p:cNvSpPr>
            <a:spLocks noGrp="1"/>
          </p:cNvSpPr>
          <p:nvPr>
            <p:ph sz="half" idx="1"/>
          </p:nvPr>
        </p:nvSpPr>
        <p:spPr>
          <a:xfrm>
            <a:off x="5122150" y="2085255"/>
            <a:ext cx="2146553" cy="573024"/>
          </a:xfrm>
        </p:spPr>
        <p:txBody>
          <a:bodyPr>
            <a:normAutofit fontScale="77500" lnSpcReduction="20000"/>
          </a:bodyPr>
          <a:lstStyle/>
          <a:p>
            <a:pPr marL="0" indent="0">
              <a:buNone/>
            </a:pPr>
            <a:r>
              <a:rPr lang="en-US" u="sng" dirty="0">
                <a:latin typeface="Bahnschrift SemiBold SemiConden" panose="020B0502040204020203" pitchFamily="34" charset="0"/>
              </a:rPr>
              <a:t>MAGNETIC</a:t>
            </a:r>
            <a:r>
              <a:rPr lang="en-US" dirty="0">
                <a:latin typeface="Bahnschrift SemiBold SemiConden" panose="020B0502040204020203" pitchFamily="34" charset="0"/>
              </a:rPr>
              <a:t> </a:t>
            </a:r>
            <a:r>
              <a:rPr lang="en-US" u="sng" dirty="0">
                <a:latin typeface="Bahnschrift SemiBold SemiConden" panose="020B0502040204020203" pitchFamily="34" charset="0"/>
              </a:rPr>
              <a:t>DISKS</a:t>
            </a:r>
            <a:endParaRPr lang="en-IN" dirty="0"/>
          </a:p>
        </p:txBody>
      </p:sp>
      <p:sp>
        <p:nvSpPr>
          <p:cNvPr id="7" name="Content Placeholder 6"/>
          <p:cNvSpPr>
            <a:spLocks noGrp="1"/>
          </p:cNvSpPr>
          <p:nvPr>
            <p:ph sz="half" idx="2"/>
          </p:nvPr>
        </p:nvSpPr>
        <p:spPr>
          <a:xfrm>
            <a:off x="7304962" y="2371768"/>
            <a:ext cx="1839038" cy="440613"/>
          </a:xfrm>
        </p:spPr>
        <p:txBody>
          <a:bodyPr>
            <a:normAutofit fontScale="77500" lnSpcReduction="20000"/>
          </a:bodyPr>
          <a:lstStyle/>
          <a:p>
            <a:pPr marL="0" indent="0">
              <a:buNone/>
            </a:pPr>
            <a:r>
              <a:rPr lang="en-US" u="sng" dirty="0">
                <a:latin typeface="Bahnschrift SemiBold SemiConden" panose="020B0502040204020203" pitchFamily="34" charset="0"/>
              </a:rPr>
              <a:t>MAGNETIC</a:t>
            </a:r>
            <a:r>
              <a:rPr lang="en-US" dirty="0">
                <a:latin typeface="Bahnschrift SemiBold SemiConden" panose="020B0502040204020203" pitchFamily="34" charset="0"/>
              </a:rPr>
              <a:t> </a:t>
            </a:r>
            <a:r>
              <a:rPr lang="en-US" u="sng" dirty="0">
                <a:latin typeface="Bahnschrift SemiBold SemiConden" panose="020B0502040204020203" pitchFamily="34" charset="0"/>
              </a:rPr>
              <a:t>TAPE</a:t>
            </a:r>
            <a:endParaRPr lang="en-IN" dirty="0"/>
          </a:p>
        </p:txBody>
      </p:sp>
    </p:spTree>
    <p:extLst>
      <p:ext uri="{BB962C8B-B14F-4D97-AF65-F5344CB8AC3E}">
        <p14:creationId xmlns:p14="http://schemas.microsoft.com/office/powerpoint/2010/main" xmlns="" val="30551186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BD366DF-C858-4890-B1E1-84B6D94E15CC}"/>
              </a:ext>
            </a:extLst>
          </p:cNvPr>
          <p:cNvSpPr txBox="1"/>
          <p:nvPr/>
        </p:nvSpPr>
        <p:spPr>
          <a:xfrm>
            <a:off x="0" y="1426464"/>
            <a:ext cx="8532439" cy="4124206"/>
          </a:xfrm>
          <a:prstGeom prst="rect">
            <a:avLst/>
          </a:prstGeom>
          <a:noFill/>
        </p:spPr>
        <p:txBody>
          <a:bodyPr wrap="square" rtlCol="0">
            <a:spAutoFit/>
          </a:bodyPr>
          <a:lstStyle/>
          <a:p>
            <a:pPr fontAlgn="base"/>
            <a:r>
              <a:rPr lang="en-US" sz="4000" b="1" dirty="0"/>
              <a:t>Advantages of Memory Hierarchy</a:t>
            </a:r>
          </a:p>
          <a:p>
            <a:pPr fontAlgn="base"/>
            <a:r>
              <a:rPr lang="en-US" sz="3200" dirty="0"/>
              <a:t>The need for a memory hierarchy includes the following</a:t>
            </a:r>
            <a:r>
              <a:rPr lang="en-US" sz="2000" dirty="0"/>
              <a:t>.</a:t>
            </a:r>
          </a:p>
          <a:p>
            <a:pPr marL="285750" indent="-285750" fontAlgn="base">
              <a:buFont typeface="Wingdings" panose="05000000000000000000" pitchFamily="2" charset="2"/>
              <a:buChar char="q"/>
            </a:pPr>
            <a:endParaRPr lang="en-US" sz="2000" dirty="0"/>
          </a:p>
          <a:p>
            <a:pPr marL="285750" indent="-285750" fontAlgn="base">
              <a:buFont typeface="Wingdings" panose="05000000000000000000" pitchFamily="2" charset="2"/>
              <a:buChar char="ü"/>
            </a:pPr>
            <a:r>
              <a:rPr lang="en-US" sz="2400" dirty="0">
                <a:latin typeface="Bahnschrift SemiBold SemiConden" panose="020B0502040204020203" pitchFamily="34" charset="0"/>
              </a:rPr>
              <a:t>Memory distributing is simple and economical.</a:t>
            </a:r>
          </a:p>
          <a:p>
            <a:pPr marL="285750" indent="-285750" fontAlgn="base">
              <a:buFont typeface="Wingdings" panose="05000000000000000000" pitchFamily="2" charset="2"/>
              <a:buChar char="ü"/>
            </a:pPr>
            <a:r>
              <a:rPr lang="en-US" sz="2400" dirty="0">
                <a:latin typeface="Bahnschrift SemiBold SemiConden" panose="020B0502040204020203" pitchFamily="34" charset="0"/>
              </a:rPr>
              <a:t>Removes external destruction.</a:t>
            </a:r>
          </a:p>
          <a:p>
            <a:pPr marL="285750" indent="-285750" fontAlgn="base">
              <a:buFont typeface="Wingdings" panose="05000000000000000000" pitchFamily="2" charset="2"/>
              <a:buChar char="ü"/>
            </a:pPr>
            <a:r>
              <a:rPr lang="en-US" sz="2400" dirty="0">
                <a:latin typeface="Bahnschrift SemiBold SemiConden" panose="020B0502040204020203" pitchFamily="34" charset="0"/>
              </a:rPr>
              <a:t>Data can be spread all over.</a:t>
            </a:r>
          </a:p>
          <a:p>
            <a:pPr marL="285750" indent="-285750" fontAlgn="base">
              <a:buFont typeface="Wingdings" panose="05000000000000000000" pitchFamily="2" charset="2"/>
              <a:buChar char="ü"/>
            </a:pPr>
            <a:r>
              <a:rPr lang="en-US" sz="2400" dirty="0">
                <a:latin typeface="Bahnschrift SemiBold SemiConden" panose="020B0502040204020203" pitchFamily="34" charset="0"/>
              </a:rPr>
              <a:t>Permits demand paging &amp; pre-paging.</a:t>
            </a:r>
          </a:p>
          <a:p>
            <a:pPr marL="285750" indent="-285750" fontAlgn="base">
              <a:buFont typeface="Wingdings" panose="05000000000000000000" pitchFamily="2" charset="2"/>
              <a:buChar char="ü"/>
            </a:pPr>
            <a:r>
              <a:rPr lang="en-US" sz="2400" dirty="0">
                <a:latin typeface="Bahnschrift SemiBold SemiConden" panose="020B0502040204020203" pitchFamily="34" charset="0"/>
              </a:rPr>
              <a:t>Swapping will be more proficient</a:t>
            </a:r>
            <a:r>
              <a:rPr lang="en-US" sz="2400" dirty="0"/>
              <a:t>.</a:t>
            </a:r>
          </a:p>
          <a:p>
            <a:endParaRPr lang="en-IN" sz="2000" dirty="0"/>
          </a:p>
        </p:txBody>
      </p:sp>
    </p:spTree>
    <p:extLst>
      <p:ext uri="{BB962C8B-B14F-4D97-AF65-F5344CB8AC3E}">
        <p14:creationId xmlns:p14="http://schemas.microsoft.com/office/powerpoint/2010/main" xmlns="" val="23048014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ypes of memory in compute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
            <a:ext cx="9144000" cy="685799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617827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C512863-11BE-433E-8CEA-738BDC6DB97F}"/>
              </a:ext>
            </a:extLst>
          </p:cNvPr>
          <p:cNvSpPr/>
          <p:nvPr/>
        </p:nvSpPr>
        <p:spPr>
          <a:xfrm>
            <a:off x="611560" y="332656"/>
            <a:ext cx="6696744" cy="923330"/>
          </a:xfrm>
          <a:prstGeom prst="rect">
            <a:avLst/>
          </a:prstGeom>
          <a:noFill/>
        </p:spPr>
        <p:txBody>
          <a:bodyPr wrap="squar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Internal</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Memory</a:t>
            </a:r>
          </a:p>
        </p:txBody>
      </p:sp>
      <p:sp>
        <p:nvSpPr>
          <p:cNvPr id="8" name="TextBox 7">
            <a:extLst>
              <a:ext uri="{FF2B5EF4-FFF2-40B4-BE49-F238E27FC236}">
                <a16:creationId xmlns:a16="http://schemas.microsoft.com/office/drawing/2014/main" xmlns="" id="{9CD3E58C-CCEE-4B32-9B9C-36C3936943F7}"/>
              </a:ext>
            </a:extLst>
          </p:cNvPr>
          <p:cNvSpPr txBox="1"/>
          <p:nvPr/>
        </p:nvSpPr>
        <p:spPr>
          <a:xfrm>
            <a:off x="251520" y="1556792"/>
            <a:ext cx="8676458" cy="4370427"/>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t>In computer, all of the storage spaces that are accessible by a processor without the use of computer input/output channels.</a:t>
            </a:r>
          </a:p>
          <a:p>
            <a:pPr marL="285750" indent="-285750">
              <a:buFont typeface="Wingdings" panose="05000000000000000000" pitchFamily="2" charset="2"/>
              <a:buChar char="Ø"/>
            </a:pPr>
            <a:endParaRPr lang="en-IN" sz="2000" dirty="0"/>
          </a:p>
          <a:p>
            <a:pPr marL="285750" indent="-285750">
              <a:buFont typeface="Wingdings" panose="05000000000000000000" pitchFamily="2" charset="2"/>
              <a:buChar char="Ø"/>
            </a:pPr>
            <a:r>
              <a:rPr lang="en-IN" sz="2000" dirty="0"/>
              <a:t>Internal Memory usually includes several types of storage such as main storage, cache storage, cache memory and special registers, all of which can be directly accessed by the processor.</a:t>
            </a:r>
          </a:p>
          <a:p>
            <a:pPr marL="285750" indent="-285750">
              <a:buFont typeface="Wingdings" panose="05000000000000000000" pitchFamily="2" charset="2"/>
              <a:buChar char="Ø"/>
            </a:pPr>
            <a:endParaRPr lang="en-IN" sz="2000" dirty="0"/>
          </a:p>
          <a:p>
            <a:pPr marL="285750" indent="-285750">
              <a:buFont typeface="Wingdings" panose="05000000000000000000" pitchFamily="2" charset="2"/>
              <a:buChar char="Ø"/>
            </a:pPr>
            <a:r>
              <a:rPr lang="en-IN" sz="2000" dirty="0"/>
              <a:t>It typically refers to the main memory(RAM) but may also refer to ROM and Flash Memory. In either case, internal memory generally refers to chips rather than disks or tapes.</a:t>
            </a:r>
          </a:p>
          <a:p>
            <a:pPr marL="285750" indent="-285750">
              <a:buFont typeface="Wingdings" panose="05000000000000000000" pitchFamily="2" charset="2"/>
              <a:buChar char="Ø"/>
            </a:pPr>
            <a:endParaRPr lang="en-IN" sz="2000" dirty="0"/>
          </a:p>
          <a:p>
            <a:pPr marL="285750" indent="-285750">
              <a:buFont typeface="Wingdings" panose="05000000000000000000" pitchFamily="2" charset="2"/>
              <a:buChar char="Ø"/>
            </a:pPr>
            <a:r>
              <a:rPr lang="en-IN" sz="2000" dirty="0"/>
              <a:t>It often refers to simply as memory, is the only one directly accessible to the CPU.</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xmlns="" val="25204278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internal memory"/>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60732" y="2140647"/>
            <a:ext cx="4711468" cy="3266619"/>
          </a:xfrm>
          <a:prstGeom prst="rect">
            <a:avLst/>
          </a:prstGeom>
          <a:noFill/>
          <a:extLst>
            <a:ext uri="{909E8E84-426E-40DD-AFC4-6F175D3DCCD1}">
              <a14:hiddenFill xmlns:a14="http://schemas.microsoft.com/office/drawing/2010/main" xmlns="">
                <a:solidFill>
                  <a:srgbClr val="FFFFFF"/>
                </a:solidFill>
              </a14:hiddenFill>
            </a:ext>
          </a:extLst>
        </p:spPr>
      </p:pic>
      <p:sp>
        <p:nvSpPr>
          <p:cNvPr id="2" name="AutoShape 4" descr="Image result for internal memory"/>
          <p:cNvSpPr>
            <a:spLocks noChangeAspect="1" noChangeArrowheads="1"/>
          </p:cNvSpPr>
          <p:nvPr/>
        </p:nvSpPr>
        <p:spPr bwMode="auto">
          <a:xfrm>
            <a:off x="116681" y="-144463"/>
            <a:ext cx="2286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itle 2"/>
          <p:cNvSpPr>
            <a:spLocks noGrp="1"/>
          </p:cNvSpPr>
          <p:nvPr>
            <p:ph type="title"/>
          </p:nvPr>
        </p:nvSpPr>
        <p:spPr>
          <a:xfrm>
            <a:off x="395536" y="764704"/>
            <a:ext cx="5127440" cy="1484783"/>
          </a:xfrm>
        </p:spPr>
        <p:txBody>
          <a:bodyPr>
            <a:normAutofit fontScale="90000"/>
          </a:bodyPr>
          <a:lstStyle/>
          <a:p>
            <a:r>
              <a:rPr lang="en-US" dirty="0" smtClean="0"/>
              <a:t>Internal memory</a:t>
            </a:r>
            <a:br>
              <a:rPr lang="en-US" dirty="0" smtClean="0"/>
            </a:br>
            <a:endParaRPr lang="en-IN" dirty="0"/>
          </a:p>
        </p:txBody>
      </p:sp>
    </p:spTree>
    <p:extLst>
      <p:ext uri="{BB962C8B-B14F-4D97-AF65-F5344CB8AC3E}">
        <p14:creationId xmlns:p14="http://schemas.microsoft.com/office/powerpoint/2010/main" xmlns="" val="6431670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able">
            <a:extLst>
              <a:ext uri="{FF2B5EF4-FFF2-40B4-BE49-F238E27FC236}">
                <a16:creationId xmlns:a16="http://schemas.microsoft.com/office/drawing/2014/main" xmlns="" id="{BC5393CD-2A22-42F0-9488-2C087F3F73CB}"/>
              </a:ext>
            </a:extLst>
          </p:cNvPr>
          <p:cNvPicPr>
            <a:picLocks noChangeAspect="1"/>
          </p:cNvPicPr>
          <p:nvPr/>
        </p:nvPicPr>
        <p:blipFill>
          <a:blip r:embed="rId2" cstate="print"/>
          <a:stretch>
            <a:fillRect/>
          </a:stretch>
        </p:blipFill>
        <p:spPr>
          <a:xfrm>
            <a:off x="984796" y="1373294"/>
            <a:ext cx="7298070" cy="5484706"/>
          </a:xfrm>
          <a:prstGeom prst="rect">
            <a:avLst/>
          </a:prstGeom>
          <a:solidFill>
            <a:srgbClr val="CCFFCC"/>
          </a:solidFill>
        </p:spPr>
      </p:pic>
      <p:sp>
        <p:nvSpPr>
          <p:cNvPr id="3" name="Rectangle 2">
            <a:extLst>
              <a:ext uri="{FF2B5EF4-FFF2-40B4-BE49-F238E27FC236}">
                <a16:creationId xmlns:a16="http://schemas.microsoft.com/office/drawing/2014/main" xmlns="" id="{EE1388E8-DD93-40FA-865D-186E005C0B49}"/>
              </a:ext>
            </a:extLst>
          </p:cNvPr>
          <p:cNvSpPr/>
          <p:nvPr/>
        </p:nvSpPr>
        <p:spPr>
          <a:xfrm>
            <a:off x="179512" y="329185"/>
            <a:ext cx="8964488" cy="1754326"/>
          </a:xfrm>
          <a:prstGeom prst="rect">
            <a:avLst/>
          </a:prstGeom>
          <a:noFill/>
        </p:spPr>
        <p:txBody>
          <a:bodyPr wrap="squar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Types of secondary memory</a:t>
            </a:r>
            <a:endParaRPr lang="en-US" sz="5400" dirty="0">
              <a:ln w="0"/>
              <a:effectLst>
                <a:outerShdw blurRad="38100" dist="19050" dir="2700000" algn="tl" rotWithShape="0">
                  <a:schemeClr val="dk1">
                    <a:alpha val="40000"/>
                  </a:schemeClr>
                </a:outerShdw>
              </a:effectLst>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9632077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E5853A5-A4AE-425B-A745-329E11EC67EA}"/>
              </a:ext>
            </a:extLst>
          </p:cNvPr>
          <p:cNvSpPr/>
          <p:nvPr/>
        </p:nvSpPr>
        <p:spPr>
          <a:xfrm>
            <a:off x="1476001" y="1115408"/>
            <a:ext cx="5936942" cy="4770537"/>
          </a:xfrm>
          <a:prstGeom prst="rect">
            <a:avLst/>
          </a:prstGeom>
        </p:spPr>
        <p:txBody>
          <a:bodyPr wrap="square">
            <a:spAutoFit/>
          </a:bodyPr>
          <a:lstStyle/>
          <a:p>
            <a:endParaRPr lang="en-GB" altLang="en-US" sz="2400" dirty="0"/>
          </a:p>
          <a:p>
            <a:pPr marL="742950" lvl="1" indent="-285750">
              <a:buFont typeface="Wingdings" panose="05000000000000000000" pitchFamily="2" charset="2"/>
              <a:buChar char="Ø"/>
            </a:pPr>
            <a:r>
              <a:rPr lang="en-GB" altLang="en-US" sz="2800" dirty="0"/>
              <a:t>Misnamed as all semiconductor memory is random access</a:t>
            </a:r>
          </a:p>
          <a:p>
            <a:pPr lvl="1"/>
            <a:endParaRPr lang="en-GB" altLang="en-US" sz="2800" dirty="0"/>
          </a:p>
          <a:p>
            <a:pPr marL="742950" lvl="1" indent="-285750">
              <a:buFont typeface="Wingdings" panose="05000000000000000000" pitchFamily="2" charset="2"/>
              <a:buChar char="Ø"/>
            </a:pPr>
            <a:r>
              <a:rPr lang="en-GB" altLang="en-US" sz="2800" dirty="0"/>
              <a:t>Read/Write</a:t>
            </a:r>
          </a:p>
          <a:p>
            <a:pPr lvl="1"/>
            <a:endParaRPr lang="en-GB" altLang="en-US" sz="2800" dirty="0"/>
          </a:p>
          <a:p>
            <a:pPr marL="742950" lvl="1" indent="-285750">
              <a:buFont typeface="Wingdings" panose="05000000000000000000" pitchFamily="2" charset="2"/>
              <a:buChar char="Ø"/>
            </a:pPr>
            <a:r>
              <a:rPr lang="en-GB" altLang="en-US" sz="2800" dirty="0"/>
              <a:t>Volatile</a:t>
            </a:r>
          </a:p>
          <a:p>
            <a:pPr lvl="1"/>
            <a:endParaRPr lang="en-GB" altLang="en-US" sz="2800" dirty="0"/>
          </a:p>
          <a:p>
            <a:pPr marL="742950" lvl="1" indent="-285750">
              <a:buFont typeface="Wingdings" panose="05000000000000000000" pitchFamily="2" charset="2"/>
              <a:buChar char="Ø"/>
            </a:pPr>
            <a:r>
              <a:rPr lang="en-GB" altLang="en-US" sz="2800" dirty="0"/>
              <a:t>Temporary storage</a:t>
            </a:r>
          </a:p>
          <a:p>
            <a:pPr lvl="1"/>
            <a:endParaRPr lang="en-GB" altLang="en-US" sz="2800" dirty="0"/>
          </a:p>
          <a:p>
            <a:pPr marL="742950" lvl="1" indent="-285750">
              <a:buFont typeface="Wingdings" panose="05000000000000000000" pitchFamily="2" charset="2"/>
              <a:buChar char="Ø"/>
            </a:pPr>
            <a:r>
              <a:rPr lang="en-GB" altLang="en-US" sz="2800" dirty="0"/>
              <a:t>Static or dynamic</a:t>
            </a:r>
          </a:p>
        </p:txBody>
      </p:sp>
      <p:sp>
        <p:nvSpPr>
          <p:cNvPr id="4" name="Rectangle 3">
            <a:extLst>
              <a:ext uri="{FF2B5EF4-FFF2-40B4-BE49-F238E27FC236}">
                <a16:creationId xmlns:a16="http://schemas.microsoft.com/office/drawing/2014/main" xmlns="" id="{565353AC-4273-4784-9A8B-BF42966934D0}"/>
              </a:ext>
            </a:extLst>
          </p:cNvPr>
          <p:cNvSpPr/>
          <p:nvPr/>
        </p:nvSpPr>
        <p:spPr>
          <a:xfrm>
            <a:off x="662185" y="192077"/>
            <a:ext cx="7776839" cy="1600438"/>
          </a:xfrm>
          <a:prstGeom prst="rect">
            <a:avLst/>
          </a:prstGeom>
          <a:noFill/>
        </p:spPr>
        <p:txBody>
          <a:bodyPr wrap="square" lIns="91440" tIns="45720" rIns="91440" bIns="45720">
            <a:spAutoFit/>
          </a:bodyPr>
          <a:lstStyle/>
          <a:p>
            <a:pPr algn="ctr"/>
            <a:r>
              <a:rPr lang="en-US" sz="5400" b="1" cap="none" spc="0" dirty="0" smtClean="0">
                <a:ln w="0"/>
                <a:solidFill>
                  <a:schemeClr val="tx1"/>
                </a:solidFill>
                <a:effectLst>
                  <a:outerShdw blurRad="38100" dist="19050" dir="2700000" algn="tl" rotWithShape="0">
                    <a:schemeClr val="dk1">
                      <a:alpha val="40000"/>
                    </a:schemeClr>
                  </a:outerShdw>
                </a:effectLst>
              </a:rPr>
              <a:t>RAM-</a:t>
            </a:r>
            <a:r>
              <a:rPr lang="en-US" sz="4400" b="1" cap="none" spc="0" dirty="0" smtClean="0">
                <a:ln w="0"/>
                <a:solidFill>
                  <a:schemeClr val="tx1"/>
                </a:solidFill>
                <a:effectLst>
                  <a:outerShdw blurRad="38100" dist="19050" dir="2700000" algn="tl" rotWithShape="0">
                    <a:schemeClr val="dk1">
                      <a:alpha val="40000"/>
                    </a:schemeClr>
                  </a:outerShdw>
                </a:effectLst>
              </a:rPr>
              <a:t>RANDOM </a:t>
            </a:r>
            <a:r>
              <a:rPr lang="en-US" sz="4400" b="1" cap="none" spc="0" dirty="0">
                <a:ln w="0"/>
                <a:solidFill>
                  <a:schemeClr val="tx1"/>
                </a:solidFill>
                <a:effectLst>
                  <a:outerShdw blurRad="38100" dist="19050" dir="2700000" algn="tl" rotWithShape="0">
                    <a:schemeClr val="dk1">
                      <a:alpha val="40000"/>
                    </a:schemeClr>
                  </a:outerShdw>
                </a:effectLst>
              </a:rPr>
              <a:t>ACCESS </a:t>
            </a:r>
            <a:r>
              <a:rPr lang="en-US" sz="4400" b="1" cap="none" spc="0" dirty="0" smtClean="0">
                <a:ln w="0"/>
                <a:solidFill>
                  <a:schemeClr val="tx1"/>
                </a:solidFill>
                <a:effectLst>
                  <a:outerShdw blurRad="38100" dist="19050" dir="2700000" algn="tl" rotWithShape="0">
                    <a:schemeClr val="dk1">
                      <a:alpha val="40000"/>
                    </a:schemeClr>
                  </a:outerShdw>
                </a:effectLst>
              </a:rPr>
              <a:t>MEMORY</a:t>
            </a:r>
            <a:endParaRPr lang="en-US" sz="44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1686892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fontScale="90000"/>
          </a:bodyPr>
          <a:lstStyle/>
          <a:p>
            <a:r>
              <a:rPr lang="en-US" dirty="0" smtClean="0"/>
              <a:t>    </a:t>
            </a:r>
            <a:r>
              <a:rPr lang="en-US" sz="4000" dirty="0" smtClean="0">
                <a:latin typeface="Algerian" pitchFamily="82" charset="0"/>
              </a:rPr>
              <a:t>ARITHMETIC AND LOGICAL UNIT (ALU)</a:t>
            </a:r>
            <a:endParaRPr lang="en-US" sz="4000" dirty="0">
              <a:latin typeface="Algerian" pitchFamily="82" charset="0"/>
            </a:endParaRPr>
          </a:p>
        </p:txBody>
      </p:sp>
      <p:sp>
        <p:nvSpPr>
          <p:cNvPr id="8" name="Text Placeholder 7"/>
          <p:cNvSpPr>
            <a:spLocks noGrp="1"/>
          </p:cNvSpPr>
          <p:nvPr>
            <p:ph type="body" idx="1"/>
          </p:nvPr>
        </p:nvSpPr>
        <p:spPr>
          <a:xfrm>
            <a:off x="0" y="2133600"/>
            <a:ext cx="8763000" cy="762000"/>
          </a:xfrm>
        </p:spPr>
        <p:txBody>
          <a:bodyPr>
            <a:normAutofit/>
          </a:bodyPr>
          <a:lstStyle/>
          <a:p>
            <a:r>
              <a:rPr lang="en-US" sz="3600" dirty="0" smtClean="0">
                <a:solidFill>
                  <a:schemeClr val="tx1"/>
                </a:solidFill>
                <a:latin typeface="Algerian" pitchFamily="82" charset="0"/>
              </a:rPr>
              <a:t>                     Control unit (cu)</a:t>
            </a:r>
            <a:r>
              <a:rPr lang="en-US" sz="3600" dirty="0" smtClean="0">
                <a:latin typeface="Algerian" pitchFamily="82" charset="0"/>
              </a:rPr>
              <a:t> </a:t>
            </a:r>
            <a:endParaRPr lang="en-US" sz="3600" dirty="0">
              <a:latin typeface="Algerian" pitchFamily="82" charset="0"/>
            </a:endParaRPr>
          </a:p>
        </p:txBody>
      </p:sp>
      <p:sp>
        <p:nvSpPr>
          <p:cNvPr id="3" name="Content Placeholder 2"/>
          <p:cNvSpPr>
            <a:spLocks noGrp="1"/>
          </p:cNvSpPr>
          <p:nvPr>
            <p:ph sz="quarter" idx="2"/>
          </p:nvPr>
        </p:nvSpPr>
        <p:spPr>
          <a:xfrm>
            <a:off x="304800" y="762000"/>
            <a:ext cx="8534400" cy="1371601"/>
          </a:xfrm>
        </p:spPr>
        <p:txBody>
          <a:bodyPr>
            <a:noAutofit/>
          </a:bodyPr>
          <a:lstStyle/>
          <a:p>
            <a:r>
              <a:rPr lang="en-US" sz="2800" dirty="0" smtClean="0"/>
              <a:t>The  ALU allows arithmetic (add, subtract etc) and logical (AND, OR, NOT etc)operations to be carried out</a:t>
            </a:r>
            <a:r>
              <a:rPr lang="en-US" sz="1800" dirty="0" smtClean="0"/>
              <a:t>.</a:t>
            </a:r>
            <a:endParaRPr lang="en-US" sz="1800" dirty="0"/>
          </a:p>
        </p:txBody>
      </p:sp>
      <p:sp>
        <p:nvSpPr>
          <p:cNvPr id="10" name="Content Placeholder 9"/>
          <p:cNvSpPr>
            <a:spLocks noGrp="1"/>
          </p:cNvSpPr>
          <p:nvPr>
            <p:ph sz="quarter" idx="4"/>
          </p:nvPr>
        </p:nvSpPr>
        <p:spPr>
          <a:xfrm>
            <a:off x="304799" y="2895600"/>
            <a:ext cx="8534401" cy="3962400"/>
          </a:xfrm>
        </p:spPr>
        <p:txBody>
          <a:bodyPr>
            <a:normAutofit/>
          </a:bodyPr>
          <a:lstStyle/>
          <a:p>
            <a:r>
              <a:rPr lang="en-US" sz="2800" dirty="0" smtClean="0"/>
              <a:t>The control unit controls the operation of the computer’s ALU, memory and input/output devices, telling them how to respond to the program instructions it has just read and interpreted from the memory unit.</a:t>
            </a:r>
          </a:p>
          <a:p>
            <a:r>
              <a:rPr lang="en-US" sz="2800" dirty="0" smtClean="0"/>
              <a:t>The control unit also provides the timing and control signals required by other computer components. </a:t>
            </a:r>
            <a:endParaRPr lang="en-US" sz="28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80394CD2-3705-42FB-AD20-1FB24669C74C}"/>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l="16283" t="22496" r="17503" b="38136"/>
          <a:stretch>
            <a:fillRect/>
          </a:stretch>
        </p:blipFill>
        <p:spPr bwMode="auto">
          <a:xfrm>
            <a:off x="745847" y="1502753"/>
            <a:ext cx="7650210" cy="41624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xmlns="" id="{418BAC7A-A0D7-40FE-9CA4-B830A9D47AD6}"/>
              </a:ext>
            </a:extLst>
          </p:cNvPr>
          <p:cNvSpPr/>
          <p:nvPr/>
        </p:nvSpPr>
        <p:spPr>
          <a:xfrm>
            <a:off x="1101450" y="491878"/>
            <a:ext cx="661636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Memory cell operation</a:t>
            </a:r>
          </a:p>
        </p:txBody>
      </p:sp>
    </p:spTree>
    <p:extLst>
      <p:ext uri="{BB962C8B-B14F-4D97-AF65-F5344CB8AC3E}">
        <p14:creationId xmlns:p14="http://schemas.microsoft.com/office/powerpoint/2010/main" xmlns="" val="31016282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5BF3E3E-DC7F-42C6-9835-5824E4BE47FC}"/>
              </a:ext>
            </a:extLst>
          </p:cNvPr>
          <p:cNvSpPr/>
          <p:nvPr/>
        </p:nvSpPr>
        <p:spPr>
          <a:xfrm>
            <a:off x="1975104" y="756848"/>
            <a:ext cx="4572000" cy="5940088"/>
          </a:xfrm>
          <a:prstGeom prst="rect">
            <a:avLst/>
          </a:prstGeom>
        </p:spPr>
        <p:txBody>
          <a:bodyPr>
            <a:spAutoFit/>
          </a:bodyPr>
          <a:lstStyle/>
          <a:p>
            <a:pPr marL="285750" indent="-285750">
              <a:buFont typeface="Wingdings" panose="05000000000000000000" pitchFamily="2" charset="2"/>
              <a:buChar char="Ø"/>
            </a:pPr>
            <a:r>
              <a:rPr lang="en-GB" altLang="en-US" sz="2000" dirty="0"/>
              <a:t>Bits stored as charge in </a:t>
            </a:r>
            <a:r>
              <a:rPr lang="en-GB" altLang="en-US" sz="2000" dirty="0" smtClean="0"/>
              <a:t>capacitors</a:t>
            </a:r>
            <a:endParaRPr lang="en-GB" altLang="en-US" sz="2000" dirty="0"/>
          </a:p>
          <a:p>
            <a:pPr marL="342900" indent="-342900">
              <a:buFont typeface="Wingdings" panose="05000000000000000000" pitchFamily="2" charset="2"/>
              <a:buChar char="Ø"/>
            </a:pPr>
            <a:r>
              <a:rPr lang="en-GB" altLang="en-US" sz="2000" dirty="0"/>
              <a:t>Charges leak</a:t>
            </a:r>
            <a:r>
              <a:rPr lang="en-GB" altLang="en-US" sz="2000" dirty="0" smtClean="0"/>
              <a:t>.</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Need refreshing even when powered</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Simpler construction</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Smaller per bit</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Less expensive</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Need refresh circuits</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Slower</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Main memory</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Essentially analogue</a:t>
            </a:r>
          </a:p>
          <a:p>
            <a:pPr lvl="1"/>
            <a:endParaRPr lang="en-GB" altLang="en-US" sz="2000" dirty="0"/>
          </a:p>
        </p:txBody>
      </p:sp>
      <p:sp>
        <p:nvSpPr>
          <p:cNvPr id="3" name="Rectangle 2">
            <a:extLst>
              <a:ext uri="{FF2B5EF4-FFF2-40B4-BE49-F238E27FC236}">
                <a16:creationId xmlns:a16="http://schemas.microsoft.com/office/drawing/2014/main" xmlns="" id="{1351E5A4-09E0-4C80-9762-CD1B377F3D64}"/>
              </a:ext>
            </a:extLst>
          </p:cNvPr>
          <p:cNvSpPr/>
          <p:nvPr/>
        </p:nvSpPr>
        <p:spPr>
          <a:xfrm>
            <a:off x="1549908" y="1"/>
            <a:ext cx="5422392" cy="830997"/>
          </a:xfrm>
          <a:prstGeom prst="rect">
            <a:avLst/>
          </a:prstGeom>
          <a:noFill/>
        </p:spPr>
        <p:txBody>
          <a:bodyPr wrap="square" lIns="91440" tIns="45720" rIns="91440" bIns="45720">
            <a:spAutoFit/>
          </a:bodyPr>
          <a:lstStyle/>
          <a:p>
            <a:pPr algn="ctr"/>
            <a:r>
              <a:rPr lang="en-US" sz="4800" b="1" cap="none" spc="0" dirty="0">
                <a:ln w="0"/>
                <a:solidFill>
                  <a:schemeClr val="tx1"/>
                </a:solidFill>
                <a:effectLst>
                  <a:outerShdw blurRad="38100" dist="19050" dir="2700000" algn="tl" rotWithShape="0">
                    <a:schemeClr val="dk1">
                      <a:alpha val="40000"/>
                    </a:schemeClr>
                  </a:outerShdw>
                </a:effectLst>
              </a:rPr>
              <a:t>Dynamic RAM</a:t>
            </a:r>
          </a:p>
        </p:txBody>
      </p:sp>
    </p:spTree>
    <p:extLst>
      <p:ext uri="{BB962C8B-B14F-4D97-AF65-F5344CB8AC3E}">
        <p14:creationId xmlns:p14="http://schemas.microsoft.com/office/powerpoint/2010/main" xmlns="" val="26652787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DC46726-FD4D-4667-90F9-1FE2991C300D}"/>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t="9607" r="67038" b="33951"/>
          <a:stretch>
            <a:fillRect/>
          </a:stretch>
        </p:blipFill>
        <p:spPr bwMode="auto">
          <a:xfrm>
            <a:off x="1877628" y="1296140"/>
            <a:ext cx="4947082" cy="55618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xmlns="" id="{7E40B4B0-6A05-47A9-9B9A-86F6A7D7EE90}"/>
              </a:ext>
            </a:extLst>
          </p:cNvPr>
          <p:cNvSpPr/>
          <p:nvPr/>
        </p:nvSpPr>
        <p:spPr>
          <a:xfrm>
            <a:off x="707912" y="372810"/>
            <a:ext cx="766639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Structure of Dynamic RAM</a:t>
            </a:r>
          </a:p>
        </p:txBody>
      </p:sp>
    </p:spTree>
    <p:extLst>
      <p:ext uri="{BB962C8B-B14F-4D97-AF65-F5344CB8AC3E}">
        <p14:creationId xmlns:p14="http://schemas.microsoft.com/office/powerpoint/2010/main" xmlns="" val="15847416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6FAEADA-E59B-49D9-8A8D-CBE845BA91C1}"/>
              </a:ext>
            </a:extLst>
          </p:cNvPr>
          <p:cNvSpPr/>
          <p:nvPr/>
        </p:nvSpPr>
        <p:spPr>
          <a:xfrm>
            <a:off x="2486991" y="878074"/>
            <a:ext cx="4572000" cy="5940088"/>
          </a:xfrm>
          <a:prstGeom prst="rect">
            <a:avLst/>
          </a:prstGeom>
        </p:spPr>
        <p:txBody>
          <a:bodyPr>
            <a:spAutoFit/>
          </a:bodyPr>
          <a:lstStyle/>
          <a:p>
            <a:pPr marL="342900" indent="-342900">
              <a:buFont typeface="Wingdings" panose="05000000000000000000" pitchFamily="2" charset="2"/>
              <a:buChar char="Ø"/>
            </a:pPr>
            <a:r>
              <a:rPr lang="en-GB" altLang="en-US" sz="2000" dirty="0"/>
              <a:t>Bits stored as on/off switches</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No charges to leak</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No refreshing needed when powered</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More complex construction</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Larger per bit</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More expensive</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Does not need refresh circuits</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Faster</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Cache</a:t>
            </a:r>
          </a:p>
          <a:p>
            <a:pPr marL="342900" indent="-342900">
              <a:buFont typeface="Wingdings" panose="05000000000000000000" pitchFamily="2" charset="2"/>
              <a:buChar char="Ø"/>
            </a:pPr>
            <a:r>
              <a:rPr lang="en-GB" altLang="en-US" sz="2000" dirty="0"/>
              <a:t>Digital</a:t>
            </a:r>
          </a:p>
          <a:p>
            <a:pPr lvl="1"/>
            <a:r>
              <a:rPr lang="en-GB" altLang="en-US" sz="2000" dirty="0"/>
              <a:t>Uses flip-flops</a:t>
            </a:r>
            <a:endParaRPr lang="en-IN" sz="2000" dirty="0"/>
          </a:p>
        </p:txBody>
      </p:sp>
      <p:sp>
        <p:nvSpPr>
          <p:cNvPr id="3" name="Rectangle 2">
            <a:extLst>
              <a:ext uri="{FF2B5EF4-FFF2-40B4-BE49-F238E27FC236}">
                <a16:creationId xmlns:a16="http://schemas.microsoft.com/office/drawing/2014/main" xmlns="" id="{567D82C1-7E90-460A-A535-F779BE74FD49}"/>
              </a:ext>
            </a:extLst>
          </p:cNvPr>
          <p:cNvSpPr/>
          <p:nvPr/>
        </p:nvSpPr>
        <p:spPr>
          <a:xfrm>
            <a:off x="2563642" y="0"/>
            <a:ext cx="3535776" cy="923330"/>
          </a:xfrm>
          <a:prstGeom prst="rect">
            <a:avLst/>
          </a:prstGeom>
          <a:noFill/>
        </p:spPr>
        <p:txBody>
          <a:bodyPr wrap="none" lIns="91440" tIns="45720" rIns="91440" bIns="45720">
            <a:spAutoFit/>
          </a:bodyPr>
          <a:lstStyle/>
          <a:p>
            <a:pPr algn="ctr"/>
            <a:r>
              <a:rPr lang="en-US" sz="5400" cap="none" spc="0" dirty="0">
                <a:ln w="0"/>
                <a:solidFill>
                  <a:schemeClr val="tx1"/>
                </a:solidFill>
                <a:effectLst>
                  <a:outerShdw blurRad="38100" dist="19050" dir="2700000" algn="tl" rotWithShape="0">
                    <a:schemeClr val="dk1">
                      <a:alpha val="40000"/>
                    </a:schemeClr>
                  </a:outerShdw>
                </a:effectLst>
              </a:rPr>
              <a:t>STATIC RAM</a:t>
            </a:r>
          </a:p>
        </p:txBody>
      </p:sp>
    </p:spTree>
    <p:extLst>
      <p:ext uri="{BB962C8B-B14F-4D97-AF65-F5344CB8AC3E}">
        <p14:creationId xmlns:p14="http://schemas.microsoft.com/office/powerpoint/2010/main" xmlns="" val="10820044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83B0DCF0-0D3F-4B18-8EBB-73247381E944}"/>
              </a:ext>
            </a:extLst>
          </p:cNvPr>
          <p:cNvSpPr/>
          <p:nvPr/>
        </p:nvSpPr>
        <p:spPr>
          <a:xfrm>
            <a:off x="2133380" y="220821"/>
            <a:ext cx="5322290" cy="923330"/>
          </a:xfrm>
          <a:prstGeom prst="rect">
            <a:avLst/>
          </a:prstGeom>
          <a:noFill/>
        </p:spPr>
        <p:txBody>
          <a:bodyPr wrap="none" lIns="91440" tIns="45720" rIns="91440" bIns="45720">
            <a:spAutoFit/>
          </a:bodyPr>
          <a:lstStyle/>
          <a:p>
            <a:pPr algn="ctr"/>
            <a:r>
              <a:rPr lang="en-US" sz="5400" i="1" cap="none" spc="0" dirty="0">
                <a:ln w="0"/>
                <a:solidFill>
                  <a:schemeClr val="tx1"/>
                </a:solidFill>
                <a:effectLst>
                  <a:outerShdw blurRad="38100" dist="19050" dir="2700000" algn="tl" rotWithShape="0">
                    <a:schemeClr val="dk1">
                      <a:alpha val="40000"/>
                    </a:schemeClr>
                  </a:outerShdw>
                </a:effectLst>
                <a:latin typeface="Bahnschrift" panose="020B0502040204020203" pitchFamily="34" charset="0"/>
              </a:rPr>
              <a:t>Structure of Static RAM</a:t>
            </a:r>
          </a:p>
        </p:txBody>
      </p:sp>
      <p:pic>
        <p:nvPicPr>
          <p:cNvPr id="2052" name="Picture 4" descr="Image result for Structure of Static RAM"/>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63186" y="1696212"/>
            <a:ext cx="5496943" cy="50093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990851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01D35CC-CB4F-49FB-9EEF-7FE400A466F8}"/>
              </a:ext>
            </a:extLst>
          </p:cNvPr>
          <p:cNvSpPr/>
          <p:nvPr/>
        </p:nvSpPr>
        <p:spPr>
          <a:xfrm>
            <a:off x="521280" y="142043"/>
            <a:ext cx="7754110" cy="707886"/>
          </a:xfrm>
          <a:prstGeom prst="rect">
            <a:avLst/>
          </a:prstGeom>
          <a:noFill/>
        </p:spPr>
        <p:txBody>
          <a:bodyPr wrap="none" lIns="91440" tIns="45720" rIns="91440" bIns="45720">
            <a:spAutoFit/>
          </a:bodyPr>
          <a:lstStyle/>
          <a:p>
            <a:pPr algn="ctr"/>
            <a:r>
              <a:rPr lang="en-US" sz="4000" b="1" u="sng" cap="none" spc="0" dirty="0">
                <a:ln w="0"/>
                <a:solidFill>
                  <a:schemeClr val="tx1"/>
                </a:solidFill>
                <a:effectLst>
                  <a:outerShdw blurRad="38100" dist="19050" dir="2700000" algn="tl" rotWithShape="0">
                    <a:schemeClr val="dk1">
                      <a:alpha val="40000"/>
                    </a:schemeClr>
                  </a:outerShdw>
                </a:effectLst>
              </a:rPr>
              <a:t>Difference</a:t>
            </a:r>
            <a:r>
              <a:rPr lang="en-US" sz="4000" b="1" cap="none" spc="0" dirty="0">
                <a:ln w="0"/>
                <a:solidFill>
                  <a:schemeClr val="tx1"/>
                </a:solidFill>
                <a:effectLst>
                  <a:outerShdw blurRad="38100" dist="19050" dir="2700000" algn="tl" rotWithShape="0">
                    <a:schemeClr val="dk1">
                      <a:alpha val="40000"/>
                    </a:schemeClr>
                  </a:outerShdw>
                </a:effectLst>
              </a:rPr>
              <a:t> </a:t>
            </a:r>
            <a:r>
              <a:rPr lang="en-US" sz="4000" b="1" u="sng" cap="none" spc="0" dirty="0">
                <a:ln w="0"/>
                <a:solidFill>
                  <a:schemeClr val="tx1"/>
                </a:solidFill>
                <a:effectLst>
                  <a:outerShdw blurRad="38100" dist="19050" dir="2700000" algn="tl" rotWithShape="0">
                    <a:schemeClr val="dk1">
                      <a:alpha val="40000"/>
                    </a:schemeClr>
                  </a:outerShdw>
                </a:effectLst>
              </a:rPr>
              <a:t>between</a:t>
            </a:r>
            <a:r>
              <a:rPr lang="en-US" sz="4000" b="1" cap="none" spc="0" dirty="0">
                <a:ln w="0"/>
                <a:solidFill>
                  <a:schemeClr val="tx1"/>
                </a:solidFill>
                <a:effectLst>
                  <a:outerShdw blurRad="38100" dist="19050" dir="2700000" algn="tl" rotWithShape="0">
                    <a:schemeClr val="dk1">
                      <a:alpha val="40000"/>
                    </a:schemeClr>
                  </a:outerShdw>
                </a:effectLst>
              </a:rPr>
              <a:t> </a:t>
            </a:r>
            <a:r>
              <a:rPr lang="en-US" sz="4000" b="1" u="sng" cap="none" spc="0" dirty="0">
                <a:ln w="0"/>
                <a:solidFill>
                  <a:schemeClr val="tx1"/>
                </a:solidFill>
                <a:effectLst>
                  <a:outerShdw blurRad="38100" dist="19050" dir="2700000" algn="tl" rotWithShape="0">
                    <a:schemeClr val="dk1">
                      <a:alpha val="40000"/>
                    </a:schemeClr>
                  </a:outerShdw>
                </a:effectLst>
              </a:rPr>
              <a:t>SRAM &amp; DRAM</a:t>
            </a:r>
          </a:p>
        </p:txBody>
      </p:sp>
      <p:cxnSp>
        <p:nvCxnSpPr>
          <p:cNvPr id="5" name="Straight Connector 4">
            <a:extLst>
              <a:ext uri="{FF2B5EF4-FFF2-40B4-BE49-F238E27FC236}">
                <a16:creationId xmlns:a16="http://schemas.microsoft.com/office/drawing/2014/main" xmlns="" id="{6A1818CB-3B2E-4F0B-9CBD-9459587FC258}"/>
              </a:ext>
            </a:extLst>
          </p:cNvPr>
          <p:cNvCxnSpPr>
            <a:cxnSpLocks/>
          </p:cNvCxnSpPr>
          <p:nvPr/>
        </p:nvCxnSpPr>
        <p:spPr>
          <a:xfrm>
            <a:off x="4398335" y="1047566"/>
            <a:ext cx="0" cy="5810435"/>
          </a:xfrm>
          <a:prstGeom prst="line">
            <a:avLst/>
          </a:prstGeom>
          <a:ln w="7620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114AFE52-83E0-4341-8DB8-A7CE233678FD}"/>
              </a:ext>
            </a:extLst>
          </p:cNvPr>
          <p:cNvSpPr txBox="1"/>
          <p:nvPr/>
        </p:nvSpPr>
        <p:spPr>
          <a:xfrm>
            <a:off x="0" y="1047565"/>
            <a:ext cx="4307885" cy="5693866"/>
          </a:xfrm>
          <a:prstGeom prst="rect">
            <a:avLst/>
          </a:prstGeom>
          <a:noFill/>
        </p:spPr>
        <p:txBody>
          <a:bodyPr wrap="square" rtlCol="0">
            <a:spAutoFit/>
          </a:bodyPr>
          <a:lstStyle/>
          <a:p>
            <a:r>
              <a:rPr lang="en-IN" sz="2800" b="1" dirty="0"/>
              <a:t>                      </a:t>
            </a:r>
            <a:r>
              <a:rPr lang="en-IN" sz="2800" b="1" u="sng" dirty="0"/>
              <a:t>SRAM</a:t>
            </a:r>
          </a:p>
          <a:p>
            <a:pPr marL="457200" indent="-457200">
              <a:buFont typeface="Wingdings" panose="05000000000000000000" pitchFamily="2" charset="2"/>
              <a:buChar char="Ø"/>
            </a:pPr>
            <a:endParaRPr lang="en-IN" sz="2800" dirty="0"/>
          </a:p>
          <a:p>
            <a:pPr marL="457200" indent="-457200">
              <a:buFont typeface="Wingdings" panose="05000000000000000000" pitchFamily="2" charset="2"/>
              <a:buChar char="Ø"/>
            </a:pPr>
            <a:r>
              <a:rPr lang="en-IN" sz="2800" dirty="0"/>
              <a:t>Faster.</a:t>
            </a:r>
          </a:p>
          <a:p>
            <a:pPr marL="457200" indent="-457200">
              <a:buFont typeface="Wingdings" panose="05000000000000000000" pitchFamily="2" charset="2"/>
              <a:buChar char="Ø"/>
            </a:pPr>
            <a:r>
              <a:rPr lang="en-IN" sz="2800" dirty="0"/>
              <a:t>Expensive.</a:t>
            </a:r>
          </a:p>
          <a:p>
            <a:pPr marL="457200" indent="-457200">
              <a:buFont typeface="Wingdings" panose="05000000000000000000" pitchFamily="2" charset="2"/>
              <a:buChar char="Ø"/>
            </a:pPr>
            <a:r>
              <a:rPr lang="en-IN" sz="2800" dirty="0"/>
              <a:t>Small.</a:t>
            </a:r>
          </a:p>
          <a:p>
            <a:pPr marL="457200" indent="-457200">
              <a:buFont typeface="Wingdings" panose="05000000000000000000" pitchFamily="2" charset="2"/>
              <a:buChar char="Ø"/>
            </a:pPr>
            <a:r>
              <a:rPr lang="en-IN" sz="2800" dirty="0"/>
              <a:t>Single memory block requires six  transistor.</a:t>
            </a:r>
          </a:p>
          <a:p>
            <a:pPr marL="457200" indent="-457200">
              <a:buFont typeface="Wingdings" panose="05000000000000000000" pitchFamily="2" charset="2"/>
              <a:buChar char="Ø"/>
            </a:pPr>
            <a:endParaRPr lang="en-IN" sz="2800" dirty="0"/>
          </a:p>
          <a:p>
            <a:pPr marL="457200" indent="-457200">
              <a:buFont typeface="Wingdings" panose="05000000000000000000" pitchFamily="2" charset="2"/>
              <a:buChar char="Ø"/>
            </a:pPr>
            <a:r>
              <a:rPr lang="en-IN" sz="2800" dirty="0"/>
              <a:t>Low power consumption.</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Therefore static RAM is used to create the CPU's speed-sensitive cache.</a:t>
            </a:r>
            <a:endParaRPr lang="en-IN" sz="2800" dirty="0"/>
          </a:p>
        </p:txBody>
      </p:sp>
      <p:sp>
        <p:nvSpPr>
          <p:cNvPr id="11" name="TextBox 10">
            <a:extLst>
              <a:ext uri="{FF2B5EF4-FFF2-40B4-BE49-F238E27FC236}">
                <a16:creationId xmlns:a16="http://schemas.microsoft.com/office/drawing/2014/main" xmlns="" id="{B39B802A-D252-4FD3-81E8-67B43F386523}"/>
              </a:ext>
            </a:extLst>
          </p:cNvPr>
          <p:cNvSpPr txBox="1"/>
          <p:nvPr/>
        </p:nvSpPr>
        <p:spPr>
          <a:xfrm>
            <a:off x="4488787" y="1047566"/>
            <a:ext cx="4546463" cy="5693866"/>
          </a:xfrm>
          <a:prstGeom prst="rect">
            <a:avLst/>
          </a:prstGeom>
          <a:noFill/>
        </p:spPr>
        <p:txBody>
          <a:bodyPr wrap="square" rtlCol="0">
            <a:spAutoFit/>
          </a:bodyPr>
          <a:lstStyle/>
          <a:p>
            <a:r>
              <a:rPr lang="en-IN" b="1" dirty="0"/>
              <a:t>                                        </a:t>
            </a:r>
            <a:r>
              <a:rPr lang="en-IN" sz="2800" b="1" u="sng" dirty="0"/>
              <a:t>DRAM</a:t>
            </a:r>
          </a:p>
          <a:p>
            <a:endParaRPr lang="en-IN" sz="2800" b="1" u="sng" dirty="0"/>
          </a:p>
          <a:p>
            <a:pPr marL="457200" indent="-457200">
              <a:buFont typeface="Wingdings" panose="05000000000000000000" pitchFamily="2" charset="2"/>
              <a:buChar char="Ø"/>
            </a:pPr>
            <a:r>
              <a:rPr lang="en-IN" sz="2800" dirty="0"/>
              <a:t>Slower.</a:t>
            </a:r>
          </a:p>
          <a:p>
            <a:pPr marL="457200" indent="-457200">
              <a:buFont typeface="Wingdings" panose="05000000000000000000" pitchFamily="2" charset="2"/>
              <a:buChar char="Ø"/>
            </a:pPr>
            <a:r>
              <a:rPr lang="en-IN" sz="2800" dirty="0"/>
              <a:t>Cheaper.</a:t>
            </a:r>
          </a:p>
          <a:p>
            <a:pPr marL="457200" indent="-457200">
              <a:buFont typeface="Wingdings" panose="05000000000000000000" pitchFamily="2" charset="2"/>
              <a:buChar char="Ø"/>
            </a:pPr>
            <a:r>
              <a:rPr lang="en-IN" sz="2800" dirty="0"/>
              <a:t>Large.</a:t>
            </a:r>
          </a:p>
          <a:p>
            <a:pPr marL="457200" indent="-457200">
              <a:buFont typeface="Wingdings" panose="05000000000000000000" pitchFamily="2" charset="2"/>
              <a:buChar char="Ø"/>
            </a:pPr>
            <a:r>
              <a:rPr lang="en-IN" sz="2800" dirty="0"/>
              <a:t>Single memory block requires only one transistors.</a:t>
            </a:r>
          </a:p>
          <a:p>
            <a:pPr marL="457200" indent="-457200">
              <a:buFont typeface="Wingdings" panose="05000000000000000000" pitchFamily="2" charset="2"/>
              <a:buChar char="Ø"/>
            </a:pPr>
            <a:endParaRPr lang="en-IN" sz="2800" dirty="0"/>
          </a:p>
          <a:p>
            <a:pPr marL="457200" indent="-457200">
              <a:buFont typeface="Wingdings" panose="05000000000000000000" pitchFamily="2" charset="2"/>
              <a:buChar char="Ø"/>
            </a:pPr>
            <a:r>
              <a:rPr lang="en-IN" sz="2800" dirty="0"/>
              <a:t>High power consumption.</a:t>
            </a:r>
          </a:p>
          <a:p>
            <a:pPr marL="457200" indent="-457200">
              <a:buFont typeface="Wingdings" panose="05000000000000000000" pitchFamily="2" charset="2"/>
              <a:buChar char="Ø"/>
            </a:pPr>
            <a:endParaRPr lang="en-IN" sz="2800" dirty="0"/>
          </a:p>
          <a:p>
            <a:pPr marL="457200" indent="-457200">
              <a:buFont typeface="Wingdings" panose="05000000000000000000" pitchFamily="2" charset="2"/>
              <a:buChar char="Ø"/>
            </a:pPr>
            <a:r>
              <a:rPr lang="en-US" sz="2800" dirty="0"/>
              <a:t>Dynamic RAM forms the larger system RAM space.</a:t>
            </a:r>
            <a:endParaRPr lang="en-IN" sz="2800" dirty="0"/>
          </a:p>
        </p:txBody>
      </p:sp>
    </p:spTree>
    <p:extLst>
      <p:ext uri="{BB962C8B-B14F-4D97-AF65-F5344CB8AC3E}">
        <p14:creationId xmlns:p14="http://schemas.microsoft.com/office/powerpoint/2010/main" xmlns="" val="293576421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872CD75-44DE-47EF-AF2F-6313E37D729E}"/>
              </a:ext>
            </a:extLst>
          </p:cNvPr>
          <p:cNvSpPr/>
          <p:nvPr/>
        </p:nvSpPr>
        <p:spPr>
          <a:xfrm>
            <a:off x="395536" y="0"/>
            <a:ext cx="8407430" cy="1754326"/>
          </a:xfrm>
          <a:prstGeom prst="rect">
            <a:avLst/>
          </a:prstGeom>
          <a:noFill/>
        </p:spPr>
        <p:txBody>
          <a:bodyPr wrap="squar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Synchronous</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DRAM</a:t>
            </a:r>
            <a:r>
              <a:rPr lang="en-US" sz="5400" b="0" cap="none" spc="0" dirty="0">
                <a:ln w="0"/>
                <a:solidFill>
                  <a:schemeClr val="tx1"/>
                </a:solidFill>
                <a:effectLst>
                  <a:outerShdw blurRad="38100" dist="19050" dir="2700000" algn="tl" rotWithShape="0">
                    <a:schemeClr val="dk1">
                      <a:alpha val="40000"/>
                    </a:schemeClr>
                  </a:outerShdw>
                </a:effectLst>
              </a:rPr>
              <a:t>(SDRAM)</a:t>
            </a:r>
          </a:p>
        </p:txBody>
      </p:sp>
      <p:sp>
        <p:nvSpPr>
          <p:cNvPr id="3" name="Rectangle 2">
            <a:extLst>
              <a:ext uri="{FF2B5EF4-FFF2-40B4-BE49-F238E27FC236}">
                <a16:creationId xmlns:a16="http://schemas.microsoft.com/office/drawing/2014/main" xmlns="" id="{0CA63350-95C1-4FBE-A857-243B30E53740}"/>
              </a:ext>
            </a:extLst>
          </p:cNvPr>
          <p:cNvSpPr/>
          <p:nvPr/>
        </p:nvSpPr>
        <p:spPr>
          <a:xfrm>
            <a:off x="0" y="1916832"/>
            <a:ext cx="9144000" cy="4401205"/>
          </a:xfrm>
          <a:prstGeom prst="rect">
            <a:avLst/>
          </a:prstGeom>
        </p:spPr>
        <p:txBody>
          <a:bodyPr wrap="square">
            <a:spAutoFit/>
          </a:bodyPr>
          <a:lstStyle/>
          <a:p>
            <a:pPr marL="342900" indent="-342900">
              <a:buFont typeface="Wingdings" panose="05000000000000000000" pitchFamily="2" charset="2"/>
              <a:buChar char="Ø"/>
            </a:pPr>
            <a:r>
              <a:rPr lang="en-US" altLang="en-US" sz="2000" dirty="0"/>
              <a:t>Access is synchronized with an external clock.</a:t>
            </a:r>
          </a:p>
          <a:p>
            <a:pPr marL="342900" indent="-342900">
              <a:buFont typeface="Wingdings" panose="05000000000000000000" pitchFamily="2" charset="2"/>
              <a:buChar char="Ø"/>
            </a:pPr>
            <a:endParaRPr lang="en-US" altLang="en-US" sz="2000" dirty="0"/>
          </a:p>
          <a:p>
            <a:pPr marL="342900" indent="-342900">
              <a:buFont typeface="Wingdings" panose="05000000000000000000" pitchFamily="2" charset="2"/>
              <a:buChar char="Ø"/>
            </a:pPr>
            <a:r>
              <a:rPr lang="en-US" altLang="en-US" sz="2000" dirty="0"/>
              <a:t>Address is presented to RAM.</a:t>
            </a:r>
          </a:p>
          <a:p>
            <a:pPr marL="342900" indent="-342900">
              <a:buFont typeface="Wingdings" panose="05000000000000000000" pitchFamily="2" charset="2"/>
              <a:buChar char="Ø"/>
            </a:pPr>
            <a:endParaRPr lang="en-US" altLang="en-US" sz="2000" dirty="0"/>
          </a:p>
          <a:p>
            <a:pPr marL="342900" indent="-342900">
              <a:buFont typeface="Wingdings" panose="05000000000000000000" pitchFamily="2" charset="2"/>
              <a:buChar char="Ø"/>
            </a:pPr>
            <a:r>
              <a:rPr lang="en-US" altLang="en-US" sz="2000" dirty="0"/>
              <a:t>RAM finds data (CPU waits in conventional DRAM)</a:t>
            </a:r>
          </a:p>
          <a:p>
            <a:pPr marL="342900" indent="-342900">
              <a:buFont typeface="Wingdings" panose="05000000000000000000" pitchFamily="2" charset="2"/>
              <a:buChar char="Ø"/>
            </a:pPr>
            <a:endParaRPr lang="en-US" altLang="en-US" sz="2000" dirty="0"/>
          </a:p>
          <a:p>
            <a:pPr marL="342900" indent="-342900">
              <a:buFont typeface="Wingdings" panose="05000000000000000000" pitchFamily="2" charset="2"/>
              <a:buChar char="Ø"/>
            </a:pPr>
            <a:r>
              <a:rPr lang="en-US" altLang="en-US" sz="2000" dirty="0"/>
              <a:t>Since SDRAM moves data in time with system clock, CPU knows when data will be ready</a:t>
            </a:r>
          </a:p>
          <a:p>
            <a:pPr marL="342900" indent="-342900">
              <a:buFont typeface="Wingdings" panose="05000000000000000000" pitchFamily="2" charset="2"/>
              <a:buChar char="Ø"/>
            </a:pPr>
            <a:endParaRPr lang="en-US" altLang="en-US" sz="2000" dirty="0"/>
          </a:p>
          <a:p>
            <a:pPr marL="342900" indent="-342900">
              <a:buFont typeface="Wingdings" panose="05000000000000000000" pitchFamily="2" charset="2"/>
              <a:buChar char="Ø"/>
            </a:pPr>
            <a:r>
              <a:rPr lang="en-US" altLang="en-US" sz="2000" dirty="0"/>
              <a:t>CPU does not have to wait, it can do something else</a:t>
            </a:r>
          </a:p>
          <a:p>
            <a:pPr marL="342900" indent="-342900">
              <a:buFont typeface="Wingdings" panose="05000000000000000000" pitchFamily="2" charset="2"/>
              <a:buChar char="Ø"/>
            </a:pPr>
            <a:endParaRPr lang="en-US" altLang="en-US" sz="2000" dirty="0"/>
          </a:p>
          <a:p>
            <a:pPr marL="342900" indent="-342900">
              <a:buFont typeface="Wingdings" panose="05000000000000000000" pitchFamily="2" charset="2"/>
              <a:buChar char="Ø"/>
            </a:pPr>
            <a:r>
              <a:rPr lang="en-US" altLang="en-US" sz="2000" dirty="0"/>
              <a:t>Burst mode allows SDRAM to set up stream of data and fire it out in block</a:t>
            </a:r>
          </a:p>
          <a:p>
            <a:pPr marL="342900" indent="-342900">
              <a:buFont typeface="Wingdings" panose="05000000000000000000" pitchFamily="2" charset="2"/>
              <a:buChar char="Ø"/>
            </a:pPr>
            <a:endParaRPr lang="en-US" altLang="en-US" sz="2000" dirty="0"/>
          </a:p>
          <a:p>
            <a:pPr marL="342900" indent="-342900">
              <a:buFont typeface="Wingdings" panose="05000000000000000000" pitchFamily="2" charset="2"/>
              <a:buChar char="Ø"/>
            </a:pPr>
            <a:r>
              <a:rPr lang="en-US" altLang="en-US" sz="2000" dirty="0"/>
              <a:t>DDR-SDRAM sends data twice per clock cycle (leading &amp; trailing edge)</a:t>
            </a:r>
          </a:p>
        </p:txBody>
      </p:sp>
    </p:spTree>
    <p:extLst>
      <p:ext uri="{BB962C8B-B14F-4D97-AF65-F5344CB8AC3E}">
        <p14:creationId xmlns:p14="http://schemas.microsoft.com/office/powerpoint/2010/main" xmlns="" val="19438584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6792798-8969-4C6E-ADED-B96ACD5BA32C}"/>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l="5428" t="6650" r="6648" b="9842"/>
          <a:stretch>
            <a:fillRect/>
          </a:stretch>
        </p:blipFill>
        <p:spPr bwMode="auto">
          <a:xfrm>
            <a:off x="1464816" y="1260630"/>
            <a:ext cx="6172199" cy="55973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xmlns="" id="{990736B6-140C-4039-BB6B-61E59F3146EB}"/>
              </a:ext>
            </a:extLst>
          </p:cNvPr>
          <p:cNvSpPr/>
          <p:nvPr/>
        </p:nvSpPr>
        <p:spPr>
          <a:xfrm>
            <a:off x="1346735" y="224135"/>
            <a:ext cx="5944512"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Structure</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of</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SDRAM</a:t>
            </a:r>
          </a:p>
        </p:txBody>
      </p:sp>
    </p:spTree>
    <p:extLst>
      <p:ext uri="{BB962C8B-B14F-4D97-AF65-F5344CB8AC3E}">
        <p14:creationId xmlns:p14="http://schemas.microsoft.com/office/powerpoint/2010/main" xmlns="" val="6281580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72A82E7-A53E-43FB-85F1-3413288F59C5}"/>
              </a:ext>
            </a:extLst>
          </p:cNvPr>
          <p:cNvSpPr/>
          <p:nvPr/>
        </p:nvSpPr>
        <p:spPr>
          <a:xfrm>
            <a:off x="1547664" y="188640"/>
            <a:ext cx="4057271" cy="923330"/>
          </a:xfrm>
          <a:prstGeom prst="rect">
            <a:avLst/>
          </a:prstGeom>
          <a:noFill/>
        </p:spPr>
        <p:txBody>
          <a:bodyPr wrap="square" lIns="91440" tIns="45720" rIns="91440" bIns="45720">
            <a:spAutoFit/>
          </a:bodyPr>
          <a:lstStyle/>
          <a:p>
            <a:pPr algn="ctr"/>
            <a:r>
              <a:rPr lang="en-US" sz="5400" b="1" u="sng" dirty="0">
                <a:ln w="0"/>
                <a:effectLst>
                  <a:outerShdw blurRad="38100" dist="19050" dir="2700000" algn="tl" rotWithShape="0">
                    <a:schemeClr val="dk1">
                      <a:alpha val="40000"/>
                    </a:schemeClr>
                  </a:outerShdw>
                </a:effectLst>
              </a:rPr>
              <a:t>RAMBUS</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xmlns="" id="{BBC22C5F-7140-44EA-BB59-131EE0687397}"/>
              </a:ext>
            </a:extLst>
          </p:cNvPr>
          <p:cNvSpPr/>
          <p:nvPr/>
        </p:nvSpPr>
        <p:spPr>
          <a:xfrm>
            <a:off x="0" y="1412776"/>
            <a:ext cx="8676456" cy="4893647"/>
          </a:xfrm>
          <a:prstGeom prst="rect">
            <a:avLst/>
          </a:prstGeom>
        </p:spPr>
        <p:txBody>
          <a:bodyPr wrap="square">
            <a:spAutoFit/>
          </a:bodyPr>
          <a:lstStyle/>
          <a:p>
            <a:pPr marL="342900" indent="-342900">
              <a:buFont typeface="Wingdings" panose="05000000000000000000" pitchFamily="2" charset="2"/>
              <a:buChar char="Ø"/>
            </a:pPr>
            <a:r>
              <a:rPr lang="en-US" altLang="en-US" sz="2400" dirty="0"/>
              <a:t>Adopted by Intel for Pentium &amp; Itanium</a:t>
            </a:r>
          </a:p>
          <a:p>
            <a:pPr marL="342900" indent="-342900">
              <a:buFont typeface="Wingdings" panose="05000000000000000000" pitchFamily="2" charset="2"/>
              <a:buChar char="Ø"/>
            </a:pPr>
            <a:endParaRPr lang="en-US" altLang="en-US" sz="2400" dirty="0"/>
          </a:p>
          <a:p>
            <a:pPr marL="342900" indent="-342900">
              <a:buFont typeface="Wingdings" panose="05000000000000000000" pitchFamily="2" charset="2"/>
              <a:buChar char="Ø"/>
            </a:pPr>
            <a:r>
              <a:rPr lang="en-US" altLang="en-US" sz="2400" dirty="0"/>
              <a:t>Main competitor to SDRAM</a:t>
            </a:r>
          </a:p>
          <a:p>
            <a:pPr marL="342900" indent="-342900">
              <a:buFont typeface="Wingdings" panose="05000000000000000000" pitchFamily="2" charset="2"/>
              <a:buChar char="Ø"/>
            </a:pPr>
            <a:endParaRPr lang="en-US" altLang="en-US" sz="2400" dirty="0"/>
          </a:p>
          <a:p>
            <a:pPr marL="342900" indent="-342900">
              <a:buFont typeface="Wingdings" panose="05000000000000000000" pitchFamily="2" charset="2"/>
              <a:buChar char="Ø"/>
            </a:pPr>
            <a:r>
              <a:rPr lang="en-US" altLang="en-US" sz="2400" dirty="0"/>
              <a:t>Vertical package – all pins on one side</a:t>
            </a:r>
          </a:p>
          <a:p>
            <a:pPr marL="342900" indent="-342900">
              <a:buFont typeface="Wingdings" panose="05000000000000000000" pitchFamily="2" charset="2"/>
              <a:buChar char="Ø"/>
            </a:pPr>
            <a:endParaRPr lang="en-US" altLang="en-US" sz="2400" dirty="0"/>
          </a:p>
          <a:p>
            <a:pPr marL="342900" indent="-342900">
              <a:buFont typeface="Wingdings" panose="05000000000000000000" pitchFamily="2" charset="2"/>
              <a:buChar char="Ø"/>
            </a:pPr>
            <a:r>
              <a:rPr lang="en-US" altLang="en-US" sz="2400" dirty="0"/>
              <a:t>Data exchange over 28 wires &lt; cm long</a:t>
            </a:r>
          </a:p>
          <a:p>
            <a:pPr marL="342900" indent="-342900">
              <a:buFont typeface="Wingdings" panose="05000000000000000000" pitchFamily="2" charset="2"/>
              <a:buChar char="Ø"/>
            </a:pPr>
            <a:endParaRPr lang="en-US" altLang="en-US" sz="2400" dirty="0"/>
          </a:p>
          <a:p>
            <a:pPr marL="342900" indent="-342900">
              <a:buFont typeface="Wingdings" panose="05000000000000000000" pitchFamily="2" charset="2"/>
              <a:buChar char="Ø"/>
            </a:pPr>
            <a:r>
              <a:rPr lang="en-US" altLang="en-US" sz="2400" dirty="0"/>
              <a:t>Bus addresses up to 320 RDRAM chips at 1.6Gbps</a:t>
            </a:r>
          </a:p>
          <a:p>
            <a:pPr marL="342900" indent="-342900">
              <a:buFont typeface="Wingdings" panose="05000000000000000000" pitchFamily="2" charset="2"/>
              <a:buChar char="Ø"/>
            </a:pPr>
            <a:endParaRPr lang="en-US" altLang="en-US" sz="2400" dirty="0"/>
          </a:p>
          <a:p>
            <a:pPr marL="342900" indent="-342900">
              <a:buFont typeface="Wingdings" panose="05000000000000000000" pitchFamily="2" charset="2"/>
              <a:buChar char="Ø"/>
            </a:pPr>
            <a:r>
              <a:rPr lang="en-US" altLang="en-US" sz="2400" dirty="0"/>
              <a:t>Asynchronous block protocol</a:t>
            </a:r>
          </a:p>
          <a:p>
            <a:pPr marL="800100" lvl="1" indent="-342900">
              <a:buFont typeface="Arial" panose="020B0604020202020204" pitchFamily="34" charset="0"/>
              <a:buChar char="•"/>
            </a:pPr>
            <a:r>
              <a:rPr lang="en-US" altLang="en-US" sz="2400" dirty="0"/>
              <a:t>480ns access time</a:t>
            </a:r>
          </a:p>
          <a:p>
            <a:pPr marL="800100" lvl="1" indent="-342900">
              <a:buFont typeface="Arial" panose="020B0604020202020204" pitchFamily="34" charset="0"/>
              <a:buChar char="•"/>
            </a:pPr>
            <a:r>
              <a:rPr lang="en-US" altLang="en-US" sz="2400" dirty="0"/>
              <a:t>Then 1.6 Gbps</a:t>
            </a:r>
          </a:p>
        </p:txBody>
      </p:sp>
    </p:spTree>
    <p:extLst>
      <p:ext uri="{BB962C8B-B14F-4D97-AF65-F5344CB8AC3E}">
        <p14:creationId xmlns:p14="http://schemas.microsoft.com/office/powerpoint/2010/main" xmlns="" val="31817610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514AC9BD-B666-4A0A-A8D8-D55EA544AD78}"/>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l="7599" t="15465" r="12076" b="40950"/>
          <a:stretch>
            <a:fillRect/>
          </a:stretch>
        </p:blipFill>
        <p:spPr bwMode="auto">
          <a:xfrm>
            <a:off x="1465092" y="2767722"/>
            <a:ext cx="6611368" cy="40902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xmlns="" id="{B24536CD-B683-474F-ABCA-4E1EA2F21FA0}"/>
              </a:ext>
            </a:extLst>
          </p:cNvPr>
          <p:cNvSpPr/>
          <p:nvPr/>
        </p:nvSpPr>
        <p:spPr>
          <a:xfrm>
            <a:off x="1207821" y="541538"/>
            <a:ext cx="6348469" cy="923330"/>
          </a:xfrm>
          <a:prstGeom prst="rect">
            <a:avLst/>
          </a:prstGeom>
          <a:noFill/>
        </p:spPr>
        <p:txBody>
          <a:bodyPr wrap="none" lIns="91440" tIns="45720" rIns="91440" bIns="45720">
            <a:spAutoFit/>
          </a:bodyPr>
          <a:lstStyle/>
          <a:p>
            <a:pPr algn="ctr"/>
            <a:r>
              <a:rPr lang="en-US" sz="5400" b="1" u="sng" dirty="0">
                <a:ln w="0"/>
                <a:effectLst>
                  <a:outerShdw blurRad="38100" dist="19050" dir="2700000" algn="tl" rotWithShape="0">
                    <a:schemeClr val="dk1">
                      <a:alpha val="40000"/>
                    </a:schemeClr>
                  </a:outerShdw>
                </a:effectLst>
              </a:rPr>
              <a:t>Structure</a:t>
            </a:r>
            <a:r>
              <a:rPr lang="en-US" sz="5400" b="1" dirty="0">
                <a:ln w="0"/>
                <a:effectLst>
                  <a:outerShdw blurRad="38100" dist="19050" dir="2700000" algn="tl" rotWithShape="0">
                    <a:schemeClr val="dk1">
                      <a:alpha val="40000"/>
                    </a:schemeClr>
                  </a:outerShdw>
                </a:effectLst>
              </a:rPr>
              <a:t> </a:t>
            </a:r>
            <a:r>
              <a:rPr lang="en-US" sz="5400" b="1" u="sng" dirty="0">
                <a:ln w="0"/>
                <a:effectLst>
                  <a:outerShdw blurRad="38100" dist="19050" dir="2700000" algn="tl" rotWithShape="0">
                    <a:schemeClr val="dk1">
                      <a:alpha val="40000"/>
                    </a:schemeClr>
                  </a:outerShdw>
                </a:effectLst>
              </a:rPr>
              <a:t>of</a:t>
            </a:r>
            <a:r>
              <a:rPr lang="en-US" sz="5400" b="1" dirty="0">
                <a:ln w="0"/>
                <a:effectLst>
                  <a:outerShdw blurRad="38100" dist="19050" dir="2700000" algn="tl" rotWithShape="0">
                    <a:schemeClr val="dk1">
                      <a:alpha val="40000"/>
                    </a:schemeClr>
                  </a:outerShdw>
                </a:effectLst>
              </a:rPr>
              <a:t> </a:t>
            </a:r>
            <a:r>
              <a:rPr lang="en-US" sz="5400" b="1" u="sng" dirty="0">
                <a:ln w="0"/>
                <a:effectLst>
                  <a:outerShdw blurRad="38100" dist="19050" dir="2700000" algn="tl" rotWithShape="0">
                    <a:schemeClr val="dk1">
                      <a:alpha val="40000"/>
                    </a:schemeClr>
                  </a:outerShdw>
                </a:effectLst>
              </a:rPr>
              <a:t>RAMBUS</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3270127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04800" y="0"/>
            <a:ext cx="8458200" cy="914400"/>
          </a:xfrm>
        </p:spPr>
        <p:txBody>
          <a:bodyPr/>
          <a:lstStyle/>
          <a:p>
            <a:r>
              <a:rPr lang="en-US" dirty="0" smtClean="0">
                <a:latin typeface="Algerian" pitchFamily="82" charset="0"/>
              </a:rPr>
              <a:t>                     buses</a:t>
            </a:r>
            <a:endParaRPr lang="en-US" dirty="0">
              <a:latin typeface="Algerian" pitchFamily="82" charset="0"/>
            </a:endParaRPr>
          </a:p>
        </p:txBody>
      </p:sp>
      <p:sp>
        <p:nvSpPr>
          <p:cNvPr id="8" name="Content Placeholder 7"/>
          <p:cNvSpPr>
            <a:spLocks noGrp="1"/>
          </p:cNvSpPr>
          <p:nvPr>
            <p:ph idx="1"/>
          </p:nvPr>
        </p:nvSpPr>
        <p:spPr>
          <a:xfrm>
            <a:off x="304800" y="990600"/>
            <a:ext cx="8534400" cy="5867400"/>
          </a:xfrm>
        </p:spPr>
        <p:txBody>
          <a:bodyPr>
            <a:normAutofit/>
          </a:bodyPr>
          <a:lstStyle/>
          <a:p>
            <a:r>
              <a:rPr lang="en-US" dirty="0" smtClean="0"/>
              <a:t>A bus is a communication pathway connecting two or more devices. A key characteristic of a bus is that it is a shared transmission medium. Multiple devices connect to the bus, and a signal transmitted by any one device is available for reception by all other devices attached to the bus</a:t>
            </a:r>
          </a:p>
          <a:p>
            <a:r>
              <a:rPr lang="en-US" dirty="0" smtClean="0"/>
              <a:t>A standard CPU system bus is comprised of :-</a:t>
            </a:r>
          </a:p>
          <a:p>
            <a:r>
              <a:rPr lang="en-US" dirty="0" smtClean="0"/>
              <a:t>1) Address Bus</a:t>
            </a:r>
          </a:p>
          <a:p>
            <a:r>
              <a:rPr lang="en-US" dirty="0" smtClean="0"/>
              <a:t>2) Data Bus</a:t>
            </a:r>
          </a:p>
          <a:p>
            <a:r>
              <a:rPr lang="en-US" dirty="0" smtClean="0"/>
              <a:t>3) System Bus</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44637E0-4B89-4B22-88D6-C1ADC06DAC2D}"/>
              </a:ext>
            </a:extLst>
          </p:cNvPr>
          <p:cNvSpPr/>
          <p:nvPr/>
        </p:nvSpPr>
        <p:spPr>
          <a:xfrm>
            <a:off x="1" y="980728"/>
            <a:ext cx="9144000" cy="6278642"/>
          </a:xfrm>
          <a:prstGeom prst="rect">
            <a:avLst/>
          </a:prstGeom>
        </p:spPr>
        <p:txBody>
          <a:bodyPr wrap="square">
            <a:spAutoFit/>
          </a:bodyPr>
          <a:lstStyle/>
          <a:p>
            <a:pPr marL="457200" indent="-457200">
              <a:buFont typeface="Wingdings" panose="05000000000000000000" pitchFamily="2" charset="2"/>
              <a:buChar char="Ø"/>
            </a:pPr>
            <a:r>
              <a:rPr lang="en-US" altLang="en-US" sz="3200" dirty="0"/>
              <a:t>Permanent storage.</a:t>
            </a:r>
          </a:p>
          <a:p>
            <a:pPr marL="914400" lvl="1" indent="-457200">
              <a:buFont typeface="Arial" panose="020B0604020202020204" pitchFamily="34" charset="0"/>
              <a:buChar char="•"/>
            </a:pPr>
            <a:r>
              <a:rPr lang="en-US" altLang="en-US" sz="3200" dirty="0"/>
              <a:t>Nonvolatile.</a:t>
            </a:r>
          </a:p>
          <a:p>
            <a:endParaRPr lang="en-US" altLang="en-US" sz="3200" dirty="0"/>
          </a:p>
          <a:p>
            <a:pPr marL="514350" indent="-514350">
              <a:buFont typeface="Wingdings" panose="05000000000000000000" pitchFamily="2" charset="2"/>
              <a:buChar char="Ø"/>
            </a:pPr>
            <a:r>
              <a:rPr lang="en-US" altLang="en-US" sz="3200" dirty="0"/>
              <a:t>Retain data even without electricity flow i.e. power off. </a:t>
            </a:r>
          </a:p>
          <a:p>
            <a:endParaRPr lang="en-US" altLang="en-US" sz="3200" dirty="0"/>
          </a:p>
          <a:p>
            <a:pPr marL="457200" indent="-457200">
              <a:buFont typeface="Wingdings" panose="05000000000000000000" pitchFamily="2" charset="2"/>
              <a:buChar char="Ø"/>
            </a:pPr>
            <a:r>
              <a:rPr lang="en-US" altLang="en-US" sz="3200" dirty="0"/>
              <a:t>Pre-written(holds code for booting-up the computer).</a:t>
            </a:r>
          </a:p>
          <a:p>
            <a:endParaRPr lang="en-US" altLang="en-US" sz="3200" dirty="0"/>
          </a:p>
          <a:p>
            <a:pPr marL="457200" indent="-457200">
              <a:buFont typeface="Wingdings" panose="05000000000000000000" pitchFamily="2" charset="2"/>
              <a:buChar char="Ø"/>
            </a:pPr>
            <a:r>
              <a:rPr lang="en-US" altLang="en-US" sz="3200" dirty="0"/>
              <a:t>Systems programs (BIOS).</a:t>
            </a:r>
          </a:p>
          <a:p>
            <a:endParaRPr lang="en-US" altLang="en-US" sz="3200" dirty="0"/>
          </a:p>
          <a:p>
            <a:pPr marL="457200" indent="-457200">
              <a:buFont typeface="Wingdings" panose="05000000000000000000" pitchFamily="2" charset="2"/>
              <a:buChar char="Ø"/>
            </a:pPr>
            <a:r>
              <a:rPr lang="en-US" altLang="en-US" sz="3200" dirty="0"/>
              <a:t>Data in unchangeable in this.</a:t>
            </a:r>
          </a:p>
          <a:p>
            <a:endParaRPr lang="en-US" altLang="en-US" dirty="0"/>
          </a:p>
        </p:txBody>
      </p:sp>
      <p:sp>
        <p:nvSpPr>
          <p:cNvPr id="3" name="Rectangle 2">
            <a:extLst>
              <a:ext uri="{FF2B5EF4-FFF2-40B4-BE49-F238E27FC236}">
                <a16:creationId xmlns:a16="http://schemas.microsoft.com/office/drawing/2014/main" xmlns="" id="{314A437B-B6C5-450C-89FE-6500C19F68D7}"/>
              </a:ext>
            </a:extLst>
          </p:cNvPr>
          <p:cNvSpPr/>
          <p:nvPr/>
        </p:nvSpPr>
        <p:spPr>
          <a:xfrm>
            <a:off x="1" y="-8877"/>
            <a:ext cx="9143999" cy="830997"/>
          </a:xfrm>
          <a:prstGeom prst="rect">
            <a:avLst/>
          </a:prstGeom>
          <a:noFill/>
        </p:spPr>
        <p:txBody>
          <a:bodyPr wrap="square" lIns="91440" tIns="45720" rIns="91440" bIns="45720">
            <a:spAutoFit/>
          </a:bodyPr>
          <a:lstStyle/>
          <a:p>
            <a:pPr algn="ctr"/>
            <a:r>
              <a:rPr lang="en-US" sz="4800" b="1" u="sng" cap="none" spc="0" dirty="0">
                <a:ln w="0"/>
                <a:solidFill>
                  <a:schemeClr val="tx1"/>
                </a:solidFill>
                <a:effectLst>
                  <a:outerShdw blurRad="38100" dist="38100" dir="2700000" algn="tl">
                    <a:srgbClr val="000000">
                      <a:alpha val="43137"/>
                    </a:srgbClr>
                  </a:outerShdw>
                </a:effectLst>
              </a:rPr>
              <a:t>ROM</a:t>
            </a:r>
            <a:r>
              <a:rPr lang="en-US" sz="4400" b="1" cap="none" spc="0" dirty="0">
                <a:ln w="0"/>
                <a:solidFill>
                  <a:schemeClr val="tx1"/>
                </a:solidFill>
                <a:effectLst>
                  <a:outerShdw blurRad="38100" dist="19050" dir="2700000" algn="tl" rotWithShape="0">
                    <a:schemeClr val="dk1">
                      <a:alpha val="40000"/>
                    </a:schemeClr>
                  </a:outerShdw>
                </a:effectLst>
              </a:rPr>
              <a:t>(READ ONLY MEMORY)</a:t>
            </a:r>
          </a:p>
        </p:txBody>
      </p:sp>
    </p:spTree>
    <p:extLst>
      <p:ext uri="{BB962C8B-B14F-4D97-AF65-F5344CB8AC3E}">
        <p14:creationId xmlns:p14="http://schemas.microsoft.com/office/powerpoint/2010/main" xmlns="" val="35583225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69631C1-9267-42AA-B2D8-0538B2072373}"/>
              </a:ext>
            </a:extLst>
          </p:cNvPr>
          <p:cNvSpPr/>
          <p:nvPr/>
        </p:nvSpPr>
        <p:spPr>
          <a:xfrm>
            <a:off x="-89198" y="-17755"/>
            <a:ext cx="7181478" cy="830997"/>
          </a:xfrm>
          <a:prstGeom prst="rect">
            <a:avLst/>
          </a:prstGeom>
          <a:noFill/>
        </p:spPr>
        <p:txBody>
          <a:bodyPr wrap="square" lIns="91440" tIns="45720" rIns="91440" bIns="45720">
            <a:spAutoFit/>
          </a:bodyPr>
          <a:lstStyle/>
          <a:p>
            <a:pPr algn="ctr"/>
            <a:r>
              <a:rPr lang="en-US" sz="4800" b="1" cap="none" spc="0" dirty="0">
                <a:ln w="0"/>
                <a:solidFill>
                  <a:schemeClr val="accent5">
                    <a:lumMod val="60000"/>
                    <a:lumOff val="40000"/>
                  </a:schemeClr>
                </a:solidFill>
                <a:effectLst>
                  <a:outerShdw blurRad="38100" dist="19050" dir="2700000" algn="tl" rotWithShape="0">
                    <a:schemeClr val="dk1">
                      <a:alpha val="40000"/>
                    </a:schemeClr>
                  </a:outerShdw>
                </a:effectLst>
              </a:rPr>
              <a:t>Types of ROM</a:t>
            </a:r>
          </a:p>
        </p:txBody>
      </p:sp>
      <p:sp>
        <p:nvSpPr>
          <p:cNvPr id="3" name="Rectangle 2">
            <a:extLst>
              <a:ext uri="{FF2B5EF4-FFF2-40B4-BE49-F238E27FC236}">
                <a16:creationId xmlns:a16="http://schemas.microsoft.com/office/drawing/2014/main" xmlns="" id="{A7FF2F61-9D3B-4422-A8C1-6EDD6D6D30BD}"/>
              </a:ext>
            </a:extLst>
          </p:cNvPr>
          <p:cNvSpPr/>
          <p:nvPr/>
        </p:nvSpPr>
        <p:spPr>
          <a:xfrm>
            <a:off x="0" y="1083476"/>
            <a:ext cx="6660231" cy="2308324"/>
          </a:xfrm>
          <a:prstGeom prst="rect">
            <a:avLst/>
          </a:prstGeom>
        </p:spPr>
        <p:txBody>
          <a:bodyPr wrap="square">
            <a:spAutoFit/>
          </a:bodyPr>
          <a:lstStyle/>
          <a:p>
            <a:pPr marL="457200" indent="-457200">
              <a:buFont typeface="Wingdings" panose="05000000000000000000" pitchFamily="2" charset="2"/>
              <a:buChar char="Ø"/>
            </a:pPr>
            <a:r>
              <a:rPr lang="en-US" sz="2800" dirty="0">
                <a:solidFill>
                  <a:srgbClr val="FF0000"/>
                </a:solidFill>
                <a:latin typeface="arial" panose="020B0604020202020204" pitchFamily="34" charset="0"/>
              </a:rPr>
              <a:t>ROM.</a:t>
            </a:r>
          </a:p>
          <a:p>
            <a:pPr marL="457200" indent="-457200">
              <a:buFont typeface="Wingdings" panose="05000000000000000000" pitchFamily="2" charset="2"/>
              <a:buChar char="Ø"/>
            </a:pPr>
            <a:r>
              <a:rPr lang="en-US" sz="2800" dirty="0">
                <a:solidFill>
                  <a:srgbClr val="FF0000"/>
                </a:solidFill>
                <a:latin typeface="arial" panose="020B0604020202020204" pitchFamily="34" charset="0"/>
              </a:rPr>
              <a:t>PROM.</a:t>
            </a:r>
          </a:p>
          <a:p>
            <a:pPr marL="457200" indent="-457200">
              <a:buFont typeface="Wingdings" panose="05000000000000000000" pitchFamily="2" charset="2"/>
              <a:buChar char="Ø"/>
            </a:pPr>
            <a:r>
              <a:rPr lang="en-US" sz="2800" dirty="0">
                <a:solidFill>
                  <a:srgbClr val="FF0000"/>
                </a:solidFill>
                <a:latin typeface="arial" panose="020B0604020202020204" pitchFamily="34" charset="0"/>
              </a:rPr>
              <a:t>EPROM.</a:t>
            </a:r>
          </a:p>
          <a:p>
            <a:pPr marL="457200" indent="-457200">
              <a:buFont typeface="Wingdings" panose="05000000000000000000" pitchFamily="2" charset="2"/>
              <a:buChar char="Ø"/>
            </a:pPr>
            <a:r>
              <a:rPr lang="en-US" sz="2800" dirty="0">
                <a:solidFill>
                  <a:srgbClr val="FF0000"/>
                </a:solidFill>
                <a:latin typeface="arial" panose="020B0604020202020204" pitchFamily="34" charset="0"/>
              </a:rPr>
              <a:t>EEPROM</a:t>
            </a:r>
            <a:r>
              <a:rPr lang="en-US" sz="3200" dirty="0">
                <a:solidFill>
                  <a:srgbClr val="FF0000"/>
                </a:solidFill>
                <a:latin typeface="arial" panose="020B0604020202020204" pitchFamily="34" charset="0"/>
              </a:rPr>
              <a:t>.</a:t>
            </a:r>
          </a:p>
          <a:p>
            <a:pPr marL="457200" indent="-457200">
              <a:buFont typeface="Wingdings" panose="05000000000000000000" pitchFamily="2" charset="2"/>
              <a:buChar char="Ø"/>
            </a:pPr>
            <a:r>
              <a:rPr lang="en-US" sz="2800" dirty="0">
                <a:solidFill>
                  <a:srgbClr val="FF0000"/>
                </a:solidFill>
                <a:latin typeface="arial" panose="020B0604020202020204" pitchFamily="34" charset="0"/>
              </a:rPr>
              <a:t>Flash memory.</a:t>
            </a:r>
            <a:endParaRPr lang="en-US" sz="2800" b="0" i="0" dirty="0">
              <a:solidFill>
                <a:srgbClr val="FF0000"/>
              </a:solidFill>
              <a:effectLst/>
              <a:latin typeface="arial" panose="020B0604020202020204" pitchFamily="34" charset="0"/>
            </a:endParaRPr>
          </a:p>
        </p:txBody>
      </p:sp>
    </p:spTree>
    <p:extLst>
      <p:ext uri="{BB962C8B-B14F-4D97-AF65-F5344CB8AC3E}">
        <p14:creationId xmlns:p14="http://schemas.microsoft.com/office/powerpoint/2010/main" xmlns="" val="1685849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7398DA4-A7C6-4309-B87E-615111585458}"/>
              </a:ext>
            </a:extLst>
          </p:cNvPr>
          <p:cNvSpPr/>
          <p:nvPr/>
        </p:nvSpPr>
        <p:spPr>
          <a:xfrm>
            <a:off x="1" y="0"/>
            <a:ext cx="6425213" cy="6370975"/>
          </a:xfrm>
          <a:prstGeom prst="rect">
            <a:avLst/>
          </a:prstGeom>
        </p:spPr>
        <p:txBody>
          <a:bodyPr wrap="square">
            <a:spAutoFit/>
          </a:bodyPr>
          <a:lstStyle/>
          <a:p>
            <a:r>
              <a:rPr lang="en-US" sz="2000" b="1" u="sng" dirty="0">
                <a:latin typeface="arial" panose="020B0604020202020204" pitchFamily="34" charset="0"/>
              </a:rPr>
              <a:t>PROM</a:t>
            </a:r>
            <a:r>
              <a:rPr lang="en-US" sz="2000" b="1" dirty="0">
                <a:latin typeface="arial" panose="020B0604020202020204" pitchFamily="34" charset="0"/>
              </a:rPr>
              <a:t> </a:t>
            </a:r>
            <a:r>
              <a:rPr lang="en-US" b="1" dirty="0">
                <a:latin typeface="arial" panose="020B0604020202020204" pitchFamily="34" charset="0"/>
              </a:rPr>
              <a:t>:</a:t>
            </a:r>
            <a:r>
              <a:rPr lang="en-US" dirty="0">
                <a:latin typeface="Bahnschrift SemiBold SemiConden" panose="020B0502040204020203" pitchFamily="34" charset="0"/>
              </a:rPr>
              <a:t> Short for programmable read-only memory, a memory chip on which data can be written only once. Once a program has been written onto a PROM, it remains there forever. Unlike RAM, PROMs retain their contents when the computer is turned off. The difference between a PROM and a ROM (read-only memory) is that a PROM is manufactured as blank memory, whereas a ROM is programmed during the manufacturing process. To write data onto a PROM chip, you need a special device called a PROM programmer or PROM burner. The process of programming a PROM is sometimes called burning the PROM.</a:t>
            </a:r>
            <a:br>
              <a:rPr lang="en-US" dirty="0">
                <a:latin typeface="Bahnschrift SemiBold SemiConden" panose="020B0502040204020203" pitchFamily="34" charset="0"/>
              </a:rPr>
            </a:br>
            <a:endParaRPr lang="en-US" dirty="0">
              <a:latin typeface="Bahnschrift SemiBold SemiConden" panose="020B0502040204020203" pitchFamily="34" charset="0"/>
            </a:endParaRPr>
          </a:p>
          <a:p>
            <a:endParaRPr lang="en-US" sz="2000" b="1" u="sng" dirty="0">
              <a:latin typeface="Arial" panose="020B0604020202020204" pitchFamily="34" charset="0"/>
            </a:endParaRPr>
          </a:p>
          <a:p>
            <a:r>
              <a:rPr lang="en-US" sz="2000" b="1" u="sng" dirty="0">
                <a:latin typeface="Arial" panose="020B0604020202020204" pitchFamily="34" charset="0"/>
              </a:rPr>
              <a:t>EPROM</a:t>
            </a:r>
            <a:r>
              <a:rPr lang="en-US" b="1" dirty="0">
                <a:latin typeface="Arial" panose="020B0604020202020204" pitchFamily="34" charset="0"/>
              </a:rPr>
              <a:t> :</a:t>
            </a:r>
            <a:r>
              <a:rPr lang="en-US" dirty="0">
                <a:latin typeface="Bahnschrift SemiBold SemiConden" panose="020B0502040204020203" pitchFamily="34" charset="0"/>
              </a:rPr>
              <a:t> Acronym for erasable programmable read-only memory, and pronounced               ee-prom, EPROM is a special type of memory that retains its contents until it is exposed to ultraviolet light. The ultraviolet light clears its contents, making it possible to reprogram the memory. To write to and erase an EPROM, you need a special device called a PROM programmer or PROM burner.</a:t>
            </a:r>
            <a:br>
              <a:rPr lang="en-US" dirty="0">
                <a:latin typeface="Bahnschrift SemiBold SemiConden" panose="020B0502040204020203" pitchFamily="34" charset="0"/>
              </a:rPr>
            </a:br>
            <a:endParaRPr lang="en-US" dirty="0">
              <a:latin typeface="Bahnschrift SemiBold SemiConden" panose="020B0502040204020203" pitchFamily="34" charset="0"/>
            </a:endParaRPr>
          </a:p>
          <a:p>
            <a:endParaRPr lang="en-US" sz="2000" b="1" u="sng" dirty="0">
              <a:latin typeface="arial" panose="020B0604020202020204" pitchFamily="34" charset="0"/>
            </a:endParaRPr>
          </a:p>
          <a:p>
            <a:endParaRPr lang="en-US" sz="2000" b="1" u="sng" dirty="0">
              <a:latin typeface="arial" panose="020B0604020202020204" pitchFamily="34" charset="0"/>
            </a:endParaRPr>
          </a:p>
          <a:p>
            <a:r>
              <a:rPr lang="en-US" sz="2000" b="1" u="sng" dirty="0">
                <a:latin typeface="arial" panose="020B0604020202020204" pitchFamily="34" charset="0"/>
              </a:rPr>
              <a:t>EEPROM</a:t>
            </a:r>
            <a:r>
              <a:rPr lang="en-US" b="1" dirty="0">
                <a:latin typeface="arial" panose="020B0604020202020204" pitchFamily="34" charset="0"/>
              </a:rPr>
              <a:t> :</a:t>
            </a:r>
            <a:r>
              <a:rPr lang="en-US" dirty="0">
                <a:latin typeface="arial" panose="020B0604020202020204" pitchFamily="34" charset="0"/>
              </a:rPr>
              <a:t> </a:t>
            </a:r>
            <a:r>
              <a:rPr lang="en-US" dirty="0">
                <a:latin typeface="Bahnschrift SemiBold SemiConden" panose="020B0502040204020203" pitchFamily="34" charset="0"/>
              </a:rPr>
              <a:t>Short form of electrically erasable programmable read-only memory. EEPROM is a special type of PROM that can be erased by exposing it to an electrical charge. Like other types of PROM, EEPROM retains its contents even when the power is turned off. Also like other types of ROM, EEPROM is not as fast as RAM.</a:t>
            </a:r>
            <a:endParaRPr lang="en-US" i="0" dirty="0">
              <a:effectLst/>
              <a:latin typeface="Bahnschrift SemiBold SemiConden" panose="020B0502040204020203" pitchFamily="34" charset="0"/>
            </a:endParaRPr>
          </a:p>
        </p:txBody>
      </p:sp>
      <p:pic>
        <p:nvPicPr>
          <p:cNvPr id="4" name="Picture 3">
            <a:extLst>
              <a:ext uri="{FF2B5EF4-FFF2-40B4-BE49-F238E27FC236}">
                <a16:creationId xmlns:a16="http://schemas.microsoft.com/office/drawing/2014/main" xmlns="" id="{4FB15D89-72F0-4851-AC65-0B09A17B8374}"/>
              </a:ext>
            </a:extLst>
          </p:cNvPr>
          <p:cNvPicPr>
            <a:picLocks noChangeAspect="1"/>
          </p:cNvPicPr>
          <p:nvPr/>
        </p:nvPicPr>
        <p:blipFill>
          <a:blip r:embed="rId2" cstate="print">
            <a:extLst>
              <a:ext uri="{28A0092B-C50C-407E-A947-70E740481C1C}">
                <a14:useLocalDpi xmlns:a14="http://schemas.microsoft.com/office/drawing/2010/main" xmlns="" val="0"/>
              </a:ext>
              <a:ext uri="{837473B0-CC2E-450A-ABE3-18F120FF3D39}">
                <a1611:picAttrSrcUrl xmlns="" xmlns:a1611="http://schemas.microsoft.com/office/drawing/2016/11/main" r:id="rId3"/>
              </a:ext>
            </a:extLst>
          </a:blip>
          <a:stretch>
            <a:fillRect/>
          </a:stretch>
        </p:blipFill>
        <p:spPr>
          <a:xfrm>
            <a:off x="7058286" y="1"/>
            <a:ext cx="2085714" cy="1838095"/>
          </a:xfrm>
          <a:prstGeom prst="rect">
            <a:avLst/>
          </a:prstGeom>
        </p:spPr>
      </p:pic>
      <p:pic>
        <p:nvPicPr>
          <p:cNvPr id="6" name="Picture 5">
            <a:extLst>
              <a:ext uri="{FF2B5EF4-FFF2-40B4-BE49-F238E27FC236}">
                <a16:creationId xmlns:a16="http://schemas.microsoft.com/office/drawing/2014/main" xmlns="" id="{CA3941DA-35D0-4A3E-9B2C-7B5D158F086D}"/>
              </a:ext>
            </a:extLst>
          </p:cNvPr>
          <p:cNvPicPr>
            <a:picLocks noChangeAspect="1"/>
          </p:cNvPicPr>
          <p:nvPr/>
        </p:nvPicPr>
        <p:blipFill>
          <a:blip r:embed="rId4" cstate="print">
            <a:extLst>
              <a:ext uri="{28A0092B-C50C-407E-A947-70E740481C1C}">
                <a14:useLocalDpi xmlns:a14="http://schemas.microsoft.com/office/drawing/2010/main" xmlns="" val="0"/>
              </a:ext>
              <a:ext uri="{837473B0-CC2E-450A-ABE3-18F120FF3D39}">
                <a1611:picAttrSrcUrl xmlns="" xmlns:a1611="http://schemas.microsoft.com/office/drawing/2016/11/main" r:id="rId5"/>
              </a:ext>
            </a:extLst>
          </a:blip>
          <a:stretch>
            <a:fillRect/>
          </a:stretch>
        </p:blipFill>
        <p:spPr>
          <a:xfrm>
            <a:off x="6858000" y="2263807"/>
            <a:ext cx="2286000" cy="2015231"/>
          </a:xfrm>
          <a:prstGeom prst="rect">
            <a:avLst/>
          </a:prstGeom>
        </p:spPr>
      </p:pic>
      <p:pic>
        <p:nvPicPr>
          <p:cNvPr id="9" name="Picture 8">
            <a:extLst>
              <a:ext uri="{FF2B5EF4-FFF2-40B4-BE49-F238E27FC236}">
                <a16:creationId xmlns:a16="http://schemas.microsoft.com/office/drawing/2014/main" xmlns="" id="{A9524F75-8BDE-4CFF-A086-F2D80E26A992}"/>
              </a:ext>
            </a:extLst>
          </p:cNvPr>
          <p:cNvPicPr>
            <a:picLocks noChangeAspect="1"/>
          </p:cNvPicPr>
          <p:nvPr/>
        </p:nvPicPr>
        <p:blipFill>
          <a:blip r:embed="rId6" cstate="print">
            <a:extLst>
              <a:ext uri="{28A0092B-C50C-407E-A947-70E740481C1C}">
                <a14:useLocalDpi xmlns:a14="http://schemas.microsoft.com/office/drawing/2010/main" xmlns="" val="0"/>
              </a:ext>
              <a:ext uri="{837473B0-CC2E-450A-ABE3-18F120FF3D39}">
                <a1611:picAttrSrcUrl xmlns="" xmlns:a1611="http://schemas.microsoft.com/office/drawing/2016/11/main" r:id="rId7"/>
              </a:ext>
            </a:extLst>
          </a:blip>
          <a:stretch>
            <a:fillRect/>
          </a:stretch>
        </p:blipFill>
        <p:spPr>
          <a:xfrm>
            <a:off x="6858000" y="4842770"/>
            <a:ext cx="2339583" cy="2015231"/>
          </a:xfrm>
          <a:prstGeom prst="rect">
            <a:avLst/>
          </a:prstGeom>
        </p:spPr>
      </p:pic>
    </p:spTree>
    <p:extLst>
      <p:ext uri="{BB962C8B-B14F-4D97-AF65-F5344CB8AC3E}">
        <p14:creationId xmlns:p14="http://schemas.microsoft.com/office/powerpoint/2010/main" xmlns="" val="39406766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3BE3D68-A960-4BEA-B1E7-A038F0B365BD}"/>
              </a:ext>
            </a:extLst>
          </p:cNvPr>
          <p:cNvSpPr/>
          <p:nvPr/>
        </p:nvSpPr>
        <p:spPr>
          <a:xfrm>
            <a:off x="0" y="0"/>
            <a:ext cx="6145237" cy="923330"/>
          </a:xfrm>
          <a:prstGeom prst="rect">
            <a:avLst/>
          </a:prstGeom>
          <a:noFill/>
        </p:spPr>
        <p:txBody>
          <a:bodyPr wrap="squar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External</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Memory</a:t>
            </a:r>
          </a:p>
        </p:txBody>
      </p:sp>
      <p:sp>
        <p:nvSpPr>
          <p:cNvPr id="3" name="Rectangle 2">
            <a:extLst>
              <a:ext uri="{FF2B5EF4-FFF2-40B4-BE49-F238E27FC236}">
                <a16:creationId xmlns:a16="http://schemas.microsoft.com/office/drawing/2014/main" xmlns="" id="{169D689B-A0D2-4098-AC24-AA90C31502B3}"/>
              </a:ext>
            </a:extLst>
          </p:cNvPr>
          <p:cNvSpPr/>
          <p:nvPr/>
        </p:nvSpPr>
        <p:spPr>
          <a:xfrm>
            <a:off x="-1" y="923330"/>
            <a:ext cx="9061882" cy="2308324"/>
          </a:xfrm>
          <a:prstGeom prst="rect">
            <a:avLst/>
          </a:prstGeom>
        </p:spPr>
        <p:txBody>
          <a:bodyPr wrap="square">
            <a:spAutoFit/>
          </a:bodyPr>
          <a:lstStyle/>
          <a:p>
            <a:pPr marL="285750" indent="-285750">
              <a:buFont typeface="Wingdings" panose="05000000000000000000" pitchFamily="2" charset="2"/>
              <a:buChar char="q"/>
            </a:pPr>
            <a:r>
              <a:rPr lang="en-US" sz="2400" dirty="0">
                <a:latin typeface="Arial" panose="020B0604020202020204" pitchFamily="34" charset="0"/>
              </a:rPr>
              <a:t>An external storage device, also referred to as auxiliary storage and secondary storage, is a device that contains all the addressable data storage that is not inside a computer's main storage or memory. An external storage device can be removable or non-removable, temporary or permanent, and accessible over a wired or wireless network.</a:t>
            </a:r>
            <a:endParaRPr lang="en-IN" sz="2400" dirty="0"/>
          </a:p>
        </p:txBody>
      </p:sp>
      <p:cxnSp>
        <p:nvCxnSpPr>
          <p:cNvPr id="5" name="Straight Connector 4">
            <a:extLst>
              <a:ext uri="{FF2B5EF4-FFF2-40B4-BE49-F238E27FC236}">
                <a16:creationId xmlns:a16="http://schemas.microsoft.com/office/drawing/2014/main" xmlns="" id="{78C83C37-A963-4E24-9943-48932A25A6FA}"/>
              </a:ext>
            </a:extLst>
          </p:cNvPr>
          <p:cNvCxnSpPr>
            <a:cxnSpLocks/>
          </p:cNvCxnSpPr>
          <p:nvPr/>
        </p:nvCxnSpPr>
        <p:spPr>
          <a:xfrm>
            <a:off x="599244" y="3995680"/>
            <a:ext cx="1" cy="2862321"/>
          </a:xfrm>
          <a:prstGeom prst="line">
            <a:avLst/>
          </a:prstGeom>
          <a:ln w="76200"/>
        </p:spPr>
        <p:style>
          <a:lnRef idx="2">
            <a:schemeClr val="dk1"/>
          </a:lnRef>
          <a:fillRef idx="0">
            <a:schemeClr val="dk1"/>
          </a:fillRef>
          <a:effectRef idx="1">
            <a:schemeClr val="dk1"/>
          </a:effectRef>
          <a:fontRef idx="minor">
            <a:schemeClr val="tx1"/>
          </a:fontRef>
        </p:style>
      </p:cxnSp>
      <p:sp>
        <p:nvSpPr>
          <p:cNvPr id="9" name="Rectangle 8">
            <a:extLst>
              <a:ext uri="{FF2B5EF4-FFF2-40B4-BE49-F238E27FC236}">
                <a16:creationId xmlns:a16="http://schemas.microsoft.com/office/drawing/2014/main" xmlns="" id="{2B6511B3-10DB-4F72-BF6E-8959B233007D}"/>
              </a:ext>
            </a:extLst>
          </p:cNvPr>
          <p:cNvSpPr/>
          <p:nvPr/>
        </p:nvSpPr>
        <p:spPr>
          <a:xfrm rot="16200000">
            <a:off x="-610745" y="4893790"/>
            <a:ext cx="1913985" cy="923330"/>
          </a:xfrm>
          <a:prstGeom prst="rect">
            <a:avLst/>
          </a:prstGeom>
          <a:noFill/>
        </p:spPr>
        <p:txBody>
          <a:bodyPr wrap="none" lIns="91440" tIns="45720" rIns="91440" bIns="45720">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TYPES</a:t>
            </a:r>
            <a:endPar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cxnSp>
        <p:nvCxnSpPr>
          <p:cNvPr id="10" name="Straight Arrow Connector 9">
            <a:extLst>
              <a:ext uri="{FF2B5EF4-FFF2-40B4-BE49-F238E27FC236}">
                <a16:creationId xmlns:a16="http://schemas.microsoft.com/office/drawing/2014/main" xmlns="" id="{4846B8E9-F6B4-4ECA-8AA3-5CD830CFF72E}"/>
              </a:ext>
            </a:extLst>
          </p:cNvPr>
          <p:cNvCxnSpPr>
            <a:cxnSpLocks/>
          </p:cNvCxnSpPr>
          <p:nvPr/>
        </p:nvCxnSpPr>
        <p:spPr>
          <a:xfrm flipV="1">
            <a:off x="640274" y="4172144"/>
            <a:ext cx="1116429" cy="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xmlns="" id="{C9971A26-9804-4B35-B586-BB3E46D778F7}"/>
              </a:ext>
            </a:extLst>
          </p:cNvPr>
          <p:cNvCxnSpPr>
            <a:cxnSpLocks/>
          </p:cNvCxnSpPr>
          <p:nvPr/>
        </p:nvCxnSpPr>
        <p:spPr>
          <a:xfrm flipV="1">
            <a:off x="558213" y="5112434"/>
            <a:ext cx="1116429" cy="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xmlns="" id="{8F40BA35-72AC-4E78-A5DE-E262C375DDB8}"/>
              </a:ext>
            </a:extLst>
          </p:cNvPr>
          <p:cNvCxnSpPr>
            <a:cxnSpLocks/>
          </p:cNvCxnSpPr>
          <p:nvPr/>
        </p:nvCxnSpPr>
        <p:spPr>
          <a:xfrm flipV="1">
            <a:off x="639756" y="6603095"/>
            <a:ext cx="1116429" cy="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15" name="Rectangle 14">
            <a:extLst>
              <a:ext uri="{FF2B5EF4-FFF2-40B4-BE49-F238E27FC236}">
                <a16:creationId xmlns:a16="http://schemas.microsoft.com/office/drawing/2014/main" xmlns="" id="{358350AB-9A78-4427-A082-947CC10F1D42}"/>
              </a:ext>
            </a:extLst>
          </p:cNvPr>
          <p:cNvSpPr/>
          <p:nvPr/>
        </p:nvSpPr>
        <p:spPr>
          <a:xfrm>
            <a:off x="1756185" y="3995678"/>
            <a:ext cx="4572000" cy="2862322"/>
          </a:xfrm>
          <a:prstGeom prst="rect">
            <a:avLst/>
          </a:prstGeom>
        </p:spPr>
        <p:txBody>
          <a:bodyPr>
            <a:spAutoFit/>
          </a:bodyPr>
          <a:lstStyle/>
          <a:p>
            <a:r>
              <a:rPr lang="en-GB" altLang="en-US" sz="2000" dirty="0"/>
              <a:t>Magnetic Disk</a:t>
            </a:r>
          </a:p>
          <a:p>
            <a:pPr marL="800100" lvl="1" indent="-342900">
              <a:buFont typeface="Wingdings" panose="05000000000000000000" pitchFamily="2" charset="2"/>
              <a:buChar char="ü"/>
            </a:pPr>
            <a:r>
              <a:rPr lang="en-GB" altLang="en-US" sz="2000" dirty="0"/>
              <a:t>RAID</a:t>
            </a:r>
          </a:p>
          <a:p>
            <a:pPr marL="800100" lvl="1" indent="-342900">
              <a:buFont typeface="Wingdings" panose="05000000000000000000" pitchFamily="2" charset="2"/>
              <a:buChar char="ü"/>
            </a:pPr>
            <a:r>
              <a:rPr lang="en-GB" altLang="en-US" sz="2000" dirty="0"/>
              <a:t>Removable</a:t>
            </a:r>
          </a:p>
          <a:p>
            <a:r>
              <a:rPr lang="en-GB" altLang="en-US" sz="2000" dirty="0"/>
              <a:t>Optical</a:t>
            </a:r>
          </a:p>
          <a:p>
            <a:pPr marL="800100" lvl="1" indent="-342900">
              <a:buFont typeface="Wingdings" panose="05000000000000000000" pitchFamily="2" charset="2"/>
              <a:buChar char="ü"/>
            </a:pPr>
            <a:r>
              <a:rPr lang="en-GB" altLang="en-US" sz="2000" dirty="0"/>
              <a:t>CD-ROM</a:t>
            </a:r>
          </a:p>
          <a:p>
            <a:pPr marL="800100" lvl="1" indent="-342900">
              <a:buFont typeface="Wingdings" panose="05000000000000000000" pitchFamily="2" charset="2"/>
              <a:buChar char="ü"/>
            </a:pPr>
            <a:r>
              <a:rPr lang="en-GB" altLang="en-US" sz="2000" dirty="0"/>
              <a:t>CD-Recordable (CD-R)</a:t>
            </a:r>
          </a:p>
          <a:p>
            <a:pPr marL="800100" lvl="1" indent="-342900">
              <a:buFont typeface="Wingdings" panose="05000000000000000000" pitchFamily="2" charset="2"/>
              <a:buChar char="ü"/>
            </a:pPr>
            <a:r>
              <a:rPr lang="en-GB" altLang="en-US" sz="2000" dirty="0"/>
              <a:t>CD-R/W</a:t>
            </a:r>
          </a:p>
          <a:p>
            <a:pPr marL="800100" lvl="1" indent="-342900">
              <a:buFont typeface="Wingdings" panose="05000000000000000000" pitchFamily="2" charset="2"/>
              <a:buChar char="ü"/>
            </a:pPr>
            <a:r>
              <a:rPr lang="en-GB" altLang="en-US" sz="2000" dirty="0"/>
              <a:t>DVD</a:t>
            </a:r>
          </a:p>
          <a:p>
            <a:r>
              <a:rPr lang="en-GB" altLang="en-US" sz="2000" dirty="0"/>
              <a:t>Magnetic Tape</a:t>
            </a:r>
          </a:p>
        </p:txBody>
      </p:sp>
    </p:spTree>
    <p:extLst>
      <p:ext uri="{BB962C8B-B14F-4D97-AF65-F5344CB8AC3E}">
        <p14:creationId xmlns:p14="http://schemas.microsoft.com/office/powerpoint/2010/main" xmlns="" val="23042553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89CB8F4-091A-4F99-ABF3-9D97E9D98202}"/>
              </a:ext>
            </a:extLst>
          </p:cNvPr>
          <p:cNvSpPr txBox="1"/>
          <p:nvPr/>
        </p:nvSpPr>
        <p:spPr>
          <a:xfrm>
            <a:off x="0" y="0"/>
            <a:ext cx="6478480" cy="5601533"/>
          </a:xfrm>
          <a:prstGeom prst="rect">
            <a:avLst/>
          </a:prstGeom>
          <a:noFill/>
        </p:spPr>
        <p:txBody>
          <a:bodyPr wrap="square" rtlCol="0">
            <a:spAutoFit/>
          </a:bodyPr>
          <a:lstStyle/>
          <a:p>
            <a:r>
              <a:rPr lang="en-IN" sz="2400" b="1" u="sng" dirty="0"/>
              <a:t>MAGNETIC</a:t>
            </a:r>
            <a:r>
              <a:rPr lang="en-IN" sz="2400" b="1" dirty="0"/>
              <a:t> </a:t>
            </a:r>
            <a:r>
              <a:rPr lang="en-IN" sz="2400" b="1" u="sng" dirty="0"/>
              <a:t>DISK</a:t>
            </a:r>
            <a:r>
              <a:rPr lang="en-IN" sz="2000" b="1" dirty="0"/>
              <a:t>:-</a:t>
            </a:r>
            <a:r>
              <a:rPr lang="en-US" altLang="en-US" sz="2400" dirty="0">
                <a:latin typeface="Open-sans"/>
              </a:rPr>
              <a:t>A magnetic disk is a storage device that uses a magnetization process to write, rewrite and access data. It is covered with a magnetic coating and stores data in the form of tracks, spots and sectors. Hard disks, zip disks and floppy disks are common examples of magnetic disks.</a:t>
            </a:r>
            <a:endParaRPr lang="en-US" altLang="en-US" sz="2400" dirty="0"/>
          </a:p>
          <a:p>
            <a:endParaRPr lang="en-IN" sz="2000" b="1" dirty="0"/>
          </a:p>
          <a:p>
            <a:r>
              <a:rPr lang="en-IN" sz="2000" b="1" dirty="0"/>
              <a:t>-</a:t>
            </a:r>
            <a:r>
              <a:rPr lang="en-IN" sz="2000" dirty="0"/>
              <a:t>The </a:t>
            </a:r>
            <a:r>
              <a:rPr lang="en-GB" altLang="en-US" sz="2000" dirty="0"/>
              <a:t>Disk substrate coated with magnetizable material (iron oxide…rust). </a:t>
            </a:r>
          </a:p>
          <a:p>
            <a:r>
              <a:rPr lang="en-GB" altLang="en-US" sz="2000" dirty="0"/>
              <a:t>-Before, the Substrate used to be aluminium but now its glass.</a:t>
            </a:r>
          </a:p>
          <a:p>
            <a:r>
              <a:rPr lang="en-GB" altLang="en-US" sz="2000" dirty="0"/>
              <a:t>-The surface uniformity is improved which increases reliability.</a:t>
            </a:r>
          </a:p>
          <a:p>
            <a:r>
              <a:rPr lang="en-GB" altLang="en-US" sz="2000" dirty="0"/>
              <a:t>-Reduction in surface defects(Reduced read/write errors).</a:t>
            </a:r>
          </a:p>
          <a:p>
            <a:r>
              <a:rPr lang="en-GB" altLang="en-US" sz="2000" dirty="0"/>
              <a:t>-Lower flight heights (See later)</a:t>
            </a:r>
          </a:p>
          <a:p>
            <a:endParaRPr lang="en-GB" altLang="en-US" sz="2000" dirty="0"/>
          </a:p>
          <a:p>
            <a:endParaRPr lang="en-IN" sz="2000" b="1" dirty="0"/>
          </a:p>
        </p:txBody>
      </p:sp>
      <p:pic>
        <p:nvPicPr>
          <p:cNvPr id="5" name="Picture 4">
            <a:extLst>
              <a:ext uri="{FF2B5EF4-FFF2-40B4-BE49-F238E27FC236}">
                <a16:creationId xmlns:a16="http://schemas.microsoft.com/office/drawing/2014/main" xmlns="" id="{EECD81AE-830B-4A53-AC5A-D1F17A08F1B0}"/>
              </a:ext>
            </a:extLst>
          </p:cNvPr>
          <p:cNvPicPr>
            <a:picLocks noChangeAspect="1"/>
          </p:cNvPicPr>
          <p:nvPr/>
        </p:nvPicPr>
        <p:blipFill>
          <a:blip r:embed="rId2" cstate="print">
            <a:extLst>
              <a:ext uri="{28A0092B-C50C-407E-A947-70E740481C1C}">
                <a14:useLocalDpi xmlns:a14="http://schemas.microsoft.com/office/drawing/2010/main" xmlns="" val="0"/>
              </a:ext>
              <a:ext uri="{837473B0-CC2E-450A-ABE3-18F120FF3D39}">
                <a1611:picAttrSrcUrl xmlns="" xmlns:a1611="http://schemas.microsoft.com/office/drawing/2016/11/main" r:id="rId3"/>
              </a:ext>
            </a:extLst>
          </a:blip>
          <a:stretch>
            <a:fillRect/>
          </a:stretch>
        </p:blipFill>
        <p:spPr>
          <a:xfrm>
            <a:off x="7417293" y="1"/>
            <a:ext cx="1726707" cy="1389909"/>
          </a:xfrm>
          <a:prstGeom prst="rect">
            <a:avLst/>
          </a:prstGeom>
        </p:spPr>
      </p:pic>
      <p:pic>
        <p:nvPicPr>
          <p:cNvPr id="11" name="Picture 10">
            <a:extLst>
              <a:ext uri="{FF2B5EF4-FFF2-40B4-BE49-F238E27FC236}">
                <a16:creationId xmlns:a16="http://schemas.microsoft.com/office/drawing/2014/main" xmlns="" id="{78503BE3-2C62-4A53-95A9-4484C915FC40}"/>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l="7820" t="9837" r="10632" b="35889"/>
          <a:stretch>
            <a:fillRect/>
          </a:stretch>
        </p:blipFill>
        <p:spPr bwMode="auto">
          <a:xfrm>
            <a:off x="6012160" y="3391175"/>
            <a:ext cx="3131840" cy="3466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2526353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6CD9A1B-A1CF-4E02-B473-769394D340CE}"/>
              </a:ext>
            </a:extLst>
          </p:cNvPr>
          <p:cNvSpPr/>
          <p:nvPr/>
        </p:nvSpPr>
        <p:spPr>
          <a:xfrm>
            <a:off x="1238702" y="1667042"/>
            <a:ext cx="7430610" cy="3046988"/>
          </a:xfrm>
          <a:prstGeom prst="rect">
            <a:avLst/>
          </a:prstGeom>
        </p:spPr>
        <p:txBody>
          <a:bodyPr wrap="square">
            <a:spAutoFit/>
          </a:bodyPr>
          <a:lstStyle/>
          <a:p>
            <a:pPr marL="285750" indent="-285750">
              <a:buFont typeface="Wingdings" panose="05000000000000000000" pitchFamily="2" charset="2"/>
              <a:buChar char="Ø"/>
            </a:pPr>
            <a:r>
              <a:rPr lang="en-GB" altLang="en-US" sz="2400" dirty="0"/>
              <a:t>It is originally for audio</a:t>
            </a:r>
          </a:p>
          <a:p>
            <a:pPr marL="285750" indent="-285750">
              <a:buFont typeface="Wingdings" panose="05000000000000000000" pitchFamily="2" charset="2"/>
              <a:buChar char="Ø"/>
            </a:pPr>
            <a:r>
              <a:rPr lang="en-GB" altLang="en-US" sz="2400" dirty="0"/>
              <a:t>650Mbytes giving over 70 minutes audio</a:t>
            </a:r>
          </a:p>
          <a:p>
            <a:pPr marL="285750" indent="-285750">
              <a:buFont typeface="Wingdings" panose="05000000000000000000" pitchFamily="2" charset="2"/>
              <a:buChar char="Ø"/>
            </a:pPr>
            <a:r>
              <a:rPr lang="en-GB" altLang="en-US" sz="2400" dirty="0"/>
              <a:t>It is Polycarbonate coated with highly reflective coat, usually aluminium.</a:t>
            </a:r>
          </a:p>
          <a:p>
            <a:pPr marL="285750" indent="-285750">
              <a:buFont typeface="Wingdings" panose="05000000000000000000" pitchFamily="2" charset="2"/>
              <a:buChar char="Ø"/>
            </a:pPr>
            <a:r>
              <a:rPr lang="en-GB" altLang="en-US" sz="2400" dirty="0"/>
              <a:t>Data stored as pits.</a:t>
            </a:r>
          </a:p>
          <a:p>
            <a:pPr marL="285750" indent="-285750">
              <a:buFont typeface="Wingdings" panose="05000000000000000000" pitchFamily="2" charset="2"/>
              <a:buChar char="Ø"/>
            </a:pPr>
            <a:r>
              <a:rPr lang="en-GB" altLang="en-US" sz="2400" dirty="0"/>
              <a:t>Read by reflecting laser.</a:t>
            </a:r>
          </a:p>
          <a:p>
            <a:pPr marL="285750" indent="-285750">
              <a:buFont typeface="Wingdings" panose="05000000000000000000" pitchFamily="2" charset="2"/>
              <a:buChar char="Ø"/>
            </a:pPr>
            <a:r>
              <a:rPr lang="en-GB" altLang="en-US" sz="2400" dirty="0"/>
              <a:t>Constant packing density.</a:t>
            </a:r>
          </a:p>
          <a:p>
            <a:pPr marL="285750" indent="-285750">
              <a:buFont typeface="Wingdings" panose="05000000000000000000" pitchFamily="2" charset="2"/>
              <a:buChar char="Ø"/>
            </a:pPr>
            <a:r>
              <a:rPr lang="en-GB" altLang="en-US" sz="2400" dirty="0"/>
              <a:t>Constant linear velocity.</a:t>
            </a:r>
          </a:p>
        </p:txBody>
      </p:sp>
      <p:sp>
        <p:nvSpPr>
          <p:cNvPr id="5" name="Rectangle 4">
            <a:extLst>
              <a:ext uri="{FF2B5EF4-FFF2-40B4-BE49-F238E27FC236}">
                <a16:creationId xmlns:a16="http://schemas.microsoft.com/office/drawing/2014/main" xmlns="" id="{7E1CD342-2334-41A3-BCF3-9ACD2A952D26}"/>
              </a:ext>
            </a:extLst>
          </p:cNvPr>
          <p:cNvSpPr/>
          <p:nvPr/>
        </p:nvSpPr>
        <p:spPr>
          <a:xfrm>
            <a:off x="1646300" y="0"/>
            <a:ext cx="4858381"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Optical</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CD-ROM</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C369696-065C-40FB-A017-8AA2E6632952}"/>
              </a:ext>
            </a:extLst>
          </p:cNvPr>
          <p:cNvSpPr/>
          <p:nvPr/>
        </p:nvSpPr>
        <p:spPr>
          <a:xfrm>
            <a:off x="0" y="1"/>
            <a:ext cx="6744810" cy="6217087"/>
          </a:xfrm>
          <a:prstGeom prst="rect">
            <a:avLst/>
          </a:prstGeom>
        </p:spPr>
        <p:txBody>
          <a:bodyPr wrap="square">
            <a:spAutoFit/>
          </a:bodyPr>
          <a:lstStyle/>
          <a:p>
            <a:r>
              <a:rPr lang="en-GB" altLang="en-US" sz="3200" b="1" u="sng" dirty="0">
                <a:effectLst>
                  <a:outerShdw blurRad="38100" dist="38100" dir="2700000" algn="tl">
                    <a:srgbClr val="000000">
                      <a:alpha val="43137"/>
                    </a:srgbClr>
                  </a:outerShdw>
                </a:effectLst>
                <a:latin typeface="Arial Black" panose="020B0A04020102020204" pitchFamily="34" charset="0"/>
              </a:rPr>
              <a:t>CD-Recordable</a:t>
            </a:r>
            <a:r>
              <a:rPr lang="en-GB" altLang="en-US" sz="3200" b="1" dirty="0">
                <a:effectLst>
                  <a:outerShdw blurRad="38100" dist="38100" dir="2700000" algn="tl">
                    <a:srgbClr val="000000">
                      <a:alpha val="43137"/>
                    </a:srgbClr>
                  </a:outerShdw>
                </a:effectLst>
                <a:latin typeface="Arial Black" panose="020B0A04020102020204" pitchFamily="34" charset="0"/>
              </a:rPr>
              <a:t> (CD-R)</a:t>
            </a:r>
          </a:p>
          <a:p>
            <a:pPr marL="800100" lvl="1" indent="-342900">
              <a:buFont typeface="Wingdings" panose="05000000000000000000" pitchFamily="2" charset="2"/>
              <a:buChar char="Ø"/>
            </a:pPr>
            <a:r>
              <a:rPr lang="en-GB" altLang="en-US" sz="2400" dirty="0"/>
              <a:t>WORM.</a:t>
            </a:r>
          </a:p>
          <a:p>
            <a:pPr marL="800100" lvl="1" indent="-342900">
              <a:buFont typeface="Wingdings" panose="05000000000000000000" pitchFamily="2" charset="2"/>
              <a:buChar char="Ø"/>
            </a:pPr>
            <a:r>
              <a:rPr lang="en-GB" altLang="en-US" sz="2400" dirty="0"/>
              <a:t>Now affordable.</a:t>
            </a:r>
          </a:p>
          <a:p>
            <a:pPr marL="800100" lvl="1" indent="-342900">
              <a:buFont typeface="Wingdings" panose="05000000000000000000" pitchFamily="2" charset="2"/>
              <a:buChar char="Ø"/>
            </a:pPr>
            <a:r>
              <a:rPr lang="en-GB" altLang="en-US" sz="2400" dirty="0"/>
              <a:t>Compatible with CD-ROM drives.</a:t>
            </a:r>
          </a:p>
          <a:p>
            <a:pPr marL="342900" indent="-342900">
              <a:buFont typeface="Wingdings" panose="05000000000000000000" pitchFamily="2" charset="2"/>
              <a:buChar char="Ø"/>
            </a:pPr>
            <a:endParaRPr lang="en-GB" altLang="en-US" sz="2400" dirty="0"/>
          </a:p>
          <a:p>
            <a:endParaRPr lang="en-GB" altLang="en-US" sz="2400" dirty="0"/>
          </a:p>
          <a:p>
            <a:r>
              <a:rPr lang="en-GB" altLang="en-US" sz="3200" b="1" u="sng" dirty="0">
                <a:effectLst>
                  <a:outerShdw blurRad="38100" dist="38100" dir="2700000" algn="tl">
                    <a:srgbClr val="000000">
                      <a:alpha val="43137"/>
                    </a:srgbClr>
                  </a:outerShdw>
                </a:effectLst>
                <a:latin typeface="Arial Black" panose="020B0A04020102020204" pitchFamily="34" charset="0"/>
              </a:rPr>
              <a:t>CD-RW</a:t>
            </a:r>
          </a:p>
          <a:p>
            <a:pPr marL="914400" lvl="1" indent="-457200">
              <a:buFont typeface="Wingdings" panose="05000000000000000000" pitchFamily="2" charset="2"/>
              <a:buChar char="Ø"/>
            </a:pPr>
            <a:r>
              <a:rPr lang="en-GB" altLang="en-US" sz="2800" dirty="0"/>
              <a:t>Erasable.</a:t>
            </a:r>
          </a:p>
          <a:p>
            <a:pPr marL="914400" lvl="1" indent="-457200">
              <a:buFont typeface="Wingdings" panose="05000000000000000000" pitchFamily="2" charset="2"/>
              <a:buChar char="Ø"/>
            </a:pPr>
            <a:r>
              <a:rPr lang="en-GB" altLang="en-US" sz="2800" dirty="0"/>
              <a:t>Getting cheaper.</a:t>
            </a:r>
          </a:p>
          <a:p>
            <a:pPr marL="914400" lvl="1" indent="-457200">
              <a:buFont typeface="Wingdings" panose="05000000000000000000" pitchFamily="2" charset="2"/>
              <a:buChar char="Ø"/>
            </a:pPr>
            <a:r>
              <a:rPr lang="en-GB" altLang="en-US" sz="2800" dirty="0"/>
              <a:t>Mostly CD-ROM drive is compatible.</a:t>
            </a:r>
          </a:p>
          <a:p>
            <a:pPr marL="914400" lvl="1" indent="-457200">
              <a:buFont typeface="Wingdings" panose="05000000000000000000" pitchFamily="2" charset="2"/>
              <a:buChar char="Ø"/>
            </a:pPr>
            <a:r>
              <a:rPr lang="en-GB" altLang="en-US" sz="2800" dirty="0"/>
              <a:t>Phase change.</a:t>
            </a:r>
          </a:p>
          <a:p>
            <a:pPr marL="1371600" lvl="2" indent="-457200">
              <a:buFont typeface="Wingdings" panose="05000000000000000000" pitchFamily="2" charset="2"/>
              <a:buChar char="§"/>
            </a:pPr>
            <a:r>
              <a:rPr lang="en-GB" altLang="en-US" sz="2800" dirty="0"/>
              <a:t>Material has two different reflectivities in different phase states.</a:t>
            </a:r>
          </a:p>
          <a:p>
            <a:pPr lvl="1"/>
            <a:endParaRPr lang="en-GB" altLang="en-US" dirty="0"/>
          </a:p>
        </p:txBody>
      </p:sp>
      <p:pic>
        <p:nvPicPr>
          <p:cNvPr id="4" name="Picture 3">
            <a:extLst>
              <a:ext uri="{FF2B5EF4-FFF2-40B4-BE49-F238E27FC236}">
                <a16:creationId xmlns:a16="http://schemas.microsoft.com/office/drawing/2014/main" xmlns="" id="{AD55DF2C-8F1C-482A-B445-C757534045BC}"/>
              </a:ext>
            </a:extLst>
          </p:cNvPr>
          <p:cNvPicPr>
            <a:picLocks noChangeAspect="1"/>
          </p:cNvPicPr>
          <p:nvPr/>
        </p:nvPicPr>
        <p:blipFill>
          <a:blip r:embed="rId2" cstate="print">
            <a:extLst>
              <a:ext uri="{28A0092B-C50C-407E-A947-70E740481C1C}">
                <a14:useLocalDpi xmlns:a14="http://schemas.microsoft.com/office/drawing/2010/main" xmlns="" val="0"/>
              </a:ext>
              <a:ext uri="{837473B0-CC2E-450A-ABE3-18F120FF3D39}">
                <a1611:picAttrSrcUrl xmlns="" xmlns:a1611="http://schemas.microsoft.com/office/drawing/2016/11/main" r:id="rId3"/>
              </a:ext>
            </a:extLst>
          </a:blip>
          <a:stretch>
            <a:fillRect/>
          </a:stretch>
        </p:blipFill>
        <p:spPr>
          <a:xfrm>
            <a:off x="6824708" y="0"/>
            <a:ext cx="2319292" cy="2099570"/>
          </a:xfrm>
          <a:prstGeom prst="rect">
            <a:avLst/>
          </a:prstGeom>
        </p:spPr>
      </p:pic>
      <p:pic>
        <p:nvPicPr>
          <p:cNvPr id="7" name="Picture 6">
            <a:extLst>
              <a:ext uri="{FF2B5EF4-FFF2-40B4-BE49-F238E27FC236}">
                <a16:creationId xmlns:a16="http://schemas.microsoft.com/office/drawing/2014/main" xmlns="" id="{5A561633-F593-444F-BA64-5EF935CE1184}"/>
              </a:ext>
            </a:extLst>
          </p:cNvPr>
          <p:cNvPicPr>
            <a:picLocks noChangeAspect="1"/>
          </p:cNvPicPr>
          <p:nvPr/>
        </p:nvPicPr>
        <p:blipFill>
          <a:blip r:embed="rId4" cstate="print">
            <a:extLst>
              <a:ext uri="{28A0092B-C50C-407E-A947-70E740481C1C}">
                <a14:useLocalDpi xmlns:a14="http://schemas.microsoft.com/office/drawing/2010/main" xmlns="" val="0"/>
              </a:ext>
              <a:ext uri="{837473B0-CC2E-450A-ABE3-18F120FF3D39}">
                <a1611:picAttrSrcUrl xmlns="" xmlns:a1611="http://schemas.microsoft.com/office/drawing/2016/11/main" r:id="rId5"/>
              </a:ext>
            </a:extLst>
          </a:blip>
          <a:stretch>
            <a:fillRect/>
          </a:stretch>
        </p:blipFill>
        <p:spPr>
          <a:xfrm>
            <a:off x="6437004" y="3163033"/>
            <a:ext cx="2706996" cy="2685310"/>
          </a:xfrm>
          <a:prstGeom prst="rect">
            <a:avLst/>
          </a:prstGeom>
        </p:spPr>
      </p:pic>
    </p:spTree>
    <p:extLst>
      <p:ext uri="{BB962C8B-B14F-4D97-AF65-F5344CB8AC3E}">
        <p14:creationId xmlns:p14="http://schemas.microsoft.com/office/powerpoint/2010/main" xmlns="" val="151710431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F6EBE07-C750-45C9-BF49-E5F2DC568A34}"/>
              </a:ext>
            </a:extLst>
          </p:cNvPr>
          <p:cNvSpPr/>
          <p:nvPr/>
        </p:nvSpPr>
        <p:spPr>
          <a:xfrm>
            <a:off x="0" y="3995679"/>
            <a:ext cx="5508104" cy="2616101"/>
          </a:xfrm>
          <a:prstGeom prst="rect">
            <a:avLst/>
          </a:prstGeom>
        </p:spPr>
        <p:txBody>
          <a:bodyPr wrap="square">
            <a:spAutoFit/>
          </a:bodyPr>
          <a:lstStyle/>
          <a:p>
            <a:r>
              <a:rPr lang="en-GB" altLang="en-US" sz="2000" b="1" u="sng" dirty="0"/>
              <a:t>PROPERTIES</a:t>
            </a:r>
            <a:r>
              <a:rPr lang="en-GB" altLang="en-US" sz="2000" b="1" dirty="0"/>
              <a:t>:-</a:t>
            </a:r>
            <a:endParaRPr lang="en-GB" altLang="en-US" dirty="0"/>
          </a:p>
          <a:p>
            <a:pPr marL="285750" indent="-285750">
              <a:buFont typeface="Wingdings" panose="05000000000000000000" pitchFamily="2" charset="2"/>
              <a:buChar char="Ø"/>
            </a:pPr>
            <a:r>
              <a:rPr lang="en-GB" altLang="en-US" dirty="0"/>
              <a:t>It is Multi-layer</a:t>
            </a:r>
          </a:p>
          <a:p>
            <a:pPr marL="285750" indent="-285750">
              <a:buFont typeface="Wingdings" panose="05000000000000000000" pitchFamily="2" charset="2"/>
              <a:buChar char="Ø"/>
            </a:pPr>
            <a:r>
              <a:rPr lang="en-GB" altLang="en-US" dirty="0"/>
              <a:t>Very high capacity (4.7G per layer)</a:t>
            </a:r>
          </a:p>
          <a:p>
            <a:pPr marL="285750" indent="-285750">
              <a:buFont typeface="Wingdings" panose="05000000000000000000" pitchFamily="2" charset="2"/>
              <a:buChar char="Ø"/>
            </a:pPr>
            <a:r>
              <a:rPr lang="en-GB" altLang="en-US" dirty="0"/>
              <a:t>Full length movie on single disk.</a:t>
            </a:r>
          </a:p>
          <a:p>
            <a:pPr marL="742950" lvl="1" indent="-285750">
              <a:buFont typeface="Wingdings" panose="05000000000000000000" pitchFamily="2" charset="2"/>
              <a:buChar char="Ø"/>
            </a:pPr>
            <a:r>
              <a:rPr lang="en-GB" altLang="en-US" dirty="0"/>
              <a:t>Using MPEG compression.</a:t>
            </a:r>
          </a:p>
          <a:p>
            <a:pPr marL="285750" indent="-285750">
              <a:buFont typeface="Wingdings" panose="05000000000000000000" pitchFamily="2" charset="2"/>
              <a:buChar char="Ø"/>
            </a:pPr>
            <a:r>
              <a:rPr lang="en-GB" altLang="en-US" dirty="0"/>
              <a:t>Finally standardized.</a:t>
            </a:r>
          </a:p>
          <a:p>
            <a:pPr marL="285750" indent="-285750">
              <a:buFont typeface="Wingdings" panose="05000000000000000000" pitchFamily="2" charset="2"/>
              <a:buChar char="Ø"/>
            </a:pPr>
            <a:r>
              <a:rPr lang="en-GB" altLang="en-US" dirty="0"/>
              <a:t>Movies carry regional coding.</a:t>
            </a:r>
          </a:p>
          <a:p>
            <a:pPr marL="285750" indent="-285750">
              <a:buFont typeface="Wingdings" panose="05000000000000000000" pitchFamily="2" charset="2"/>
              <a:buChar char="Ø"/>
            </a:pPr>
            <a:r>
              <a:rPr lang="en-GB" altLang="en-US" dirty="0"/>
              <a:t>Players only play correct region films.</a:t>
            </a:r>
          </a:p>
          <a:p>
            <a:pPr marL="285750" indent="-285750">
              <a:buFont typeface="Wingdings" panose="05000000000000000000" pitchFamily="2" charset="2"/>
              <a:buChar char="Ø"/>
            </a:pPr>
            <a:r>
              <a:rPr lang="en-GB" altLang="en-US" dirty="0"/>
              <a:t>Can be “fixed”.</a:t>
            </a:r>
          </a:p>
        </p:txBody>
      </p:sp>
      <p:sp>
        <p:nvSpPr>
          <p:cNvPr id="3" name="Rectangle 2">
            <a:extLst>
              <a:ext uri="{FF2B5EF4-FFF2-40B4-BE49-F238E27FC236}">
                <a16:creationId xmlns:a16="http://schemas.microsoft.com/office/drawing/2014/main" xmlns="" id="{B35B0518-4C26-4691-B0EA-E5821FAEDE09}"/>
              </a:ext>
            </a:extLst>
          </p:cNvPr>
          <p:cNvSpPr/>
          <p:nvPr/>
        </p:nvSpPr>
        <p:spPr>
          <a:xfrm>
            <a:off x="0" y="2025563"/>
            <a:ext cx="5508104" cy="2031325"/>
          </a:xfrm>
          <a:prstGeom prst="rect">
            <a:avLst/>
          </a:prstGeom>
        </p:spPr>
        <p:txBody>
          <a:bodyPr wrap="square">
            <a:spAutoFit/>
          </a:bodyPr>
          <a:lstStyle/>
          <a:p>
            <a:pPr marL="285750" indent="-285750">
              <a:buFont typeface="Wingdings" panose="05000000000000000000" pitchFamily="2" charset="2"/>
              <a:buChar char="v"/>
            </a:pPr>
            <a:r>
              <a:rPr lang="en-GB" altLang="en-US" dirty="0"/>
              <a:t>Digital Video Disk</a:t>
            </a:r>
          </a:p>
          <a:p>
            <a:pPr marL="742950" lvl="1" indent="-285750">
              <a:buFont typeface="Wingdings" panose="05000000000000000000" pitchFamily="2" charset="2"/>
              <a:buChar char="ü"/>
            </a:pPr>
            <a:r>
              <a:rPr lang="en-GB" altLang="en-US" dirty="0"/>
              <a:t>Used to indicate a player for movies</a:t>
            </a:r>
          </a:p>
          <a:p>
            <a:pPr marL="1200150" lvl="2" indent="-285750">
              <a:buFont typeface="Wingdings" panose="05000000000000000000" pitchFamily="2" charset="2"/>
              <a:buChar char="ü"/>
            </a:pPr>
            <a:r>
              <a:rPr lang="en-GB" altLang="en-US" dirty="0"/>
              <a:t>Only plays video disks</a:t>
            </a:r>
          </a:p>
          <a:p>
            <a:pPr marL="285750" indent="-285750">
              <a:buFont typeface="Wingdings" panose="05000000000000000000" pitchFamily="2" charset="2"/>
              <a:buChar char="v"/>
            </a:pPr>
            <a:r>
              <a:rPr lang="en-GB" altLang="en-US" dirty="0"/>
              <a:t>Digital Versatile Disk</a:t>
            </a:r>
          </a:p>
          <a:p>
            <a:pPr marL="742950" lvl="1" indent="-285750">
              <a:buFont typeface="Wingdings" panose="05000000000000000000" pitchFamily="2" charset="2"/>
              <a:buChar char="ü"/>
            </a:pPr>
            <a:r>
              <a:rPr lang="en-GB" altLang="en-US" dirty="0"/>
              <a:t>Used to indicate a computer drive</a:t>
            </a:r>
          </a:p>
          <a:p>
            <a:pPr marL="1200150" lvl="2" indent="-285750">
              <a:buFont typeface="Wingdings" panose="05000000000000000000" pitchFamily="2" charset="2"/>
              <a:buChar char="ü"/>
            </a:pPr>
            <a:r>
              <a:rPr lang="en-GB" altLang="en-US" dirty="0"/>
              <a:t>Will read computer disks and play video disks</a:t>
            </a:r>
          </a:p>
        </p:txBody>
      </p:sp>
      <p:sp>
        <p:nvSpPr>
          <p:cNvPr id="4" name="Rectangle 3">
            <a:extLst>
              <a:ext uri="{FF2B5EF4-FFF2-40B4-BE49-F238E27FC236}">
                <a16:creationId xmlns:a16="http://schemas.microsoft.com/office/drawing/2014/main" xmlns="" id="{98B96A39-11C3-435A-9F5F-4F76DC50D5CE}"/>
              </a:ext>
            </a:extLst>
          </p:cNvPr>
          <p:cNvSpPr/>
          <p:nvPr/>
        </p:nvSpPr>
        <p:spPr>
          <a:xfrm>
            <a:off x="-90353" y="0"/>
            <a:ext cx="4374321" cy="923330"/>
          </a:xfrm>
          <a:prstGeom prst="rect">
            <a:avLst/>
          </a:prstGeom>
          <a:noFill/>
        </p:spPr>
        <p:txBody>
          <a:bodyPr wrap="square" lIns="91440" tIns="45720" rIns="91440" bIns="45720">
            <a:spAutoFit/>
          </a:bodyPr>
          <a:lstStyle/>
          <a:p>
            <a:pPr algn="ctr"/>
            <a:r>
              <a:rPr lang="en-IN" sz="5400" b="1" u="sng" cap="none" spc="0" dirty="0">
                <a:ln w="0"/>
                <a:solidFill>
                  <a:schemeClr val="tx1"/>
                </a:solidFill>
                <a:effectLst>
                  <a:outerShdw blurRad="38100" dist="19050" dir="2700000" algn="tl" rotWithShape="0">
                    <a:schemeClr val="dk1">
                      <a:alpha val="40000"/>
                    </a:schemeClr>
                  </a:outerShdw>
                </a:effectLst>
              </a:rPr>
              <a:t>DVD</a:t>
            </a:r>
          </a:p>
        </p:txBody>
      </p:sp>
      <p:sp>
        <p:nvSpPr>
          <p:cNvPr id="5" name="Rectangle 4">
            <a:extLst>
              <a:ext uri="{FF2B5EF4-FFF2-40B4-BE49-F238E27FC236}">
                <a16:creationId xmlns:a16="http://schemas.microsoft.com/office/drawing/2014/main" xmlns="" id="{2679E61E-DA13-432C-9054-1845B50562FF}"/>
              </a:ext>
            </a:extLst>
          </p:cNvPr>
          <p:cNvSpPr/>
          <p:nvPr/>
        </p:nvSpPr>
        <p:spPr>
          <a:xfrm>
            <a:off x="-2" y="920449"/>
            <a:ext cx="8820473" cy="1200329"/>
          </a:xfrm>
          <a:prstGeom prst="rect">
            <a:avLst/>
          </a:prstGeom>
        </p:spPr>
        <p:txBody>
          <a:bodyPr wrap="square">
            <a:spAutoFit/>
          </a:bodyPr>
          <a:lstStyle/>
          <a:p>
            <a:pPr marL="285750" indent="-285750">
              <a:buFont typeface="Wingdings" panose="05000000000000000000" pitchFamily="2" charset="2"/>
              <a:buChar char="Ø"/>
            </a:pPr>
            <a:r>
              <a:rPr lang="en-US" dirty="0">
                <a:latin typeface="arial" panose="020B0604020202020204" pitchFamily="34" charset="0"/>
              </a:rPr>
              <a:t>A </a:t>
            </a:r>
            <a:r>
              <a:rPr lang="en-US" b="1" dirty="0">
                <a:latin typeface="arial" panose="020B0604020202020204" pitchFamily="34" charset="0"/>
              </a:rPr>
              <a:t>DVD</a:t>
            </a:r>
            <a:r>
              <a:rPr lang="en-US" dirty="0">
                <a:latin typeface="arial" panose="020B0604020202020204" pitchFamily="34" charset="0"/>
              </a:rPr>
              <a:t> is a type of optical media used for storing digital data. It is the same size as a CD, but has a larger storage capacity. Some </a:t>
            </a:r>
            <a:r>
              <a:rPr lang="en-US" b="1" dirty="0">
                <a:latin typeface="arial" panose="020B0604020202020204" pitchFamily="34" charset="0"/>
              </a:rPr>
              <a:t>DVDs</a:t>
            </a:r>
            <a:r>
              <a:rPr lang="en-US" dirty="0">
                <a:latin typeface="arial" panose="020B0604020202020204" pitchFamily="34" charset="0"/>
              </a:rPr>
              <a:t> are formatted specifically for video playback, while others may contain different types of data, such as software programs and computer files.</a:t>
            </a:r>
            <a:endParaRPr lang="en-IN" dirty="0"/>
          </a:p>
        </p:txBody>
      </p:sp>
      <p:pic>
        <p:nvPicPr>
          <p:cNvPr id="7" name="Picture 6">
            <a:extLst>
              <a:ext uri="{FF2B5EF4-FFF2-40B4-BE49-F238E27FC236}">
                <a16:creationId xmlns:a16="http://schemas.microsoft.com/office/drawing/2014/main" xmlns="" id="{1218058C-3BF8-4F70-9CEA-53CAE2BB65E5}"/>
              </a:ext>
            </a:extLst>
          </p:cNvPr>
          <p:cNvPicPr>
            <a:picLocks noChangeAspect="1"/>
          </p:cNvPicPr>
          <p:nvPr/>
        </p:nvPicPr>
        <p:blipFill>
          <a:blip r:embed="rId2" cstate="print">
            <a:extLst>
              <a:ext uri="{28A0092B-C50C-407E-A947-70E740481C1C}">
                <a14:useLocalDpi xmlns:a14="http://schemas.microsoft.com/office/drawing/2010/main" xmlns="" val="0"/>
              </a:ext>
              <a:ext uri="{837473B0-CC2E-450A-ABE3-18F120FF3D39}">
                <a1611:picAttrSrcUrl xmlns="" xmlns:a1611="http://schemas.microsoft.com/office/drawing/2016/11/main" r:id="rId3"/>
              </a:ext>
            </a:extLst>
          </a:blip>
          <a:stretch>
            <a:fillRect/>
          </a:stretch>
        </p:blipFill>
        <p:spPr>
          <a:xfrm>
            <a:off x="5458030" y="3748752"/>
            <a:ext cx="3685970" cy="3109249"/>
          </a:xfrm>
          <a:prstGeom prst="rect">
            <a:avLst/>
          </a:prstGeom>
        </p:spPr>
      </p:pic>
    </p:spTree>
    <p:extLst>
      <p:ext uri="{BB962C8B-B14F-4D97-AF65-F5344CB8AC3E}">
        <p14:creationId xmlns:p14="http://schemas.microsoft.com/office/powerpoint/2010/main" xmlns="" val="393849311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AA56387-2D11-4B0F-ADB7-FAB73CEB5949}"/>
              </a:ext>
            </a:extLst>
          </p:cNvPr>
          <p:cNvSpPr/>
          <p:nvPr/>
        </p:nvSpPr>
        <p:spPr>
          <a:xfrm>
            <a:off x="0" y="2060848"/>
            <a:ext cx="8604448" cy="3693319"/>
          </a:xfrm>
          <a:prstGeom prst="rect">
            <a:avLst/>
          </a:prstGeom>
        </p:spPr>
        <p:txBody>
          <a:bodyPr wrap="square">
            <a:spAutoFit/>
          </a:bodyPr>
          <a:lstStyle/>
          <a:p>
            <a:pPr marL="285750" indent="-285750">
              <a:lnSpc>
                <a:spcPct val="90000"/>
              </a:lnSpc>
              <a:buFont typeface="Wingdings" panose="05000000000000000000" pitchFamily="2" charset="2"/>
              <a:buChar char="Ø"/>
            </a:pPr>
            <a:r>
              <a:rPr lang="en-GB" altLang="en-US" sz="2000" dirty="0"/>
              <a:t>Designed for high definition videos</a:t>
            </a:r>
          </a:p>
          <a:p>
            <a:pPr marL="285750" indent="-285750">
              <a:lnSpc>
                <a:spcPct val="90000"/>
              </a:lnSpc>
              <a:buFont typeface="Wingdings" panose="05000000000000000000" pitchFamily="2" charset="2"/>
              <a:buChar char="Ø"/>
            </a:pPr>
            <a:r>
              <a:rPr lang="en-GB" altLang="en-US" sz="2000" dirty="0"/>
              <a:t>Much higher capacity than DVD</a:t>
            </a:r>
          </a:p>
          <a:p>
            <a:pPr marL="742950" lvl="1" indent="-285750">
              <a:lnSpc>
                <a:spcPct val="90000"/>
              </a:lnSpc>
              <a:buFont typeface="Wingdings" panose="05000000000000000000" pitchFamily="2" charset="2"/>
              <a:buChar char="ü"/>
            </a:pPr>
            <a:r>
              <a:rPr lang="en-GB" altLang="en-US" sz="2000" dirty="0"/>
              <a:t>Shorter wavelength laser</a:t>
            </a:r>
          </a:p>
          <a:p>
            <a:pPr marL="1200150" lvl="2" indent="-285750">
              <a:lnSpc>
                <a:spcPct val="90000"/>
              </a:lnSpc>
              <a:buFont typeface="Wingdings" panose="05000000000000000000" pitchFamily="2" charset="2"/>
              <a:buChar char="§"/>
            </a:pPr>
            <a:r>
              <a:rPr lang="en-GB" altLang="en-US" sz="2000" dirty="0"/>
              <a:t>Blue-violet range</a:t>
            </a:r>
          </a:p>
          <a:p>
            <a:pPr marL="742950" lvl="1" indent="-285750">
              <a:lnSpc>
                <a:spcPct val="90000"/>
              </a:lnSpc>
              <a:buFont typeface="Wingdings" panose="05000000000000000000" pitchFamily="2" charset="2"/>
              <a:buChar char="ü"/>
            </a:pPr>
            <a:r>
              <a:rPr lang="en-GB" altLang="en-US" sz="2000" dirty="0"/>
              <a:t>Smaller pits</a:t>
            </a:r>
          </a:p>
          <a:p>
            <a:pPr marL="285750" indent="-285750">
              <a:lnSpc>
                <a:spcPct val="90000"/>
              </a:lnSpc>
              <a:buFont typeface="Wingdings" panose="05000000000000000000" pitchFamily="2" charset="2"/>
              <a:buChar char="Ø"/>
            </a:pPr>
            <a:r>
              <a:rPr lang="en-GB" altLang="en-US" sz="2000" dirty="0"/>
              <a:t>HD-DVD</a:t>
            </a:r>
          </a:p>
          <a:p>
            <a:pPr marL="742950" lvl="1" indent="-285750">
              <a:lnSpc>
                <a:spcPct val="90000"/>
              </a:lnSpc>
              <a:buFont typeface="Wingdings" panose="05000000000000000000" pitchFamily="2" charset="2"/>
              <a:buChar char="ü"/>
            </a:pPr>
            <a:r>
              <a:rPr lang="en-GB" altLang="en-US" sz="2000" dirty="0"/>
              <a:t>15GB single side single layer</a:t>
            </a:r>
          </a:p>
          <a:p>
            <a:pPr marL="285750" indent="-285750">
              <a:lnSpc>
                <a:spcPct val="90000"/>
              </a:lnSpc>
              <a:buFont typeface="Wingdings" panose="05000000000000000000" pitchFamily="2" charset="2"/>
              <a:buChar char="Ø"/>
            </a:pPr>
            <a:r>
              <a:rPr lang="en-GB" altLang="en-US" sz="2000" dirty="0"/>
              <a:t>Blue-ray</a:t>
            </a:r>
          </a:p>
          <a:p>
            <a:pPr marL="742950" lvl="1" indent="-285750">
              <a:lnSpc>
                <a:spcPct val="90000"/>
              </a:lnSpc>
              <a:buFont typeface="Wingdings" panose="05000000000000000000" pitchFamily="2" charset="2"/>
              <a:buChar char="ü"/>
            </a:pPr>
            <a:r>
              <a:rPr lang="en-GB" altLang="en-US" sz="2000" dirty="0"/>
              <a:t>Data layer closer to laser</a:t>
            </a:r>
          </a:p>
          <a:p>
            <a:pPr marL="1200150" lvl="2" indent="-285750">
              <a:lnSpc>
                <a:spcPct val="90000"/>
              </a:lnSpc>
              <a:buFont typeface="Wingdings" panose="05000000000000000000" pitchFamily="2" charset="2"/>
              <a:buChar char="§"/>
            </a:pPr>
            <a:r>
              <a:rPr lang="en-GB" altLang="en-US" sz="2000" dirty="0"/>
              <a:t>Tighter focus, less distortion, smaller pits</a:t>
            </a:r>
          </a:p>
          <a:p>
            <a:pPr marL="742950" lvl="1" indent="-285750">
              <a:lnSpc>
                <a:spcPct val="90000"/>
              </a:lnSpc>
              <a:buFont typeface="Wingdings" panose="05000000000000000000" pitchFamily="2" charset="2"/>
              <a:buChar char="ü"/>
            </a:pPr>
            <a:r>
              <a:rPr lang="en-GB" altLang="en-US" sz="2000" dirty="0"/>
              <a:t>25GB on single layer</a:t>
            </a:r>
          </a:p>
          <a:p>
            <a:pPr marL="742950" lvl="1" indent="-285750">
              <a:lnSpc>
                <a:spcPct val="90000"/>
              </a:lnSpc>
              <a:buFont typeface="Wingdings" panose="05000000000000000000" pitchFamily="2" charset="2"/>
              <a:buChar char="ü"/>
            </a:pPr>
            <a:r>
              <a:rPr lang="en-GB" altLang="en-US" sz="2000" dirty="0"/>
              <a:t>Available read only (BD-ROM), Recordable once (BR-R) and re-recordable (BR-RE)</a:t>
            </a:r>
          </a:p>
        </p:txBody>
      </p:sp>
      <p:sp>
        <p:nvSpPr>
          <p:cNvPr id="3" name="Rectangle 2">
            <a:extLst>
              <a:ext uri="{FF2B5EF4-FFF2-40B4-BE49-F238E27FC236}">
                <a16:creationId xmlns:a16="http://schemas.microsoft.com/office/drawing/2014/main" xmlns="" id="{1A6D4D04-2218-42A4-9C4D-E687E52FBB1B}"/>
              </a:ext>
            </a:extLst>
          </p:cNvPr>
          <p:cNvSpPr/>
          <p:nvPr/>
        </p:nvSpPr>
        <p:spPr>
          <a:xfrm>
            <a:off x="251519" y="82092"/>
            <a:ext cx="9073009" cy="1754326"/>
          </a:xfrm>
          <a:prstGeom prst="rect">
            <a:avLst/>
          </a:prstGeom>
          <a:noFill/>
        </p:spPr>
        <p:txBody>
          <a:bodyPr wrap="square" lIns="91440" tIns="45720" rIns="91440" bIns="45720">
            <a:spAutoFit/>
          </a:bodyPr>
          <a:lstStyle/>
          <a:p>
            <a:pPr algn="ctr"/>
            <a:r>
              <a:rPr lang="en-US" sz="5400" b="1" u="sng" dirty="0">
                <a:ln w="0"/>
                <a:effectLst>
                  <a:outerShdw blurRad="38100" dist="19050" dir="2700000" algn="tl" rotWithShape="0">
                    <a:schemeClr val="dk1">
                      <a:alpha val="40000"/>
                    </a:schemeClr>
                  </a:outerShdw>
                </a:effectLst>
              </a:rPr>
              <a:t>High</a:t>
            </a:r>
            <a:r>
              <a:rPr lang="en-US" sz="5400" b="1" dirty="0">
                <a:ln w="0"/>
                <a:effectLst>
                  <a:outerShdw blurRad="38100" dist="19050" dir="2700000" algn="tl" rotWithShape="0">
                    <a:schemeClr val="dk1">
                      <a:alpha val="40000"/>
                    </a:schemeClr>
                  </a:outerShdw>
                </a:effectLst>
              </a:rPr>
              <a:t> </a:t>
            </a:r>
            <a:r>
              <a:rPr lang="en-US" sz="5400" b="1" u="sng" dirty="0">
                <a:ln w="0"/>
                <a:effectLst>
                  <a:outerShdw blurRad="38100" dist="19050" dir="2700000" algn="tl" rotWithShape="0">
                    <a:schemeClr val="dk1">
                      <a:alpha val="40000"/>
                    </a:schemeClr>
                  </a:outerShdw>
                </a:effectLst>
              </a:rPr>
              <a:t>definition</a:t>
            </a:r>
            <a:r>
              <a:rPr lang="en-US" sz="5400" b="1" dirty="0">
                <a:ln w="0"/>
                <a:effectLst>
                  <a:outerShdw blurRad="38100" dist="19050" dir="2700000" algn="tl" rotWithShape="0">
                    <a:schemeClr val="dk1">
                      <a:alpha val="40000"/>
                    </a:schemeClr>
                  </a:outerShdw>
                </a:effectLst>
              </a:rPr>
              <a:t> </a:t>
            </a:r>
            <a:r>
              <a:rPr lang="en-US" sz="5400" b="1" u="sng" dirty="0">
                <a:ln w="0"/>
                <a:effectLst>
                  <a:outerShdw blurRad="38100" dist="19050" dir="2700000" algn="tl" rotWithShape="0">
                    <a:schemeClr val="dk1">
                      <a:alpha val="40000"/>
                    </a:schemeClr>
                  </a:outerShdw>
                </a:effectLst>
              </a:rPr>
              <a:t>Optical</a:t>
            </a:r>
            <a:r>
              <a:rPr lang="en-US" sz="5400" b="1" dirty="0">
                <a:ln w="0"/>
                <a:effectLst>
                  <a:outerShdw blurRad="38100" dist="19050" dir="2700000" algn="tl" rotWithShape="0">
                    <a:schemeClr val="dk1">
                      <a:alpha val="40000"/>
                    </a:schemeClr>
                  </a:outerShdw>
                </a:effectLst>
              </a:rPr>
              <a:t> </a:t>
            </a:r>
            <a:r>
              <a:rPr lang="en-US" sz="5400" b="1" u="sng" dirty="0">
                <a:ln w="0"/>
                <a:effectLst>
                  <a:outerShdw blurRad="38100" dist="19050" dir="2700000" algn="tl" rotWithShape="0">
                    <a:schemeClr val="dk1">
                      <a:alpha val="40000"/>
                    </a:schemeClr>
                  </a:outerShdw>
                </a:effectLst>
              </a:rPr>
              <a:t>Disk</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279430663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FBC2BB8-9483-48FD-BD49-BEE0704D0416}"/>
              </a:ext>
            </a:extLst>
          </p:cNvPr>
          <p:cNvSpPr/>
          <p:nvPr/>
        </p:nvSpPr>
        <p:spPr>
          <a:xfrm>
            <a:off x="1527897" y="-53028"/>
            <a:ext cx="4527010" cy="923330"/>
          </a:xfrm>
          <a:prstGeom prst="rect">
            <a:avLst/>
          </a:prstGeom>
          <a:noFill/>
        </p:spPr>
        <p:txBody>
          <a:bodyPr wrap="none" lIns="91440" tIns="45720" rIns="91440" bIns="45720">
            <a:spAutoFit/>
          </a:bodyPr>
          <a:lstStyle/>
          <a:p>
            <a:pPr algn="ctr"/>
            <a:r>
              <a:rPr lang="en-US" sz="5400" b="1" u="sng" dirty="0">
                <a:ln w="0"/>
                <a:effectLst>
                  <a:outerShdw blurRad="38100" dist="19050" dir="2700000" algn="tl" rotWithShape="0">
                    <a:schemeClr val="dk1">
                      <a:alpha val="40000"/>
                    </a:schemeClr>
                  </a:outerShdw>
                </a:effectLst>
              </a:rPr>
              <a:t>Cache</a:t>
            </a:r>
            <a:r>
              <a:rPr lang="en-US" sz="5400" b="1" dirty="0">
                <a:ln w="0"/>
                <a:effectLst>
                  <a:outerShdw blurRad="38100" dist="19050" dir="2700000" algn="tl" rotWithShape="0">
                    <a:schemeClr val="dk1">
                      <a:alpha val="40000"/>
                    </a:schemeClr>
                  </a:outerShdw>
                </a:effectLst>
              </a:rPr>
              <a:t> </a:t>
            </a:r>
            <a:r>
              <a:rPr lang="en-US" sz="5400" b="1" u="sng" dirty="0">
                <a:ln w="0"/>
                <a:effectLst>
                  <a:outerShdw blurRad="38100" dist="19050" dir="2700000" algn="tl" rotWithShape="0">
                    <a:schemeClr val="dk1">
                      <a:alpha val="40000"/>
                    </a:schemeClr>
                  </a:outerShdw>
                </a:effectLst>
              </a:rPr>
              <a:t>Memory</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xmlns="" id="{ED523116-3087-4A31-93E7-CCA1C0951AC0}"/>
              </a:ext>
            </a:extLst>
          </p:cNvPr>
          <p:cNvSpPr txBox="1"/>
          <p:nvPr/>
        </p:nvSpPr>
        <p:spPr>
          <a:xfrm>
            <a:off x="741551" y="879924"/>
            <a:ext cx="6957875" cy="6555641"/>
          </a:xfrm>
          <a:prstGeom prst="rect">
            <a:avLst/>
          </a:prstGeom>
          <a:noFill/>
        </p:spPr>
        <p:txBody>
          <a:bodyPr wrap="square" rtlCol="0">
            <a:spAutoFit/>
          </a:bodyPr>
          <a:lstStyle/>
          <a:p>
            <a:pPr marL="285750" indent="-285750">
              <a:buFont typeface="Wingdings" panose="05000000000000000000" pitchFamily="2" charset="2"/>
              <a:buChar char="Ø"/>
            </a:pPr>
            <a:r>
              <a:rPr lang="en-IN" sz="2800" dirty="0"/>
              <a:t>It is very special high speed memory. It is used to speed up and synchronizing with high speed CPU.</a:t>
            </a:r>
          </a:p>
          <a:p>
            <a:pPr marL="285750" indent="-285750">
              <a:buFont typeface="Wingdings" panose="05000000000000000000" pitchFamily="2" charset="2"/>
              <a:buChar char="Ø"/>
            </a:pPr>
            <a:endParaRPr lang="en-IN" sz="2800" dirty="0"/>
          </a:p>
          <a:p>
            <a:pPr marL="285750" indent="-285750">
              <a:buFont typeface="Wingdings" panose="05000000000000000000" pitchFamily="2" charset="2"/>
              <a:buChar char="Ø"/>
            </a:pPr>
            <a:r>
              <a:rPr lang="en-IN" sz="2800" dirty="0"/>
              <a:t>Cache memory is costlier than main memory or disk memory but economical than CPU registers.</a:t>
            </a:r>
          </a:p>
          <a:p>
            <a:pPr marL="285750" indent="-285750">
              <a:buFont typeface="Wingdings" panose="05000000000000000000" pitchFamily="2" charset="2"/>
              <a:buChar char="Ø"/>
            </a:pPr>
            <a:endParaRPr lang="en-IN" sz="2800" dirty="0"/>
          </a:p>
          <a:p>
            <a:pPr marL="285750" indent="-285750">
              <a:buFont typeface="Wingdings" panose="05000000000000000000" pitchFamily="2" charset="2"/>
              <a:buChar char="Ø"/>
            </a:pPr>
            <a:r>
              <a:rPr lang="en-IN" sz="2800" dirty="0"/>
              <a:t>Cache memory is an extremely fast memory type that acts as a buffer between RAM and the CPU.</a:t>
            </a:r>
          </a:p>
          <a:p>
            <a:pPr marL="285750" indent="-285750">
              <a:buFont typeface="Wingdings" panose="05000000000000000000" pitchFamily="2" charset="2"/>
              <a:buChar char="Ø"/>
            </a:pPr>
            <a:endParaRPr lang="en-IN" sz="2800" dirty="0"/>
          </a:p>
          <a:p>
            <a:pPr marL="285750" indent="-285750">
              <a:buFont typeface="Wingdings" panose="05000000000000000000" pitchFamily="2" charset="2"/>
              <a:buChar char="Ø"/>
            </a:pPr>
            <a:r>
              <a:rPr lang="en-IN" sz="2800" dirty="0"/>
              <a:t>It holds frequently requested data and instruction so that they are immediately available to the CPU when needed.</a:t>
            </a:r>
          </a:p>
        </p:txBody>
      </p:sp>
    </p:spTree>
    <p:extLst>
      <p:ext uri="{BB962C8B-B14F-4D97-AF65-F5344CB8AC3E}">
        <p14:creationId xmlns:p14="http://schemas.microsoft.com/office/powerpoint/2010/main" xmlns="" val="111331327"/>
      </p:ext>
    </p:extLst>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302</TotalTime>
  <Words>7998</Words>
  <Application>Microsoft Office PowerPoint</Application>
  <PresentationFormat>On-screen Show (4:3)</PresentationFormat>
  <Paragraphs>917</Paragraphs>
  <Slides>134</Slides>
  <Notes>2</Notes>
  <HiddenSlides>0</HiddenSlides>
  <MMClips>0</MMClips>
  <ScaleCrop>false</ScaleCrop>
  <HeadingPairs>
    <vt:vector size="4" baseType="variant">
      <vt:variant>
        <vt:lpstr>Theme</vt:lpstr>
      </vt:variant>
      <vt:variant>
        <vt:i4>1</vt:i4>
      </vt:variant>
      <vt:variant>
        <vt:lpstr>Slide Titles</vt:lpstr>
      </vt:variant>
      <vt:variant>
        <vt:i4>134</vt:i4>
      </vt:variant>
    </vt:vector>
  </HeadingPairs>
  <TitlesOfParts>
    <vt:vector size="135" baseType="lpstr">
      <vt:lpstr>Technic</vt:lpstr>
      <vt:lpstr>Slide 1</vt:lpstr>
      <vt:lpstr>        UNIT : 1 INTRODUCTION</vt:lpstr>
      <vt:lpstr>  Structure and function </vt:lpstr>
      <vt:lpstr>  VON NEUMANN ARCHITECTURE</vt:lpstr>
      <vt:lpstr>Slide 5</vt:lpstr>
      <vt:lpstr>   Central processing unit (cpu)</vt:lpstr>
      <vt:lpstr>                 REGISTERs</vt:lpstr>
      <vt:lpstr>    ARITHMETIC AND LOGICAL UNIT (ALU)</vt:lpstr>
      <vt:lpstr>                     buses</vt:lpstr>
      <vt:lpstr>                Address bus </vt:lpstr>
      <vt:lpstr>                    Data bus</vt:lpstr>
      <vt:lpstr>                 Control bus</vt:lpstr>
      <vt:lpstr>  Bus interconnection scheme</vt:lpstr>
      <vt:lpstr>           Physical Realization of Bus                       architecture</vt:lpstr>
      <vt:lpstr>          Single bus problems</vt:lpstr>
      <vt:lpstr>               Traditional (ISA)                    (with cache)</vt:lpstr>
      <vt:lpstr>     High Performance Bus  </vt:lpstr>
      <vt:lpstr>              Types of buses</vt:lpstr>
      <vt:lpstr>    method of Arbitration</vt:lpstr>
      <vt:lpstr>     Centralized or distributed                      arbitration</vt:lpstr>
      <vt:lpstr>                     timing</vt:lpstr>
      <vt:lpstr>            Top level view </vt:lpstr>
      <vt:lpstr>   Interconnection structures</vt:lpstr>
      <vt:lpstr>       input/output module</vt:lpstr>
      <vt:lpstr>Slide 25</vt:lpstr>
      <vt:lpstr>       Cpu interconnection</vt:lpstr>
      <vt:lpstr>Slide 27</vt:lpstr>
      <vt:lpstr>UNIT 2 Input output organization: </vt:lpstr>
      <vt:lpstr>INPUT-OUTPUT ORGANIZATION</vt:lpstr>
      <vt:lpstr>Input - Output Interface </vt:lpstr>
      <vt:lpstr>Interrupt driven I/O</vt:lpstr>
      <vt:lpstr>Slide 32</vt:lpstr>
      <vt:lpstr>Interrupt Processing</vt:lpstr>
      <vt:lpstr>PRIORITY INTERRUPT</vt:lpstr>
      <vt:lpstr>Slide 35</vt:lpstr>
      <vt:lpstr>Slide 36</vt:lpstr>
      <vt:lpstr>Slide 37</vt:lpstr>
      <vt:lpstr>Slide 38</vt:lpstr>
      <vt:lpstr>Slide 39</vt:lpstr>
      <vt:lpstr>Slide 40</vt:lpstr>
      <vt:lpstr>DMA</vt:lpstr>
      <vt:lpstr>Slide 42</vt:lpstr>
      <vt:lpstr>I/O Processor and serial communication</vt:lpstr>
      <vt:lpstr>Block Diagram Of I/O Processor </vt:lpstr>
      <vt:lpstr>Serial Communication</vt:lpstr>
      <vt:lpstr>Synchronous data transfer</vt:lpstr>
      <vt:lpstr>Asynchronous data transfer</vt:lpstr>
      <vt:lpstr>Strobe Control</vt:lpstr>
      <vt:lpstr>Slide 49</vt:lpstr>
      <vt:lpstr>Handshaking</vt:lpstr>
      <vt:lpstr>Slide 51</vt:lpstr>
      <vt:lpstr>PCI</vt:lpstr>
      <vt:lpstr>Slide 53</vt:lpstr>
      <vt:lpstr>WORKING MECHANISM OF PERIPHERALS</vt:lpstr>
      <vt:lpstr>Slide 55</vt:lpstr>
      <vt:lpstr>WORKING MECHANISM OF MOUSE</vt:lpstr>
      <vt:lpstr>Slide 57</vt:lpstr>
      <vt:lpstr>WORKING OF SCANNER</vt:lpstr>
      <vt:lpstr>Slide 59</vt:lpstr>
      <vt:lpstr>WORKING OF VIDEO DISPLAY</vt:lpstr>
      <vt:lpstr>WORKING OF TOUCH SCREEN PANNEL</vt:lpstr>
      <vt:lpstr>Slide 62</vt:lpstr>
      <vt:lpstr>Slide 63</vt:lpstr>
      <vt:lpstr>Slide 64</vt:lpstr>
      <vt:lpstr>THE MEMORY HIERARCHY  </vt:lpstr>
      <vt:lpstr>Slide 66</vt:lpstr>
      <vt:lpstr>Characteristics of memory hierarchy</vt:lpstr>
      <vt:lpstr>Slide 68</vt:lpstr>
      <vt:lpstr>Slide 69</vt:lpstr>
      <vt:lpstr>Slide 70</vt:lpstr>
      <vt:lpstr>Memory management</vt:lpstr>
      <vt:lpstr>Slide 72</vt:lpstr>
      <vt:lpstr>Main memory</vt:lpstr>
      <vt:lpstr>Slide 74</vt:lpstr>
      <vt:lpstr>Slide 75</vt:lpstr>
      <vt:lpstr>Slide 76</vt:lpstr>
      <vt:lpstr>Internal memory </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Data cache</vt:lpstr>
      <vt:lpstr>Slide 105</vt:lpstr>
      <vt:lpstr>UNIT - 4</vt:lpstr>
      <vt:lpstr>      CPU ORGANISATION </vt:lpstr>
      <vt:lpstr>CPU ORGANISATION </vt:lpstr>
      <vt:lpstr>   REGISTER ORGANISATION</vt:lpstr>
      <vt:lpstr>Slide 110</vt:lpstr>
      <vt:lpstr>Slide 111</vt:lpstr>
      <vt:lpstr>Slide 112</vt:lpstr>
      <vt:lpstr>Slide 113</vt:lpstr>
      <vt:lpstr>Control  register:</vt:lpstr>
      <vt:lpstr>STACK   ORGANISATION </vt:lpstr>
      <vt:lpstr>INSTRUCTION FORMATS</vt:lpstr>
      <vt:lpstr>Slide 117</vt:lpstr>
      <vt:lpstr>Slide 118</vt:lpstr>
      <vt:lpstr>Slide 119</vt:lpstr>
      <vt:lpstr>Slide 120</vt:lpstr>
      <vt:lpstr>ADDRESSING NODES</vt:lpstr>
      <vt:lpstr>Slide 122</vt:lpstr>
      <vt:lpstr>Slide 123</vt:lpstr>
      <vt:lpstr>Slide 124</vt:lpstr>
      <vt:lpstr>Slide 125</vt:lpstr>
      <vt:lpstr> PROGRAMME CONCEPT</vt:lpstr>
      <vt:lpstr>COMPONENTS OF CPU</vt:lpstr>
      <vt:lpstr>Slide 128</vt:lpstr>
      <vt:lpstr>CONTROL UNIT &amp; FUNCTION</vt:lpstr>
      <vt:lpstr>ARITHMETIC LOGICAL UNIT</vt:lpstr>
      <vt:lpstr>COMPUTER COMPONENTS TOP LEVEL VIEW</vt:lpstr>
      <vt:lpstr>INSTRUCTION CYCLE</vt:lpstr>
      <vt:lpstr>Slide 133</vt:lpstr>
      <vt:lpstr>REGISTERS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LAB</dc:creator>
  <cp:lastModifiedBy>user</cp:lastModifiedBy>
  <cp:revision>57</cp:revision>
  <dcterms:created xsi:type="dcterms:W3CDTF">2019-10-14T03:06:01Z</dcterms:created>
  <dcterms:modified xsi:type="dcterms:W3CDTF">2019-10-22T16:08:42Z</dcterms:modified>
</cp:coreProperties>
</file>