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sldIdLst>
    <p:sldId id="256" r:id="rId2"/>
    <p:sldId id="257" r:id="rId3"/>
    <p:sldId id="258" r:id="rId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10/25/2019</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2407110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10/25/2019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3972772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10/25/2019</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3379723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10/25/2019</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1214075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10/25/2019</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3045218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10/25/2019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3951838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10/25/2019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1860960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10/25/2019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3529220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10/25/2019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2499040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10/25/2019</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‹N°›</a:t>
            </a:fld>
            <a:endParaRPr lang="en-US" dirty="0"/>
          </a:p>
        </p:txBody>
      </p:sp>
    </p:spTree>
    <p:extLst>
      <p:ext uri="{BB962C8B-B14F-4D97-AF65-F5344CB8AC3E}">
        <p14:creationId xmlns:p14="http://schemas.microsoft.com/office/powerpoint/2010/main" val="2202599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10/25/2019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2773514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10/25/2019</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‹N°›</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883747865"/>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7" r:id="rId5"/>
    <p:sldLayoutId id="2147483711" r:id="rId6"/>
    <p:sldLayoutId id="2147483712" r:id="rId7"/>
    <p:sldLayoutId id="2147483713" r:id="rId8"/>
    <p:sldLayoutId id="2147483716" r:id="rId9"/>
    <p:sldLayoutId id="2147483714" r:id="rId10"/>
    <p:sldLayoutId id="2147483715"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8AAF925-D4FC-4B69-AEA0-8DAC379AD3EE}"/>
              </a:ext>
            </a:extLst>
          </p:cNvPr>
          <p:cNvPicPr>
            <a:picLocks noChangeAspect="1"/>
          </p:cNvPicPr>
          <p:nvPr/>
        </p:nvPicPr>
        <p:blipFill rotWithShape="1">
          <a:blip r:embed="rId2"/>
          <a:srcRect t="5981" b="9750"/>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4797" y="1661699"/>
            <a:ext cx="3703320" cy="9499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5983" y="1812471"/>
            <a:ext cx="3702134" cy="3383831"/>
          </a:xfrm>
          <a:prstGeom prst="rect">
            <a:avLst/>
          </a:prstGeom>
          <a:solidFill>
            <a:schemeClr val="bg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re 1">
            <a:extLst>
              <a:ext uri="{FF2B5EF4-FFF2-40B4-BE49-F238E27FC236}">
                <a16:creationId xmlns:a16="http://schemas.microsoft.com/office/drawing/2014/main" id="{4F69E0BA-1C4B-4FDE-879E-B7D2572F0EE4}"/>
              </a:ext>
            </a:extLst>
          </p:cNvPr>
          <p:cNvSpPr>
            <a:spLocks noGrp="1"/>
          </p:cNvSpPr>
          <p:nvPr>
            <p:ph type="ctrTitle"/>
          </p:nvPr>
        </p:nvSpPr>
        <p:spPr>
          <a:xfrm>
            <a:off x="7884744" y="2084511"/>
            <a:ext cx="3403426" cy="1588698"/>
          </a:xfrm>
        </p:spPr>
        <p:txBody>
          <a:bodyPr>
            <a:normAutofit/>
          </a:bodyPr>
          <a:lstStyle/>
          <a:p>
            <a:r>
              <a:rPr lang="fr-FR" dirty="0">
                <a:solidFill>
                  <a:schemeClr val="tx1"/>
                </a:solidFill>
              </a:rPr>
              <a:t>Base de données</a:t>
            </a:r>
          </a:p>
        </p:txBody>
      </p:sp>
      <p:sp>
        <p:nvSpPr>
          <p:cNvPr id="3" name="Sous-titre 2">
            <a:extLst>
              <a:ext uri="{FF2B5EF4-FFF2-40B4-BE49-F238E27FC236}">
                <a16:creationId xmlns:a16="http://schemas.microsoft.com/office/drawing/2014/main" id="{96062AEC-06B7-4DDA-9B19-4EAD89898C9F}"/>
              </a:ext>
            </a:extLst>
          </p:cNvPr>
          <p:cNvSpPr>
            <a:spLocks noGrp="1"/>
          </p:cNvSpPr>
          <p:nvPr>
            <p:ph type="subTitle" idx="1"/>
          </p:nvPr>
        </p:nvSpPr>
        <p:spPr>
          <a:xfrm>
            <a:off x="7889065" y="3945249"/>
            <a:ext cx="3403426" cy="738820"/>
          </a:xfrm>
        </p:spPr>
        <p:txBody>
          <a:bodyPr>
            <a:normAutofit/>
          </a:bodyPr>
          <a:lstStyle/>
          <a:p>
            <a:pPr algn="ctr"/>
            <a:r>
              <a:rPr lang="fr-FR" dirty="0"/>
              <a:t>Mahdi </a:t>
            </a:r>
            <a:r>
              <a:rPr lang="fr-FR" dirty="0" err="1"/>
              <a:t>Lahssini</a:t>
            </a:r>
            <a:endParaRPr lang="fr-FR" dirty="0"/>
          </a:p>
        </p:txBody>
      </p:sp>
    </p:spTree>
    <p:extLst>
      <p:ext uri="{BB962C8B-B14F-4D97-AF65-F5344CB8AC3E}">
        <p14:creationId xmlns:p14="http://schemas.microsoft.com/office/powerpoint/2010/main" val="428955987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535EE715-B2A2-49E5-B7D2-7935040C5310}"/>
              </a:ext>
            </a:extLst>
          </p:cNvPr>
          <p:cNvSpPr>
            <a:spLocks noGrp="1"/>
          </p:cNvSpPr>
          <p:nvPr>
            <p:ph type="ctrTitle" idx="4294967295"/>
          </p:nvPr>
        </p:nvSpPr>
        <p:spPr>
          <a:xfrm>
            <a:off x="781878" y="1047267"/>
            <a:ext cx="2888974" cy="590550"/>
          </a:xfrm>
        </p:spPr>
        <p:txBody>
          <a:bodyPr>
            <a:normAutofit/>
          </a:bodyPr>
          <a:lstStyle/>
          <a:p>
            <a:r>
              <a:rPr lang="fr-FR" dirty="0"/>
              <a:t>I.	Définition :</a:t>
            </a:r>
          </a:p>
        </p:txBody>
      </p:sp>
      <p:sp>
        <p:nvSpPr>
          <p:cNvPr id="6" name="ZoneTexte 5">
            <a:extLst>
              <a:ext uri="{FF2B5EF4-FFF2-40B4-BE49-F238E27FC236}">
                <a16:creationId xmlns:a16="http://schemas.microsoft.com/office/drawing/2014/main" id="{426DF002-A9A4-4D02-AE46-903BB90E74B7}"/>
              </a:ext>
            </a:extLst>
          </p:cNvPr>
          <p:cNvSpPr txBox="1"/>
          <p:nvPr/>
        </p:nvSpPr>
        <p:spPr>
          <a:xfrm>
            <a:off x="1099930" y="2067339"/>
            <a:ext cx="9806609" cy="3970318"/>
          </a:xfrm>
          <a:prstGeom prst="rect">
            <a:avLst/>
          </a:prstGeom>
          <a:noFill/>
        </p:spPr>
        <p:txBody>
          <a:bodyPr wrap="square" rtlCol="0">
            <a:spAutoFit/>
          </a:bodyPr>
          <a:lstStyle/>
          <a:p>
            <a:r>
              <a:rPr lang="fr-FR" sz="2800" dirty="0"/>
              <a:t>La notion de base de données est généralement couplée à celle de réseau ou de système informatique pour désigner toute la structure regroupant les moyens mis en place pour le partage des données. La base de données est donc la pièce centrale des dispositifs informatiques servant à la collecte, au stockage et à l’utilisation des informations recueillies. Ces dispositifs comportent un système de gestion de base de données (SGBD) qui est une sorte de logiciel moteur pour l’accès et la manipulation de la base de données.</a:t>
            </a:r>
          </a:p>
        </p:txBody>
      </p:sp>
    </p:spTree>
    <p:extLst>
      <p:ext uri="{BB962C8B-B14F-4D97-AF65-F5344CB8AC3E}">
        <p14:creationId xmlns:p14="http://schemas.microsoft.com/office/powerpoint/2010/main" val="3668486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82B5193-4D79-4744-A875-A44F130F597C}"/>
              </a:ext>
            </a:extLst>
          </p:cNvPr>
          <p:cNvSpPr/>
          <p:nvPr/>
        </p:nvSpPr>
        <p:spPr>
          <a:xfrm>
            <a:off x="861391" y="1974574"/>
            <a:ext cx="10137913" cy="461665"/>
          </a:xfrm>
          <a:prstGeom prst="rect">
            <a:avLst/>
          </a:prstGeom>
        </p:spPr>
        <p:txBody>
          <a:bodyPr wrap="square">
            <a:spAutoFit/>
          </a:bodyPr>
          <a:lstStyle/>
          <a:p>
            <a:endParaRPr lang="fr-FR" sz="2400" dirty="0"/>
          </a:p>
        </p:txBody>
      </p:sp>
      <p:sp>
        <p:nvSpPr>
          <p:cNvPr id="4" name="Titre 3">
            <a:extLst>
              <a:ext uri="{FF2B5EF4-FFF2-40B4-BE49-F238E27FC236}">
                <a16:creationId xmlns:a16="http://schemas.microsoft.com/office/drawing/2014/main" id="{F71FB013-6133-43EB-AD02-CE204FD66721}"/>
              </a:ext>
            </a:extLst>
          </p:cNvPr>
          <p:cNvSpPr txBox="1">
            <a:spLocks/>
          </p:cNvSpPr>
          <p:nvPr/>
        </p:nvSpPr>
        <p:spPr>
          <a:xfrm>
            <a:off x="781878" y="1047267"/>
            <a:ext cx="2888974" cy="590550"/>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a:t>II.	Mots Clés :</a:t>
            </a:r>
          </a:p>
        </p:txBody>
      </p:sp>
      <p:sp>
        <p:nvSpPr>
          <p:cNvPr id="7" name="Rectangle 6">
            <a:extLst>
              <a:ext uri="{FF2B5EF4-FFF2-40B4-BE49-F238E27FC236}">
                <a16:creationId xmlns:a16="http://schemas.microsoft.com/office/drawing/2014/main" id="{87C1AF18-09E0-42AE-9891-B821B568A0A9}"/>
              </a:ext>
            </a:extLst>
          </p:cNvPr>
          <p:cNvSpPr>
            <a:spLocks noChangeArrowheads="1"/>
          </p:cNvSpPr>
          <p:nvPr/>
        </p:nvSpPr>
        <p:spPr bwMode="auto">
          <a:xfrm>
            <a:off x="1192696" y="1466744"/>
            <a:ext cx="5605670"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2400" b="1"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2400" b="1" dirty="0">
                <a:latin typeface="Arial" panose="020B0604020202020204" pitchFamily="34" charset="0"/>
              </a:rPr>
              <a:t>M</a:t>
            </a:r>
            <a:r>
              <a:rPr kumimoji="0" lang="fr-FR" altLang="fr-FR" sz="2400" b="1" u="none" strike="noStrike" cap="none" normalizeH="0" baseline="0" dirty="0">
                <a:ln>
                  <a:noFill/>
                </a:ln>
                <a:solidFill>
                  <a:schemeClr val="tx1"/>
                </a:solidFill>
                <a:effectLst/>
                <a:latin typeface="Arial" panose="020B0604020202020204" pitchFamily="34" charset="0"/>
              </a:rPr>
              <a:t>odèle de données</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2400" b="1" dirty="0">
                <a:latin typeface="Arial" panose="020B0604020202020204" pitchFamily="34" charset="0"/>
              </a:rPr>
              <a:t>M</a:t>
            </a:r>
            <a:r>
              <a:rPr kumimoji="0" lang="fr-FR" altLang="fr-FR" sz="2400" b="1" u="none" strike="noStrike" cap="none" normalizeH="0" baseline="0" dirty="0">
                <a:ln>
                  <a:noFill/>
                </a:ln>
                <a:solidFill>
                  <a:schemeClr val="tx1"/>
                </a:solidFill>
                <a:effectLst/>
                <a:latin typeface="Arial" panose="020B0604020202020204" pitchFamily="34" charset="0"/>
              </a:rPr>
              <a:t>odèle de données logique et physique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400" b="1" u="none" strike="noStrike" cap="none" normalizeH="0" baseline="0" dirty="0">
                <a:ln>
                  <a:noFill/>
                </a:ln>
                <a:solidFill>
                  <a:schemeClr val="tx1"/>
                </a:solidFill>
                <a:effectLst/>
                <a:latin typeface="Arial" panose="020B0604020202020204" pitchFamily="34" charset="0"/>
              </a:rPr>
              <a:t>Entité</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400" b="1" u="none" strike="noStrike" cap="none" normalizeH="0" baseline="0" dirty="0">
                <a:ln>
                  <a:noFill/>
                </a:ln>
                <a:solidFill>
                  <a:schemeClr val="tx1"/>
                </a:solidFill>
                <a:effectLst/>
                <a:latin typeface="Arial" panose="020B0604020202020204" pitchFamily="34" charset="0"/>
              </a:rPr>
              <a:t>Attribut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400" b="1" u="none" strike="noStrike" cap="none" normalizeH="0" baseline="0" dirty="0">
                <a:ln>
                  <a:noFill/>
                </a:ln>
                <a:solidFill>
                  <a:schemeClr val="tx1"/>
                </a:solidFill>
                <a:effectLst/>
                <a:latin typeface="Arial" panose="020B0604020202020204" pitchFamily="34" charset="0"/>
              </a:rPr>
              <a:t>Enregistrement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400" b="1" u="none" strike="noStrike" cap="none" normalizeH="0" baseline="0" dirty="0">
                <a:ln>
                  <a:noFill/>
                </a:ln>
                <a:solidFill>
                  <a:schemeClr val="tx1"/>
                </a:solidFill>
                <a:effectLst/>
                <a:latin typeface="Arial" panose="020B0604020202020204" pitchFamily="34" charset="0"/>
              </a:rPr>
              <a:t>Association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400" b="1" u="none" strike="noStrike" cap="none" normalizeH="0" baseline="0" dirty="0">
                <a:ln>
                  <a:noFill/>
                </a:ln>
                <a:solidFill>
                  <a:schemeClr val="tx1"/>
                </a:solidFill>
                <a:effectLst/>
                <a:latin typeface="Arial" panose="020B0604020202020204" pitchFamily="34" charset="0"/>
              </a:rPr>
              <a:t>Cardinalité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2400" b="1" dirty="0">
                <a:latin typeface="Arial" panose="020B0604020202020204" pitchFamily="34" charset="0"/>
              </a:rPr>
              <a:t>M</a:t>
            </a:r>
            <a:r>
              <a:rPr kumimoji="0" lang="fr-FR" altLang="fr-FR" sz="2400" b="1" u="none" strike="noStrike" cap="none" normalizeH="0" baseline="0" dirty="0">
                <a:ln>
                  <a:noFill/>
                </a:ln>
                <a:solidFill>
                  <a:schemeClr val="tx1"/>
                </a:solidFill>
                <a:effectLst/>
                <a:latin typeface="Arial" panose="020B0604020202020204" pitchFamily="34" charset="0"/>
              </a:rPr>
              <a:t>odèle de données relationnel</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2400" b="1" dirty="0">
                <a:latin typeface="Arial" panose="020B0604020202020204" pitchFamily="34" charset="0"/>
              </a:rPr>
              <a:t>Clé</a:t>
            </a:r>
            <a:r>
              <a:rPr kumimoji="0" lang="fr-FR" altLang="fr-FR" sz="2400" b="1" u="none" strike="noStrike" cap="none" normalizeH="0" baseline="0" dirty="0">
                <a:ln>
                  <a:noFill/>
                </a:ln>
                <a:solidFill>
                  <a:schemeClr val="tx1"/>
                </a:solidFill>
                <a:effectLst/>
                <a:latin typeface="Arial" panose="020B0604020202020204" pitchFamily="34" charset="0"/>
              </a:rPr>
              <a:t> primaire</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2400" b="1" dirty="0">
                <a:latin typeface="Arial" panose="020B0604020202020204" pitchFamily="34" charset="0"/>
              </a:rPr>
              <a:t>C</a:t>
            </a:r>
            <a:r>
              <a:rPr kumimoji="0" lang="fr-FR" altLang="fr-FR" sz="2400" b="1" u="none" strike="noStrike" cap="none" normalizeH="0" baseline="0" dirty="0">
                <a:ln>
                  <a:noFill/>
                </a:ln>
                <a:solidFill>
                  <a:schemeClr val="tx1"/>
                </a:solidFill>
                <a:effectLst/>
                <a:latin typeface="Arial" panose="020B0604020202020204" pitchFamily="34" charset="0"/>
              </a:rPr>
              <a:t>lé étrangère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2400" b="1"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11910625"/>
      </p:ext>
    </p:extLst>
  </p:cSld>
  <p:clrMapOvr>
    <a:masterClrMapping/>
  </p:clrMapOvr>
</p:sld>
</file>

<file path=ppt/theme/theme1.xml><?xml version="1.0" encoding="utf-8"?>
<a:theme xmlns:a="http://schemas.openxmlformats.org/drawingml/2006/main" name="DividendVTI">
  <a:themeElements>
    <a:clrScheme name="">
      <a:dk1>
        <a:srgbClr val="000000"/>
      </a:dk1>
      <a:lt1>
        <a:srgbClr val="FFFFFF"/>
      </a:lt1>
      <a:dk2>
        <a:srgbClr val="242C41"/>
      </a:dk2>
      <a:lt2>
        <a:srgbClr val="E2E6E8"/>
      </a:lt2>
      <a:accent1>
        <a:srgbClr val="C34D54"/>
      </a:accent1>
      <a:accent2>
        <a:srgbClr val="B1653B"/>
      </a:accent2>
      <a:accent3>
        <a:srgbClr val="BBA149"/>
      </a:accent3>
      <a:accent4>
        <a:srgbClr val="3BB1A3"/>
      </a:accent4>
      <a:accent5>
        <a:srgbClr val="4DA1C3"/>
      </a:accent5>
      <a:accent6>
        <a:srgbClr val="3B5DB1"/>
      </a:accent6>
      <a:hlink>
        <a:srgbClr val="3C8AB5"/>
      </a:hlink>
      <a:folHlink>
        <a:srgbClr val="7F7F7F"/>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15</TotalTime>
  <Words>123</Words>
  <Application>Microsoft Office PowerPoint</Application>
  <PresentationFormat>Grand écran</PresentationFormat>
  <Paragraphs>16</Paragraphs>
  <Slides>3</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3</vt:i4>
      </vt:variant>
    </vt:vector>
  </HeadingPairs>
  <TitlesOfParts>
    <vt:vector size="7" baseType="lpstr">
      <vt:lpstr>Arial</vt:lpstr>
      <vt:lpstr>Gill Sans MT</vt:lpstr>
      <vt:lpstr>Wingdings 2</vt:lpstr>
      <vt:lpstr>DividendVTI</vt:lpstr>
      <vt:lpstr>Base de données</vt:lpstr>
      <vt:lpstr>I. Définition :</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Stagiaire</dc:creator>
  <cp:lastModifiedBy>Stagiaire</cp:lastModifiedBy>
  <cp:revision>3</cp:revision>
  <dcterms:created xsi:type="dcterms:W3CDTF">2019-10-25T07:53:39Z</dcterms:created>
  <dcterms:modified xsi:type="dcterms:W3CDTF">2019-10-25T08:09:33Z</dcterms:modified>
</cp:coreProperties>
</file>