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10/25/2019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979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660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10/25/2019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5857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10/25/2019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2074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10/25/2019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7995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7452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6965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16682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45144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10/25/2019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27387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0876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10/25/2019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077183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30" r:id="rId5"/>
    <p:sldLayoutId id="2147483724" r:id="rId6"/>
    <p:sldLayoutId id="2147483725" r:id="rId7"/>
    <p:sldLayoutId id="2147483726" r:id="rId8"/>
    <p:sldLayoutId id="2147483729" r:id="rId9"/>
    <p:sldLayoutId id="2147483727" r:id="rId10"/>
    <p:sldLayoutId id="2147483728"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17AB207-CED7-427E-909F-FA25537855EC}"/>
              </a:ext>
            </a:extLst>
          </p:cNvPr>
          <p:cNvPicPr>
            <a:picLocks noChangeAspect="1"/>
          </p:cNvPicPr>
          <p:nvPr/>
        </p:nvPicPr>
        <p:blipFill rotWithShape="1">
          <a:blip r:embed="rId2"/>
          <a:srcRect t="2677" b="2232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A427814-4B55-4548-8C62-F5A0F9BCE81B}"/>
              </a:ext>
            </a:extLst>
          </p:cNvPr>
          <p:cNvSpPr>
            <a:spLocks noGrp="1"/>
          </p:cNvSpPr>
          <p:nvPr>
            <p:ph type="ctrTitle"/>
          </p:nvPr>
        </p:nvSpPr>
        <p:spPr>
          <a:xfrm>
            <a:off x="7807610" y="2013877"/>
            <a:ext cx="3557694" cy="1846265"/>
          </a:xfrm>
        </p:spPr>
        <p:txBody>
          <a:bodyPr>
            <a:normAutofit/>
          </a:bodyPr>
          <a:lstStyle/>
          <a:p>
            <a:r>
              <a:rPr lang="fr-FR" dirty="0">
                <a:solidFill>
                  <a:schemeClr val="tx1"/>
                </a:solidFill>
              </a:rPr>
              <a:t>Système d’information</a:t>
            </a:r>
          </a:p>
        </p:txBody>
      </p:sp>
      <p:sp>
        <p:nvSpPr>
          <p:cNvPr id="3" name="Sous-titre 2">
            <a:extLst>
              <a:ext uri="{FF2B5EF4-FFF2-40B4-BE49-F238E27FC236}">
                <a16:creationId xmlns:a16="http://schemas.microsoft.com/office/drawing/2014/main" id="{1700D57D-93E4-4FAE-A4C1-83AEC66A9CE3}"/>
              </a:ext>
            </a:extLst>
          </p:cNvPr>
          <p:cNvSpPr>
            <a:spLocks noGrp="1"/>
          </p:cNvSpPr>
          <p:nvPr>
            <p:ph type="subTitle" idx="1"/>
          </p:nvPr>
        </p:nvSpPr>
        <p:spPr>
          <a:xfrm>
            <a:off x="7889065" y="3945249"/>
            <a:ext cx="3403426" cy="738820"/>
          </a:xfrm>
        </p:spPr>
        <p:txBody>
          <a:bodyPr>
            <a:normAutofit/>
          </a:bodyPr>
          <a:lstStyle/>
          <a:p>
            <a:pPr algn="ctr"/>
            <a:r>
              <a:rPr lang="fr-FR" dirty="0"/>
              <a:t>Mahdi </a:t>
            </a:r>
            <a:r>
              <a:rPr lang="fr-FR" dirty="0" err="1"/>
              <a:t>Lahssini</a:t>
            </a:r>
            <a:endParaRPr lang="fr-FR" dirty="0"/>
          </a:p>
        </p:txBody>
      </p:sp>
    </p:spTree>
    <p:extLst>
      <p:ext uri="{BB962C8B-B14F-4D97-AF65-F5344CB8AC3E}">
        <p14:creationId xmlns:p14="http://schemas.microsoft.com/office/powerpoint/2010/main" val="2727428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34B684-A0E0-4A77-B87C-FCE90F525698}"/>
              </a:ext>
            </a:extLst>
          </p:cNvPr>
          <p:cNvSpPr>
            <a:spLocks noGrp="1"/>
          </p:cNvSpPr>
          <p:nvPr>
            <p:ph type="title"/>
          </p:nvPr>
        </p:nvSpPr>
        <p:spPr>
          <a:xfrm>
            <a:off x="581192" y="702156"/>
            <a:ext cx="11029616" cy="689322"/>
          </a:xfrm>
        </p:spPr>
        <p:txBody>
          <a:bodyPr>
            <a:normAutofit/>
          </a:bodyPr>
          <a:lstStyle/>
          <a:p>
            <a:r>
              <a:rPr lang="fr-FR" sz="3200" dirty="0"/>
              <a:t>I.	Définition :</a:t>
            </a:r>
          </a:p>
        </p:txBody>
      </p:sp>
      <p:sp>
        <p:nvSpPr>
          <p:cNvPr id="3" name="Espace réservé du contenu 2">
            <a:extLst>
              <a:ext uri="{FF2B5EF4-FFF2-40B4-BE49-F238E27FC236}">
                <a16:creationId xmlns:a16="http://schemas.microsoft.com/office/drawing/2014/main" id="{BB2A9500-3828-418B-859E-AADAF77FC254}"/>
              </a:ext>
            </a:extLst>
          </p:cNvPr>
          <p:cNvSpPr>
            <a:spLocks noGrp="1"/>
          </p:cNvSpPr>
          <p:nvPr>
            <p:ph idx="1"/>
          </p:nvPr>
        </p:nvSpPr>
        <p:spPr>
          <a:xfrm>
            <a:off x="581192" y="1696279"/>
            <a:ext cx="11029615" cy="4279072"/>
          </a:xfrm>
        </p:spPr>
        <p:txBody>
          <a:bodyPr>
            <a:normAutofit/>
          </a:bodyPr>
          <a:lstStyle/>
          <a:p>
            <a:r>
              <a:rPr lang="fr-FR" sz="2800" dirty="0"/>
              <a:t>Les systèmes d’informations et ses outils informatiques (comme les applications boîte mail, outils de conférence en ligne, système de gestion de production) sont omniprésents dans notre société. Que ce soit dans votre usage quotidien avec les montres connectées, le GPS… ou dans celui des entreprises, même la plus petite, les systèmes d’information jouent désormais un rôle central dans la vie économique et sociale !</a:t>
            </a:r>
          </a:p>
        </p:txBody>
      </p:sp>
    </p:spTree>
    <p:extLst>
      <p:ext uri="{BB962C8B-B14F-4D97-AF65-F5344CB8AC3E}">
        <p14:creationId xmlns:p14="http://schemas.microsoft.com/office/powerpoint/2010/main" val="306655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6FF4A56A-D1A5-4636-B970-66A9DC4C7605}"/>
              </a:ext>
            </a:extLst>
          </p:cNvPr>
          <p:cNvSpPr>
            <a:spLocks noGrp="1"/>
          </p:cNvSpPr>
          <p:nvPr>
            <p:ph type="title"/>
          </p:nvPr>
        </p:nvSpPr>
        <p:spPr>
          <a:xfrm>
            <a:off x="581192" y="702156"/>
            <a:ext cx="11029616" cy="689322"/>
          </a:xfrm>
        </p:spPr>
        <p:txBody>
          <a:bodyPr>
            <a:normAutofit/>
          </a:bodyPr>
          <a:lstStyle/>
          <a:p>
            <a:r>
              <a:rPr lang="fr-FR" sz="3200" dirty="0"/>
              <a:t>I.	Mots clés : </a:t>
            </a:r>
          </a:p>
        </p:txBody>
      </p:sp>
      <p:sp>
        <p:nvSpPr>
          <p:cNvPr id="5" name="Rectangle 1">
            <a:extLst>
              <a:ext uri="{FF2B5EF4-FFF2-40B4-BE49-F238E27FC236}">
                <a16:creationId xmlns:a16="http://schemas.microsoft.com/office/drawing/2014/main" id="{129F091E-6C20-440B-9F25-0051892C0714}"/>
              </a:ext>
            </a:extLst>
          </p:cNvPr>
          <p:cNvSpPr>
            <a:spLocks noGrp="1" noChangeArrowheads="1"/>
          </p:cNvSpPr>
          <p:nvPr>
            <p:ph idx="1"/>
          </p:nvPr>
        </p:nvSpPr>
        <p:spPr bwMode="auto">
          <a:xfrm>
            <a:off x="1521929" y="1631529"/>
            <a:ext cx="701506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strike="noStrike" cap="none" normalizeH="0" baseline="0" dirty="0">
                <a:ln>
                  <a:noFill/>
                </a:ln>
                <a:solidFill>
                  <a:schemeClr val="tx1"/>
                </a:solidFill>
                <a:effectLst/>
                <a:latin typeface="Arial" panose="020B0604020202020204" pitchFamily="34" charset="0"/>
              </a:rPr>
              <a:t>Applications métiers,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2400" dirty="0">
                <a:solidFill>
                  <a:schemeClr val="tx1"/>
                </a:solidFill>
                <a:latin typeface="Arial" panose="020B0604020202020204" pitchFamily="34" charset="0"/>
              </a:rPr>
              <a:t>Bases de données</a:t>
            </a:r>
            <a:r>
              <a:rPr kumimoji="0" lang="fr-FR" altLang="fr-FR" sz="2400" strike="noStrike" cap="none" normalizeH="0" baseline="0" dirty="0">
                <a:ln>
                  <a:noFill/>
                </a:ln>
                <a:solidFill>
                  <a:schemeClr val="tx1"/>
                </a:solidFill>
                <a:effectLst/>
                <a:latin typeface="Arial" panose="020B0604020202020204" pitchFamily="34" charset="0"/>
              </a:rPr>
              <a:t> de l'entreprise,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strike="noStrike" cap="none" normalizeH="0" baseline="0" dirty="0">
                <a:ln>
                  <a:noFill/>
                </a:ln>
                <a:solidFill>
                  <a:schemeClr val="tx1"/>
                </a:solidFill>
                <a:effectLst/>
                <a:latin typeface="Arial" panose="020B0604020202020204" pitchFamily="34" charset="0"/>
              </a:rPr>
              <a:t>Contrôle d'accès,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strike="noStrike" cap="none" normalizeH="0" baseline="0" dirty="0">
                <a:ln>
                  <a:noFill/>
                </a:ln>
                <a:solidFill>
                  <a:schemeClr val="tx1"/>
                </a:solidFill>
                <a:effectLst/>
                <a:latin typeface="Arial" panose="020B0604020202020204" pitchFamily="34" charset="0"/>
              </a:rPr>
              <a:t>Dispositifs de </a:t>
            </a:r>
            <a:r>
              <a:rPr lang="fr-FR" altLang="fr-FR" sz="2400" dirty="0">
                <a:solidFill>
                  <a:schemeClr val="tx1"/>
                </a:solidFill>
                <a:latin typeface="Arial" panose="020B0604020202020204" pitchFamily="34" charset="0"/>
              </a:rPr>
              <a:t>sécurité</a:t>
            </a:r>
            <a:r>
              <a:rPr kumimoji="0" lang="fr-FR" altLang="fr-FR" sz="2400"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2400" dirty="0">
                <a:solidFill>
                  <a:schemeClr val="tx1"/>
                </a:solidFill>
                <a:latin typeface="Arial" panose="020B0604020202020204" pitchFamily="34" charset="0"/>
              </a:rPr>
              <a:t>Infrastructure réseau</a:t>
            </a:r>
            <a:r>
              <a:rPr kumimoji="0" lang="fr-FR" altLang="fr-FR" sz="2400"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2400" dirty="0">
                <a:solidFill>
                  <a:schemeClr val="tx1"/>
                </a:solidFill>
                <a:latin typeface="Arial" panose="020B0604020202020204" pitchFamily="34" charset="0"/>
              </a:rPr>
              <a:t>Postes de travail informatique</a:t>
            </a:r>
            <a:r>
              <a:rPr kumimoji="0" lang="fr-FR" altLang="fr-FR" sz="2400"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strike="noStrike" cap="none" normalizeH="0" baseline="0" dirty="0">
                <a:ln>
                  <a:noFill/>
                </a:ln>
                <a:solidFill>
                  <a:schemeClr val="tx1"/>
                </a:solidFill>
                <a:effectLst/>
                <a:latin typeface="Arial" panose="020B0604020202020204" pitchFamily="34" charset="0"/>
              </a:rPr>
              <a:t>Accès aux réseaux </a:t>
            </a:r>
            <a:r>
              <a:rPr lang="fr-FR" altLang="fr-FR" sz="2400" dirty="0">
                <a:solidFill>
                  <a:schemeClr val="tx1"/>
                </a:solidFill>
                <a:latin typeface="Arial" panose="020B0604020202020204" pitchFamily="34" charset="0"/>
              </a:rPr>
              <a:t>Internet</a:t>
            </a:r>
            <a:r>
              <a:rPr kumimoji="0" lang="fr-FR" altLang="fr-FR" sz="2400" strike="noStrike" cap="none" normalizeH="0" baseline="0" dirty="0">
                <a:ln>
                  <a:noFill/>
                </a:ln>
                <a:solidFill>
                  <a:schemeClr val="tx1"/>
                </a:solidFill>
                <a:effectLst/>
                <a:latin typeface="Arial" panose="020B0604020202020204" pitchFamily="34" charset="0"/>
              </a:rPr>
              <a:t>, </a:t>
            </a:r>
            <a:r>
              <a:rPr lang="fr-FR" altLang="fr-FR" sz="2400" dirty="0">
                <a:solidFill>
                  <a:schemeClr val="tx1"/>
                </a:solidFill>
                <a:latin typeface="Arial" panose="020B0604020202020204" pitchFamily="34" charset="0"/>
              </a:rPr>
              <a:t>intranet</a:t>
            </a:r>
            <a:r>
              <a:rPr kumimoji="0" lang="fr-FR" altLang="fr-FR" sz="2400" strike="noStrike" cap="none" normalizeH="0" baseline="0" dirty="0">
                <a:ln>
                  <a:noFill/>
                </a:ln>
                <a:solidFill>
                  <a:schemeClr val="tx1"/>
                </a:solidFill>
                <a:effectLst/>
                <a:latin typeface="Arial" panose="020B0604020202020204" pitchFamily="34" charset="0"/>
              </a:rPr>
              <a:t> ou </a:t>
            </a:r>
            <a:r>
              <a:rPr lang="fr-FR" altLang="fr-FR" sz="2400" dirty="0">
                <a:solidFill>
                  <a:schemeClr val="tx1"/>
                </a:solidFill>
                <a:latin typeface="Arial" panose="020B0604020202020204" pitchFamily="34" charset="0"/>
              </a:rPr>
              <a:t>extranet</a:t>
            </a:r>
            <a:r>
              <a:rPr kumimoji="0" lang="fr-FR" altLang="fr-FR" sz="2400"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2400" dirty="0">
                <a:solidFill>
                  <a:schemeClr val="tx1"/>
                </a:solidFill>
                <a:latin typeface="Arial" panose="020B0604020202020204" pitchFamily="34" charset="0"/>
              </a:rPr>
              <a:t>Serveurs d'application</a:t>
            </a:r>
            <a:r>
              <a:rPr kumimoji="0" lang="fr-FR" altLang="fr-FR" sz="2400"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strike="noStrike" cap="none" normalizeH="0" baseline="0" dirty="0">
                <a:ln>
                  <a:noFill/>
                </a:ln>
                <a:solidFill>
                  <a:schemeClr val="tx1"/>
                </a:solidFill>
                <a:effectLst/>
                <a:latin typeface="Arial" panose="020B0604020202020204" pitchFamily="34" charset="0"/>
              </a:rPr>
              <a:t>Serveurs de </a:t>
            </a:r>
            <a:r>
              <a:rPr lang="fr-FR" altLang="fr-FR" sz="2400" dirty="0">
                <a:solidFill>
                  <a:schemeClr val="tx1"/>
                </a:solidFill>
                <a:latin typeface="Arial" panose="020B0604020202020204" pitchFamily="34" charset="0"/>
              </a:rPr>
              <a:t>données</a:t>
            </a:r>
            <a:r>
              <a:rPr kumimoji="0" lang="fr-FR" altLang="fr-FR" sz="2400" strike="noStrike" cap="none" normalizeH="0" baseline="0" dirty="0">
                <a:ln>
                  <a:noFill/>
                </a:ln>
                <a:solidFill>
                  <a:schemeClr val="tx1"/>
                </a:solidFill>
                <a:effectLst/>
                <a:latin typeface="Arial" panose="020B0604020202020204" pitchFamily="34" charset="0"/>
              </a:rPr>
              <a:t> et systèmes de </a:t>
            </a:r>
            <a:r>
              <a:rPr lang="fr-FR" altLang="fr-FR" sz="2400" dirty="0">
                <a:solidFill>
                  <a:schemeClr val="tx1"/>
                </a:solidFill>
                <a:latin typeface="Arial" panose="020B0604020202020204" pitchFamily="34" charset="0"/>
              </a:rPr>
              <a:t>stockage</a:t>
            </a:r>
            <a:r>
              <a:rPr kumimoji="0" lang="fr-FR" altLang="fr-FR" sz="2400"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strike="noStrike" cap="none" normalizeH="0" baseline="0" dirty="0">
                <a:ln>
                  <a:noFill/>
                </a:ln>
                <a:solidFill>
                  <a:schemeClr val="tx1"/>
                </a:solidFill>
                <a:effectLst/>
                <a:latin typeface="Arial" panose="020B0604020202020204" pitchFamily="34" charset="0"/>
              </a:rPr>
              <a:t>Système de paiement électronique,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strike="noStrike" cap="none" normalizeH="0" baseline="0" dirty="0">
                <a:ln>
                  <a:noFill/>
                </a:ln>
                <a:solidFill>
                  <a:schemeClr val="tx1"/>
                </a:solidFill>
                <a:effectLst/>
                <a:latin typeface="Arial" panose="020B0604020202020204" pitchFamily="34" charset="0"/>
              </a:rPr>
              <a:t>Système de sécurité (protection et </a:t>
            </a:r>
            <a:r>
              <a:rPr lang="fr-FR" altLang="fr-FR" sz="2400" dirty="0">
                <a:solidFill>
                  <a:schemeClr val="tx1"/>
                </a:solidFill>
                <a:latin typeface="Arial" panose="020B0604020202020204" pitchFamily="34" charset="0"/>
              </a:rPr>
              <a:t>chiffrement</a:t>
            </a:r>
            <a:r>
              <a:rPr kumimoji="0" lang="fr-FR" altLang="fr-FR" sz="2400"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681182899"/>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3741"/>
      </a:dk2>
      <a:lt2>
        <a:srgbClr val="E2E8E2"/>
      </a:lt2>
      <a:accent1>
        <a:srgbClr val="D838D6"/>
      </a:accent1>
      <a:accent2>
        <a:srgbClr val="8D33CA"/>
      </a:accent2>
      <a:accent3>
        <a:srgbClr val="6046DB"/>
      </a:accent3>
      <a:accent4>
        <a:srgbClr val="3558CA"/>
      </a:accent4>
      <a:accent5>
        <a:srgbClr val="38A1D8"/>
      </a:accent5>
      <a:accent6>
        <a:srgbClr val="23B6AC"/>
      </a:accent6>
      <a:hlink>
        <a:srgbClr val="4682C1"/>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7</TotalTime>
  <Words>138</Words>
  <Application>Microsoft Office PowerPoint</Application>
  <PresentationFormat>Grand écran</PresentationFormat>
  <Paragraphs>17</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Bahnschrift</vt:lpstr>
      <vt:lpstr>News Gothic MT</vt:lpstr>
      <vt:lpstr>Wingdings 2</vt:lpstr>
      <vt:lpstr>DividendVTI</vt:lpstr>
      <vt:lpstr>Système d’information</vt:lpstr>
      <vt:lpstr>I. Définition :</vt:lpstr>
      <vt:lpstr>I. Mots clés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d’information</dc:title>
  <dc:creator>Stagiaire</dc:creator>
  <cp:lastModifiedBy>Stagiaire</cp:lastModifiedBy>
  <cp:revision>1</cp:revision>
  <dcterms:created xsi:type="dcterms:W3CDTF">2019-10-25T08:24:11Z</dcterms:created>
  <dcterms:modified xsi:type="dcterms:W3CDTF">2019-10-25T08:31:52Z</dcterms:modified>
</cp:coreProperties>
</file>