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  <p:sldMasterId id="2147484101" r:id="rId3"/>
  </p:sldMasterIdLst>
  <p:notesMasterIdLst>
    <p:notesMasterId r:id="rId37"/>
  </p:notesMasterIdLst>
  <p:handoutMasterIdLst>
    <p:handoutMasterId r:id="rId38"/>
  </p:handoutMasterIdLst>
  <p:sldIdLst>
    <p:sldId id="498" r:id="rId4"/>
    <p:sldId id="499" r:id="rId5"/>
    <p:sldId id="511" r:id="rId6"/>
    <p:sldId id="500" r:id="rId7"/>
    <p:sldId id="502" r:id="rId8"/>
    <p:sldId id="504" r:id="rId9"/>
    <p:sldId id="505" r:id="rId10"/>
    <p:sldId id="398" r:id="rId11"/>
    <p:sldId id="476" r:id="rId12"/>
    <p:sldId id="397" r:id="rId13"/>
    <p:sldId id="403" r:id="rId14"/>
    <p:sldId id="479" r:id="rId15"/>
    <p:sldId id="405" r:id="rId16"/>
    <p:sldId id="480" r:id="rId17"/>
    <p:sldId id="481" r:id="rId18"/>
    <p:sldId id="409" r:id="rId19"/>
    <p:sldId id="482" r:id="rId20"/>
    <p:sldId id="413" r:id="rId21"/>
    <p:sldId id="483" r:id="rId22"/>
    <p:sldId id="416" r:id="rId23"/>
    <p:sldId id="506" r:id="rId24"/>
    <p:sldId id="507" r:id="rId25"/>
    <p:sldId id="508" r:id="rId26"/>
    <p:sldId id="509" r:id="rId27"/>
    <p:sldId id="510" r:id="rId28"/>
    <p:sldId id="484" r:id="rId29"/>
    <p:sldId id="485" r:id="rId30"/>
    <p:sldId id="421" r:id="rId31"/>
    <p:sldId id="422" r:id="rId32"/>
    <p:sldId id="486" r:id="rId33"/>
    <p:sldId id="512" r:id="rId34"/>
    <p:sldId id="513" r:id="rId35"/>
    <p:sldId id="38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5" autoAdjust="0"/>
  </p:normalViewPr>
  <p:slideViewPr>
    <p:cSldViewPr>
      <p:cViewPr varScale="1">
        <p:scale>
          <a:sx n="120" d="100"/>
          <a:sy n="120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2E5B822-A366-4233-8452-7E01D52FEC55}" type="datetimeFigureOut">
              <a:rPr lang="en-US"/>
              <a:pPr>
                <a:defRPr/>
              </a:pPr>
              <a:t>3/2/2022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4D3D965F-98AB-47DB-889E-A104D1C2D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9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6AC64F-5F7E-4603-B904-9FA52619673E}" type="datetimeFigureOut">
              <a:rPr lang="en-US"/>
              <a:pPr>
                <a:defRPr/>
              </a:pPr>
              <a:t>3/2/2022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D11E36C-CE98-4D36-BE89-859A672E3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2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Segmentation and Subnetting</a:t>
            </a:r>
          </a:p>
          <a:p>
            <a:endParaRPr lang="en-US" dirty="0"/>
          </a:p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Dividing a network into multiple smaller networks</a:t>
            </a:r>
          </a:p>
          <a:p>
            <a:pPr lvl="1"/>
            <a:r>
              <a:rPr lang="en-US" dirty="0"/>
              <a:t>Traffic on one network is separated from another network’s traffic</a:t>
            </a:r>
          </a:p>
          <a:p>
            <a:pPr lvl="1"/>
            <a:r>
              <a:rPr lang="en-US" dirty="0"/>
              <a:t>Each network is its own broadcast domain</a:t>
            </a:r>
          </a:p>
          <a:p>
            <a:r>
              <a:rPr lang="en-US" dirty="0"/>
              <a:t>Accomplish the following:</a:t>
            </a:r>
          </a:p>
          <a:p>
            <a:pPr lvl="1"/>
            <a:r>
              <a:rPr lang="en-US" dirty="0"/>
              <a:t>Enhance security</a:t>
            </a:r>
          </a:p>
          <a:p>
            <a:pPr lvl="1"/>
            <a:r>
              <a:rPr lang="en-US" dirty="0"/>
              <a:t>Improve performance</a:t>
            </a:r>
          </a:p>
          <a:p>
            <a:pPr lvl="1"/>
            <a:r>
              <a:rPr lang="en-US" dirty="0"/>
              <a:t>Simplify troubleshooting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74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3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9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58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0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2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6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8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6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Computer Uses a Subnet Mask</a:t>
            </a:r>
          </a:p>
          <a:p>
            <a:endParaRPr lang="en-US" dirty="0"/>
          </a:p>
          <a:p>
            <a:r>
              <a:rPr lang="en-US" dirty="0"/>
              <a:t>IPv4 address is divided into two parts:</a:t>
            </a:r>
          </a:p>
          <a:p>
            <a:pPr lvl="1"/>
            <a:r>
              <a:rPr lang="en-US" dirty="0"/>
              <a:t>Network ID and host ID</a:t>
            </a:r>
          </a:p>
          <a:p>
            <a:r>
              <a:rPr lang="en-US" dirty="0"/>
              <a:t>Subnet mask is used so devices can determine which part of an IP address is network ID and which part is the host ID</a:t>
            </a:r>
          </a:p>
          <a:p>
            <a:pPr lvl="1"/>
            <a:r>
              <a:rPr lang="en-US" dirty="0"/>
              <a:t>Number of 1s in the subnet mask determines the number of bits in the IP address belong to the network 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40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Subnet Mask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11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  <a:p>
            <a:endParaRPr lang="en-US" dirty="0"/>
          </a:p>
          <a:p>
            <a:r>
              <a:rPr lang="en-US" dirty="0"/>
              <a:t>Supernetting</a:t>
            </a:r>
          </a:p>
          <a:p>
            <a:pPr lvl="1"/>
            <a:r>
              <a:rPr lang="en-US" dirty="0"/>
              <a:t>Combine contiguous networks that all use the same CIDR block into one supernet</a:t>
            </a:r>
          </a:p>
          <a:p>
            <a:pPr lvl="1"/>
            <a:r>
              <a:rPr lang="en-US" dirty="0"/>
              <a:t>Also called classless routing or IP address segmentation</a:t>
            </a:r>
          </a:p>
          <a:p>
            <a:r>
              <a:rPr lang="en-US" dirty="0"/>
              <a:t>Supernetting is helpful for two reasons:</a:t>
            </a:r>
          </a:p>
          <a:p>
            <a:pPr lvl="1"/>
            <a:r>
              <a:rPr lang="en-US" dirty="0"/>
              <a:t>Reduce the number of routing table entries by combining several entries</a:t>
            </a:r>
          </a:p>
          <a:p>
            <a:pPr lvl="1"/>
            <a:r>
              <a:rPr lang="en-US" dirty="0"/>
              <a:t>Allow a company to create a single network made up of more than one Class C license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  <a:p>
            <a:endParaRPr lang="en-US" dirty="0"/>
          </a:p>
          <a:p>
            <a:r>
              <a:rPr lang="en-US" dirty="0"/>
              <a:t>Supernet is defined by a supernet mask</a:t>
            </a:r>
          </a:p>
          <a:p>
            <a:pPr lvl="1"/>
            <a:r>
              <a:rPr lang="en-US" dirty="0"/>
              <a:t>Moves the network prefix to the left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4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3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71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3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02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9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Computer Uses a Subnet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8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Subnets?</a:t>
            </a:r>
          </a:p>
          <a:p>
            <a:endParaRPr lang="en-US" dirty="0"/>
          </a:p>
          <a:p>
            <a:r>
              <a:rPr lang="en-US" dirty="0"/>
              <a:t>Example: A business has grown from 20-30 computers to having a few hundred computers on three floors</a:t>
            </a:r>
          </a:p>
          <a:p>
            <a:pPr lvl="1"/>
            <a:r>
              <a:rPr lang="en-US" dirty="0"/>
              <a:t>There is only a single LAN or broadcast domain </a:t>
            </a:r>
          </a:p>
          <a:p>
            <a:pPr lvl="1"/>
            <a:r>
              <a:rPr lang="en-US" dirty="0"/>
              <a:t>One router serves as the default gateway for the entire network</a:t>
            </a:r>
          </a:p>
          <a:p>
            <a:r>
              <a:rPr lang="en-US" dirty="0"/>
              <a:t>To better manage network traffic, segment the network so that each floor contains one LAN, or broadcast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9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Subnets?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7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Segmentation and Subnetting</a:t>
            </a:r>
          </a:p>
          <a:p>
            <a:endParaRPr lang="en-US" dirty="0"/>
          </a:p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Dividing a network into multiple smaller networks</a:t>
            </a:r>
          </a:p>
          <a:p>
            <a:pPr lvl="1"/>
            <a:r>
              <a:rPr lang="en-US" dirty="0"/>
              <a:t>Traffic on one network is separated from another network’s traffic</a:t>
            </a:r>
          </a:p>
          <a:p>
            <a:pPr lvl="1"/>
            <a:r>
              <a:rPr lang="en-US" dirty="0"/>
              <a:t>Each network is its own broadcast domain</a:t>
            </a:r>
          </a:p>
          <a:p>
            <a:r>
              <a:rPr lang="en-US" dirty="0"/>
              <a:t>Accomplish the following:</a:t>
            </a:r>
          </a:p>
          <a:p>
            <a:pPr lvl="1"/>
            <a:r>
              <a:rPr lang="en-US" dirty="0"/>
              <a:t>Enhance security</a:t>
            </a:r>
          </a:p>
          <a:p>
            <a:pPr lvl="1"/>
            <a:r>
              <a:rPr lang="en-US" dirty="0"/>
              <a:t>Improve performance</a:t>
            </a:r>
          </a:p>
          <a:p>
            <a:pPr lvl="1"/>
            <a:r>
              <a:rPr lang="en-US" dirty="0"/>
              <a:t>Simplify troubleshooting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7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5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7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1E36C-CE98-4D36-BE89-859A672E32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9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C80B-E4F9-46C2-AC6F-D2B86D0BE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0BA8C-FBAA-4156-AD5C-8D8B3A73E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1BA3-2A80-4F27-8917-B13E5B3C6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084B4-AD43-4406-88DD-D666A2745E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2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0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8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15DC-5BD9-40C9-866A-B1BE5331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1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C42A1-8F06-4781-8511-A9D9548C8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55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Network+ Guide to Networks, 6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93E8-3CAC-4D0A-A099-56B77DE2A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2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0C3B1-014F-4F24-B67A-6CBF62B63C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9001B-CB09-4F05-8AA5-E636E221ED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D26BC-D1F5-4588-907B-2A67A58EA6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7EBF1-40F2-4A92-8A91-3484FFADC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3E7F4-37ED-4ED9-ABA1-6452D16C3C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7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6th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22C5026-370E-4ED0-BA95-E59AC0F131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/>
              <a:t>Network+ Guide to Networks,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3/2/2022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Network+ Guide to Networks, 6th Edition</a:t>
            </a:r>
            <a:endParaRPr lang="en-US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22C5026-370E-4ED0-BA95-E59AC0F131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B_biPOBwA" TargetMode="Externa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Segmentation, </a:t>
            </a:r>
            <a:r>
              <a:rPr lang="en-US" sz="4000" dirty="0" err="1">
                <a:solidFill>
                  <a:srgbClr val="0070C0"/>
                </a:solidFill>
              </a:rPr>
              <a:t>Subnetting</a:t>
            </a:r>
            <a:r>
              <a:rPr lang="en-US" sz="4000" dirty="0">
                <a:solidFill>
                  <a:srgbClr val="0070C0"/>
                </a:solidFill>
              </a:rPr>
              <a:t> and </a:t>
            </a:r>
            <a:r>
              <a:rPr lang="en-US" sz="4000" dirty="0" err="1">
                <a:solidFill>
                  <a:srgbClr val="0070C0"/>
                </a:solidFill>
              </a:rPr>
              <a:t>Supernetting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6216" y="6309320"/>
            <a:ext cx="1972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By Djohara Benyamina</a:t>
            </a:r>
          </a:p>
        </p:txBody>
      </p:sp>
    </p:spTree>
    <p:extLst>
      <p:ext uri="{BB962C8B-B14F-4D97-AF65-F5344CB8AC3E}">
        <p14:creationId xmlns:p14="http://schemas.microsoft.com/office/powerpoint/2010/main" val="319319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59DE53-B12B-402A-9C9E-157DE93F7BFC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Subnetting (cont’d.)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5221927" cy="3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200" y="4959405"/>
            <a:ext cx="570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9-2 Sample IPv4 addresses with classful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7062" y="5297959"/>
            <a:ext cx="505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Special addresses</a:t>
            </a:r>
          </a:p>
          <a:p>
            <a:pPr lvl="1" eaLnBrk="1" hangingPunct="1"/>
            <a:r>
              <a:rPr lang="en-US" dirty="0"/>
              <a:t>Cannot be assigned to node network interface</a:t>
            </a:r>
          </a:p>
          <a:p>
            <a:pPr lvl="1" eaLnBrk="1" hangingPunct="1"/>
            <a:r>
              <a:rPr lang="en-US" dirty="0"/>
              <a:t>Used as subnet masks</a:t>
            </a:r>
          </a:p>
          <a:p>
            <a:pPr eaLnBrk="1" hangingPunct="1"/>
            <a:r>
              <a:rPr lang="en-US" dirty="0"/>
              <a:t>Examples of special addresses</a:t>
            </a:r>
          </a:p>
          <a:p>
            <a:pPr lvl="1" eaLnBrk="1" hangingPunct="1"/>
            <a:r>
              <a:rPr lang="en-US" dirty="0"/>
              <a:t>Network ID</a:t>
            </a:r>
          </a:p>
          <a:p>
            <a:pPr lvl="1" eaLnBrk="1" hangingPunct="1"/>
            <a:r>
              <a:rPr lang="en-US" dirty="0"/>
              <a:t>Broadcast address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C59F8C-DD93-4CA9-8091-30CEB25F129D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Subnetting (cont’d.)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2532" y="4419600"/>
            <a:ext cx="5225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9-3 IPv4 addresses reserved for special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2532" y="472313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53375" cy="289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65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IPv4 subnetting techniques</a:t>
            </a:r>
          </a:p>
          <a:p>
            <a:pPr lvl="1" eaLnBrk="1" hangingPunct="1"/>
            <a:r>
              <a:rPr lang="en-US" dirty="0"/>
              <a:t>Subnetting alters classful IPv4 addressing rules</a:t>
            </a:r>
          </a:p>
          <a:p>
            <a:pPr lvl="1" eaLnBrk="1" hangingPunct="1"/>
            <a:r>
              <a:rPr lang="en-US" dirty="0"/>
              <a:t>IP address bits representing host information change to represent network information</a:t>
            </a:r>
          </a:p>
          <a:p>
            <a:pPr lvl="1" eaLnBrk="1" hangingPunct="1"/>
            <a:r>
              <a:rPr lang="en-US" dirty="0"/>
              <a:t>Reduces usable host addresses per subnet</a:t>
            </a:r>
          </a:p>
          <a:p>
            <a:pPr lvl="1" eaLnBrk="1" hangingPunct="1"/>
            <a:r>
              <a:rPr lang="en-US" dirty="0"/>
              <a:t>Number of hosts, subnets available after subnetting depend on host information bits borrowed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49D1F1-8B9C-4581-9066-2951575C63F3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Subnetting (cont’d.)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283369"/>
            <a:ext cx="3114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9-4 Class B subnet masks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56102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764704"/>
            <a:ext cx="7115175" cy="51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6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25697" y="4151037"/>
            <a:ext cx="359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9-5 IPv4 Class C subnet masks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5697" y="448959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7" y="836712"/>
            <a:ext cx="784273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Calculating IPv4 Subnets </a:t>
            </a:r>
          </a:p>
          <a:p>
            <a:pPr lvl="1" eaLnBrk="1" hangingPunct="1"/>
            <a:r>
              <a:rPr lang="en-US" dirty="0"/>
              <a:t>Formula: 2</a:t>
            </a:r>
            <a:r>
              <a:rPr lang="en-US" i="1" baseline="30000" dirty="0"/>
              <a:t>n</a:t>
            </a:r>
            <a:r>
              <a:rPr lang="en-US" dirty="0"/>
              <a:t> =Y</a:t>
            </a:r>
          </a:p>
          <a:p>
            <a:pPr lvl="2" eaLnBrk="1" hangingPunct="1"/>
            <a:r>
              <a:rPr lang="en-US" i="1" dirty="0"/>
              <a:t>n</a:t>
            </a:r>
            <a:r>
              <a:rPr lang="en-US" dirty="0"/>
              <a:t>: number of subnet mask bits needed to switch from 0 to 1</a:t>
            </a:r>
          </a:p>
          <a:p>
            <a:pPr lvl="2" eaLnBrk="1" hangingPunct="1"/>
            <a:r>
              <a:rPr lang="en-US" dirty="0"/>
              <a:t>Y: number of resulting subnets</a:t>
            </a:r>
          </a:p>
          <a:p>
            <a:r>
              <a:rPr lang="en-CA" sz="2400" dirty="0"/>
              <a:t>Number of resulting hosts/subnet is </a:t>
            </a:r>
            <a:r>
              <a:rPr lang="en-US" sz="2400" dirty="0"/>
              <a:t>2</a:t>
            </a:r>
            <a:r>
              <a:rPr lang="en-US" sz="2400" i="1" baseline="30000" dirty="0"/>
              <a:t>m </a:t>
            </a:r>
            <a:r>
              <a:rPr lang="en-CA" sz="2400" dirty="0"/>
              <a:t>-2=X where m: number of host mask bits (the zero bits)</a:t>
            </a:r>
          </a:p>
          <a:p>
            <a:pPr eaLnBrk="1" hangingPunct="1"/>
            <a:r>
              <a:rPr lang="en-US" dirty="0"/>
              <a:t>Example</a:t>
            </a:r>
          </a:p>
          <a:p>
            <a:pPr lvl="1" eaLnBrk="1" hangingPunct="1"/>
            <a:r>
              <a:rPr lang="en-US" dirty="0"/>
              <a:t>Class C network</a:t>
            </a:r>
          </a:p>
          <a:p>
            <a:pPr lvl="2" eaLnBrk="1" hangingPunct="1"/>
            <a:r>
              <a:rPr lang="en-US" dirty="0"/>
              <a:t>Network ID: 199.34.89.0</a:t>
            </a:r>
          </a:p>
          <a:p>
            <a:pPr lvl="2" eaLnBrk="1" hangingPunct="1"/>
            <a:r>
              <a:rPr lang="en-US" dirty="0"/>
              <a:t>Want to divide into </a:t>
            </a:r>
            <a:r>
              <a:rPr lang="en-US" dirty="0">
                <a:solidFill>
                  <a:srgbClr val="0070C0"/>
                </a:solidFill>
              </a:rPr>
              <a:t>six subnets</a:t>
            </a:r>
          </a:p>
          <a:p>
            <a:pPr lvl="1" eaLnBrk="1" hangingPunct="1"/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B41A6-263D-4837-916B-CEA3F6B0AAB9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Subnetting (cont’d.)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2656"/>
            <a:ext cx="82010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7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Class A, Class B, and Class C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subnetted</a:t>
            </a:r>
            <a:endParaRPr lang="en-US" b="1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Each class has different number of host information bits usable for subnet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Varies depending on network class and the way subnetting is used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LAN subnetting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LAN’s devices interpret device subnetting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External routers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Need network portion of device IP address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9A142D-39CF-412A-8B42-20CB68E579FF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Subnetting (cont’d.)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199" y="5606534"/>
            <a:ext cx="442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9-4 A router connecting several subnets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6645" y="59363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06" y="295980"/>
            <a:ext cx="5025788" cy="527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28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Computer Uses a 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IPv4 address is divided into two parts:</a:t>
            </a:r>
          </a:p>
          <a:p>
            <a:pPr lvl="1"/>
            <a:r>
              <a:rPr lang="en-US" dirty="0"/>
              <a:t>Network ID and host ID</a:t>
            </a:r>
          </a:p>
          <a:p>
            <a:r>
              <a:rPr lang="en-US" dirty="0"/>
              <a:t>Subnet mask is used so devices can determine which part of an IP address is network ID and which part is the host ID</a:t>
            </a:r>
          </a:p>
          <a:p>
            <a:pPr lvl="1"/>
            <a:r>
              <a:rPr lang="en-US" dirty="0"/>
              <a:t>Number of 1s in the subnet mask determines the number of bits in the IP address belong to the network 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ow a computer uses a subnet mask  to identify the network portion of an IP address" title="How a Computer uses a subnet ma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515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8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Also called classless routing or supernetting</a:t>
            </a:r>
          </a:p>
          <a:p>
            <a:pPr eaLnBrk="1" hangingPunct="1"/>
            <a:r>
              <a:rPr lang="en-US" dirty="0"/>
              <a:t>Not exclusive of subnetting</a:t>
            </a:r>
          </a:p>
          <a:p>
            <a:pPr lvl="1" eaLnBrk="1" hangingPunct="1"/>
            <a:r>
              <a:rPr lang="en-US" dirty="0"/>
              <a:t>Provides additional ways of arranging network and host information in an IP address</a:t>
            </a:r>
          </a:p>
          <a:p>
            <a:pPr lvl="1" eaLnBrk="1" hangingPunct="1"/>
            <a:r>
              <a:rPr lang="en-US" dirty="0"/>
              <a:t>Conventional network class distinctions do not exist</a:t>
            </a:r>
          </a:p>
          <a:p>
            <a:r>
              <a:rPr lang="en-US" dirty="0"/>
              <a:t>192.168.89.127/24</a:t>
            </a:r>
          </a:p>
          <a:p>
            <a:pPr lvl="1"/>
            <a:r>
              <a:rPr lang="en-US" sz="2200" dirty="0"/>
              <a:t>24 represents the number of 1s in the subnet mask and the number of bits in the network ID</a:t>
            </a:r>
          </a:p>
          <a:p>
            <a:pPr lvl="1"/>
            <a:r>
              <a:rPr lang="en-US" sz="2200" dirty="0"/>
              <a:t>Known as a CIDR block</a:t>
            </a:r>
          </a:p>
          <a:p>
            <a:pPr lvl="1" eaLnBrk="1" hangingPunct="1"/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4B493-CD48-4405-A697-2D38D2830371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CIDR (Classless Interdomain Routing)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70" name="Picture 2" descr="A router connecting several subnets" title="Figure 10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56" y="1600200"/>
            <a:ext cx="49938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39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  <a:p>
            <a:pPr lvl="1"/>
            <a:r>
              <a:rPr lang="en-US" dirty="0"/>
              <a:t>Combine contiguous networks that all use the same CIDR block into one supernet</a:t>
            </a:r>
          </a:p>
          <a:p>
            <a:pPr lvl="1"/>
            <a:r>
              <a:rPr lang="en-US" dirty="0"/>
              <a:t>Also called classless routing or IP address segmentation</a:t>
            </a:r>
          </a:p>
          <a:p>
            <a:pPr lvl="1"/>
            <a:endParaRPr lang="en-US" dirty="0"/>
          </a:p>
          <a:p>
            <a:r>
              <a:rPr lang="en-US" dirty="0"/>
              <a:t>Supernetting is helpful for routing:</a:t>
            </a:r>
          </a:p>
          <a:p>
            <a:pPr lvl="1"/>
            <a:r>
              <a:rPr lang="en-US" dirty="0"/>
              <a:t>Reduce the number of routing table entries by combining several entries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Supernet is defined by a supernet mask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Moves the network prefix to the left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Subnet mask and supernet mask for a Class C network" title="Figure 10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41" y="2505972"/>
            <a:ext cx="4538091" cy="31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5791200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10-6 </a:t>
            </a:r>
            <a:r>
              <a:rPr lang="en-US" sz="1600" dirty="0"/>
              <a:t>Subnet mask and supernet mask for a Class C network</a:t>
            </a:r>
          </a:p>
        </p:txBody>
      </p:sp>
    </p:spTree>
    <p:extLst>
      <p:ext uri="{BB962C8B-B14F-4D97-AF65-F5344CB8AC3E}">
        <p14:creationId xmlns:p14="http://schemas.microsoft.com/office/powerpoint/2010/main" val="4040768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Supernetting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194" name="Picture 2" descr="Supernetting reduces entries in router A's routing tables" title="Figure 10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262114" cy="427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7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62" y="36786"/>
            <a:ext cx="8229600" cy="1143000"/>
          </a:xfrm>
        </p:spPr>
        <p:txBody>
          <a:bodyPr/>
          <a:lstStyle/>
          <a:p>
            <a:r>
              <a:rPr lang="en-US" dirty="0" err="1"/>
              <a:t>Supernetting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62" y="1179786"/>
            <a:ext cx="8562718" cy="4525963"/>
          </a:xfrm>
        </p:spPr>
        <p:txBody>
          <a:bodyPr>
            <a:normAutofit fontScale="92500"/>
          </a:bodyPr>
          <a:lstStyle/>
          <a:p>
            <a:r>
              <a:rPr lang="en-CA" sz="2400" dirty="0"/>
              <a:t>Replace the four entries in routing tables, </a:t>
            </a:r>
          </a:p>
          <a:p>
            <a:pPr lvl="1"/>
            <a:r>
              <a:rPr lang="en-CA" sz="2000" dirty="0"/>
              <a:t>192.168.88.0/24 </a:t>
            </a:r>
          </a:p>
          <a:p>
            <a:pPr lvl="1"/>
            <a:r>
              <a:rPr lang="en-CA" sz="2000" dirty="0"/>
              <a:t>192.168.89.0/24 </a:t>
            </a:r>
          </a:p>
          <a:p>
            <a:pPr lvl="1"/>
            <a:r>
              <a:rPr lang="en-CA" sz="2000" dirty="0"/>
              <a:t>192.168.90.0/24 </a:t>
            </a:r>
          </a:p>
          <a:p>
            <a:pPr lvl="1"/>
            <a:r>
              <a:rPr lang="en-CA" sz="2000" dirty="0"/>
              <a:t>192.168.91.0/24</a:t>
            </a:r>
          </a:p>
          <a:p>
            <a:r>
              <a:rPr lang="en-CA" sz="2400" dirty="0"/>
              <a:t>By only one entry    192.168.88.0/</a:t>
            </a:r>
            <a:r>
              <a:rPr lang="en-CA" sz="2400" dirty="0">
                <a:solidFill>
                  <a:srgbClr val="002060"/>
                </a:solidFill>
              </a:rPr>
              <a:t>22</a:t>
            </a:r>
          </a:p>
          <a:p>
            <a:r>
              <a:rPr lang="en-CA" sz="2400" dirty="0"/>
              <a:t>      </a:t>
            </a:r>
          </a:p>
          <a:p>
            <a:pPr marL="109728" indent="0">
              <a:buNone/>
            </a:pPr>
            <a:r>
              <a:rPr lang="en-CA" sz="2400" dirty="0"/>
              <a:t>192.168.88.0 or</a:t>
            </a:r>
            <a:r>
              <a:rPr lang="en-CA" sz="2400" dirty="0">
                <a:solidFill>
                  <a:srgbClr val="FF0000"/>
                </a:solidFill>
              </a:rPr>
              <a:t> 11000000.10101000.010110</a:t>
            </a:r>
            <a:r>
              <a:rPr lang="en-CA" sz="2400" dirty="0"/>
              <a:t>00.00000000 192.168.89.0 or </a:t>
            </a:r>
            <a:r>
              <a:rPr lang="en-CA" sz="2400" dirty="0">
                <a:solidFill>
                  <a:srgbClr val="FF0000"/>
                </a:solidFill>
              </a:rPr>
              <a:t>11000000.10101000.010110</a:t>
            </a:r>
            <a:r>
              <a:rPr lang="en-CA" sz="2400" dirty="0"/>
              <a:t>01.00000000 192.168.90.0 or </a:t>
            </a:r>
            <a:r>
              <a:rPr lang="en-CA" sz="2400" dirty="0">
                <a:solidFill>
                  <a:srgbClr val="FF0000"/>
                </a:solidFill>
              </a:rPr>
              <a:t>11000000.10101000.010110</a:t>
            </a:r>
            <a:r>
              <a:rPr lang="en-CA" sz="2400" dirty="0"/>
              <a:t>10.00000000 192.168.91.0 or </a:t>
            </a:r>
            <a:r>
              <a:rPr lang="en-CA" sz="2400" dirty="0">
                <a:solidFill>
                  <a:srgbClr val="FF0000"/>
                </a:solidFill>
              </a:rPr>
              <a:t>11000000.10101000.010110</a:t>
            </a:r>
            <a:r>
              <a:rPr lang="en-CA" sz="2400" dirty="0"/>
              <a:t>11.00000000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76256" y="3429000"/>
            <a:ext cx="0" cy="2133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8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ISP can offer customers an entire IPv6 subnet</a:t>
            </a:r>
          </a:p>
          <a:p>
            <a:r>
              <a:rPr lang="en-US" dirty="0"/>
              <a:t>Subnetting in IPv6</a:t>
            </a:r>
          </a:p>
          <a:p>
            <a:pPr lvl="1"/>
            <a:r>
              <a:rPr lang="en-US" dirty="0"/>
              <a:t>Simpler than IPv4</a:t>
            </a:r>
          </a:p>
          <a:p>
            <a:pPr lvl="1"/>
            <a:r>
              <a:rPr lang="en-US" dirty="0"/>
              <a:t>Classes not used</a:t>
            </a:r>
          </a:p>
          <a:p>
            <a:pPr lvl="1"/>
            <a:r>
              <a:rPr lang="en-US" dirty="0"/>
              <a:t>Subnet masks not used</a:t>
            </a:r>
          </a:p>
          <a:p>
            <a:r>
              <a:rPr lang="en-US" dirty="0"/>
              <a:t>Subnet represented by leftmost 64 bits in an address</a:t>
            </a:r>
          </a:p>
          <a:p>
            <a:r>
              <a:rPr lang="en-US" dirty="0"/>
              <a:t>Route prefix</a:t>
            </a:r>
          </a:p>
          <a:p>
            <a:pPr lvl="1"/>
            <a:r>
              <a:rPr lang="en-US" dirty="0"/>
              <a:t>Slash notation is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in IPv6</a:t>
            </a:r>
          </a:p>
        </p:txBody>
      </p:sp>
    </p:spTree>
    <p:extLst>
      <p:ext uri="{BB962C8B-B14F-4D97-AF65-F5344CB8AC3E}">
        <p14:creationId xmlns:p14="http://schemas.microsoft.com/office/powerpoint/2010/main" val="65634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"/>
            <a:ext cx="5876925" cy="115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49" y="2514600"/>
            <a:ext cx="4595812" cy="31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42529" y="5679476"/>
            <a:ext cx="4554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9-8 Hierarchy of IPv6 routes and subnets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1647800"/>
            <a:ext cx="564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9-7 Subnet prefix and interface ID in an IPv6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19863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1849" y="598610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402808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Combination of software and hardware</a:t>
            </a:r>
          </a:p>
          <a:p>
            <a:pPr eaLnBrk="1" hangingPunct="1"/>
            <a:r>
              <a:rPr lang="en-US" dirty="0"/>
              <a:t>Enables different network segments to exchange data</a:t>
            </a:r>
          </a:p>
          <a:p>
            <a:pPr eaLnBrk="1" hangingPunct="1"/>
            <a:r>
              <a:rPr lang="en-US" dirty="0"/>
              <a:t>Default gateway</a:t>
            </a:r>
          </a:p>
          <a:p>
            <a:pPr lvl="1" eaLnBrk="1" hangingPunct="1"/>
            <a:r>
              <a:rPr lang="en-US" dirty="0"/>
              <a:t>Interprets outbound requests to other subnets</a:t>
            </a:r>
          </a:p>
          <a:p>
            <a:pPr lvl="1" eaLnBrk="1" hangingPunct="1"/>
            <a:r>
              <a:rPr lang="en-US" dirty="0"/>
              <a:t>Interprets inbound requests from other subnets</a:t>
            </a:r>
          </a:p>
          <a:p>
            <a:pPr eaLnBrk="1" hangingPunct="1"/>
            <a:r>
              <a:rPr lang="en-US" dirty="0"/>
              <a:t>Network nodes</a:t>
            </a:r>
          </a:p>
          <a:p>
            <a:pPr lvl="1" eaLnBrk="1" hangingPunct="1"/>
            <a:r>
              <a:rPr lang="en-US" dirty="0"/>
              <a:t> Allowed one default gateway</a:t>
            </a:r>
          </a:p>
          <a:p>
            <a:pPr lvl="2" eaLnBrk="1" hangingPunct="1"/>
            <a:r>
              <a:rPr lang="en-US" dirty="0"/>
              <a:t>Assigned manually or automatically (DHCP)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C636E7-F7B3-4F43-84E5-917458BF97ED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Internet Gateways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Gateway interface on router</a:t>
            </a:r>
          </a:p>
          <a:p>
            <a:pPr lvl="1" eaLnBrk="1" hangingPunct="1"/>
            <a:r>
              <a:rPr lang="en-US" dirty="0"/>
              <a:t>Advantages</a:t>
            </a:r>
          </a:p>
          <a:p>
            <a:pPr lvl="2" eaLnBrk="1" hangingPunct="1"/>
            <a:r>
              <a:rPr lang="en-US" dirty="0"/>
              <a:t>One router can supply multiple gateways</a:t>
            </a:r>
          </a:p>
          <a:p>
            <a:pPr lvl="2" eaLnBrk="1" hangingPunct="1"/>
            <a:r>
              <a:rPr lang="en-US" dirty="0"/>
              <a:t>Gateway assigned own IP address</a:t>
            </a:r>
          </a:p>
          <a:p>
            <a:pPr eaLnBrk="1" hangingPunct="1"/>
            <a:r>
              <a:rPr lang="en-US" dirty="0"/>
              <a:t>Default gateway connections</a:t>
            </a:r>
          </a:p>
          <a:p>
            <a:pPr lvl="1" eaLnBrk="1" hangingPunct="1"/>
            <a:r>
              <a:rPr lang="en-US" dirty="0"/>
              <a:t>Multiple internal networks</a:t>
            </a:r>
          </a:p>
          <a:p>
            <a:pPr lvl="1" eaLnBrk="1" hangingPunct="1"/>
            <a:r>
              <a:rPr lang="en-US" dirty="0"/>
              <a:t>Internal network with external networks</a:t>
            </a:r>
          </a:p>
          <a:p>
            <a:pPr lvl="2" eaLnBrk="1" hangingPunct="1"/>
            <a:r>
              <a:rPr lang="en-US" dirty="0"/>
              <a:t>WANs, Internet</a:t>
            </a:r>
          </a:p>
          <a:p>
            <a:pPr lvl="1" eaLnBrk="1" hangingPunct="1"/>
            <a:r>
              <a:rPr lang="en-US" dirty="0"/>
              <a:t>Router used as gateway</a:t>
            </a:r>
          </a:p>
          <a:p>
            <a:pPr lvl="2" eaLnBrk="1" hangingPunct="1"/>
            <a:r>
              <a:rPr lang="en-US" dirty="0"/>
              <a:t>Must maintain routing tables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F6751-5C1B-47D4-B0E0-35F08A93870E}" type="slidenum">
              <a:rPr lang="en-US"/>
              <a:pPr eaLnBrk="1" hangingPunct="1"/>
              <a:t>29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Internet Gateways (cont’d.)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013032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2200" dirty="0"/>
              <a:t>On a network with an </a:t>
            </a:r>
          </a:p>
          <a:p>
            <a:pPr marL="109728" indent="0">
              <a:buNone/>
            </a:pPr>
            <a:r>
              <a:rPr lang="en-CA" sz="1800" dirty="0"/>
              <a:t>IP address of 140.133.28.72   </a:t>
            </a:r>
            <a:r>
              <a:rPr lang="en-CA" sz="1600" dirty="0"/>
              <a:t>(10001100 10000101 0001110001001000) </a:t>
            </a:r>
            <a:r>
              <a:rPr lang="en-CA" sz="2000" dirty="0"/>
              <a:t>and a  </a:t>
            </a:r>
            <a:r>
              <a:rPr lang="en-CA" sz="1800" dirty="0"/>
              <a:t>subnet  mask  of 255.248.0.0 </a:t>
            </a:r>
            <a:r>
              <a:rPr lang="en-CA" sz="1600" dirty="0"/>
              <a:t>(11111111 11111000 0000000000000000)</a:t>
            </a:r>
            <a:r>
              <a:rPr lang="en-CA" sz="2200" dirty="0"/>
              <a:t>, </a:t>
            </a:r>
          </a:p>
          <a:p>
            <a:pPr marL="109728" indent="0">
              <a:buNone/>
            </a:pPr>
            <a:endParaRPr lang="en-CA" sz="22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CA" sz="2200" dirty="0">
                <a:solidFill>
                  <a:srgbClr val="0070C0"/>
                </a:solidFill>
              </a:rPr>
              <a:t>what is the network ID?</a:t>
            </a:r>
          </a:p>
          <a:p>
            <a:pPr marL="109728" indent="0">
              <a:buNone/>
            </a:pPr>
            <a:endParaRPr lang="en-CA" sz="2200" dirty="0">
              <a:solidFill>
                <a:srgbClr val="0070C0"/>
              </a:solidFill>
            </a:endParaRPr>
          </a:p>
          <a:p>
            <a:r>
              <a:rPr lang="en-CA" sz="2000" dirty="0"/>
              <a:t>a.	</a:t>
            </a:r>
            <a:r>
              <a:rPr lang="en-CA" sz="1800" dirty="0"/>
              <a:t>140.128.0.0 (or 10001100 10000000 00000000 00000000)</a:t>
            </a:r>
          </a:p>
          <a:p>
            <a:r>
              <a:rPr lang="en-CA" sz="1800" dirty="0"/>
              <a:t>b.	140.248.0.0 (or 10001100 11111000 00000000 00000000)</a:t>
            </a:r>
          </a:p>
          <a:p>
            <a:r>
              <a:rPr lang="en-CA" sz="1800" dirty="0"/>
              <a:t>c.	140.133.20.0 (or 10001100 10000101 00010100 00000000)</a:t>
            </a:r>
          </a:p>
          <a:p>
            <a:r>
              <a:rPr lang="en-CA" sz="1800" dirty="0"/>
              <a:t>d.	255.248.0.1 (or 11111111 11111000 00000000 00000001)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How a Computer Uses a Subnet Mask</a:t>
            </a:r>
          </a:p>
        </p:txBody>
      </p:sp>
    </p:spTree>
    <p:extLst>
      <p:ext uri="{BB962C8B-B14F-4D97-AF65-F5344CB8AC3E}">
        <p14:creationId xmlns:p14="http://schemas.microsoft.com/office/powerpoint/2010/main" val="191755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1698" y="5230725"/>
            <a:ext cx="373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9-9 The use of default gateways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8252" y="556927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1" y="1371600"/>
            <a:ext cx="6963766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27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9B9351-9CF2-4EA9-9697-A21F8418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rtl="0">
              <a:lnSpc>
                <a:spcPct val="107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 Which subnet mask should you assign to a computer that is in a subnet that has 30 possible addresses that can be assigned to hosts?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a.255.255.255.32   b. 255.255.255.224     c. 255.255.255.248	d. 255.255.240.0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If you subdivide your Class B network into 30 subnets, what is the maximum number of hosts you can assign to any single subnet?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a.  255                       b.	less than 1000                 c.  more than 1000           d.6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 You have a router that is connected to networks 192.168.0.0/24, 192.168.1.0/24, 192.168.2.0./24, and 192.168.3.0. What is the appropriate CIDR notation to summarize 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supernet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those routes?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a.192.168.4.0.26       b. 192.168.0.0/26	c. 192.168.0.0/22	d. 192.168.4.0/22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B8B1F-C506-4A9D-9FA4-75F56A85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0BB50C-F2BA-48FD-BB7B-10B0C579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37223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Please watch the video on Cisco </a:t>
            </a:r>
            <a:r>
              <a:rPr lang="en-CA" dirty="0"/>
              <a:t>Packet Tracer | Everything You Need to </a:t>
            </a:r>
            <a:r>
              <a:rPr lang="en-CA" dirty="0" smtClean="0"/>
              <a:t>Know At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www.youtube.com/watch?v=qZB_biPOBwA</a:t>
            </a:r>
            <a:endParaRPr lang="en-CA" dirty="0" smtClean="0"/>
          </a:p>
          <a:p>
            <a:endParaRPr lang="en-CA" dirty="0"/>
          </a:p>
          <a:p>
            <a:r>
              <a:rPr lang="en-CA" sz="2400" dirty="0" smtClean="0"/>
              <a:t>Follow the steps from the video to create an account with Network Academy and download packet Tracer. We will use it starting from next week.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800-BA44-4B0A-8078-57FE42CCC4A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next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074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99030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Separating traffic by subnets or VLANs helps enhance security, improve network performance, and simplify troubleshooting</a:t>
            </a:r>
          </a:p>
          <a:p>
            <a:r>
              <a:rPr lang="en-US" sz="2200" dirty="0"/>
              <a:t>CIDR notation takes the network ID or a host’s IP address and follows it with a forward slash (/) followed by the number of bits used for network ID</a:t>
            </a:r>
          </a:p>
          <a:p>
            <a:r>
              <a:rPr lang="en-US" sz="2200" dirty="0"/>
              <a:t>To create a subnet, borrow bits that would represent host information in </a:t>
            </a:r>
            <a:r>
              <a:rPr lang="en-US" sz="2200" dirty="0" err="1"/>
              <a:t>classful</a:t>
            </a:r>
            <a:r>
              <a:rPr lang="en-US" sz="2200" dirty="0"/>
              <a:t> addressing</a:t>
            </a:r>
          </a:p>
          <a:p>
            <a:r>
              <a:rPr lang="en-US" sz="2200" dirty="0" err="1"/>
              <a:t>Supernetting</a:t>
            </a:r>
            <a:r>
              <a:rPr lang="en-US" sz="2200" dirty="0"/>
              <a:t> allows you to combine contiguous networks that all use the same CIDR block into one </a:t>
            </a:r>
            <a:r>
              <a:rPr lang="en-US" sz="2200" dirty="0" err="1"/>
              <a:t>supernet</a:t>
            </a:r>
            <a:endParaRPr lang="en-US" sz="2200" dirty="0"/>
          </a:p>
          <a:p>
            <a:r>
              <a:rPr lang="en-US" sz="2400" dirty="0" err="1"/>
              <a:t>Subnetting</a:t>
            </a:r>
            <a:r>
              <a:rPr lang="en-US" sz="2400" dirty="0"/>
              <a:t> in IPv6 is simpler than </a:t>
            </a:r>
            <a:r>
              <a:rPr lang="en-US" sz="2400" dirty="0" err="1"/>
              <a:t>subnetting</a:t>
            </a:r>
            <a:r>
              <a:rPr lang="en-US" sz="2400" dirty="0"/>
              <a:t> in IPv4</a:t>
            </a:r>
          </a:p>
          <a:p>
            <a:pPr eaLnBrk="1" hangingPunct="1"/>
            <a:r>
              <a:rPr lang="en-US" sz="2200" dirty="0"/>
              <a:t>Gateways facilitate communication between subnets</a:t>
            </a:r>
          </a:p>
          <a:p>
            <a:pPr eaLnBrk="1" hangingPunct="1"/>
            <a:endParaRPr lang="en-US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23B393-0185-4F3A-8CF5-D5A655AC3F38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Computer Uses a Subnet Mask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efault IPv4 subnet masks" title="Table 10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877293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4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Subnets?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22" y="1196752"/>
            <a:ext cx="8229600" cy="4925980"/>
          </a:xfrm>
        </p:spPr>
        <p:txBody>
          <a:bodyPr>
            <a:normAutofit/>
          </a:bodyPr>
          <a:lstStyle/>
          <a:p>
            <a:r>
              <a:rPr lang="en-US" dirty="0"/>
              <a:t>Example: A business has grown from 20-30 computers to having a few hundred computers on three floors</a:t>
            </a:r>
          </a:p>
          <a:p>
            <a:pPr lvl="1"/>
            <a:r>
              <a:rPr lang="en-US" dirty="0"/>
              <a:t>There is only a single LAN or broadcast domain </a:t>
            </a:r>
          </a:p>
          <a:p>
            <a:pPr lvl="1"/>
            <a:r>
              <a:rPr lang="en-US" dirty="0"/>
              <a:t>One router serves as the default gateway for the entire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A single LAN with several switches and a router" title="Figure 10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8" y="3501008"/>
            <a:ext cx="7013927" cy="284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Subnets?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A separate subnet for each floor" title="Figure 10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56954"/>
            <a:ext cx="7674415" cy="32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7888" y="141763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better manage network traffic, segment the network so that each floor contains one LAN, or broadcast domain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8077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Segmentation and Subnetting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  <a:p>
            <a:pPr lvl="1"/>
            <a:r>
              <a:rPr lang="en-US" dirty="0"/>
              <a:t>Dividing a network into multiple smaller networks</a:t>
            </a:r>
          </a:p>
          <a:p>
            <a:pPr lvl="1"/>
            <a:r>
              <a:rPr lang="en-US" dirty="0"/>
              <a:t>Traffic on one network is separated from another network’s traffic</a:t>
            </a:r>
          </a:p>
          <a:p>
            <a:pPr lvl="1"/>
            <a:r>
              <a:rPr lang="en-US" dirty="0"/>
              <a:t>Each network is its own broadcast domain</a:t>
            </a:r>
          </a:p>
          <a:p>
            <a:r>
              <a:rPr lang="en-US" dirty="0"/>
              <a:t>Accomplish the following:</a:t>
            </a:r>
          </a:p>
          <a:p>
            <a:pPr lvl="1"/>
            <a:r>
              <a:rPr lang="en-US" dirty="0"/>
              <a:t>Enhance security</a:t>
            </a:r>
          </a:p>
          <a:p>
            <a:pPr lvl="1"/>
            <a:r>
              <a:rPr lang="en-US" dirty="0"/>
              <a:t>Improve performance</a:t>
            </a:r>
          </a:p>
          <a:p>
            <a:pPr lvl="1"/>
            <a:r>
              <a:rPr lang="en-US" dirty="0"/>
              <a:t>Simplify troubleshooting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Classful addressing in IPv4</a:t>
            </a:r>
          </a:p>
          <a:p>
            <a:pPr lvl="1"/>
            <a:r>
              <a:rPr lang="en-US" dirty="0"/>
              <a:t>First, simplest IPv4 addressing type</a:t>
            </a:r>
          </a:p>
          <a:p>
            <a:pPr lvl="1"/>
            <a:r>
              <a:rPr lang="en-US" dirty="0"/>
              <a:t>Adheres to network class distinctions</a:t>
            </a:r>
          </a:p>
          <a:p>
            <a:pPr lvl="1"/>
            <a:r>
              <a:rPr lang="en-US" dirty="0"/>
              <a:t>Recognizes Class A, B, C addresses</a:t>
            </a:r>
          </a:p>
          <a:p>
            <a:pPr eaLnBrk="1" hangingPunct="1"/>
            <a:r>
              <a:rPr lang="en-US" dirty="0"/>
              <a:t>Drawbacks</a:t>
            </a:r>
          </a:p>
          <a:p>
            <a:pPr lvl="1" eaLnBrk="1" hangingPunct="1"/>
            <a:r>
              <a:rPr lang="en-US" dirty="0"/>
              <a:t>Fixed network ID size limits number of network hosts</a:t>
            </a:r>
          </a:p>
          <a:p>
            <a:pPr lvl="1" eaLnBrk="1" hangingPunct="1"/>
            <a:r>
              <a:rPr lang="en-US" dirty="0"/>
              <a:t>Difficult to separate traffic from various parts of a network</a:t>
            </a:r>
            <a:endParaRPr lang="en-US" b="1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920E16-52C7-4EFD-8B18-70D2F4A551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22DD-8648-4F1C-AB2F-1F352CDC90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(cont’d.)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600200"/>
            <a:ext cx="7648575" cy="37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6237" y="5516610"/>
            <a:ext cx="633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9-1 Network and host information in classful IPv4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9683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Courtesy Course Technology/Cengage Learning</a:t>
            </a:r>
          </a:p>
        </p:txBody>
      </p:sp>
    </p:spTree>
    <p:extLst>
      <p:ext uri="{BB962C8B-B14F-4D97-AF65-F5344CB8AC3E}">
        <p14:creationId xmlns:p14="http://schemas.microsoft.com/office/powerpoint/2010/main" val="266393231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12481</TotalTime>
  <Words>1532</Words>
  <Application>Microsoft Office PowerPoint</Application>
  <PresentationFormat>On-screen Show (4:3)</PresentationFormat>
  <Paragraphs>289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3_Default Design</vt:lpstr>
      <vt:lpstr>1_Default Design</vt:lpstr>
      <vt:lpstr>Rotonde</vt:lpstr>
      <vt:lpstr>PowerPoint Presentation</vt:lpstr>
      <vt:lpstr>How a Computer Uses a Subnet Mask</vt:lpstr>
      <vt:lpstr>PowerPoint Presentation</vt:lpstr>
      <vt:lpstr>How a Computer Uses a Subnet Mask</vt:lpstr>
      <vt:lpstr>Why Subnets?</vt:lpstr>
      <vt:lpstr>Why Subnets?</vt:lpstr>
      <vt:lpstr>Segmentation and Subnetting</vt:lpstr>
      <vt:lpstr>Subnetting </vt:lpstr>
      <vt:lpstr>Subnetting (cont’d.)</vt:lpstr>
      <vt:lpstr>Subnetting (cont’d.)</vt:lpstr>
      <vt:lpstr>Subnetting (cont’d.)</vt:lpstr>
      <vt:lpstr>PowerPoint Presentation</vt:lpstr>
      <vt:lpstr>Subnetting (cont’d.)</vt:lpstr>
      <vt:lpstr>PowerPoint Presentation</vt:lpstr>
      <vt:lpstr>PowerPoint Presentation</vt:lpstr>
      <vt:lpstr>Subnetting (cont’d.)</vt:lpstr>
      <vt:lpstr>PowerPoint Presentation</vt:lpstr>
      <vt:lpstr>Subnetting (cont’d.)</vt:lpstr>
      <vt:lpstr>PowerPoint Presentation</vt:lpstr>
      <vt:lpstr>CIDR (Classless Interdomain Routing)</vt:lpstr>
      <vt:lpstr>Subnet Mask Tables</vt:lpstr>
      <vt:lpstr>Supernetting</vt:lpstr>
      <vt:lpstr>Supernetting</vt:lpstr>
      <vt:lpstr>Supernetting</vt:lpstr>
      <vt:lpstr>Supernetting</vt:lpstr>
      <vt:lpstr>Subnetting in IPv6</vt:lpstr>
      <vt:lpstr>PowerPoint Presentation</vt:lpstr>
      <vt:lpstr>Internet Gateways</vt:lpstr>
      <vt:lpstr>Internet Gateways (cont’d.)</vt:lpstr>
      <vt:lpstr>PowerPoint Presentation</vt:lpstr>
      <vt:lpstr>Answer the questions</vt:lpstr>
      <vt:lpstr>For next class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>djohara benyamina</dc:creator>
  <cp:lastModifiedBy>Djohara Benyamina</cp:lastModifiedBy>
  <cp:revision>685</cp:revision>
  <dcterms:created xsi:type="dcterms:W3CDTF">2007-07-09T21:56:01Z</dcterms:created>
  <dcterms:modified xsi:type="dcterms:W3CDTF">2022-03-02T14:49:23Z</dcterms:modified>
</cp:coreProperties>
</file>