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  <p:sldMasterId id="2147483650" r:id="rId2"/>
    <p:sldMasterId id="2147483649" r:id="rId3"/>
    <p:sldMasterId id="2147484064" r:id="rId4"/>
  </p:sldMasterIdLst>
  <p:notesMasterIdLst>
    <p:notesMasterId r:id="rId49"/>
  </p:notesMasterIdLst>
  <p:handoutMasterIdLst>
    <p:handoutMasterId r:id="rId50"/>
  </p:handoutMasterIdLst>
  <p:sldIdLst>
    <p:sldId id="440" r:id="rId5"/>
    <p:sldId id="381" r:id="rId6"/>
    <p:sldId id="384" r:id="rId7"/>
    <p:sldId id="385" r:id="rId8"/>
    <p:sldId id="386" r:id="rId9"/>
    <p:sldId id="387" r:id="rId10"/>
    <p:sldId id="388" r:id="rId11"/>
    <p:sldId id="389" r:id="rId12"/>
    <p:sldId id="390" r:id="rId13"/>
    <p:sldId id="391" r:id="rId14"/>
    <p:sldId id="392" r:id="rId15"/>
    <p:sldId id="393" r:id="rId16"/>
    <p:sldId id="394" r:id="rId17"/>
    <p:sldId id="395" r:id="rId18"/>
    <p:sldId id="396" r:id="rId19"/>
    <p:sldId id="397" r:id="rId20"/>
    <p:sldId id="398" r:id="rId21"/>
    <p:sldId id="399" r:id="rId22"/>
    <p:sldId id="400" r:id="rId23"/>
    <p:sldId id="401" r:id="rId24"/>
    <p:sldId id="403" r:id="rId25"/>
    <p:sldId id="402" r:id="rId26"/>
    <p:sldId id="404" r:id="rId27"/>
    <p:sldId id="405" r:id="rId28"/>
    <p:sldId id="406" r:id="rId29"/>
    <p:sldId id="407" r:id="rId30"/>
    <p:sldId id="408" r:id="rId31"/>
    <p:sldId id="409" r:id="rId32"/>
    <p:sldId id="410" r:id="rId33"/>
    <p:sldId id="411" r:id="rId34"/>
    <p:sldId id="412" r:id="rId35"/>
    <p:sldId id="413" r:id="rId36"/>
    <p:sldId id="414" r:id="rId37"/>
    <p:sldId id="415" r:id="rId38"/>
    <p:sldId id="416" r:id="rId39"/>
    <p:sldId id="417" r:id="rId40"/>
    <p:sldId id="418" r:id="rId41"/>
    <p:sldId id="419" r:id="rId42"/>
    <p:sldId id="420" r:id="rId43"/>
    <p:sldId id="421" r:id="rId44"/>
    <p:sldId id="422" r:id="rId45"/>
    <p:sldId id="441" r:id="rId46"/>
    <p:sldId id="442" r:id="rId47"/>
    <p:sldId id="443" r:id="rId4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50" autoAdjust="0"/>
    <p:restoredTop sz="94605" autoAdjust="0"/>
  </p:normalViewPr>
  <p:slideViewPr>
    <p:cSldViewPr>
      <p:cViewPr varScale="1">
        <p:scale>
          <a:sx n="65" d="100"/>
          <a:sy n="65" d="100"/>
        </p:scale>
        <p:origin x="112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dirty="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E7D977D3-E97D-4816-A86A-DF8AA62C39F4}" type="datetimeFigureOut">
              <a:rPr lang="en-US"/>
              <a:pPr>
                <a:defRPr/>
              </a:pPr>
              <a:t>9/17/2017</a:t>
            </a:fld>
            <a:endParaRPr lang="en-US" dirty="0"/>
          </a:p>
        </p:txBody>
      </p:sp>
      <p:sp>
        <p:nvSpPr>
          <p:cNvPr id="186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dirty="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6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96B76CA3-7C65-453B-A061-18D75EFFB0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2083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34F33BE2-F50A-4647-B1FE-1406E3C50250}" type="datetimeFigureOut">
              <a:rPr lang="en-US"/>
              <a:pPr>
                <a:defRPr/>
              </a:pPr>
              <a:t>9/17/2017</a:t>
            </a:fld>
            <a:endParaRPr lang="en-US" dirty="0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91E39655-1142-4F1C-819C-1F572D7E41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0782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TCP/IP Core Protocols</a:t>
            </a:r>
          </a:p>
          <a:p>
            <a:endParaRPr lang="en-US" dirty="0"/>
          </a:p>
          <a:p>
            <a:r>
              <a:rPr lang="en-US" dirty="0"/>
              <a:t>TCP/IP - a suite of protocols including:</a:t>
            </a:r>
          </a:p>
          <a:p>
            <a:pPr lvl="1"/>
            <a:r>
              <a:rPr lang="en-US" dirty="0"/>
              <a:t>TCP, IP, UDP, ARP, and many others</a:t>
            </a:r>
          </a:p>
          <a:p>
            <a:r>
              <a:rPr lang="en-US" dirty="0"/>
              <a:t>TCP/IP is open and routable</a:t>
            </a:r>
          </a:p>
          <a:p>
            <a:pPr lvl="1"/>
            <a:r>
              <a:rPr lang="en-US" dirty="0"/>
              <a:t>Protocols add a header to data inherited from the layer above 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5505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UDP (User Datagram Protocol)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196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IP (Internet Protocol)</a:t>
            </a:r>
          </a:p>
          <a:p>
            <a:endParaRPr lang="en-US" dirty="0"/>
          </a:p>
          <a:p>
            <a:r>
              <a:rPr lang="en-US" dirty="0"/>
              <a:t>IP operates at the Network layer of the OSI model</a:t>
            </a:r>
          </a:p>
          <a:p>
            <a:pPr lvl="1"/>
            <a:r>
              <a:rPr lang="en-US" dirty="0"/>
              <a:t>Specifies how and where data should be delivered</a:t>
            </a:r>
          </a:p>
          <a:p>
            <a:r>
              <a:rPr lang="en-US" dirty="0"/>
              <a:t>IP enables TCP/IP to internetwork</a:t>
            </a:r>
          </a:p>
          <a:p>
            <a:pPr lvl="1"/>
            <a:r>
              <a:rPr lang="en-US" dirty="0"/>
              <a:t>Traverse more than one LAN segment and more than one type of network through a router</a:t>
            </a:r>
          </a:p>
          <a:p>
            <a:r>
              <a:rPr lang="en-US" dirty="0"/>
              <a:t>IP is an unreliable, connectionless protocol</a:t>
            </a:r>
          </a:p>
          <a:p>
            <a:pPr lvl="1"/>
            <a:r>
              <a:rPr lang="en-US" dirty="0"/>
              <a:t>Means that IP does not guarantee delivery of data and no connection is established before data is transmitted</a:t>
            </a:r>
          </a:p>
          <a:p>
            <a:pPr lvl="1"/>
            <a:r>
              <a:rPr lang="en-US" dirty="0"/>
              <a:t>IP depends on TCP to ensure data packets are delivered to the right address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4250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IPv4 Packets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4114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IPv4 Packets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037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IPv4 Packets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0409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IPv6 Packets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7928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IPv6 Packets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6690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ICMP (Internet Control Message Protocol)</a:t>
            </a:r>
          </a:p>
          <a:p>
            <a:endParaRPr lang="en-US" dirty="0"/>
          </a:p>
          <a:p>
            <a:r>
              <a:rPr lang="en-US" dirty="0"/>
              <a:t>ICMP - a Network layer core protocol that reports one the success or failure of data delivery</a:t>
            </a:r>
          </a:p>
          <a:p>
            <a:r>
              <a:rPr lang="en-US" dirty="0"/>
              <a:t>ICMP can indicate when:</a:t>
            </a:r>
          </a:p>
          <a:p>
            <a:pPr lvl="1"/>
            <a:r>
              <a:rPr lang="en-US" dirty="0"/>
              <a:t>Part of a network is congested</a:t>
            </a:r>
          </a:p>
          <a:p>
            <a:pPr lvl="1"/>
            <a:r>
              <a:rPr lang="en-US" dirty="0"/>
              <a:t>Data fails to reach its destination</a:t>
            </a:r>
          </a:p>
          <a:p>
            <a:pPr lvl="1"/>
            <a:r>
              <a:rPr lang="en-US" dirty="0"/>
              <a:t>Data has been discarded when the TTL has expired</a:t>
            </a:r>
          </a:p>
          <a:p>
            <a:r>
              <a:rPr lang="en-US" dirty="0"/>
              <a:t>ICMP announces transmission failures to sender but does not correct errors it detects</a:t>
            </a:r>
          </a:p>
          <a:p>
            <a:r>
              <a:rPr lang="en-US" dirty="0"/>
              <a:t>ICMPv6 on IPV6 networks performs the functions of IGMP and ARP on IPv4 networks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594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IGMP (Internet Group Management Protocol) on IPv4 Networks</a:t>
            </a:r>
          </a:p>
          <a:p>
            <a:endParaRPr lang="en-US" dirty="0"/>
          </a:p>
          <a:p>
            <a:r>
              <a:rPr lang="en-US" dirty="0"/>
              <a:t>IGMP operates at the Network layer of OSI model to manage multicasting</a:t>
            </a:r>
          </a:p>
          <a:p>
            <a:r>
              <a:rPr lang="en-US" dirty="0"/>
              <a:t>Multicasting can be used for teleconferencing or videoconferencing over the Internet</a:t>
            </a:r>
          </a:p>
          <a:p>
            <a:r>
              <a:rPr lang="en-US" dirty="0"/>
              <a:t>Routers use IGMP to determine which nodes belong to a certain multicast group</a:t>
            </a:r>
          </a:p>
          <a:p>
            <a:pPr lvl="1"/>
            <a:r>
              <a:rPr lang="en-US" dirty="0"/>
              <a:t>And to transmit data to all nodes in that group</a:t>
            </a:r>
          </a:p>
          <a:p>
            <a:r>
              <a:rPr lang="en-US" dirty="0"/>
              <a:t>Network nodes use IGMP to join or leave multicast groups at any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5411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ARP (Address Resolution Protocol) on IPv4 Networks</a:t>
            </a:r>
          </a:p>
          <a:p>
            <a:endParaRPr lang="en-US" dirty="0"/>
          </a:p>
          <a:p>
            <a:r>
              <a:rPr lang="en-US" dirty="0"/>
              <a:t>ARP works in conjunction with IPv4 to discover the MAC address of a host or node on the local network</a:t>
            </a:r>
          </a:p>
          <a:p>
            <a:pPr lvl="1"/>
            <a:r>
              <a:rPr lang="en-US" dirty="0"/>
              <a:t>And to maintain a database that maps IP addresses to MAC addresses on the local network</a:t>
            </a:r>
          </a:p>
          <a:p>
            <a:r>
              <a:rPr lang="en-US" dirty="0"/>
              <a:t>ARP is a Layer 2 protocol that uses IP in Layer 3</a:t>
            </a:r>
          </a:p>
          <a:p>
            <a:pPr lvl="1"/>
            <a:r>
              <a:rPr lang="en-US" dirty="0"/>
              <a:t>Operates only within its local network</a:t>
            </a:r>
          </a:p>
          <a:p>
            <a:r>
              <a:rPr lang="en-US" dirty="0"/>
              <a:t>ARP relies on broadcasting</a:t>
            </a:r>
          </a:p>
          <a:p>
            <a:r>
              <a:rPr lang="en-US" dirty="0"/>
              <a:t>ARP table - the database of IP-to-MAC address mappings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09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TCP/IP Core Protocols</a:t>
            </a:r>
          </a:p>
          <a:p>
            <a:endParaRPr lang="en-US" dirty="0"/>
          </a:p>
          <a:p>
            <a:r>
              <a:rPr lang="en-US" dirty="0"/>
              <a:t>Layers 7, 6, and 5 - Data and instructions, known as payload, are generated by applications running on source host</a:t>
            </a:r>
          </a:p>
          <a:p>
            <a:r>
              <a:rPr lang="en-US" dirty="0"/>
              <a:t>Layer 4 - Usually TCP or UDP adds a header to the payload</a:t>
            </a:r>
          </a:p>
          <a:p>
            <a:pPr lvl="1"/>
            <a:r>
              <a:rPr lang="en-US" dirty="0"/>
              <a:t>Includes a port number to identify the receiving app</a:t>
            </a:r>
          </a:p>
          <a:p>
            <a:r>
              <a:rPr lang="en-US" dirty="0"/>
              <a:t>Layer 3 - Network layer adds it own header and becomes a packet</a:t>
            </a:r>
          </a:p>
          <a:p>
            <a:r>
              <a:rPr lang="en-US" dirty="0"/>
              <a:t>Layer 2 - packet is passed to Data Link layer on NIC, which encapsulates data with its own header and trailer, creating a frame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6204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ARP (Address Resolution Protocol) on IPv4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402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ARP (Address Resolution Protocol) on IPv4 Networks</a:t>
            </a:r>
          </a:p>
          <a:p>
            <a:endParaRPr lang="en-US" dirty="0"/>
          </a:p>
          <a:p>
            <a:r>
              <a:rPr lang="en-US" dirty="0"/>
              <a:t>An ARP table can contain two types of entries:</a:t>
            </a:r>
          </a:p>
          <a:p>
            <a:pPr lvl="1"/>
            <a:r>
              <a:rPr lang="en-US" dirty="0"/>
              <a:t>Dynamic - created when a client makes an ARP request that could not be satisfied by data already in the ARP table</a:t>
            </a:r>
          </a:p>
          <a:p>
            <a:pPr lvl="1"/>
            <a:r>
              <a:rPr lang="en-US" dirty="0"/>
              <a:t>Static - those someone entered manually using the ARP utility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arp</a:t>
            </a:r>
            <a:r>
              <a:rPr lang="en-US" dirty="0"/>
              <a:t> command)</a:t>
            </a:r>
          </a:p>
          <a:p>
            <a:r>
              <a:rPr lang="en-US" dirty="0"/>
              <a:t>To view a Window’s workstation’s ARP table, enter the command: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arp -a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9515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ARP (Address Resolution Protocol) on IPv4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7712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Routers and How They Work</a:t>
            </a:r>
          </a:p>
          <a:p>
            <a:endParaRPr lang="en-US" dirty="0"/>
          </a:p>
          <a:p>
            <a:r>
              <a:rPr lang="en-US" dirty="0"/>
              <a:t>A router joins two or more networks and passes packets from one network to another</a:t>
            </a:r>
          </a:p>
          <a:p>
            <a:r>
              <a:rPr lang="en-US" dirty="0"/>
              <a:t>Routers can do the following:</a:t>
            </a:r>
          </a:p>
          <a:p>
            <a:pPr lvl="1"/>
            <a:r>
              <a:rPr lang="en-US" dirty="0"/>
              <a:t>Connect dissimilar networks (LANs and WANs)</a:t>
            </a:r>
          </a:p>
          <a:p>
            <a:pPr lvl="1"/>
            <a:r>
              <a:rPr lang="en-US" dirty="0"/>
              <a:t>Interpret Layer 3 and often Layer 4 addressing</a:t>
            </a:r>
          </a:p>
          <a:p>
            <a:pPr lvl="1"/>
            <a:r>
              <a:rPr lang="en-US" dirty="0"/>
              <a:t>Determine the best path for data to follow from point A to point B</a:t>
            </a:r>
          </a:p>
          <a:p>
            <a:pPr lvl="1"/>
            <a:r>
              <a:rPr lang="en-US" dirty="0"/>
              <a:t>Reroute traffic if the path of first choice is down but another path is available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742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Routers and How They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703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Routers and How They Work</a:t>
            </a:r>
          </a:p>
          <a:p>
            <a:endParaRPr lang="en-US" dirty="0"/>
          </a:p>
          <a:p>
            <a:r>
              <a:rPr lang="en-US" dirty="0"/>
              <a:t>Routers may perform any of the following optional functions:</a:t>
            </a:r>
          </a:p>
          <a:p>
            <a:pPr lvl="1"/>
            <a:r>
              <a:rPr lang="en-US" dirty="0"/>
              <a:t>Filter broadcast transmissions</a:t>
            </a:r>
          </a:p>
          <a:p>
            <a:pPr lvl="1"/>
            <a:r>
              <a:rPr lang="en-US" dirty="0"/>
              <a:t>Prevent certain types of traffic from getting to a network</a:t>
            </a:r>
          </a:p>
          <a:p>
            <a:pPr lvl="1"/>
            <a:r>
              <a:rPr lang="en-US" dirty="0"/>
              <a:t>Support simultaneous local and remote connectivity</a:t>
            </a:r>
          </a:p>
          <a:p>
            <a:pPr lvl="1"/>
            <a:r>
              <a:rPr lang="en-US" dirty="0"/>
              <a:t>Provide high network fault tolerance through redundant components such as power supplies</a:t>
            </a:r>
          </a:p>
          <a:p>
            <a:pPr lvl="1"/>
            <a:r>
              <a:rPr lang="en-US" dirty="0"/>
              <a:t>Monitor network traffic and report statistics</a:t>
            </a:r>
          </a:p>
          <a:p>
            <a:pPr lvl="1"/>
            <a:r>
              <a:rPr lang="en-US" dirty="0"/>
              <a:t>Diagnose internal or other connectivity problems and trigger alarms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5799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Routers and How They Work</a:t>
            </a:r>
          </a:p>
          <a:p>
            <a:endParaRPr lang="en-US" dirty="0"/>
          </a:p>
          <a:p>
            <a:r>
              <a:rPr lang="en-US" dirty="0"/>
              <a:t>Router categories:</a:t>
            </a:r>
          </a:p>
          <a:p>
            <a:pPr lvl="1"/>
            <a:r>
              <a:rPr lang="en-US" sz="2200" dirty="0"/>
              <a:t>Interior routers - direct data between networks within the same autonomous system</a:t>
            </a:r>
          </a:p>
          <a:p>
            <a:pPr lvl="1"/>
            <a:r>
              <a:rPr lang="en-US" sz="2200" dirty="0"/>
              <a:t>Border routers - connect an autonomous system with an outside network</a:t>
            </a:r>
          </a:p>
          <a:p>
            <a:pPr lvl="1"/>
            <a:r>
              <a:rPr lang="en-US" sz="2200" dirty="0"/>
              <a:t>Exterior routers - direct data between autonomous systems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7097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Multilayer Switches</a:t>
            </a:r>
          </a:p>
          <a:p>
            <a:endParaRPr lang="en-US" dirty="0"/>
          </a:p>
          <a:p>
            <a:r>
              <a:rPr lang="en-US" dirty="0"/>
              <a:t>Layer 3 switch - capable of interpreting Layer 3 data and works much like a router</a:t>
            </a:r>
          </a:p>
          <a:p>
            <a:pPr lvl="1"/>
            <a:r>
              <a:rPr lang="en-US" dirty="0"/>
              <a:t>Primary difference is the way the hardware is built and they are faster and less expensive than routers</a:t>
            </a:r>
          </a:p>
          <a:p>
            <a:r>
              <a:rPr lang="en-US" dirty="0"/>
              <a:t>Layer 4 switch - capable of interpreting Layer 4 data</a:t>
            </a:r>
          </a:p>
          <a:p>
            <a:pPr lvl="1"/>
            <a:r>
              <a:rPr lang="en-US" dirty="0"/>
              <a:t>Also known as content or application switches</a:t>
            </a:r>
          </a:p>
          <a:p>
            <a:pPr lvl="1"/>
            <a:r>
              <a:rPr lang="en-US" dirty="0"/>
              <a:t>Enables switch to perform advanced filtering, keep statistics, and provide security functions</a:t>
            </a:r>
          </a:p>
          <a:p>
            <a:pPr lvl="1"/>
            <a:r>
              <a:rPr lang="en-US" dirty="0"/>
              <a:t>Typically used as part of a network’s backbone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2607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Routing Tables</a:t>
            </a:r>
          </a:p>
          <a:p>
            <a:endParaRPr lang="en-US" dirty="0"/>
          </a:p>
          <a:p>
            <a:r>
              <a:rPr lang="en-US" dirty="0"/>
              <a:t>Routing table - a database that maintains information about where hosts are located and the most efficient way to reach them</a:t>
            </a:r>
          </a:p>
          <a:p>
            <a:pPr lvl="1"/>
            <a:r>
              <a:rPr lang="en-US" dirty="0"/>
              <a:t>Routers rely on them to identify which router is the next hop to reach a particular destination host</a:t>
            </a:r>
          </a:p>
          <a:p>
            <a:r>
              <a:rPr lang="en-US" dirty="0"/>
              <a:t>Routing tables contain IP addresses and network masks that identify a network that a host or another router belongs 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0278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Routing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054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TCP/IP Core Protocols</a:t>
            </a:r>
          </a:p>
          <a:p>
            <a:endParaRPr lang="en-US" dirty="0"/>
          </a:p>
          <a:p>
            <a:r>
              <a:rPr lang="en-US" dirty="0"/>
              <a:t>Layer 1 - Physical layer on the NIC receives the frame and places  the transmission on the network</a:t>
            </a:r>
          </a:p>
          <a:p>
            <a:r>
              <a:rPr lang="en-US" dirty="0"/>
              <a:t>Receiving host de-encapsulates the message at each layer in reverse order and presents payload to the receiving applications</a:t>
            </a:r>
          </a:p>
          <a:p>
            <a:r>
              <a:rPr lang="en-US" dirty="0"/>
              <a:t>Connectivity devices are specialized devices that allow two or more networks or multiple parts of one network to connect and exchange data</a:t>
            </a:r>
          </a:p>
          <a:p>
            <a:pPr lvl="1"/>
            <a:r>
              <a:rPr lang="en-US" dirty="0"/>
              <a:t>Known by the highest OSI layer they read and process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161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Static or Dynamic Routing</a:t>
            </a:r>
          </a:p>
          <a:p>
            <a:endParaRPr lang="en-US" dirty="0"/>
          </a:p>
          <a:p>
            <a:r>
              <a:rPr lang="en-US" dirty="0"/>
              <a:t>Static routing - network administrators configures a routing table to direct messages along specific paths</a:t>
            </a:r>
          </a:p>
          <a:p>
            <a:pPr lvl="1"/>
            <a:r>
              <a:rPr lang="en-US" dirty="0"/>
              <a:t>Example - a static route between a small business and its ISP</a:t>
            </a:r>
          </a:p>
          <a:p>
            <a:r>
              <a:rPr lang="en-US" dirty="0"/>
              <a:t>Dynamic routing - automatically calculates the best path between two networks and maintains this information in a routing table</a:t>
            </a:r>
          </a:p>
          <a:p>
            <a:pPr lvl="1"/>
            <a:r>
              <a:rPr lang="en-US" dirty="0"/>
              <a:t>Router can detect problems with failed or congested routes and reroute messages through a different path</a:t>
            </a:r>
          </a:p>
          <a:p>
            <a:r>
              <a:rPr lang="en-US" dirty="0"/>
              <a:t>Gateway of last resort - a router that accepts all unroutable messages from other routers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6565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route</a:t>
            </a:r>
            <a:r>
              <a:rPr lang="en-US" dirty="0"/>
              <a:t> Command</a:t>
            </a:r>
          </a:p>
          <a:p>
            <a:endParaRPr lang="en-US" dirty="0"/>
          </a:p>
          <a:p>
            <a:r>
              <a:rPr lang="en-US" dirty="0"/>
              <a:t>The route command allows you to view a host’s routing table</a:t>
            </a:r>
          </a:p>
          <a:p>
            <a:pPr lvl="1"/>
            <a:r>
              <a:rPr lang="en-US" dirty="0"/>
              <a:t>On a Windows-based system, use the command route print </a:t>
            </a:r>
          </a:p>
          <a:p>
            <a:pPr lvl="1"/>
            <a:r>
              <a:rPr lang="en-US" dirty="0"/>
              <a:t>On a Cisco-brand router, use the command show ip route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0670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route</a:t>
            </a:r>
            <a:r>
              <a:rPr lang="en-US" dirty="0"/>
              <a:t> Command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6841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Routing Metrics</a:t>
            </a:r>
          </a:p>
          <a:p>
            <a:endParaRPr lang="en-US" dirty="0"/>
          </a:p>
          <a:p>
            <a:r>
              <a:rPr lang="en-US" dirty="0"/>
              <a:t>Routing metrics - properties of a route used by routers to determine the best path to a destination:</a:t>
            </a:r>
          </a:p>
          <a:p>
            <a:pPr lvl="1"/>
            <a:r>
              <a:rPr lang="en-US" dirty="0"/>
              <a:t>Hop count</a:t>
            </a:r>
          </a:p>
          <a:p>
            <a:pPr lvl="1"/>
            <a:r>
              <a:rPr lang="en-US" dirty="0"/>
              <a:t>Theoretical bandwidth and actual throughput</a:t>
            </a:r>
          </a:p>
          <a:p>
            <a:pPr lvl="1"/>
            <a:r>
              <a:rPr lang="en-US" dirty="0"/>
              <a:t>Delay, or latency, on a potential path</a:t>
            </a:r>
          </a:p>
          <a:p>
            <a:pPr lvl="1"/>
            <a:r>
              <a:rPr lang="en-US" dirty="0"/>
              <a:t>Load, or the traffic or processing burden</a:t>
            </a:r>
          </a:p>
          <a:p>
            <a:pPr lvl="1"/>
            <a:r>
              <a:rPr lang="en-US" dirty="0"/>
              <a:t>MTU (maximum transmission unit), or the largest IP packet size in bytes allowable without fragmentation</a:t>
            </a:r>
          </a:p>
          <a:p>
            <a:pPr lvl="1"/>
            <a:r>
              <a:rPr lang="en-US" dirty="0"/>
              <a:t>Routing cost, or a value assigned to a particular route</a:t>
            </a:r>
          </a:p>
          <a:p>
            <a:pPr lvl="1"/>
            <a:r>
              <a:rPr lang="en-US" dirty="0"/>
              <a:t>Reliability of a potential path</a:t>
            </a:r>
          </a:p>
          <a:p>
            <a:pPr lvl="1"/>
            <a:r>
              <a:rPr lang="en-US" dirty="0"/>
              <a:t>Topology of a network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7787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Routing Protocols</a:t>
            </a:r>
          </a:p>
          <a:p>
            <a:endParaRPr lang="en-US" dirty="0"/>
          </a:p>
          <a:p>
            <a:r>
              <a:rPr lang="en-US" dirty="0"/>
              <a:t>Routing protocols - used by routers to communicate with each other to determine the best path</a:t>
            </a:r>
          </a:p>
          <a:p>
            <a:r>
              <a:rPr lang="en-US" dirty="0"/>
              <a:t>Routers rate the reliability and priority of a routing protocol’s data based on these criteria:</a:t>
            </a:r>
          </a:p>
          <a:p>
            <a:pPr lvl="1"/>
            <a:r>
              <a:rPr lang="en-US" dirty="0"/>
              <a:t>Administrative distance (AD) - a number indicating the protocol’s reliability</a:t>
            </a:r>
          </a:p>
          <a:p>
            <a:pPr lvl="1"/>
            <a:r>
              <a:rPr lang="en-US" dirty="0"/>
              <a:t>Convergence time - time it takes to recognize a best path in the event of a change or network outage</a:t>
            </a:r>
          </a:p>
          <a:p>
            <a:pPr lvl="1"/>
            <a:r>
              <a:rPr lang="en-US" dirty="0"/>
              <a:t>Overhead - the burden placed on the underlying network to support the protocol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6250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Routing Protocols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6391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Interior and Exterior Gateway Routing Protocols</a:t>
            </a:r>
          </a:p>
          <a:p>
            <a:endParaRPr lang="en-US" dirty="0"/>
          </a:p>
          <a:p>
            <a:r>
              <a:rPr lang="en-US" dirty="0"/>
              <a:t>IGP (interior gateway protocols) - used by interior routers and border routers within autonomous systems and are often grouped according to the algorithms they use to calculate best paths:</a:t>
            </a:r>
          </a:p>
          <a:p>
            <a:pPr lvl="1"/>
            <a:r>
              <a:rPr lang="en-US" dirty="0"/>
              <a:t>Distance-vector routing protocols</a:t>
            </a:r>
          </a:p>
          <a:p>
            <a:pPr lvl="1"/>
            <a:r>
              <a:rPr lang="en-US" dirty="0"/>
              <a:t>Link-state routing protocols</a:t>
            </a:r>
          </a:p>
          <a:p>
            <a:r>
              <a:rPr lang="en-US" dirty="0"/>
              <a:t>EGP (exterior gateway protocols) - used by border routers and exterior routers to distribute data outside of autonomous systems</a:t>
            </a:r>
          </a:p>
          <a:p>
            <a:pPr lvl="1"/>
            <a:r>
              <a:rPr lang="en-US" dirty="0"/>
              <a:t>The only EGP currently in use is BGP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2054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Interior and Exterior Gateway Routing Protocols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81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Interior and Exterior Gateway Routing Protocols</a:t>
            </a:r>
          </a:p>
          <a:p>
            <a:endParaRPr lang="en-US" dirty="0"/>
          </a:p>
          <a:p>
            <a:r>
              <a:rPr lang="en-US" dirty="0"/>
              <a:t>OSPF (Open Shortest Path First) - an IGP and a link-state protocol used on interior or border routers</a:t>
            </a:r>
          </a:p>
          <a:p>
            <a:pPr lvl="1"/>
            <a:r>
              <a:rPr lang="en-US" dirty="0"/>
              <a:t>Introduced as an improvement to RIP</a:t>
            </a:r>
          </a:p>
          <a:p>
            <a:pPr lvl="1"/>
            <a:r>
              <a:rPr lang="en-US" dirty="0"/>
              <a:t>Imposes no hop limits (unlike RIP)</a:t>
            </a:r>
          </a:p>
          <a:p>
            <a:pPr lvl="1"/>
            <a:r>
              <a:rPr lang="en-US" dirty="0"/>
              <a:t>Uses a more complex algorithm for determining best paths</a:t>
            </a:r>
          </a:p>
          <a:p>
            <a:pPr lvl="1"/>
            <a:r>
              <a:rPr lang="en-US" dirty="0"/>
              <a:t>Demands more memory and CPU power than RIP, but keeps network bandwidth to a minimum and provides a very fast convergence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9481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Interior and Exterior Gateway Routing Protocols</a:t>
            </a:r>
          </a:p>
          <a:p>
            <a:endParaRPr lang="en-US" dirty="0"/>
          </a:p>
          <a:p>
            <a:r>
              <a:rPr lang="en-US" dirty="0"/>
              <a:t>IS-IS (Intermediate System to Intermediate System) - an IGP and link-state routing protocol</a:t>
            </a:r>
          </a:p>
          <a:p>
            <a:pPr lvl="1"/>
            <a:r>
              <a:rPr lang="en-US" dirty="0"/>
              <a:t>Uses a best-path algorithm similar to OSPF’s</a:t>
            </a:r>
          </a:p>
          <a:p>
            <a:pPr lvl="1"/>
            <a:r>
              <a:rPr lang="en-US" dirty="0"/>
              <a:t>Is designed for use on interior routers only (unlike OSPF)</a:t>
            </a:r>
          </a:p>
          <a:p>
            <a:pPr lvl="1"/>
            <a:r>
              <a:rPr lang="en-US" dirty="0"/>
              <a:t>Not handcuffed to IPv4 (like OSPF) so it’s easy to adapt to IPv6</a:t>
            </a:r>
          </a:p>
          <a:p>
            <a:pPr lvl="1"/>
            <a:r>
              <a:rPr lang="en-US" dirty="0"/>
              <a:t>Service providers generally prefer IS-IS because it’s more scalable than OSPF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182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TCP/IP Core Protocols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86539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Interior and Exterior Gateway Routing Protocols</a:t>
            </a:r>
          </a:p>
          <a:p>
            <a:endParaRPr lang="en-US" dirty="0"/>
          </a:p>
          <a:p>
            <a:r>
              <a:rPr lang="en-US" dirty="0"/>
              <a:t>BGP (Border Gateway Protocol) - the only current EGP and is known as the “protocol of the Internet”</a:t>
            </a:r>
          </a:p>
          <a:p>
            <a:pPr lvl="1"/>
            <a:r>
              <a:rPr lang="en-US" dirty="0"/>
              <a:t>Can span multiple autonomous systems</a:t>
            </a:r>
          </a:p>
          <a:p>
            <a:pPr lvl="1"/>
            <a:r>
              <a:rPr lang="en-US" dirty="0"/>
              <a:t>A path-vector routing protocol that communicates via BGP-specific messages that travel between routers</a:t>
            </a:r>
          </a:p>
          <a:p>
            <a:pPr lvl="1"/>
            <a:r>
              <a:rPr lang="en-US" dirty="0"/>
              <a:t>Can be configured to follow policies that might avoid a certain router or instruct a group of routers to prefer a particular route</a:t>
            </a:r>
          </a:p>
          <a:p>
            <a:pPr lvl="1"/>
            <a:r>
              <a:rPr lang="en-US" dirty="0"/>
              <a:t>The most complex of the routing protocols</a:t>
            </a:r>
          </a:p>
          <a:p>
            <a:pPr lvl="1"/>
            <a:r>
              <a:rPr lang="en-US" dirty="0"/>
              <a:t>Uses an autonomous system number (ASN) to identify networks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6109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  <a:p>
            <a:endParaRPr lang="en-US" dirty="0"/>
          </a:p>
          <a:p>
            <a:pPr eaLnBrk="1" hangingPunct="1"/>
            <a:r>
              <a:rPr lang="en-US" dirty="0"/>
              <a:t>TCP is an OSI Transport layer, connection-oriented protocol that provides reliability through checksum, flow control, and sequencing information</a:t>
            </a:r>
          </a:p>
          <a:p>
            <a:pPr eaLnBrk="1" hangingPunct="1"/>
            <a:r>
              <a:rPr lang="en-US" dirty="0"/>
              <a:t>UDP is a Transport layer and connectionless protocol that provides no delivery guarantees</a:t>
            </a:r>
          </a:p>
          <a:p>
            <a:pPr eaLnBrk="1" hangingPunct="1"/>
            <a:r>
              <a:rPr lang="en-US" dirty="0"/>
              <a:t>IP operates at the Network layer of the OSI model</a:t>
            </a:r>
          </a:p>
          <a:p>
            <a:pPr eaLnBrk="1" hangingPunct="1"/>
            <a:r>
              <a:rPr lang="en-US" dirty="0"/>
              <a:t>ARP operates at the Data Link layer and obtains the MAC address of a host</a:t>
            </a:r>
          </a:p>
          <a:p>
            <a:pPr eaLnBrk="1" hangingPunct="1"/>
            <a:r>
              <a:rPr lang="en-US" dirty="0"/>
              <a:t>ICMP is a Network layer core protocol that reports on the success or failure of data delivery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13707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  <a:p>
            <a:endParaRPr lang="en-US" dirty="0"/>
          </a:p>
          <a:p>
            <a:pPr eaLnBrk="1" hangingPunct="1"/>
            <a:r>
              <a:rPr lang="en-US" dirty="0"/>
              <a:t>A router is a multiport device that can connect dissimilar LANs and WANs running at different transmission speeds, using a variety of protocols</a:t>
            </a:r>
          </a:p>
          <a:p>
            <a:pPr eaLnBrk="1" hangingPunct="1"/>
            <a:r>
              <a:rPr lang="en-US" dirty="0"/>
              <a:t>Static routing is when a network administrator programs a router to use specific paths between nodes</a:t>
            </a:r>
          </a:p>
          <a:p>
            <a:pPr eaLnBrk="1" hangingPunct="1"/>
            <a:r>
              <a:rPr lang="en-US" dirty="0"/>
              <a:t>To determine best path, routers communicate with each other through routing protocols</a:t>
            </a:r>
          </a:p>
          <a:p>
            <a:pPr eaLnBrk="1" hangingPunct="1"/>
            <a:r>
              <a:rPr lang="en-US" dirty="0"/>
              <a:t>Routing metrics may factor in the number of hops between nodes, throughput, delay, MTU, cost, load, and reliability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62171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  <a:p>
            <a:endParaRPr lang="en-US" dirty="0"/>
          </a:p>
          <a:p>
            <a:pPr eaLnBrk="1" hangingPunct="1"/>
            <a:r>
              <a:rPr lang="en-US" dirty="0"/>
              <a:t>RIP, a distance-vector routing protocol, is the slowest and least secure routing protocol</a:t>
            </a:r>
          </a:p>
          <a:p>
            <a:pPr eaLnBrk="1" hangingPunct="1"/>
            <a:r>
              <a:rPr lang="en-US" dirty="0"/>
              <a:t>OSPF is a link-state routing protocol used on interior or border routers</a:t>
            </a:r>
          </a:p>
          <a:p>
            <a:pPr eaLnBrk="1" hangingPunct="1"/>
            <a:r>
              <a:rPr lang="en-US" dirty="0"/>
              <a:t>IS-IS uses virtually the same  methods as OSPF to calculate paths but is less common</a:t>
            </a:r>
          </a:p>
          <a:p>
            <a:pPr eaLnBrk="1" hangingPunct="1"/>
            <a:r>
              <a:rPr lang="en-US" dirty="0"/>
              <a:t>BGP uses the most complex best-path calculation of all commonly used routing protocols</a:t>
            </a:r>
          </a:p>
          <a:p>
            <a:pPr eaLnBrk="1" hangingPunct="1"/>
            <a:r>
              <a:rPr lang="en-US" dirty="0"/>
              <a:t>The netstat utility displays TCP/IP statistics and the state of current TCP/IP components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722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TCP (Transmission Control Protocol)</a:t>
            </a:r>
          </a:p>
          <a:p>
            <a:endParaRPr lang="en-US" dirty="0"/>
          </a:p>
          <a:p>
            <a:r>
              <a:rPr lang="en-US" dirty="0"/>
              <a:t>TCP operates in the Transport layer of OSI model</a:t>
            </a:r>
          </a:p>
          <a:p>
            <a:r>
              <a:rPr lang="en-US" dirty="0"/>
              <a:t>Three characteristics of TCP</a:t>
            </a:r>
          </a:p>
          <a:p>
            <a:pPr lvl="1"/>
            <a:r>
              <a:rPr lang="en-US" dirty="0"/>
              <a:t>Connection-oriented protocol - TCP ensures that a connection or session is established by using a three-step process called a three-way handshake</a:t>
            </a:r>
          </a:p>
          <a:p>
            <a:pPr lvl="1"/>
            <a:r>
              <a:rPr lang="en-US" dirty="0"/>
              <a:t>Sequencing and checksums - TCP sends a character string called a checksum that is checked by the destination host along with a sequence number for each segment</a:t>
            </a:r>
          </a:p>
          <a:p>
            <a:pPr lvl="1"/>
            <a:r>
              <a:rPr lang="en-US" dirty="0"/>
              <a:t>Flow control - gauges rate of transmission based on how quickly recipient can accept data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580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Fields in a TCP Segment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906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TCP Three-Way Handshake</a:t>
            </a:r>
          </a:p>
          <a:p>
            <a:endParaRPr lang="en-US" dirty="0"/>
          </a:p>
          <a:p>
            <a:r>
              <a:rPr lang="en-US" dirty="0"/>
              <a:t>Three transmission sent before data transmission:</a:t>
            </a:r>
          </a:p>
          <a:p>
            <a:pPr lvl="1"/>
            <a:r>
              <a:rPr lang="en-US" dirty="0"/>
              <a:t>Step 1 - request for a connection (SYN)</a:t>
            </a:r>
          </a:p>
          <a:p>
            <a:pPr lvl="1"/>
            <a:r>
              <a:rPr lang="en-US" dirty="0"/>
              <a:t>Step 2 - response to the request (SYN/ACK)</a:t>
            </a:r>
          </a:p>
          <a:p>
            <a:pPr lvl="1"/>
            <a:r>
              <a:rPr lang="en-US" dirty="0"/>
              <a:t>Step 3 - connection established (ACK)</a:t>
            </a:r>
          </a:p>
          <a:p>
            <a:r>
              <a:rPr lang="en-US" dirty="0"/>
              <a:t>After the three initial messages, the payload or data is sent</a:t>
            </a:r>
          </a:p>
          <a:p>
            <a:r>
              <a:rPr lang="en-US" dirty="0"/>
              <a:t>Sequence numbers will be increased by the number of bits included in each received segment</a:t>
            </a:r>
          </a:p>
          <a:p>
            <a:pPr lvl="1"/>
            <a:r>
              <a:rPr lang="en-US" dirty="0"/>
              <a:t>Confirms the correct length of message was received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02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TCP Three-Way Handshake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054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UDP (User Datagram Protocol)</a:t>
            </a:r>
          </a:p>
          <a:p>
            <a:endParaRPr lang="en-US" dirty="0"/>
          </a:p>
          <a:p>
            <a:r>
              <a:rPr lang="en-US" dirty="0"/>
              <a:t>UDP provides no error checking or sequencing</a:t>
            </a:r>
          </a:p>
          <a:p>
            <a:pPr lvl="1"/>
            <a:r>
              <a:rPr lang="en-US" dirty="0"/>
              <a:t>Makes UDP more efficient than TCP</a:t>
            </a:r>
          </a:p>
          <a:p>
            <a:r>
              <a:rPr lang="en-US" dirty="0"/>
              <a:t>Useful for live audio or video transmissions over the Internet</a:t>
            </a:r>
          </a:p>
          <a:p>
            <a:r>
              <a:rPr lang="en-US" dirty="0"/>
              <a:t>Also more efficient for carrying messages that fit within one data packet</a:t>
            </a:r>
          </a:p>
          <a:p>
            <a:r>
              <a:rPr lang="en-US" dirty="0"/>
              <a:t>A UDP header contains only four fields: Source port, Destination port, Length, and Checksum</a:t>
            </a:r>
          </a:p>
          <a:p>
            <a:pPr lvl="1"/>
            <a:r>
              <a:rPr lang="en-US" dirty="0"/>
              <a:t>Use of Checksum field in UDP is optional in IPv4, but required in IPv6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621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5A981-B88A-45B2-B930-EF0394AFEC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455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42DF53-97C5-4C5A-8665-5349D064B2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5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3001C9-BF1E-4528-AD4B-0223A3A084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280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C4CA10-39DB-4F5C-BA38-4C2A0B4EE0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95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4AE2AF-812E-4F55-8527-61E25B72CF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498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497841-321F-436B-A4C4-87A7CACDB8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275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8E0261-591B-40E4-BAB3-9CB7BB3315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789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2325AA-94AC-4B63-A704-102087C748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606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EBD0B1-421B-445D-A7FB-1F76822F7D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4857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D7DC4-86AE-483A-8BD9-DE95CDF8F6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9941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56FD3-AB43-496D-8B3F-2D9A1286D1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682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4710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8CEC5D-8510-4FFB-AE9F-87F36C4E74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9455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88EA57-525A-4145-B6F0-0722616734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6393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554BA-D302-4B02-9648-B29543227D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3575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DAF170-2A55-4429-8D44-4372B013CA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717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F10EB2-90C5-43FD-B682-63CB0E3CCF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88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AFFC22-2E74-4DFF-997A-6E0E56F218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600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11402-9AC5-4F13-970A-04DC44EE86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9706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0A9DD-32AA-4956-86E6-2FAA72876C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1130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F2C89A-A683-438F-ADD6-9455E358EC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0452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42C188-9D61-4013-941F-0DDCF62A95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61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63647-3304-4683-A535-893D5F0556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0560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E42B8A-0300-4A11-9CCB-C331193991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8706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77CF5-0F04-43C8-B5C8-E1039CCF94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5112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71AE9-8D64-4E0C-A4F8-C7F5F8DF7D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8129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9974B-4FDF-4553-A7B3-84739A93DF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9358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ADF5E9-5FE6-44E2-8069-AAFF88C4F44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4415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38862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7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01000" y="6245225"/>
            <a:ext cx="685800" cy="476250"/>
          </a:xfrm>
          <a:ln/>
        </p:spPr>
        <p:txBody>
          <a:bodyPr/>
          <a:lstStyle>
            <a:lvl1pPr>
              <a:defRPr/>
            </a:lvl1pPr>
          </a:lstStyle>
          <a:p>
            <a:fld id="{AF459AD7-A5D3-4044-A21F-E9BACB4CDE09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638800" y="6426200"/>
            <a:ext cx="188064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  <a:cs typeface="+mn-cs"/>
              </a:rPr>
              <a:t>© Cengage Learning  2016</a:t>
            </a:r>
          </a:p>
        </p:txBody>
      </p:sp>
    </p:spTree>
    <p:extLst>
      <p:ext uri="{BB962C8B-B14F-4D97-AF65-F5344CB8AC3E}">
        <p14:creationId xmlns:p14="http://schemas.microsoft.com/office/powerpoint/2010/main" val="2094565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C33C5D-A93A-44FE-849F-E9C4D4642E3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6249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360962-DF21-49EF-9CC3-FAF4C4F0231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548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6D74B6-C13A-48BC-922E-84B272EF0E0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81474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A122DD-8648-4F1C-AB2F-1F352CDC908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395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8A68FC-6AB4-421F-9536-CBAC2E270C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0766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67590F-96FF-43E6-925F-D493421F5E0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05573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705608-330F-431B-A4F4-D983D44158F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85846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3A31AC-001D-4B6E-B695-4B16F56134E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26593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95C63E-B42B-4D29-8D71-233405394D0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21640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657B7F-E290-425A-9A88-7D5D2A6E6A9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24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7C631B-B038-4F65-8355-CF91D041E2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623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73F7DD-D607-4016-9C52-B9889F8B2F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379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DBAE7-A0C6-4934-B181-6C145AE3ED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531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5D751-0765-4F5B-A444-0D0731AB4E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542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3746F-DAE1-45A4-AB94-73EF5EB72E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712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248400"/>
            <a:ext cx="54864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5E29414B-FDDA-460C-B2BF-755F2C5D52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0" r:id="rId1"/>
    <p:sldLayoutId id="2147484121" r:id="rId2"/>
    <p:sldLayoutId id="2147484122" r:id="rId3"/>
    <p:sldLayoutId id="2147484123" r:id="rId4"/>
    <p:sldLayoutId id="2147484124" r:id="rId5"/>
    <p:sldLayoutId id="2147484125" r:id="rId6"/>
    <p:sldLayoutId id="2147484126" r:id="rId7"/>
    <p:sldLayoutId id="2147484127" r:id="rId8"/>
    <p:sldLayoutId id="2147484128" r:id="rId9"/>
    <p:sldLayoutId id="2147484129" r:id="rId10"/>
    <p:sldLayoutId id="214748413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dirty="0" smtClean="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6DA279F-481D-40A5-A0B8-52726CA059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dirty="0" smtClean="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0655F74C-C081-44F3-AABC-AE91608197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556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66EC800-BA44-4B0A-8078-57FE42CCC4AE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  <p:sldLayoutId id="2147484144" r:id="rId3"/>
    <p:sldLayoutId id="2147484145" r:id="rId4"/>
    <p:sldLayoutId id="2147484146" r:id="rId5"/>
    <p:sldLayoutId id="2147484147" r:id="rId6"/>
    <p:sldLayoutId id="2147484148" r:id="rId7"/>
    <p:sldLayoutId id="2147484149" r:id="rId8"/>
    <p:sldLayoutId id="2147484150" r:id="rId9"/>
    <p:sldLayoutId id="2147484151" r:id="rId10"/>
    <p:sldLayoutId id="2147484152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406" y="2590800"/>
            <a:ext cx="8229600" cy="1828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i="1" dirty="0">
                <a:solidFill>
                  <a:srgbClr val="0000FF"/>
                </a:solidFill>
              </a:rPr>
              <a:t>How Data Is Transported Over Networks</a:t>
            </a:r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Network+ Guide to Networks, 7</a:t>
            </a:r>
            <a:r>
              <a:rPr lang="en-US" baseline="30000"/>
              <a:t>th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312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UDP (User Datagram Protocol)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UDP provides no error checking or sequencing</a:t>
            </a:r>
          </a:p>
          <a:p>
            <a:pPr lvl="1"/>
            <a:r>
              <a:rPr lang="en-US" dirty="0"/>
              <a:t>Makes UDP more efficient than TCP</a:t>
            </a:r>
          </a:p>
          <a:p>
            <a:r>
              <a:rPr lang="en-US" dirty="0"/>
              <a:t>Useful for live audio or video transmissions over the Internet</a:t>
            </a:r>
          </a:p>
          <a:p>
            <a:r>
              <a:rPr lang="en-US" dirty="0"/>
              <a:t>Also more efficient for carrying messages that fit within one data packet</a:t>
            </a:r>
          </a:p>
          <a:p>
            <a:r>
              <a:rPr lang="en-US" dirty="0"/>
              <a:t>A UDP header contains only four fields: Source port, Destination port, Length, and Checksum</a:t>
            </a:r>
          </a:p>
          <a:p>
            <a:pPr lvl="1"/>
            <a:r>
              <a:rPr lang="en-US" dirty="0"/>
              <a:t>Use of Checksum field in UDP is optional in IPv4, but required in IPv6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Network+ Guide to Networks, 7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177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UDP (User Datagram Protocol)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Network+ Guide to Networks, 7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2050" name="Picture 2" descr="A UDP datagram" title="Figure 3-6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667000"/>
            <a:ext cx="6606997" cy="2001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3304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IP (Internet Protocol)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/>
              <a:t>IP operates at the Network layer of the OSI model</a:t>
            </a:r>
          </a:p>
          <a:p>
            <a:pPr lvl="1"/>
            <a:r>
              <a:rPr lang="en-US" dirty="0"/>
              <a:t>Specifies how and where data should be delivered</a:t>
            </a:r>
          </a:p>
          <a:p>
            <a:r>
              <a:rPr lang="en-US" dirty="0"/>
              <a:t>IP enables TCP/IP to internetwork</a:t>
            </a:r>
          </a:p>
          <a:p>
            <a:pPr lvl="1"/>
            <a:r>
              <a:rPr lang="en-US" dirty="0"/>
              <a:t>Traverse more than one LAN segment and more than one type of network through a router</a:t>
            </a:r>
          </a:p>
          <a:p>
            <a:r>
              <a:rPr lang="en-US" dirty="0"/>
              <a:t>IP is an unreliable, connectionless protocol</a:t>
            </a:r>
          </a:p>
          <a:p>
            <a:pPr lvl="1"/>
            <a:r>
              <a:rPr lang="en-US" dirty="0"/>
              <a:t>Means that IP does not guarantee delivery of data and no connection is established before data is transmitted</a:t>
            </a:r>
          </a:p>
          <a:p>
            <a:pPr lvl="1"/>
            <a:r>
              <a:rPr lang="en-US" dirty="0"/>
              <a:t>IP depends on TCP to ensure data packets are delivered to the right address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Network+ Guide to Networks, 7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056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IPv4 Packets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Network+ Guide to Networks, 7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074" name="Picture 2" descr="An IPv4 packet" title="Figure 3-7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52600"/>
            <a:ext cx="6461514" cy="3653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589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IPv4 Packets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Network+ Guide to Networks, 7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4098" name="Picture 2" descr="Fields in an IPv4 packet" title="Table 3-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133600"/>
            <a:ext cx="7502503" cy="2753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6669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IPv4 Packets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Network+ Guide to Networks, 7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122" name="Picture 2" descr="Fields in an Iv4 packet (continued)" title="Table 3-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143000"/>
            <a:ext cx="5211055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3674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IPv6 Packets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Network+ Guide to Networks, 7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146" name="Picture 2" descr="An IPv6 packet" title="Figure 3-9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0"/>
            <a:ext cx="6692632" cy="4025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9364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IPv6 Packets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Network+ Guide to Networks, 7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170" name="Picture 2" descr="Fields in an IPv6 packet" title="Table 3-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76400"/>
            <a:ext cx="6581775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9699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ICMP (Internet Control Message Protocol)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dirty="0"/>
              <a:t>ICMP - a Network layer core protocol that reports one the success or failure of data delivery</a:t>
            </a:r>
          </a:p>
          <a:p>
            <a:r>
              <a:rPr lang="en-US" dirty="0"/>
              <a:t>ICMP can indicate when:</a:t>
            </a:r>
          </a:p>
          <a:p>
            <a:pPr lvl="1"/>
            <a:r>
              <a:rPr lang="en-US" dirty="0"/>
              <a:t>Part of a network is congested</a:t>
            </a:r>
          </a:p>
          <a:p>
            <a:pPr lvl="1"/>
            <a:r>
              <a:rPr lang="en-US" dirty="0"/>
              <a:t>Data fails to reach its destination</a:t>
            </a:r>
          </a:p>
          <a:p>
            <a:pPr lvl="1"/>
            <a:r>
              <a:rPr lang="en-US" dirty="0"/>
              <a:t>Data has been discarded when the TTL has expired</a:t>
            </a:r>
          </a:p>
          <a:p>
            <a:r>
              <a:rPr lang="en-US" dirty="0"/>
              <a:t>ICMP announces transmission failures to sender but does not correct errors it detects</a:t>
            </a:r>
          </a:p>
          <a:p>
            <a:r>
              <a:rPr lang="en-US" dirty="0"/>
              <a:t>ICMPv6 on IPV6 networks performs the functions of IGMP and ARP on IPv4 networks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Network+ Guide to Networks, 7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358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IGMP (Internet Group Management Protocol) on IPv4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IGMP</a:t>
            </a:r>
            <a:r>
              <a:rPr lang="en-US" dirty="0"/>
              <a:t> operates at the Network layer of OSI model to manage multicasting</a:t>
            </a:r>
          </a:p>
          <a:p>
            <a:r>
              <a:rPr lang="en-US" dirty="0"/>
              <a:t>Multicasting can be used for teleconferencing or videoconferencing over the Internet</a:t>
            </a:r>
          </a:p>
          <a:p>
            <a:r>
              <a:rPr lang="en-US" dirty="0"/>
              <a:t>Routers use IGMP to determine which nodes belong to a certain multicast group</a:t>
            </a:r>
          </a:p>
          <a:p>
            <a:pPr lvl="1"/>
            <a:r>
              <a:rPr lang="en-US" dirty="0"/>
              <a:t>And to transmit data to all nodes in that group</a:t>
            </a:r>
          </a:p>
          <a:p>
            <a:r>
              <a:rPr lang="en-US" dirty="0"/>
              <a:t>Network nodes use IGMP to join or leave multicast groups at any time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Network+ Guide to Networks, 7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540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TCP/IP Core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TCP/IP - a suite of protocols including:</a:t>
            </a:r>
          </a:p>
          <a:p>
            <a:pPr lvl="1"/>
            <a:r>
              <a:rPr lang="en-US" dirty="0"/>
              <a:t>TCP, IP, UDP, ARP, and many others</a:t>
            </a:r>
          </a:p>
          <a:p>
            <a:r>
              <a:rPr lang="en-US" dirty="0"/>
              <a:t>TCP/IP is open and routable</a:t>
            </a:r>
          </a:p>
          <a:p>
            <a:pPr lvl="1"/>
            <a:r>
              <a:rPr lang="en-US" dirty="0"/>
              <a:t>Protocols add a header to data inherited from the layer above it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Network+ Guide to Networks, 7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 descr="Each layer adds its own data and addresses the transmission to the corresponding layer in the destination device" title="Figure 3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96" y="3886199"/>
            <a:ext cx="7059304" cy="2184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2283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ARP (Address Resolution Protocol) on IPv4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ARP works in conjunction with IPv4 to discover the MAC address of a host or node on the local network</a:t>
            </a:r>
          </a:p>
          <a:p>
            <a:pPr lvl="1"/>
            <a:r>
              <a:rPr lang="en-US" dirty="0"/>
              <a:t>And to maintain a database that maps IP addresses to MAC addresses on the local network</a:t>
            </a:r>
          </a:p>
          <a:p>
            <a:r>
              <a:rPr lang="en-US" dirty="0"/>
              <a:t>ARP is a Layer 2 protocol that uses IP in Layer 3</a:t>
            </a:r>
          </a:p>
          <a:p>
            <a:pPr lvl="1"/>
            <a:r>
              <a:rPr lang="en-US" dirty="0"/>
              <a:t>Operates only within its local network</a:t>
            </a:r>
          </a:p>
          <a:p>
            <a:r>
              <a:rPr lang="en-US" dirty="0"/>
              <a:t>ARP relies on broadcasting</a:t>
            </a:r>
          </a:p>
          <a:p>
            <a:r>
              <a:rPr lang="en-US" dirty="0"/>
              <a:t>ARP table - the database of IP-to-MAC address mappings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Network+ Guide to Networks, 7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296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ARP (Address Resolution Protocol) on IPv4 Networks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Network+ Guide to Networks, 7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8194" name="Picture 2" descr="Sample ARP table" title="Figure 3-1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438400"/>
            <a:ext cx="6287262" cy="2315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1998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ARP (Address Resolution Protocol) on IPv4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ARP table can contain two types of entries:</a:t>
            </a:r>
          </a:p>
          <a:p>
            <a:pPr lvl="1"/>
            <a:r>
              <a:rPr lang="en-US" dirty="0"/>
              <a:t>Dynamic - created when a client makes an ARP request that could not be satisfied by data already in the ARP table</a:t>
            </a:r>
          </a:p>
          <a:p>
            <a:pPr lvl="1"/>
            <a:r>
              <a:rPr lang="en-US" dirty="0"/>
              <a:t>Static - those someone entered manually using the ARP utility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arp</a:t>
            </a:r>
            <a:r>
              <a:rPr lang="en-US" dirty="0"/>
              <a:t> command)</a:t>
            </a:r>
          </a:p>
          <a:p>
            <a:r>
              <a:rPr lang="en-US" dirty="0"/>
              <a:t>To view a Window’s workstation’s ARP table, enter the command:</a:t>
            </a:r>
          </a:p>
          <a:p>
            <a:pPr lvl="1"/>
            <a:r>
              <a:rPr lang="en-US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arp -a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Network+ Guide to Networks, 7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182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ARP (Address Resolution Protocol) on IPv4 Networks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Network+ Guide to Networks, 7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2050" name="Picture 2" descr="IP addresses 192.168.1.113 and 192.168.1.116 are assigned to Roku devices on this home network" title="Figure 3-1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495747" cy="3667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9284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Routers and How They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router joins two or more networks and passes packets from one network to another</a:t>
            </a:r>
          </a:p>
          <a:p>
            <a:r>
              <a:rPr lang="en-US" dirty="0"/>
              <a:t>Routers can do the following:</a:t>
            </a:r>
          </a:p>
          <a:p>
            <a:pPr lvl="1"/>
            <a:r>
              <a:rPr lang="en-US" dirty="0"/>
              <a:t>Connect dissimilar networks (LANs and WANs)</a:t>
            </a:r>
          </a:p>
          <a:p>
            <a:pPr lvl="1"/>
            <a:r>
              <a:rPr lang="en-US" dirty="0"/>
              <a:t>Interpret Layer 3 and often Layer 4 addressing</a:t>
            </a:r>
          </a:p>
          <a:p>
            <a:pPr lvl="1"/>
            <a:r>
              <a:rPr lang="en-US" dirty="0"/>
              <a:t>Determine the best path for data to follow from point A to point B</a:t>
            </a:r>
          </a:p>
          <a:p>
            <a:pPr lvl="1"/>
            <a:r>
              <a:rPr lang="en-US" dirty="0"/>
              <a:t>Reroute traffic if the path of first choice is down but another path is available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Network+ Guide to Networks, 7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5887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Routers and How They Work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Network+ Guide to Networks, 7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3074" name="Picture 2" descr="Routers" title="Figure 3-1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52600"/>
            <a:ext cx="7190577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68169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Routers and How They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Routers may perform any of the following optional functions:</a:t>
            </a:r>
          </a:p>
          <a:p>
            <a:pPr lvl="1"/>
            <a:r>
              <a:rPr lang="en-US" dirty="0"/>
              <a:t>Filter broadcast transmissions</a:t>
            </a:r>
          </a:p>
          <a:p>
            <a:pPr lvl="1"/>
            <a:r>
              <a:rPr lang="en-US" dirty="0"/>
              <a:t>Prevent certain types of traffic from getting to a network</a:t>
            </a:r>
          </a:p>
          <a:p>
            <a:pPr lvl="1"/>
            <a:r>
              <a:rPr lang="en-US" dirty="0"/>
              <a:t>Support simultaneous local and remote connectivity</a:t>
            </a:r>
          </a:p>
          <a:p>
            <a:pPr lvl="1"/>
            <a:r>
              <a:rPr lang="en-US" dirty="0"/>
              <a:t>Provide high network fault tolerance through redundant components such as power supplies</a:t>
            </a:r>
          </a:p>
          <a:p>
            <a:pPr lvl="1"/>
            <a:r>
              <a:rPr lang="en-US" dirty="0"/>
              <a:t>Monitor network traffic and report statistics</a:t>
            </a:r>
          </a:p>
          <a:p>
            <a:pPr lvl="1"/>
            <a:r>
              <a:rPr lang="en-US" dirty="0"/>
              <a:t>Diagnose internal or other connectivity problems and trigger alarms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Network+ Guide to Networks, 7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2728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Routers and How They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Router categories: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Interior routers </a:t>
            </a:r>
            <a:r>
              <a:rPr lang="en-US" sz="2200" dirty="0"/>
              <a:t>- direct data between networks within the same autonomous system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Border routers </a:t>
            </a:r>
            <a:r>
              <a:rPr lang="en-US" sz="2200" dirty="0"/>
              <a:t>- connect an autonomous system with an outside network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Exterior routers </a:t>
            </a:r>
            <a:r>
              <a:rPr lang="en-US" sz="2200" dirty="0"/>
              <a:t>- direct data between autonomous systems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Network+ Guide to Networks, 7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9218" name="Picture 2" descr="Interior, exterior, and border routers" title="Figure 3-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599" y="3984009"/>
            <a:ext cx="602932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2544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Multilayer Switches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Layer 3 switch </a:t>
            </a:r>
            <a:r>
              <a:rPr lang="en-US" dirty="0"/>
              <a:t>- capable of interpreting Layer 3 data and works much like a router</a:t>
            </a:r>
          </a:p>
          <a:p>
            <a:pPr lvl="1"/>
            <a:r>
              <a:rPr lang="en-US" dirty="0"/>
              <a:t>Primary difference is the way the hardware is built and they are faster and less expensive than routers</a:t>
            </a:r>
          </a:p>
          <a:p>
            <a:r>
              <a:rPr lang="en-US" dirty="0">
                <a:solidFill>
                  <a:srgbClr val="0070C0"/>
                </a:solidFill>
              </a:rPr>
              <a:t>Layer 4 switch </a:t>
            </a:r>
            <a:r>
              <a:rPr lang="en-US" dirty="0"/>
              <a:t>- capable of interpreting Layer 4 data</a:t>
            </a:r>
          </a:p>
          <a:p>
            <a:pPr lvl="1"/>
            <a:r>
              <a:rPr lang="en-US" dirty="0"/>
              <a:t>Also known as content or application switches</a:t>
            </a:r>
          </a:p>
          <a:p>
            <a:pPr lvl="1"/>
            <a:r>
              <a:rPr lang="en-US" dirty="0"/>
              <a:t>Enables switch to perform advanced filtering, keep statistics, and provide security functions</a:t>
            </a:r>
          </a:p>
          <a:p>
            <a:pPr lvl="1"/>
            <a:r>
              <a:rPr lang="en-US" dirty="0"/>
              <a:t>Typically used as part of a network’s backbone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Network+ Guide to Networks, 7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7955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Routing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Routing table </a:t>
            </a:r>
            <a:r>
              <a:rPr lang="en-US" dirty="0"/>
              <a:t>- a database that maintains information about where hosts are located and the most efficient way to reach them</a:t>
            </a:r>
          </a:p>
          <a:p>
            <a:pPr lvl="1"/>
            <a:r>
              <a:rPr lang="en-US" dirty="0"/>
              <a:t>Routers rely on them to identify which router is the next hop to reach a particular destination host</a:t>
            </a:r>
          </a:p>
          <a:p>
            <a:r>
              <a:rPr lang="en-US" dirty="0"/>
              <a:t>Routing tables contain IP addresses and network masks that identify a network that a host or another router belongs to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Network+ Guide to Networks, 7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23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TCP/IP Core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Layers 7, 6, and 5 - Data and instructions, known as payload, are generated by applications running on source host</a:t>
            </a:r>
          </a:p>
          <a:p>
            <a:r>
              <a:rPr lang="en-US" dirty="0"/>
              <a:t>Layer 4 - Usually TCP or UDP adds a header to the payload</a:t>
            </a:r>
          </a:p>
          <a:p>
            <a:pPr lvl="1"/>
            <a:r>
              <a:rPr lang="en-US" dirty="0"/>
              <a:t>Includes a port number to identify the receiving app</a:t>
            </a:r>
          </a:p>
          <a:p>
            <a:r>
              <a:rPr lang="en-US" dirty="0"/>
              <a:t>Layer 3 - Network layer adds it own header and becomes a packet</a:t>
            </a:r>
          </a:p>
          <a:p>
            <a:r>
              <a:rPr lang="en-US" dirty="0"/>
              <a:t>Layer 2 - packet is passed to Data Link layer on NIC, which encapsulates data with its own header and trailer, creating a frame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Network+ Guide to Networks, 7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9925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Routing Tables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Network+ Guide to Networks, 7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10242" name="Picture 2" descr="The placement of routers on an autonomous system" title="Figure 3-16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47800"/>
            <a:ext cx="7154667" cy="431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3707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Static or Dynamic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Static routing </a:t>
            </a:r>
            <a:r>
              <a:rPr lang="en-US" dirty="0"/>
              <a:t>- network administrators configures a routing table to direct messages along specific paths</a:t>
            </a:r>
          </a:p>
          <a:p>
            <a:pPr lvl="1"/>
            <a:r>
              <a:rPr lang="en-US" dirty="0"/>
              <a:t>Example - a static route between a small business and its ISP</a:t>
            </a:r>
          </a:p>
          <a:p>
            <a:r>
              <a:rPr lang="en-US" dirty="0">
                <a:solidFill>
                  <a:srgbClr val="0070C0"/>
                </a:solidFill>
              </a:rPr>
              <a:t>Dynamic routing </a:t>
            </a:r>
            <a:r>
              <a:rPr lang="en-US" dirty="0"/>
              <a:t>- automatically calculates the best path between two networks and maintains this information in a routing table</a:t>
            </a:r>
          </a:p>
          <a:p>
            <a:pPr lvl="1"/>
            <a:r>
              <a:rPr lang="en-US" dirty="0"/>
              <a:t>Router can detect problems with failed or congested routes and reroute messages through a different path</a:t>
            </a:r>
          </a:p>
          <a:p>
            <a:r>
              <a:rPr lang="en-US" dirty="0">
                <a:solidFill>
                  <a:srgbClr val="0070C0"/>
                </a:solidFill>
              </a:rPr>
              <a:t>Gateway of last resort </a:t>
            </a:r>
            <a:r>
              <a:rPr lang="en-US" dirty="0"/>
              <a:t>- a router that accepts all unroutable messages from other routers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Network+ Guide to Networks, 7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7628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The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</a:t>
            </a:r>
            <a:r>
              <a:rPr lang="en-US" dirty="0">
                <a:solidFill>
                  <a:srgbClr val="0000FF"/>
                </a:solidFill>
              </a:rPr>
              <a:t>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route command allows you to view a host’s routing table</a:t>
            </a:r>
          </a:p>
          <a:p>
            <a:pPr lvl="1"/>
            <a:r>
              <a:rPr lang="en-US" dirty="0"/>
              <a:t>On a Windows-based system, use the command </a:t>
            </a:r>
            <a:r>
              <a:rPr lang="en-US" dirty="0">
                <a:solidFill>
                  <a:srgbClr val="0070C0"/>
                </a:solidFill>
              </a:rPr>
              <a:t>route print </a:t>
            </a:r>
          </a:p>
          <a:p>
            <a:pPr lvl="1"/>
            <a:r>
              <a:rPr lang="en-US" dirty="0"/>
              <a:t>On a Cisco-brand router, use the command show ip route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Network+ Guide to Networks, 7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11266" name="Picture 2" descr="Sample routing table" title="Figure 3-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411639"/>
            <a:ext cx="7034784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65555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The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</a:t>
            </a:r>
            <a:r>
              <a:rPr lang="en-US" dirty="0">
                <a:solidFill>
                  <a:srgbClr val="0000FF"/>
                </a:solidFill>
              </a:rPr>
              <a:t> Command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Network+ Guide to Networks, 7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12290" name="Picture 2" descr="Fields in a routing table on a UNIX host" title="Table 3-7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33600"/>
            <a:ext cx="8148068" cy="2946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6511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Routing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Routing metrics </a:t>
            </a:r>
            <a:r>
              <a:rPr lang="en-US" dirty="0"/>
              <a:t>- properties of a route used by routers to determine the best path to a destination:</a:t>
            </a:r>
          </a:p>
          <a:p>
            <a:pPr lvl="1"/>
            <a:r>
              <a:rPr lang="en-US" dirty="0"/>
              <a:t>Hop count</a:t>
            </a:r>
          </a:p>
          <a:p>
            <a:pPr lvl="1"/>
            <a:r>
              <a:rPr lang="en-US" dirty="0"/>
              <a:t>Theoretical bandwidth and actual throughput</a:t>
            </a:r>
          </a:p>
          <a:p>
            <a:pPr lvl="1"/>
            <a:r>
              <a:rPr lang="en-US" dirty="0"/>
              <a:t>Delay, or latency, on a potential path</a:t>
            </a:r>
          </a:p>
          <a:p>
            <a:pPr lvl="1"/>
            <a:r>
              <a:rPr lang="en-US" dirty="0"/>
              <a:t>Load, or the traffic or processing burden</a:t>
            </a:r>
          </a:p>
          <a:p>
            <a:pPr lvl="1"/>
            <a:r>
              <a:rPr lang="en-US" dirty="0"/>
              <a:t>MTU (maximum transmission unit), or the largest IP packet size in bytes allowable without fragmentation</a:t>
            </a:r>
          </a:p>
          <a:p>
            <a:pPr lvl="1"/>
            <a:r>
              <a:rPr lang="en-US" dirty="0"/>
              <a:t>Routing cost, or a value assigned to a particular route</a:t>
            </a:r>
          </a:p>
          <a:p>
            <a:pPr lvl="1"/>
            <a:r>
              <a:rPr lang="en-US" dirty="0"/>
              <a:t>Reliability of a potential path</a:t>
            </a:r>
          </a:p>
          <a:p>
            <a:pPr lvl="1"/>
            <a:r>
              <a:rPr lang="en-US" dirty="0"/>
              <a:t>Topology of a network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Network+ Guide to Networks, 7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509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Routing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Routing protocols </a:t>
            </a:r>
            <a:r>
              <a:rPr lang="en-US" dirty="0"/>
              <a:t>- used by routers to communicate with each other to determine the best path</a:t>
            </a:r>
          </a:p>
          <a:p>
            <a:r>
              <a:rPr lang="en-US" dirty="0"/>
              <a:t>Routers rate the reliability and priority of a routing protocol’s data based on these criteria:</a:t>
            </a:r>
          </a:p>
          <a:p>
            <a:pPr lvl="1"/>
            <a:r>
              <a:rPr lang="en-US" dirty="0"/>
              <a:t>Administrative distance (AD) - a number indicating the protocol’s reliability</a:t>
            </a:r>
          </a:p>
          <a:p>
            <a:pPr lvl="1"/>
            <a:r>
              <a:rPr lang="en-US" dirty="0"/>
              <a:t>Convergence time - time it takes to recognize a best path in the event of a change or network outage</a:t>
            </a:r>
          </a:p>
          <a:p>
            <a:pPr lvl="1"/>
            <a:r>
              <a:rPr lang="en-US" dirty="0"/>
              <a:t>Overhead - the burden placed on the underlying network to support the protocol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Network+ Guide to Networks, 7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3097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Routing Protocols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Network+ Guide to Networks, 7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13314" name="Picture 2" descr="Summary of common routing protocols" title="Table 3-8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8291513" cy="3243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46796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Interior and Exterior Gateway Routing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IGP (interior gateway protocols) </a:t>
            </a:r>
            <a:r>
              <a:rPr lang="en-US" dirty="0"/>
              <a:t>- used by interior routers and border routers within autonomous systems and are often grouped according to the algorithms they use to calculate best paths: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Distance-vector routing protocols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Link-state routing protocols</a:t>
            </a:r>
          </a:p>
          <a:p>
            <a:r>
              <a:rPr lang="en-US" dirty="0">
                <a:solidFill>
                  <a:srgbClr val="0070C0"/>
                </a:solidFill>
              </a:rPr>
              <a:t>EGP (exterior gateway protocols) </a:t>
            </a:r>
            <a:r>
              <a:rPr lang="en-US" dirty="0"/>
              <a:t>- used by border routers and exterior routers to distribute data outside of autonomous systems</a:t>
            </a:r>
          </a:p>
          <a:p>
            <a:pPr lvl="1"/>
            <a:r>
              <a:rPr lang="en-US" dirty="0"/>
              <a:t>The only EGP currently in use is </a:t>
            </a:r>
            <a:r>
              <a:rPr lang="en-US" dirty="0">
                <a:solidFill>
                  <a:srgbClr val="0070C0"/>
                </a:solidFill>
              </a:rPr>
              <a:t>BGP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Network+ Guide to Networks, 7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9456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Interior and Exterior Gateway Routing Protocols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Network+ Guide to Networks, 7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14338" name="Picture 2" descr="BGP is the only routing protocol that communicates across the Internet" title="Figure 3-18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7537472" cy="2620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70111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89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Interior and Exterior Gateway Routing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OSPF (Open Shortest Path First)</a:t>
            </a:r>
            <a:r>
              <a:rPr lang="en-US" dirty="0"/>
              <a:t> - an IGP and a link-state protocol used on interior or border routers</a:t>
            </a:r>
          </a:p>
          <a:p>
            <a:pPr lvl="1"/>
            <a:r>
              <a:rPr lang="en-US" dirty="0"/>
              <a:t>Introduced as an improvement to RIP</a:t>
            </a:r>
          </a:p>
          <a:p>
            <a:pPr lvl="1"/>
            <a:r>
              <a:rPr lang="en-US" dirty="0"/>
              <a:t>Imposes no hop limits (unlike RIP)</a:t>
            </a:r>
          </a:p>
          <a:p>
            <a:pPr lvl="1"/>
            <a:r>
              <a:rPr lang="en-US" dirty="0"/>
              <a:t>Uses a more complex algorithm for determining best paths</a:t>
            </a:r>
          </a:p>
          <a:p>
            <a:pPr lvl="1"/>
            <a:r>
              <a:rPr lang="en-US" dirty="0"/>
              <a:t>Demands more memory and CPU power than RIP, but keeps network bandwidth to a minimum and provides a very fast convergence time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Network+ Guide to Networks, 7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23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TCP/IP Core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 1 - Physical layer on the NIC receives the frame and places  the transmission on the network</a:t>
            </a:r>
          </a:p>
          <a:p>
            <a:r>
              <a:rPr lang="en-US" dirty="0"/>
              <a:t>Receiving host de-encapsulates the message at each layer in reverse order and presents payload to the receiving applications</a:t>
            </a:r>
          </a:p>
          <a:p>
            <a:r>
              <a:rPr lang="en-US" dirty="0"/>
              <a:t>Connectivity devices are specialized devices that allow two or more networks or multiple parts of one network to connect and exchange data</a:t>
            </a:r>
          </a:p>
          <a:p>
            <a:pPr lvl="1"/>
            <a:r>
              <a:rPr lang="en-US" dirty="0"/>
              <a:t>Known by the highest OSI layer they read and process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Network+ Guide to Networks, 7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791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Interior and Exterior Gateway Routing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IS-IS (Intermediate System to Intermediate System) </a:t>
            </a:r>
            <a:r>
              <a:rPr lang="en-US" dirty="0"/>
              <a:t>- an IGP and link-state routing protocol</a:t>
            </a:r>
          </a:p>
          <a:p>
            <a:pPr lvl="1"/>
            <a:r>
              <a:rPr lang="en-US" dirty="0"/>
              <a:t>Uses a best-path algorithm similar to </a:t>
            </a:r>
            <a:r>
              <a:rPr lang="en-US" dirty="0">
                <a:solidFill>
                  <a:srgbClr val="0070C0"/>
                </a:solidFill>
              </a:rPr>
              <a:t>OSPF’s</a:t>
            </a:r>
          </a:p>
          <a:p>
            <a:pPr lvl="1"/>
            <a:r>
              <a:rPr lang="en-US" dirty="0"/>
              <a:t>Is designed for use on interior routers only (unlike OSPF)</a:t>
            </a:r>
          </a:p>
          <a:p>
            <a:pPr lvl="1"/>
            <a:r>
              <a:rPr lang="en-US" dirty="0"/>
              <a:t>Not handcuffed to IPv4 (like OSPF) so it’s easy to adapt to IPv6</a:t>
            </a:r>
          </a:p>
          <a:p>
            <a:pPr lvl="1"/>
            <a:r>
              <a:rPr lang="en-US" dirty="0"/>
              <a:t>Service providers generally prefer IS-IS because it’s more scalable than OSPF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Network+ Guide to Networks, 7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9322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Interior and Exterior Gateway Routing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BGP (Border Gateway Protocol) - the only current EGP and is known as the “protocol of the Internet”</a:t>
            </a:r>
          </a:p>
          <a:p>
            <a:pPr lvl="1"/>
            <a:r>
              <a:rPr lang="en-US" dirty="0"/>
              <a:t>Can span multiple autonomous systems</a:t>
            </a:r>
          </a:p>
          <a:p>
            <a:pPr lvl="1"/>
            <a:r>
              <a:rPr lang="en-US" dirty="0"/>
              <a:t>A path-vector routing protocol that communicates via BGP-specific messages that travel between routers</a:t>
            </a:r>
          </a:p>
          <a:p>
            <a:pPr lvl="1"/>
            <a:r>
              <a:rPr lang="en-US" dirty="0"/>
              <a:t>Can be configured to follow policies that might avoid a certain router or instruct a group of routers to prefer a particular route</a:t>
            </a:r>
          </a:p>
          <a:p>
            <a:pPr lvl="1"/>
            <a:r>
              <a:rPr lang="en-US" dirty="0"/>
              <a:t>The most complex of the routing protocols</a:t>
            </a:r>
          </a:p>
          <a:p>
            <a:pPr lvl="1"/>
            <a:r>
              <a:rPr lang="en-US" dirty="0"/>
              <a:t>Uses an autonomous system number (ASN) to identify networks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Network+ Guide to Networks, 7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7749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Network+ Guide to Networks, 7th Edition</a:t>
            </a:r>
          </a:p>
        </p:txBody>
      </p:sp>
      <p:sp>
        <p:nvSpPr>
          <p:cNvPr id="634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954F265-A4AC-453B-BAEA-31EBC7EF8152}" type="slidenum">
              <a:rPr lang="en-US"/>
              <a:pPr eaLnBrk="1" hangingPunct="1"/>
              <a:t>42</a:t>
            </a:fld>
            <a:endParaRPr lang="en-US" dirty="0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0000FF"/>
                </a:solidFill>
              </a:rPr>
              <a:t>Summary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TCP is an OSI Transport layer, connection-oriented protocol that provides reliability through checksum, flow control, and sequencing information</a:t>
            </a:r>
          </a:p>
          <a:p>
            <a:pPr eaLnBrk="1" hangingPunct="1"/>
            <a:r>
              <a:rPr lang="en-US" dirty="0"/>
              <a:t>UDP is a Transport layer and connectionless protocol that provides no delivery guarantees</a:t>
            </a:r>
          </a:p>
          <a:p>
            <a:pPr eaLnBrk="1" hangingPunct="1"/>
            <a:r>
              <a:rPr lang="en-US" dirty="0"/>
              <a:t>IP operates at the Network layer of the OSI model</a:t>
            </a:r>
          </a:p>
          <a:p>
            <a:pPr eaLnBrk="1" hangingPunct="1"/>
            <a:r>
              <a:rPr lang="en-US" dirty="0"/>
              <a:t>ARP operates at the Data Link layer and obtains the MAC address of a host</a:t>
            </a:r>
          </a:p>
          <a:p>
            <a:pPr eaLnBrk="1" hangingPunct="1"/>
            <a:r>
              <a:rPr lang="en-US" dirty="0"/>
              <a:t>ICMP is a Network layer core protocol that reports on the success or failure of data delivery</a:t>
            </a:r>
          </a:p>
        </p:txBody>
      </p:sp>
    </p:spTree>
    <p:extLst>
      <p:ext uri="{BB962C8B-B14F-4D97-AF65-F5344CB8AC3E}">
        <p14:creationId xmlns:p14="http://schemas.microsoft.com/office/powerpoint/2010/main" val="1211308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Network+ Guide to Networks, 7th Edition</a:t>
            </a:r>
          </a:p>
        </p:txBody>
      </p:sp>
      <p:sp>
        <p:nvSpPr>
          <p:cNvPr id="645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A144A95-C6C6-40D0-8BD8-1BCF5468B0FC}" type="slidenum">
              <a:rPr lang="en-US"/>
              <a:pPr eaLnBrk="1" hangingPunct="1"/>
              <a:t>43</a:t>
            </a:fld>
            <a:endParaRPr lang="en-US" dirty="0"/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0000FF"/>
                </a:solidFill>
              </a:rPr>
              <a:t>Summary</a:t>
            </a:r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 router is a multiport device that can connect dissimilar LANs and WANs running at different transmission speeds, using a variety of protocols</a:t>
            </a:r>
          </a:p>
          <a:p>
            <a:pPr eaLnBrk="1" hangingPunct="1"/>
            <a:r>
              <a:rPr lang="en-US" dirty="0"/>
              <a:t>Static routing is when a network administrator programs a router to use specific paths between nodes</a:t>
            </a:r>
          </a:p>
          <a:p>
            <a:pPr eaLnBrk="1" hangingPunct="1"/>
            <a:r>
              <a:rPr lang="en-US" dirty="0"/>
              <a:t>To determine best path, routers communicate with each other through routing protocols</a:t>
            </a:r>
          </a:p>
          <a:p>
            <a:pPr eaLnBrk="1" hangingPunct="1"/>
            <a:r>
              <a:rPr lang="en-US" dirty="0"/>
              <a:t>Routing metrics may factor in the number of hops between nodes, throughput, delay, MTU, cost, load, and reliability</a:t>
            </a:r>
          </a:p>
        </p:txBody>
      </p:sp>
    </p:spTree>
    <p:extLst>
      <p:ext uri="{BB962C8B-B14F-4D97-AF65-F5344CB8AC3E}">
        <p14:creationId xmlns:p14="http://schemas.microsoft.com/office/powerpoint/2010/main" val="22226830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Network+ Guide to Networks, 7th Edition</a:t>
            </a:r>
          </a:p>
        </p:txBody>
      </p:sp>
      <p:sp>
        <p:nvSpPr>
          <p:cNvPr id="645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A144A95-C6C6-40D0-8BD8-1BCF5468B0FC}" type="slidenum">
              <a:rPr lang="en-US"/>
              <a:pPr eaLnBrk="1" hangingPunct="1"/>
              <a:t>44</a:t>
            </a:fld>
            <a:endParaRPr lang="en-US" dirty="0"/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0000FF"/>
                </a:solidFill>
              </a:rPr>
              <a:t>Summary</a:t>
            </a:r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RIP, a distance-vector routing protocol, is the slowest and least secure routing protocol</a:t>
            </a:r>
          </a:p>
          <a:p>
            <a:pPr eaLnBrk="1" hangingPunct="1"/>
            <a:r>
              <a:rPr lang="en-US" dirty="0"/>
              <a:t>OSPF is a link-state routing protocol used on interior or border routers</a:t>
            </a:r>
          </a:p>
          <a:p>
            <a:pPr eaLnBrk="1" hangingPunct="1"/>
            <a:r>
              <a:rPr lang="en-US" dirty="0"/>
              <a:t>IS-IS uses virtually the same  methods as OSPF to calculate paths but is less common</a:t>
            </a:r>
          </a:p>
          <a:p>
            <a:pPr eaLnBrk="1" hangingPunct="1"/>
            <a:r>
              <a:rPr lang="en-US" dirty="0"/>
              <a:t>BGP uses the most complex best-path calculation of all commonly used routing protocols</a:t>
            </a:r>
          </a:p>
        </p:txBody>
      </p:sp>
    </p:spTree>
    <p:extLst>
      <p:ext uri="{BB962C8B-B14F-4D97-AF65-F5344CB8AC3E}">
        <p14:creationId xmlns:p14="http://schemas.microsoft.com/office/powerpoint/2010/main" val="1506054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TCP/IP Core Protocols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Network+ Guide to Networks, 7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3794" name="Picture 2" descr="Connectivity devices are known by the highest OSI layer they read and process" title="Figure 3-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38400"/>
            <a:ext cx="7302499" cy="2282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678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TCP (Transmission Control Protocol)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operates in the Transport layer of OSI model</a:t>
            </a:r>
          </a:p>
          <a:p>
            <a:r>
              <a:rPr lang="en-US" dirty="0"/>
              <a:t>Three characteristics of TCP</a:t>
            </a:r>
          </a:p>
          <a:p>
            <a:pPr lvl="1"/>
            <a:r>
              <a:rPr lang="en-US" dirty="0"/>
              <a:t>Connection-oriented protocol - TCP ensures that a connection or session is established by using a three-step process called a three-way handshake</a:t>
            </a:r>
          </a:p>
          <a:p>
            <a:pPr lvl="1"/>
            <a:r>
              <a:rPr lang="en-US" dirty="0"/>
              <a:t>Sequencing and checksums - TCP sends a character string called a checksum that is checked by the destination host along with a sequence number for each segment</a:t>
            </a:r>
          </a:p>
          <a:p>
            <a:pPr lvl="1"/>
            <a:r>
              <a:rPr lang="en-US" dirty="0"/>
              <a:t>Flow control - scale rate of transmission based on how quickly recipient can accept data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Network+ Guide to Networks, 7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59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Fields in a TCP Segment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Network+ Guide to Networks, 7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4818" name="Picture 2" descr="A TCP segment" title="Figure 3-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76400"/>
            <a:ext cx="5968422" cy="3848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1070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TCP Three-Way Handshake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transmission sent before data transmission:</a:t>
            </a:r>
          </a:p>
          <a:p>
            <a:pPr lvl="1"/>
            <a:r>
              <a:rPr lang="en-US" dirty="0"/>
              <a:t>Step 1 - request for a connection (SYN)</a:t>
            </a:r>
          </a:p>
          <a:p>
            <a:pPr lvl="1"/>
            <a:r>
              <a:rPr lang="en-US" dirty="0"/>
              <a:t>Step 2 - response to the request (SYN/ACK)</a:t>
            </a:r>
          </a:p>
          <a:p>
            <a:pPr lvl="1"/>
            <a:r>
              <a:rPr lang="en-US" dirty="0"/>
              <a:t>Step 3 - connection established (ACK)</a:t>
            </a:r>
          </a:p>
          <a:p>
            <a:r>
              <a:rPr lang="en-US" dirty="0"/>
              <a:t>After the three initial messages, the payload or data is sent</a:t>
            </a:r>
          </a:p>
          <a:p>
            <a:r>
              <a:rPr lang="en-US" dirty="0"/>
              <a:t>Sequence numbers will be increased by the number of bits included in each received segment</a:t>
            </a:r>
          </a:p>
          <a:p>
            <a:pPr lvl="1"/>
            <a:r>
              <a:rPr lang="en-US" dirty="0"/>
              <a:t>Confirms the correct length of message was received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Network+ Guide to Networks, 7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92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TCP Three-Way Handshake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Network+ Guide to Networks, 7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26" name="Picture 2" descr="The three-way handshake process establishes a TCP session" title="Figure 3-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09800"/>
            <a:ext cx="7530699" cy="2839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2293507"/>
      </p:ext>
    </p:extLst>
  </p:cSld>
  <p:clrMapOvr>
    <a:masterClrMapping/>
  </p:clrMapOvr>
</p:sld>
</file>

<file path=ppt/theme/theme1.xml><?xml version="1.0" encoding="utf-8"?>
<a:theme xmlns:a="http://schemas.openxmlformats.org/drawingml/2006/main" name="3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2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16701</TotalTime>
  <Words>4410</Words>
  <Application>Microsoft Office PowerPoint</Application>
  <PresentationFormat>On-screen Show (4:3)</PresentationFormat>
  <Paragraphs>532</Paragraphs>
  <Slides>44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ＭＳ Ｐゴシック</vt:lpstr>
      <vt:lpstr>Arial</vt:lpstr>
      <vt:lpstr>Calibri</vt:lpstr>
      <vt:lpstr>Courier New</vt:lpstr>
      <vt:lpstr>Times New Roman</vt:lpstr>
      <vt:lpstr>3_Default Design</vt:lpstr>
      <vt:lpstr>2_Default Design</vt:lpstr>
      <vt:lpstr>1_Default Design</vt:lpstr>
      <vt:lpstr>Default Design</vt:lpstr>
      <vt:lpstr>PowerPoint Presentation</vt:lpstr>
      <vt:lpstr>TCP/IP Core Protocols</vt:lpstr>
      <vt:lpstr>TCP/IP Core Protocols</vt:lpstr>
      <vt:lpstr>TCP/IP Core Protocols</vt:lpstr>
      <vt:lpstr>TCP/IP Core Protocols</vt:lpstr>
      <vt:lpstr>TCP (Transmission Control Protocol)</vt:lpstr>
      <vt:lpstr>Fields in a TCP Segment</vt:lpstr>
      <vt:lpstr>TCP Three-Way Handshake</vt:lpstr>
      <vt:lpstr>TCP Three-Way Handshake</vt:lpstr>
      <vt:lpstr>UDP (User Datagram Protocol)</vt:lpstr>
      <vt:lpstr>UDP (User Datagram Protocol)</vt:lpstr>
      <vt:lpstr>IP (Internet Protocol)</vt:lpstr>
      <vt:lpstr>IPv4 Packets</vt:lpstr>
      <vt:lpstr>IPv4 Packets</vt:lpstr>
      <vt:lpstr>IPv4 Packets</vt:lpstr>
      <vt:lpstr>IPv6 Packets</vt:lpstr>
      <vt:lpstr>IPv6 Packets</vt:lpstr>
      <vt:lpstr>ICMP (Internet Control Message Protocol)</vt:lpstr>
      <vt:lpstr>IGMP (Internet Group Management Protocol) on IPv4 Networks</vt:lpstr>
      <vt:lpstr>ARP (Address Resolution Protocol) on IPv4 Networks</vt:lpstr>
      <vt:lpstr>ARP (Address Resolution Protocol) on IPv4 Networks</vt:lpstr>
      <vt:lpstr>ARP (Address Resolution Protocol) on IPv4 Networks</vt:lpstr>
      <vt:lpstr>ARP (Address Resolution Protocol) on IPv4 Networks</vt:lpstr>
      <vt:lpstr>Routers and How They Work</vt:lpstr>
      <vt:lpstr>Routers and How They Work</vt:lpstr>
      <vt:lpstr>Routers and How They Work</vt:lpstr>
      <vt:lpstr>Routers and How They Work</vt:lpstr>
      <vt:lpstr>Multilayer Switches</vt:lpstr>
      <vt:lpstr>Routing Tables</vt:lpstr>
      <vt:lpstr>Routing Tables</vt:lpstr>
      <vt:lpstr>Static or Dynamic Routing</vt:lpstr>
      <vt:lpstr>The route Command</vt:lpstr>
      <vt:lpstr>The route Command</vt:lpstr>
      <vt:lpstr>Routing Metrics</vt:lpstr>
      <vt:lpstr>Routing Protocols</vt:lpstr>
      <vt:lpstr>Routing Protocols</vt:lpstr>
      <vt:lpstr>Interior and Exterior Gateway Routing Protocols</vt:lpstr>
      <vt:lpstr>Interior and Exterior Gateway Routing Protocols</vt:lpstr>
      <vt:lpstr>Interior and Exterior Gateway Routing Protocols</vt:lpstr>
      <vt:lpstr>Interior and Exterior Gateway Routing Protocols</vt:lpstr>
      <vt:lpstr>Interior and Exterior Gateway Routing Protocols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Julie</dc:creator>
  <cp:lastModifiedBy>djohara benyamina</cp:lastModifiedBy>
  <cp:revision>628</cp:revision>
  <dcterms:created xsi:type="dcterms:W3CDTF">2007-07-09T21:56:01Z</dcterms:created>
  <dcterms:modified xsi:type="dcterms:W3CDTF">2017-09-18T00:02:38Z</dcterms:modified>
</cp:coreProperties>
</file>