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0" r:id="rId2"/>
    <p:sldMasterId id="2147483649" r:id="rId3"/>
    <p:sldMasterId id="2147484064" r:id="rId4"/>
  </p:sldMasterIdLst>
  <p:notesMasterIdLst>
    <p:notesMasterId r:id="rId26"/>
  </p:notesMasterIdLst>
  <p:handoutMasterIdLst>
    <p:handoutMasterId r:id="rId27"/>
  </p:handoutMasterIdLst>
  <p:sldIdLst>
    <p:sldId id="423" r:id="rId5"/>
    <p:sldId id="440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38" r:id="rId21"/>
    <p:sldId id="439" r:id="rId22"/>
    <p:sldId id="376" r:id="rId23"/>
    <p:sldId id="382" r:id="rId24"/>
    <p:sldId id="383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82" autoAdjust="0"/>
    <p:restoredTop sz="94605" autoAdjust="0"/>
  </p:normalViewPr>
  <p:slideViewPr>
    <p:cSldViewPr>
      <p:cViewPr varScale="1">
        <p:scale>
          <a:sx n="65" d="100"/>
          <a:sy n="65" d="100"/>
        </p:scale>
        <p:origin x="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E7D977D3-E97D-4816-A86A-DF8AA62C39F4}" type="datetimeFigureOut">
              <a:rPr lang="en-US"/>
              <a:pPr>
                <a:defRPr/>
              </a:pPr>
              <a:t>9/25/2017</a:t>
            </a:fld>
            <a:endParaRPr lang="en-US" dirty="0"/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6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96B76CA3-7C65-453B-A061-18D75EFFB0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08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4F33BE2-F50A-4647-B1FE-1406E3C50250}" type="datetimeFigureOut">
              <a:rPr lang="en-US"/>
              <a:pPr>
                <a:defRPr/>
              </a:pPr>
              <a:t>9/24/2017</a:t>
            </a:fld>
            <a:endParaRPr lang="en-US" dirty="0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1E39655-1142-4F1C-819C-1F572D7E41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78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Troubleshooting Router Issues</a:t>
            </a:r>
          </a:p>
          <a:p>
            <a:endParaRPr lang="en-US" dirty="0"/>
          </a:p>
          <a:p>
            <a:r>
              <a:rPr lang="en-US" dirty="0"/>
              <a:t>TCP/IP comes with a set of utilities that can help track down most TCP/IP related problems</a:t>
            </a:r>
          </a:p>
          <a:p>
            <a:r>
              <a:rPr lang="en-US" dirty="0"/>
              <a:t>You should be familiar with the following tools and their parameters: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netstat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nbtstat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tracert or traceroute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pathping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98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Troubleshooting Tools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tracert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traceroute</a:t>
            </a:r>
            <a:r>
              <a:rPr lang="en-US" dirty="0"/>
              <a:t> (cont’d) - 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latin typeface="Calibri" pitchFamily="34" charset="0"/>
                <a:ea typeface="+mn-ea"/>
                <a:cs typeface="Courier New" panose="02070309020205020404" pitchFamily="49" charset="0"/>
              </a:rPr>
              <a:t>A trace test might stop before reaching the destination for one of three reasons: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latin typeface="Calibri" pitchFamily="34" charset="0"/>
                <a:ea typeface="+mn-ea"/>
                <a:cs typeface="Courier New" panose="02070309020205020404" pitchFamily="49" charset="0"/>
              </a:rPr>
              <a:t>The device the trace is attempting to reach is down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latin typeface="Calibri" pitchFamily="34" charset="0"/>
                <a:ea typeface="+mn-ea"/>
                <a:cs typeface="Courier New" panose="02070309020205020404" pitchFamily="49" charset="0"/>
              </a:rPr>
              <a:t>It’s too busy to process lower-priority messages such as UDP or ICMP</a:t>
            </a:r>
          </a:p>
          <a:p>
            <a:pPr lvl="2"/>
            <a:r>
              <a:rPr lang="en-US" sz="1200" kern="1200" dirty="0">
                <a:solidFill>
                  <a:schemeClr val="tx1"/>
                </a:solidFill>
                <a:latin typeface="Calibri" pitchFamily="34" charset="0"/>
                <a:ea typeface="+mn-ea"/>
                <a:cs typeface="Courier New" panose="02070309020205020404" pitchFamily="49" charset="0"/>
              </a:rPr>
              <a:t>It does not accept the UDP or ICMP transmissions being sent because a firewall blocks these types of messages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latin typeface="Calibri" pitchFamily="34" charset="0"/>
                <a:ea typeface="+mn-ea"/>
                <a:cs typeface="Courier New" panose="02070309020205020404" pitchFamily="49" charset="0"/>
              </a:rPr>
              <a:t>A trace cannot detect router configuration problems or predict variations of routes over a period of time</a:t>
            </a:r>
            <a:endParaRPr lang="en-US" sz="1200" kern="1200" dirty="0">
              <a:solidFill>
                <a:schemeClr val="tx1"/>
              </a:solidFill>
              <a:latin typeface="Calibri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058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Troubleshooting Tools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pathping</a:t>
            </a:r>
            <a:r>
              <a:rPr lang="en-US" dirty="0"/>
              <a:t> - a Windows utility that combines elements of both ping and tracert to provide deeper information about network issues along a route</a:t>
            </a:r>
          </a:p>
          <a:p>
            <a:pPr lvl="1"/>
            <a:r>
              <a:rPr lang="en-US" dirty="0"/>
              <a:t>Sends multiple pings to each hope along a route, then compiles information into a single report</a:t>
            </a:r>
          </a:p>
          <a:p>
            <a:pPr lvl="1"/>
            <a:r>
              <a:rPr lang="en-US" dirty="0"/>
              <a:t>A disadvantage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pathping</a:t>
            </a:r>
            <a:r>
              <a:rPr lang="en-US" dirty="0"/>
              <a:t> is the amount of time it takes to run</a:t>
            </a:r>
          </a:p>
          <a:p>
            <a:pPr lvl="2"/>
            <a:r>
              <a:rPr lang="en-US" dirty="0"/>
              <a:t>Shorten running type by limiting the number of queries per hop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-q</a:t>
            </a:r>
            <a:r>
              <a:rPr lang="en-US" dirty="0"/>
              <a:t> parameter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74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Troubleshooting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7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Solving Common Routing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618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Solving Common Routing Problems</a:t>
            </a:r>
          </a:p>
          <a:p>
            <a:endParaRPr lang="en-US" dirty="0"/>
          </a:p>
          <a:p>
            <a:r>
              <a:rPr lang="en-US" dirty="0"/>
              <a:t>Interface Errors - occur when a logical (not physical) connection between a node and a network is malfunctioning</a:t>
            </a:r>
          </a:p>
          <a:p>
            <a:pPr lvl="1"/>
            <a:r>
              <a:rPr lang="en-US" dirty="0"/>
              <a:t>Two important guidelines when dealing with this problem:</a:t>
            </a:r>
          </a:p>
          <a:p>
            <a:pPr lvl="2"/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lang="en-US" dirty="0"/>
              <a:t> command is a great place to start</a:t>
            </a:r>
          </a:p>
          <a:p>
            <a:pPr lvl="2"/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netstat </a:t>
            </a:r>
            <a:r>
              <a:rPr lang="en-US" dirty="0"/>
              <a:t>command can give you a list of interfaces on a device, and then can be used to troubleshoot network interface errors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90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Solving Common Routing Problems</a:t>
            </a:r>
          </a:p>
          <a:p>
            <a:endParaRPr lang="en-US" dirty="0"/>
          </a:p>
          <a:p>
            <a:r>
              <a:rPr lang="en-US" dirty="0"/>
              <a:t>Hardware Failure - when a router, switch, NIC, or other hardware goes down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tracert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traceroute </a:t>
            </a:r>
            <a:r>
              <a:rPr lang="en-US" dirty="0"/>
              <a:t>to track down malfunctioning routers and other devices on larger networks</a:t>
            </a:r>
          </a:p>
          <a:p>
            <a:pPr lvl="1"/>
            <a:r>
              <a:rPr lang="en-US" dirty="0"/>
              <a:t>Get more accurate trace feedback on a questionable router by targeting a node on the other side of that router, rather than aiming for that router itself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8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Solving Common Routing Problems</a:t>
            </a:r>
          </a:p>
          <a:p>
            <a:endParaRPr lang="en-US" dirty="0"/>
          </a:p>
          <a:p>
            <a:r>
              <a:rPr lang="en-US" dirty="0"/>
              <a:t>Discovering Neighbor Devices - a process used by routers to learn about all of the devices on their networks</a:t>
            </a:r>
          </a:p>
          <a:p>
            <a:pPr lvl="1"/>
            <a:r>
              <a:rPr lang="en-US" dirty="0"/>
              <a:t>On IPv4 networks, neighbor discovery is managed by ARP with help from ICMP</a:t>
            </a:r>
          </a:p>
          <a:p>
            <a:pPr lvl="1"/>
            <a:r>
              <a:rPr lang="en-US" dirty="0"/>
              <a:t>IPv6 devices use Neighbor Discovery Protocol (NDP) to automatically detect neighboring devices and automatically adjust when neighboring nodes fail or are removed</a:t>
            </a:r>
          </a:p>
          <a:p>
            <a:pPr lvl="2"/>
            <a:r>
              <a:rPr lang="en-US" dirty="0"/>
              <a:t>Eliminates the need for ARP and ICMP functions in IPv6 networks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93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Solving Common Routing Problems</a:t>
            </a:r>
          </a:p>
          <a:p>
            <a:endParaRPr lang="en-US" dirty="0"/>
          </a:p>
          <a:p>
            <a:r>
              <a:rPr lang="en-US" dirty="0"/>
              <a:t>Path MTU Black Hole - messages are being lost for no apparent reason</a:t>
            </a:r>
          </a:p>
          <a:p>
            <a:pPr lvl="1"/>
            <a:r>
              <a:rPr lang="en-US" dirty="0"/>
              <a:t>If suspected,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lang="en-US" dirty="0"/>
              <a:t> command to determine the largest size message that can successfully traverse a path to its destination</a:t>
            </a:r>
          </a:p>
          <a:p>
            <a:pPr lvl="2"/>
            <a:r>
              <a:rPr lang="en-US" dirty="0"/>
              <a:t>Adjust the buffer size of the ICMP echo message</a:t>
            </a:r>
          </a:p>
          <a:p>
            <a:pPr lvl="2"/>
            <a:r>
              <a:rPr lang="en-US" dirty="0"/>
              <a:t>Start with a smaller buffer and work your way up to determine the largest MTU the route can handle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11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Solving Common Routing Problems</a:t>
            </a:r>
          </a:p>
          <a:p>
            <a:endParaRPr lang="en-US" dirty="0"/>
          </a:p>
          <a:p>
            <a:r>
              <a:rPr lang="en-US" dirty="0"/>
              <a:t>Missing IP Routes - certain routes must be statically routed, such as gateway of last resort, routes to networks directly connected to the local network</a:t>
            </a:r>
          </a:p>
          <a:p>
            <a:pPr lvl="1"/>
            <a:r>
              <a:rPr lang="en-US" dirty="0"/>
              <a:t>Sometimes these routes can become corrupted, outdated, or lost from the routing table</a:t>
            </a:r>
          </a:p>
          <a:p>
            <a:pPr lvl="1"/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netstat -r</a:t>
            </a:r>
            <a:r>
              <a:rPr lang="en-US" dirty="0"/>
              <a:t> command to display routing table</a:t>
            </a:r>
          </a:p>
          <a:p>
            <a:pPr lvl="1"/>
            <a:r>
              <a:rPr lang="en-US" dirty="0"/>
              <a:t>Check that IP addresses are configured correctly for all interfaces</a:t>
            </a:r>
          </a:p>
          <a:p>
            <a:pPr lvl="1"/>
            <a:r>
              <a:rPr lang="en-US" dirty="0"/>
              <a:t>Confirm that none of the affected routers are in passive-interface mode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519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endParaRPr lang="en-US" dirty="0"/>
          </a:p>
          <a:p>
            <a:pPr eaLnBrk="1" hangingPunct="1"/>
            <a:r>
              <a:rPr lang="en-US" dirty="0"/>
              <a:t>A router is a multiport device that can connect dissimilar LANs and WANs running at different transmission speeds, using a variety of protocols</a:t>
            </a:r>
          </a:p>
          <a:p>
            <a:pPr eaLnBrk="1" hangingPunct="1"/>
            <a:r>
              <a:rPr lang="en-US" dirty="0"/>
              <a:t>Static routing is when a network administrator programs a router to use specific paths between nodes</a:t>
            </a:r>
          </a:p>
          <a:p>
            <a:pPr eaLnBrk="1" hangingPunct="1"/>
            <a:r>
              <a:rPr lang="en-US" dirty="0"/>
              <a:t>To determine best path, routers communicate with each other through routing protocols</a:t>
            </a:r>
          </a:p>
          <a:p>
            <a:pPr eaLnBrk="1" hangingPunct="1"/>
            <a:r>
              <a:rPr lang="en-US" dirty="0"/>
              <a:t>Routing metrics may factor in the number of hops between nodes, throughput, delay, MTU, cost, load, and reliability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936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Troubleshooting Router Issues</a:t>
            </a:r>
          </a:p>
          <a:p>
            <a:endParaRPr lang="en-US" dirty="0"/>
          </a:p>
          <a:p>
            <a:r>
              <a:rPr lang="en-US" dirty="0"/>
              <a:t>TCP/IP comes with a set of utilities that can help track down most TCP/IP related problems</a:t>
            </a:r>
          </a:p>
          <a:p>
            <a:r>
              <a:rPr lang="en-US" dirty="0"/>
              <a:t>You should be familiar with the following tools and their parameters: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netstat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nbtstat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tracert or traceroute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pathping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530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endParaRPr lang="en-US" dirty="0"/>
          </a:p>
          <a:p>
            <a:pPr eaLnBrk="1" hangingPunct="1"/>
            <a:r>
              <a:rPr lang="en-US" dirty="0"/>
              <a:t>RIP, a distance-vector routing protocol, is the slowest and least secure routing protocol</a:t>
            </a:r>
          </a:p>
          <a:p>
            <a:pPr eaLnBrk="1" hangingPunct="1"/>
            <a:r>
              <a:rPr lang="en-US" dirty="0"/>
              <a:t>OSPF is a link-state routing protocol used on interior or border routers</a:t>
            </a:r>
          </a:p>
          <a:p>
            <a:pPr eaLnBrk="1" hangingPunct="1"/>
            <a:r>
              <a:rPr lang="en-US" dirty="0"/>
              <a:t>IS-IS uses virtually the same  methods as OSPF to calculate paths but is less common</a:t>
            </a:r>
          </a:p>
          <a:p>
            <a:pPr eaLnBrk="1" hangingPunct="1"/>
            <a:r>
              <a:rPr lang="en-US" dirty="0"/>
              <a:t>BGP uses the most complex best-path calculation of all commonly used routing protocols</a:t>
            </a:r>
          </a:p>
          <a:p>
            <a:pPr eaLnBrk="1" hangingPunct="1"/>
            <a:r>
              <a:rPr lang="en-US" dirty="0"/>
              <a:t>The netstat utility displays TCP/IP statistics and the state of current TCP/IP components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571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endParaRPr lang="en-US" dirty="0"/>
          </a:p>
          <a:p>
            <a:pPr eaLnBrk="1" hangingPunct="1"/>
            <a:r>
              <a:rPr lang="en-US" dirty="0"/>
              <a:t>The nbtstat utility provides information about NetBIOS names and their addresses</a:t>
            </a:r>
          </a:p>
          <a:p>
            <a:pPr eaLnBrk="1" hangingPunct="1"/>
            <a:r>
              <a:rPr lang="en-US" dirty="0"/>
              <a:t>The traceroute utility, known as tracert on Windows-based system, uses ICMP to trace the path from one networked node to another</a:t>
            </a:r>
          </a:p>
          <a:p>
            <a:pPr eaLnBrk="1" hangingPunct="1"/>
            <a:r>
              <a:rPr lang="en-US" dirty="0"/>
              <a:t>The route command allows you to view a host’s routing table and add, delete, or modify preferred routes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81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Troubleshooting Tools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netstat </a:t>
            </a:r>
            <a:r>
              <a:rPr lang="en-US" dirty="0"/>
              <a:t>- displays TCP/IP statistics and details about TCP/IP components/connections on a host</a:t>
            </a:r>
          </a:p>
          <a:p>
            <a:pPr lvl="1"/>
            <a:r>
              <a:rPr lang="en-US" dirty="0"/>
              <a:t>Information that can be obtained 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netstat </a:t>
            </a:r>
            <a:r>
              <a:rPr lang="en-US" dirty="0"/>
              <a:t>command includes:</a:t>
            </a:r>
          </a:p>
          <a:p>
            <a:pPr lvl="2"/>
            <a:r>
              <a:rPr lang="en-US" dirty="0"/>
              <a:t>The port on which a particular TCP/IP service is running</a:t>
            </a:r>
          </a:p>
          <a:p>
            <a:pPr lvl="2"/>
            <a:r>
              <a:rPr lang="en-US" dirty="0"/>
              <a:t>Which network connections are currently established for a client</a:t>
            </a:r>
          </a:p>
          <a:p>
            <a:pPr lvl="2"/>
            <a:r>
              <a:rPr lang="en-US" dirty="0"/>
              <a:t>How many messages have been handled by a network interface since it was activated</a:t>
            </a:r>
          </a:p>
          <a:p>
            <a:pPr lvl="2"/>
            <a:r>
              <a:rPr lang="en-US" dirty="0"/>
              <a:t>How many data errors have occurred on a particular network interface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58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Troubleshooting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382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Troubleshooting Tools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nbtstat </a:t>
            </a:r>
            <a:r>
              <a:rPr lang="en-US" dirty="0"/>
              <a:t>- provides information about NetBIOS statistics and resolve NetBIOS names to their IP addresses</a:t>
            </a:r>
          </a:p>
          <a:p>
            <a:pPr lvl="1"/>
            <a:r>
              <a:rPr lang="en-US" dirty="0"/>
              <a:t>If you know the NetBIOS name of a workstation, you can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nbtstat</a:t>
            </a:r>
            <a:r>
              <a:rPr lang="en-US" dirty="0"/>
              <a:t> to determine its IP address</a:t>
            </a:r>
          </a:p>
          <a:p>
            <a:pPr lvl="1"/>
            <a:r>
              <a:rPr lang="en-US" dirty="0"/>
              <a:t>NetBIOS is a Windows protocol that was once an alternative to TCP/IP</a:t>
            </a:r>
          </a:p>
          <a:p>
            <a:pPr lvl="2"/>
            <a:r>
              <a:rPr lang="en-US" dirty="0"/>
              <a:t>Mostly used by legacy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38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Troubleshooting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34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Troubleshooting Tools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tracert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traceroute</a:t>
            </a:r>
            <a:r>
              <a:rPr lang="en-US" dirty="0"/>
              <a:t> - </a:t>
            </a:r>
          </a:p>
          <a:p>
            <a:pPr lvl="1"/>
            <a:r>
              <a:rPr lang="en-US" dirty="0"/>
              <a:t>Windows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tracert</a:t>
            </a:r>
            <a:r>
              <a:rPr lang="en-US" dirty="0"/>
              <a:t> utility uses ICMP echo requests to trace the path from one networked node to another, identifying all intermediate hops between the nodes</a:t>
            </a:r>
          </a:p>
          <a:p>
            <a:pPr lvl="1"/>
            <a:r>
              <a:rPr lang="en-US" dirty="0"/>
              <a:t>Linux, UNIX, and OS X system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traceroute </a:t>
            </a:r>
            <a:r>
              <a:rPr lang="en-US" dirty="0"/>
              <a:t>utility to send UDP messages to a random port on the destination node (concept is the same as tracert)</a:t>
            </a:r>
          </a:p>
          <a:p>
            <a:pPr lvl="1"/>
            <a:r>
              <a:rPr lang="en-US" dirty="0"/>
              <a:t>Both utilities employ a trial-and-error approach to discover the nodes at each hop from source to destination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2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Troubleshooting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16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Troubleshooting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81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5A981-B88A-45B2-B930-EF0394AFEC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5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2DF53-97C5-4C5A-8665-5349D064B2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5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001C9-BF1E-4528-AD4B-0223A3A084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80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4CA10-39DB-4F5C-BA38-4C2A0B4EE0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5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AE2AF-812E-4F55-8527-61E25B72CF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9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97841-321F-436B-A4C4-87A7CACDB8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75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E0261-591B-40E4-BAB3-9CB7BB3315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89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325AA-94AC-4B63-A704-102087C748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06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BD0B1-421B-445D-A7FB-1F76822F7D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85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D7DC4-86AE-483A-8BD9-DE95CDF8F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94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56FD3-AB43-496D-8B3F-2D9A1286D1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8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4710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CEC5D-8510-4FFB-AE9F-87F36C4E74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945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8EA57-525A-4145-B6F0-0722616734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393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554BA-D302-4B02-9648-B29543227D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575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AF170-2A55-4429-8D44-4372B013CA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717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10EB2-90C5-43FD-B682-63CB0E3CCF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88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FFC22-2E74-4DFF-997A-6E0E56F218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00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11402-9AC5-4F13-970A-04DC44EE86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706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0A9DD-32AA-4956-86E6-2FAA72876C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130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2C89A-A683-438F-ADD6-9455E358EC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452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2C188-9D61-4013-941F-0DDCF62A95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63647-3304-4683-A535-893D5F0556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56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42B8A-0300-4A11-9CCB-C331193991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706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77CF5-0F04-43C8-B5C8-E1039CCF94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5112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71AE9-8D64-4E0C-A4F8-C7F5F8DF7D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129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9974B-4FDF-4553-A7B3-84739A93DF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358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ADF5E9-5FE6-44E2-8069-AAFF88C4F44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415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38862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01000" y="6245225"/>
            <a:ext cx="685800" cy="476250"/>
          </a:xfrm>
          <a:ln/>
        </p:spPr>
        <p:txBody>
          <a:bodyPr/>
          <a:lstStyle>
            <a:lvl1pPr>
              <a:defRPr/>
            </a:lvl1pPr>
          </a:lstStyle>
          <a:p>
            <a:fld id="{AF459AD7-A5D3-4044-A21F-E9BACB4CDE09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638800" y="6426200"/>
            <a:ext cx="18806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  <a:cs typeface="+mn-cs"/>
              </a:rPr>
              <a:t>© Cengage Learning  2016</a:t>
            </a:r>
          </a:p>
        </p:txBody>
      </p:sp>
    </p:spTree>
    <p:extLst>
      <p:ext uri="{BB962C8B-B14F-4D97-AF65-F5344CB8AC3E}">
        <p14:creationId xmlns:p14="http://schemas.microsoft.com/office/powerpoint/2010/main" val="2094565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33C5D-A93A-44FE-849F-E9C4D4642E3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249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360962-DF21-49EF-9CC3-FAF4C4F023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548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D74B6-C13A-48BC-922E-84B272EF0E0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147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122DD-8648-4F1C-AB2F-1F352CDC908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9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A68FC-6AB4-421F-9536-CBAC2E270C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766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7590F-96FF-43E6-925F-D493421F5E0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557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05608-330F-431B-A4F4-D983D44158F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584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A31AC-001D-4B6E-B695-4B16F56134E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659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95C63E-B42B-4D29-8D71-233405394D0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164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657B7F-E290-425A-9A88-7D5D2A6E6A9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4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C631B-B038-4F65-8355-CF91D041E2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2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3F7DD-D607-4016-9C52-B9889F8B2F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7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DBAE7-A0C6-4934-B181-6C145AE3ED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3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5D751-0765-4F5B-A444-0D0731AB4E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54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3746F-DAE1-45A4-AB94-73EF5EB72E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1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248400"/>
            <a:ext cx="5486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E29414B-FDDA-460C-B2BF-755F2C5D52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6DA279F-481D-40A5-A0B8-52726CA059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655F74C-C081-44F3-AABC-AE91608197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6EC800-BA44-4B0A-8078-57FE42CCC4A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38400"/>
            <a:ext cx="8229600" cy="1143000"/>
          </a:xfrm>
        </p:spPr>
        <p:txBody>
          <a:bodyPr/>
          <a:lstStyle/>
          <a:p>
            <a:br>
              <a:rPr lang="en-US">
                <a:solidFill>
                  <a:srgbClr val="0000FF"/>
                </a:solidFill>
              </a:rPr>
            </a:br>
            <a:r>
              <a:rPr lang="en-US" i="1"/>
              <a:t>How Data Is Transported </a:t>
            </a:r>
            <a:r>
              <a:rPr lang="en-US" i="1"/>
              <a:t>Over Networks Part2</a:t>
            </a:r>
            <a:br>
              <a:rPr lang="en-US" i="1"/>
            </a:br>
            <a:br>
              <a:rPr lang="en-US">
                <a:solidFill>
                  <a:srgbClr val="0000FF"/>
                </a:solidFill>
              </a:rPr>
            </a:br>
            <a:r>
              <a:rPr lang="en-US">
                <a:solidFill>
                  <a:srgbClr val="0000FF"/>
                </a:solidFill>
              </a:rPr>
              <a:t>Troubleshooting </a:t>
            </a:r>
            <a:r>
              <a:rPr lang="en-US" dirty="0">
                <a:solidFill>
                  <a:srgbClr val="0000FF"/>
                </a:solidFill>
              </a:rPr>
              <a:t>Router Issues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49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Troubleshooting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tracert</a:t>
            </a:r>
            <a:r>
              <a:rPr lang="en-US" dirty="0">
                <a:solidFill>
                  <a:srgbClr val="0070C0"/>
                </a:solidFill>
              </a:rPr>
              <a:t> or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traceroute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(cont’d) - 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A trace test might stop before reaching the destination for one of three reasons:</a:t>
            </a:r>
          </a:p>
          <a:p>
            <a:pPr lvl="2"/>
            <a:r>
              <a:rPr lang="en-US" dirty="0">
                <a:latin typeface="+mj-lt"/>
                <a:cs typeface="Courier New" panose="02070309020205020404" pitchFamily="49" charset="0"/>
              </a:rPr>
              <a:t>The device the trace is attempting to reach is down</a:t>
            </a:r>
          </a:p>
          <a:p>
            <a:pPr lvl="2"/>
            <a:r>
              <a:rPr lang="en-US" dirty="0">
                <a:latin typeface="+mj-lt"/>
                <a:cs typeface="Courier New" panose="02070309020205020404" pitchFamily="49" charset="0"/>
              </a:rPr>
              <a:t>It’s too busy to process lower-priority messages such as UDP or ICMP</a:t>
            </a:r>
          </a:p>
          <a:p>
            <a:pPr lvl="2"/>
            <a:r>
              <a:rPr lang="en-US" dirty="0">
                <a:latin typeface="+mj-lt"/>
                <a:cs typeface="Courier New" panose="02070309020205020404" pitchFamily="49" charset="0"/>
              </a:rPr>
              <a:t>It does not accept the UDP or ICMP transmissions being sent because a firewall blocks these types of messages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A trace cannot detect router configuration problems or predict variations of routes over a period of time</a:t>
            </a:r>
            <a:endParaRPr lang="en-US" dirty="0">
              <a:latin typeface="+mj-lt"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924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Troubleshooting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pathping</a:t>
            </a:r>
            <a:r>
              <a:rPr lang="en-US" dirty="0"/>
              <a:t> - a Windows utility that combines elements of both ping and tracert to provide deeper information about network issues along a route</a:t>
            </a:r>
          </a:p>
          <a:p>
            <a:pPr lvl="1"/>
            <a:r>
              <a:rPr lang="en-US" dirty="0"/>
              <a:t>Sends multiple pings to each hope along a route, then compiles information into a single report</a:t>
            </a:r>
          </a:p>
          <a:p>
            <a:pPr lvl="1"/>
            <a:r>
              <a:rPr lang="en-US" dirty="0"/>
              <a:t>A disadvantage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pathping</a:t>
            </a:r>
            <a:r>
              <a:rPr lang="en-US" dirty="0"/>
              <a:t> is the amount of time it takes to run</a:t>
            </a:r>
          </a:p>
          <a:p>
            <a:pPr lvl="2"/>
            <a:r>
              <a:rPr lang="en-US" dirty="0"/>
              <a:t>Shorten running type by limiting the number of queries per hop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-q</a:t>
            </a:r>
            <a:r>
              <a:rPr lang="en-US" dirty="0"/>
              <a:t> parameter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10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Troubleshooting Tools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8434" name="Picture 2" descr="pathping command options" title="Table 3-1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8232738" cy="262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6879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Solving Common Routing Problems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9458" name="Picture 2" descr="Command-line utilities" title="Table 3-1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1" y="1219200"/>
            <a:ext cx="7924800" cy="4515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5695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Solving Common Routing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Errors - occur when a logical (not physical) connection between a node and a network is malfunctioning</a:t>
            </a:r>
          </a:p>
          <a:p>
            <a:pPr lvl="1"/>
            <a:r>
              <a:rPr lang="en-US" dirty="0"/>
              <a:t>Two important guidelines when dealing with this problem:</a:t>
            </a:r>
          </a:p>
          <a:p>
            <a:pPr lvl="2"/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lang="en-US" dirty="0"/>
              <a:t> command is a great place to start</a:t>
            </a:r>
          </a:p>
          <a:p>
            <a:pPr lvl="2"/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netstat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command can give you a list of interfaces on a device, and then can be used to troubleshoot network interface errors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60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Solving Common Routing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Failure - when a router, switch, NIC, or other hardware goes down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tracert</a:t>
            </a:r>
            <a:r>
              <a:rPr lang="en-US" dirty="0"/>
              <a:t> or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traceroute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to track down malfunctioning routers and other devices on larger networks</a:t>
            </a:r>
          </a:p>
          <a:p>
            <a:pPr lvl="1"/>
            <a:r>
              <a:rPr lang="en-US" dirty="0"/>
              <a:t>Get more accurate trace feedback on a questionable router by targeting a node on the other side of that router, rather than aiming for that router itself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567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Solving Common Routing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Discovering Neighbor Devices </a:t>
            </a:r>
            <a:r>
              <a:rPr lang="en-US" dirty="0"/>
              <a:t>- a process used by routers to learn about all of the devices on their networks</a:t>
            </a:r>
          </a:p>
          <a:p>
            <a:pPr lvl="1"/>
            <a:r>
              <a:rPr lang="en-US" dirty="0"/>
              <a:t>On IPv4 networks, neighbor discovery is managed by </a:t>
            </a:r>
            <a:r>
              <a:rPr lang="en-US" dirty="0">
                <a:solidFill>
                  <a:srgbClr val="0070C0"/>
                </a:solidFill>
              </a:rPr>
              <a:t>ARP </a:t>
            </a:r>
            <a:r>
              <a:rPr lang="en-US" dirty="0"/>
              <a:t>with help from ICMP</a:t>
            </a:r>
          </a:p>
          <a:p>
            <a:pPr lvl="1"/>
            <a:r>
              <a:rPr lang="en-US" dirty="0"/>
              <a:t>IPv6 devices use </a:t>
            </a:r>
            <a:r>
              <a:rPr lang="en-US" dirty="0">
                <a:solidFill>
                  <a:srgbClr val="0070C0"/>
                </a:solidFill>
              </a:rPr>
              <a:t>Neighbor Discovery Protocol </a:t>
            </a:r>
            <a:r>
              <a:rPr lang="en-US" dirty="0"/>
              <a:t>(NDP) to automatically detect neighboring devices and automatically adjust when neighboring nodes fail or are removed</a:t>
            </a:r>
          </a:p>
          <a:p>
            <a:pPr lvl="2"/>
            <a:r>
              <a:rPr lang="en-US" dirty="0"/>
              <a:t>Eliminates the need for ARP and ICMP functions in IPv6 networks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185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Solving Common Routing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Path MTU Black Hole </a:t>
            </a:r>
            <a:r>
              <a:rPr lang="en-US" dirty="0"/>
              <a:t>- messages are being lost for no apparent reason</a:t>
            </a:r>
          </a:p>
          <a:p>
            <a:pPr lvl="1"/>
            <a:r>
              <a:rPr lang="en-US" dirty="0"/>
              <a:t>If suspected, use the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lang="en-US" dirty="0"/>
              <a:t> command to determine the largest size message that can successfully traverse a path to its destination</a:t>
            </a:r>
          </a:p>
          <a:p>
            <a:pPr lvl="2"/>
            <a:r>
              <a:rPr lang="en-US" dirty="0"/>
              <a:t>Adjust the buffer size of the </a:t>
            </a:r>
            <a:r>
              <a:rPr lang="en-US" dirty="0">
                <a:solidFill>
                  <a:srgbClr val="0070C0"/>
                </a:solidFill>
              </a:rPr>
              <a:t>ICMP</a:t>
            </a:r>
            <a:r>
              <a:rPr lang="en-US" dirty="0"/>
              <a:t> echo message</a:t>
            </a:r>
          </a:p>
          <a:p>
            <a:pPr lvl="2"/>
            <a:r>
              <a:rPr lang="en-US" dirty="0"/>
              <a:t>Start with a smaller buffer and work your way up to determine the largest MTU the route can handle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13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Solving Common Routing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Missing IP Routes </a:t>
            </a:r>
            <a:r>
              <a:rPr lang="en-US" dirty="0"/>
              <a:t>- certain routes must be statically routed, such as gateway of last resort, routes to networks directly connected to the local network</a:t>
            </a:r>
          </a:p>
          <a:p>
            <a:pPr lvl="1"/>
            <a:r>
              <a:rPr lang="en-US" dirty="0"/>
              <a:t>Sometimes these routes can become corrupted, outdated, or lost from the routing table</a:t>
            </a:r>
          </a:p>
          <a:p>
            <a:pPr lvl="1"/>
            <a:r>
              <a:rPr lang="en-US" dirty="0"/>
              <a:t>Use the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netstat -r</a:t>
            </a:r>
            <a:r>
              <a:rPr lang="en-US" dirty="0"/>
              <a:t> command to display routing table</a:t>
            </a:r>
          </a:p>
          <a:p>
            <a:pPr lvl="1"/>
            <a:r>
              <a:rPr lang="en-US" dirty="0"/>
              <a:t>Check that IP addresses are configured correctly for all interfaces</a:t>
            </a:r>
          </a:p>
          <a:p>
            <a:pPr lvl="1"/>
            <a:r>
              <a:rPr lang="en-US" dirty="0"/>
              <a:t>Confirm that none of the affected routers are in passive-interface mode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283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Network+ Guide to Networks, 7th Edition</a:t>
            </a:r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144A95-C6C6-40D0-8BD8-1BCF5468B0FC}" type="slidenum">
              <a:rPr lang="en-US"/>
              <a:pPr eaLnBrk="1" hangingPunct="1"/>
              <a:t>19</a:t>
            </a:fld>
            <a:endParaRPr lang="en-US" dirty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00FF"/>
                </a:solidFill>
              </a:rPr>
              <a:t>Summary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router is a multiport device that can connect dissimilar LANs and WANs running at different transmission speeds, using a variety of protocols</a:t>
            </a:r>
          </a:p>
          <a:p>
            <a:pPr eaLnBrk="1" hangingPunct="1"/>
            <a:r>
              <a:rPr lang="en-US" dirty="0"/>
              <a:t>Static routing is when a network administrator programs a router to use specific paths between nodes</a:t>
            </a:r>
          </a:p>
          <a:p>
            <a:pPr eaLnBrk="1" hangingPunct="1"/>
            <a:r>
              <a:rPr lang="en-US" dirty="0"/>
              <a:t>To determine best path, routers communicate with each other through routing protocols</a:t>
            </a:r>
          </a:p>
          <a:p>
            <a:pPr eaLnBrk="1" hangingPunct="1"/>
            <a:r>
              <a:rPr lang="en-US" dirty="0"/>
              <a:t>Routing metrics may factor in the number of hops between nodes, throughput, delay, MTU, cost, load, and reliability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Troubleshooting Router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TCP/IP comes with a set of utilities that can help track down most TCP/IP related problems</a:t>
            </a:r>
          </a:p>
          <a:p>
            <a:r>
              <a:rPr lang="en-US" dirty="0"/>
              <a:t>You should be familiar with the following tools and their parameters: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netstat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nbtstat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tracert or traceroute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pathping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693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Network+ Guide to Networks, 7th Edition</a:t>
            </a:r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144A95-C6C6-40D0-8BD8-1BCF5468B0FC}" type="slidenum">
              <a:rPr lang="en-US"/>
              <a:pPr eaLnBrk="1" hangingPunct="1"/>
              <a:t>20</a:t>
            </a:fld>
            <a:endParaRPr lang="en-US" dirty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00FF"/>
                </a:solidFill>
              </a:rPr>
              <a:t>Summary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70C0"/>
                </a:solidFill>
              </a:rPr>
              <a:t>RIP</a:t>
            </a:r>
            <a:r>
              <a:rPr lang="en-US" dirty="0"/>
              <a:t>, a distance-vector routing protocol, is the slowest and least secure routing protocol</a:t>
            </a:r>
          </a:p>
          <a:p>
            <a:pPr eaLnBrk="1" hangingPunct="1"/>
            <a:r>
              <a:rPr lang="en-US" dirty="0">
                <a:solidFill>
                  <a:srgbClr val="0070C0"/>
                </a:solidFill>
              </a:rPr>
              <a:t>OSPF</a:t>
            </a:r>
            <a:r>
              <a:rPr lang="en-US" dirty="0"/>
              <a:t> is a link-state routing protocol used on interior or border routers</a:t>
            </a:r>
          </a:p>
          <a:p>
            <a:pPr eaLnBrk="1" hangingPunct="1"/>
            <a:r>
              <a:rPr lang="en-US" dirty="0">
                <a:solidFill>
                  <a:srgbClr val="0070C0"/>
                </a:solidFill>
              </a:rPr>
              <a:t>IS-IS </a:t>
            </a:r>
            <a:r>
              <a:rPr lang="en-US" dirty="0"/>
              <a:t>uses virtually the same  methods as OSPF to calculate paths but is less common</a:t>
            </a:r>
          </a:p>
          <a:p>
            <a:pPr eaLnBrk="1" hangingPunct="1"/>
            <a:r>
              <a:rPr lang="en-US" dirty="0">
                <a:solidFill>
                  <a:srgbClr val="0070C0"/>
                </a:solidFill>
              </a:rPr>
              <a:t>BGP</a:t>
            </a:r>
            <a:r>
              <a:rPr lang="en-US" dirty="0"/>
              <a:t> uses the most complex best-path calculation of all commonly used routing protocols</a:t>
            </a:r>
          </a:p>
          <a:p>
            <a:pPr eaLnBrk="1" hangingPunct="1"/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netstat</a:t>
            </a:r>
            <a:r>
              <a:rPr lang="en-US" dirty="0"/>
              <a:t> utility displays TCP/IP statistics and the state of current TCP/IP components</a:t>
            </a:r>
          </a:p>
        </p:txBody>
      </p:sp>
    </p:spTree>
    <p:extLst>
      <p:ext uri="{BB962C8B-B14F-4D97-AF65-F5344CB8AC3E}">
        <p14:creationId xmlns:p14="http://schemas.microsoft.com/office/powerpoint/2010/main" val="2206586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Network+ Guide to Networks, 7th Edition</a:t>
            </a:r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A144A95-C6C6-40D0-8BD8-1BCF5468B0FC}" type="slidenum">
              <a:rPr lang="en-US"/>
              <a:pPr eaLnBrk="1" hangingPunct="1"/>
              <a:t>21</a:t>
            </a:fld>
            <a:endParaRPr lang="en-US" dirty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70C0"/>
                </a:solidFill>
              </a:rPr>
              <a:t>The nbtstat </a:t>
            </a:r>
            <a:r>
              <a:rPr lang="en-US" dirty="0"/>
              <a:t>utility provides information about NetBIOS names and their addresses</a:t>
            </a:r>
          </a:p>
          <a:p>
            <a:pPr eaLnBrk="1" hangingPunct="1"/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traceroute</a:t>
            </a:r>
            <a:r>
              <a:rPr lang="en-US" dirty="0"/>
              <a:t> utility, known as </a:t>
            </a:r>
            <a:r>
              <a:rPr lang="en-US" dirty="0">
                <a:solidFill>
                  <a:srgbClr val="0070C0"/>
                </a:solidFill>
              </a:rPr>
              <a:t>tracert</a:t>
            </a:r>
            <a:r>
              <a:rPr lang="en-US" dirty="0"/>
              <a:t> on Windows-based system, uses ICMP to trace the path from one networked node to another</a:t>
            </a:r>
          </a:p>
          <a:p>
            <a:pPr eaLnBrk="1" hangingPunct="1"/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route</a:t>
            </a:r>
            <a:r>
              <a:rPr lang="en-US" dirty="0"/>
              <a:t> command allows you to view a host’s routing table and add, delete, or modify preferred routes</a:t>
            </a:r>
          </a:p>
        </p:txBody>
      </p:sp>
    </p:spTree>
    <p:extLst>
      <p:ext uri="{BB962C8B-B14F-4D97-AF65-F5344CB8AC3E}">
        <p14:creationId xmlns:p14="http://schemas.microsoft.com/office/powerpoint/2010/main" val="67803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Troubleshooting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netstat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- displays TCP/IP statistics and details about TCP/IP components/connections on a host</a:t>
            </a:r>
          </a:p>
          <a:p>
            <a:pPr lvl="1"/>
            <a:r>
              <a:rPr lang="en-US" dirty="0"/>
              <a:t>Information that can be obtained 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netstat </a:t>
            </a:r>
            <a:r>
              <a:rPr lang="en-US" dirty="0"/>
              <a:t>command includes:</a:t>
            </a:r>
          </a:p>
          <a:p>
            <a:pPr lvl="2"/>
            <a:r>
              <a:rPr lang="en-US" dirty="0"/>
              <a:t>The port on which a particular TCP/IP service is running</a:t>
            </a:r>
          </a:p>
          <a:p>
            <a:pPr lvl="2"/>
            <a:r>
              <a:rPr lang="en-US" dirty="0"/>
              <a:t>Which network connections are currently established for a client</a:t>
            </a:r>
          </a:p>
          <a:p>
            <a:pPr lvl="2"/>
            <a:r>
              <a:rPr lang="en-US" dirty="0"/>
              <a:t>How many messages have been handled by a network interface since it was activated</a:t>
            </a:r>
          </a:p>
          <a:p>
            <a:pPr lvl="2"/>
            <a:r>
              <a:rPr lang="en-US" dirty="0"/>
              <a:t>How many data errors have occurred on a particular network interface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00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Troubleshooting Tools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5362" name="Picture 2" descr="netstat command options" title="Table 3-9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7107735" cy="391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8569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Troubleshooting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nbtstat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- provides information about NetBIOS statistics and resolve NetBIOS names to their IP addresses</a:t>
            </a:r>
          </a:p>
          <a:p>
            <a:pPr lvl="1"/>
            <a:r>
              <a:rPr lang="en-US" dirty="0"/>
              <a:t>If you know the NetBIOS name of a workstation, you can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nbtstat</a:t>
            </a:r>
            <a:r>
              <a:rPr lang="en-US" dirty="0"/>
              <a:t> to determine its IP address</a:t>
            </a:r>
          </a:p>
          <a:p>
            <a:pPr lvl="1"/>
            <a:r>
              <a:rPr lang="en-US" dirty="0"/>
              <a:t>NetBIOS is a Windows protocol that was once an alternative to TCP/IP</a:t>
            </a:r>
          </a:p>
          <a:p>
            <a:pPr lvl="2"/>
            <a:r>
              <a:rPr lang="en-US" dirty="0"/>
              <a:t>Mostly used by legacy applications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5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Troubleshooting Tools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6386" name="Picture 2" descr="nbtstat command options" title="Table 3-10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7693359" cy="3148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66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Troubleshooting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tracert</a:t>
            </a:r>
            <a:r>
              <a:rPr lang="en-US" b="1" dirty="0">
                <a:solidFill>
                  <a:srgbClr val="0070C0"/>
                </a:solidFill>
              </a:rPr>
              <a:t> or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traceroute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-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Windows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tracert</a:t>
            </a:r>
            <a:r>
              <a:rPr lang="en-US" dirty="0"/>
              <a:t> utility uses ICMP echo requests to trace the path from one networked node to another, identifying all intermediate hops between the nodes</a:t>
            </a:r>
          </a:p>
          <a:p>
            <a:pPr lvl="1"/>
            <a:r>
              <a:rPr lang="en-US" dirty="0"/>
              <a:t>Linux, UNIX, and OS X system use the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traceroute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utility to send UDP messages to a random port on the destination node (concept is the same as tracert)</a:t>
            </a:r>
          </a:p>
          <a:p>
            <a:pPr lvl="1"/>
            <a:r>
              <a:rPr lang="en-US" dirty="0"/>
              <a:t>Both utilities employ a trial-and-error approach to discover the nodes at each hop from source to destination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33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Troubleshooting Tools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098" name="Picture 2" descr="The traceroute utility uses error messages from routers to map nodes on a route" title="Figure 3-20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7123312" cy="32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7572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Troubleshooting Tools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7410" name="Picture 2" descr="traceroute and tracert command options" title="Table 3-1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165740" cy="4144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6121904"/>
      </p:ext>
    </p:extLst>
  </p:cSld>
  <p:clrMapOvr>
    <a:masterClrMapping/>
  </p:clrMapOvr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17932</TotalTime>
  <Words>2195</Words>
  <Application>Microsoft Office PowerPoint</Application>
  <PresentationFormat>On-screen Show (4:3)</PresentationFormat>
  <Paragraphs>250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ＭＳ Ｐゴシック</vt:lpstr>
      <vt:lpstr>Arial</vt:lpstr>
      <vt:lpstr>Calibri</vt:lpstr>
      <vt:lpstr>Courier New</vt:lpstr>
      <vt:lpstr>Times New Roman</vt:lpstr>
      <vt:lpstr>3_Default Design</vt:lpstr>
      <vt:lpstr>2_Default Design</vt:lpstr>
      <vt:lpstr>1_Default Design</vt:lpstr>
      <vt:lpstr>Default Design</vt:lpstr>
      <vt:lpstr> How Data Is Transported Over Networks Part2  Troubleshooting Router Issues</vt:lpstr>
      <vt:lpstr>Troubleshooting Router Issues</vt:lpstr>
      <vt:lpstr>Troubleshooting Tools</vt:lpstr>
      <vt:lpstr>Troubleshooting Tools</vt:lpstr>
      <vt:lpstr>Troubleshooting Tools</vt:lpstr>
      <vt:lpstr>Troubleshooting Tools</vt:lpstr>
      <vt:lpstr>Troubleshooting Tools</vt:lpstr>
      <vt:lpstr>Troubleshooting Tools</vt:lpstr>
      <vt:lpstr>Troubleshooting Tools</vt:lpstr>
      <vt:lpstr>Troubleshooting Tools</vt:lpstr>
      <vt:lpstr>Troubleshooting Tools</vt:lpstr>
      <vt:lpstr>Troubleshooting Tools</vt:lpstr>
      <vt:lpstr>Solving Common Routing Problems</vt:lpstr>
      <vt:lpstr>Solving Common Routing Problems</vt:lpstr>
      <vt:lpstr>Solving Common Routing Problems</vt:lpstr>
      <vt:lpstr>Solving Common Routing Problems</vt:lpstr>
      <vt:lpstr>Solving Common Routing Problems</vt:lpstr>
      <vt:lpstr>Solving Common Routing Problems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Julie</dc:creator>
  <cp:lastModifiedBy>djohara benyamina</cp:lastModifiedBy>
  <cp:revision>625</cp:revision>
  <dcterms:created xsi:type="dcterms:W3CDTF">2007-07-09T21:56:01Z</dcterms:created>
  <dcterms:modified xsi:type="dcterms:W3CDTF">2017-09-25T14:02:52Z</dcterms:modified>
</cp:coreProperties>
</file>