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60" r:id="rId8"/>
    <p:sldId id="259" r:id="rId9"/>
    <p:sldId id="262" r:id="rId10"/>
    <p:sldId id="263" r:id="rId11"/>
    <p:sldId id="264" r:id="rId12"/>
    <p:sldId id="280" r:id="rId13"/>
    <p:sldId id="265" r:id="rId14"/>
    <p:sldId id="266" r:id="rId15"/>
    <p:sldId id="268" r:id="rId16"/>
    <p:sldId id="279" r:id="rId17"/>
    <p:sldId id="281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6" autoAdjust="0"/>
    <p:restoredTop sz="94660"/>
  </p:normalViewPr>
  <p:slideViewPr>
    <p:cSldViewPr snapToGrid="0">
      <p:cViewPr>
        <p:scale>
          <a:sx n="170" d="100"/>
          <a:sy n="170" d="100"/>
        </p:scale>
        <p:origin x="-20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anne Brodeur" userId="77a262db-0311-4ac5-8c9d-8992d7e5c2e0" providerId="ADAL" clId="{9675178C-3E2E-1146-8F66-FF8D4FF04549}"/>
    <pc:docChg chg="undo custSel addSld delSld modSld">
      <pc:chgData name="Andréanne Brodeur" userId="77a262db-0311-4ac5-8c9d-8992d7e5c2e0" providerId="ADAL" clId="{9675178C-3E2E-1146-8F66-FF8D4FF04549}" dt="2023-03-04T16:35:24.220" v="777" actId="20577"/>
      <pc:docMkLst>
        <pc:docMk/>
      </pc:docMkLst>
      <pc:sldChg chg="modSp mod">
        <pc:chgData name="Andréanne Brodeur" userId="77a262db-0311-4ac5-8c9d-8992d7e5c2e0" providerId="ADAL" clId="{9675178C-3E2E-1146-8F66-FF8D4FF04549}" dt="2023-03-03T20:42:58.693" v="49" actId="20577"/>
        <pc:sldMkLst>
          <pc:docMk/>
          <pc:sldMk cId="840316746" sldId="257"/>
        </pc:sldMkLst>
        <pc:spChg chg="mod">
          <ac:chgData name="Andréanne Brodeur" userId="77a262db-0311-4ac5-8c9d-8992d7e5c2e0" providerId="ADAL" clId="{9675178C-3E2E-1146-8F66-FF8D4FF04549}" dt="2023-03-03T20:42:58.693" v="49" actId="20577"/>
          <ac:spMkLst>
            <pc:docMk/>
            <pc:sldMk cId="840316746" sldId="257"/>
            <ac:spMk id="2" creationId="{00000000-0000-0000-0000-000000000000}"/>
          </ac:spMkLst>
        </pc:spChg>
      </pc:sldChg>
      <pc:sldChg chg="modSp mod modShow">
        <pc:chgData name="Andréanne Brodeur" userId="77a262db-0311-4ac5-8c9d-8992d7e5c2e0" providerId="ADAL" clId="{9675178C-3E2E-1146-8F66-FF8D4FF04549}" dt="2023-03-03T20:44:20.707" v="140" actId="20577"/>
        <pc:sldMkLst>
          <pc:docMk/>
          <pc:sldMk cId="3838956109" sldId="258"/>
        </pc:sldMkLst>
        <pc:spChg chg="mod">
          <ac:chgData name="Andréanne Brodeur" userId="77a262db-0311-4ac5-8c9d-8992d7e5c2e0" providerId="ADAL" clId="{9675178C-3E2E-1146-8F66-FF8D4FF04549}" dt="2023-03-03T20:44:20.707" v="140" actId="20577"/>
          <ac:spMkLst>
            <pc:docMk/>
            <pc:sldMk cId="3838956109" sldId="258"/>
            <ac:spMk id="3" creationId="{00000000-0000-0000-0000-000000000000}"/>
          </ac:spMkLst>
        </pc:spChg>
      </pc:sldChg>
      <pc:sldChg chg="modSp mod">
        <pc:chgData name="Andréanne Brodeur" userId="77a262db-0311-4ac5-8c9d-8992d7e5c2e0" providerId="ADAL" clId="{9675178C-3E2E-1146-8F66-FF8D4FF04549}" dt="2023-03-03T21:05:41.691" v="213" actId="20577"/>
        <pc:sldMkLst>
          <pc:docMk/>
          <pc:sldMk cId="1916139185" sldId="259"/>
        </pc:sldMkLst>
        <pc:spChg chg="mod">
          <ac:chgData name="Andréanne Brodeur" userId="77a262db-0311-4ac5-8c9d-8992d7e5c2e0" providerId="ADAL" clId="{9675178C-3E2E-1146-8F66-FF8D4FF04549}" dt="2023-03-03T21:05:41.691" v="213" actId="20577"/>
          <ac:spMkLst>
            <pc:docMk/>
            <pc:sldMk cId="1916139185" sldId="259"/>
            <ac:spMk id="3" creationId="{00000000-0000-0000-0000-000000000000}"/>
          </ac:spMkLst>
        </pc:spChg>
      </pc:sldChg>
      <pc:sldChg chg="modSp mod">
        <pc:chgData name="Andréanne Brodeur" userId="77a262db-0311-4ac5-8c9d-8992d7e5c2e0" providerId="ADAL" clId="{9675178C-3E2E-1146-8F66-FF8D4FF04549}" dt="2023-03-04T14:55:46.186" v="707" actId="20577"/>
        <pc:sldMkLst>
          <pc:docMk/>
          <pc:sldMk cId="616691688" sldId="262"/>
        </pc:sldMkLst>
        <pc:spChg chg="mod">
          <ac:chgData name="Andréanne Brodeur" userId="77a262db-0311-4ac5-8c9d-8992d7e5c2e0" providerId="ADAL" clId="{9675178C-3E2E-1146-8F66-FF8D4FF04549}" dt="2023-03-04T14:39:54.047" v="679" actId="20577"/>
          <ac:spMkLst>
            <pc:docMk/>
            <pc:sldMk cId="616691688" sldId="262"/>
            <ac:spMk id="2" creationId="{00000000-0000-0000-0000-000000000000}"/>
          </ac:spMkLst>
        </pc:spChg>
        <pc:spChg chg="mod">
          <ac:chgData name="Andréanne Brodeur" userId="77a262db-0311-4ac5-8c9d-8992d7e5c2e0" providerId="ADAL" clId="{9675178C-3E2E-1146-8F66-FF8D4FF04549}" dt="2023-03-04T14:55:46.186" v="707" actId="20577"/>
          <ac:spMkLst>
            <pc:docMk/>
            <pc:sldMk cId="616691688" sldId="262"/>
            <ac:spMk id="3" creationId="{00000000-0000-0000-0000-000000000000}"/>
          </ac:spMkLst>
        </pc:spChg>
      </pc:sldChg>
      <pc:sldChg chg="modSp mod">
        <pc:chgData name="Andréanne Brodeur" userId="77a262db-0311-4ac5-8c9d-8992d7e5c2e0" providerId="ADAL" clId="{9675178C-3E2E-1146-8F66-FF8D4FF04549}" dt="2023-03-04T15:02:37.013" v="708" actId="20577"/>
        <pc:sldMkLst>
          <pc:docMk/>
          <pc:sldMk cId="3046413577" sldId="263"/>
        </pc:sldMkLst>
        <pc:spChg chg="mod">
          <ac:chgData name="Andréanne Brodeur" userId="77a262db-0311-4ac5-8c9d-8992d7e5c2e0" providerId="ADAL" clId="{9675178C-3E2E-1146-8F66-FF8D4FF04549}" dt="2023-03-04T15:02:37.013" v="708" actId="20577"/>
          <ac:spMkLst>
            <pc:docMk/>
            <pc:sldMk cId="3046413577" sldId="263"/>
            <ac:spMk id="3" creationId="{00000000-0000-0000-0000-000000000000}"/>
          </ac:spMkLst>
        </pc:spChg>
      </pc:sldChg>
      <pc:sldChg chg="modSp mod">
        <pc:chgData name="Andréanne Brodeur" userId="77a262db-0311-4ac5-8c9d-8992d7e5c2e0" providerId="ADAL" clId="{9675178C-3E2E-1146-8F66-FF8D4FF04549}" dt="2023-03-04T15:57:04.222" v="713" actId="20577"/>
        <pc:sldMkLst>
          <pc:docMk/>
          <pc:sldMk cId="3196993745" sldId="264"/>
        </pc:sldMkLst>
        <pc:spChg chg="mod">
          <ac:chgData name="Andréanne Brodeur" userId="77a262db-0311-4ac5-8c9d-8992d7e5c2e0" providerId="ADAL" clId="{9675178C-3E2E-1146-8F66-FF8D4FF04549}" dt="2023-03-04T15:57:04.222" v="713" actId="20577"/>
          <ac:spMkLst>
            <pc:docMk/>
            <pc:sldMk cId="3196993745" sldId="264"/>
            <ac:spMk id="3" creationId="{00000000-0000-0000-0000-000000000000}"/>
          </ac:spMkLst>
        </pc:spChg>
      </pc:sldChg>
      <pc:sldChg chg="mod modShow">
        <pc:chgData name="Andréanne Brodeur" userId="77a262db-0311-4ac5-8c9d-8992d7e5c2e0" providerId="ADAL" clId="{9675178C-3E2E-1146-8F66-FF8D4FF04549}" dt="2023-03-03T21:01:32.931" v="211" actId="729"/>
        <pc:sldMkLst>
          <pc:docMk/>
          <pc:sldMk cId="601306023" sldId="265"/>
        </pc:sldMkLst>
      </pc:sldChg>
      <pc:sldChg chg="modSp mod">
        <pc:chgData name="Andréanne Brodeur" userId="77a262db-0311-4ac5-8c9d-8992d7e5c2e0" providerId="ADAL" clId="{9675178C-3E2E-1146-8F66-FF8D4FF04549}" dt="2023-03-04T16:18:23.854" v="728" actId="20577"/>
        <pc:sldMkLst>
          <pc:docMk/>
          <pc:sldMk cId="1360356678" sldId="266"/>
        </pc:sldMkLst>
        <pc:spChg chg="mod">
          <ac:chgData name="Andréanne Brodeur" userId="77a262db-0311-4ac5-8c9d-8992d7e5c2e0" providerId="ADAL" clId="{9675178C-3E2E-1146-8F66-FF8D4FF04549}" dt="2023-03-04T16:18:23.854" v="728" actId="20577"/>
          <ac:spMkLst>
            <pc:docMk/>
            <pc:sldMk cId="1360356678" sldId="266"/>
            <ac:spMk id="2" creationId="{00000000-0000-0000-0000-000000000000}"/>
          </ac:spMkLst>
        </pc:spChg>
      </pc:sldChg>
      <pc:sldChg chg="del">
        <pc:chgData name="Andréanne Brodeur" userId="77a262db-0311-4ac5-8c9d-8992d7e5c2e0" providerId="ADAL" clId="{9675178C-3E2E-1146-8F66-FF8D4FF04549}" dt="2023-03-03T21:02:37.901" v="212" actId="2696"/>
        <pc:sldMkLst>
          <pc:docMk/>
          <pc:sldMk cId="109775250" sldId="267"/>
        </pc:sldMkLst>
      </pc:sldChg>
      <pc:sldChg chg="mod modShow">
        <pc:chgData name="Andréanne Brodeur" userId="77a262db-0311-4ac5-8c9d-8992d7e5c2e0" providerId="ADAL" clId="{9675178C-3E2E-1146-8F66-FF8D4FF04549}" dt="2023-03-03T20:38:32.417" v="0" actId="729"/>
        <pc:sldMkLst>
          <pc:docMk/>
          <pc:sldMk cId="2983029105" sldId="276"/>
        </pc:sldMkLst>
      </pc:sldChg>
      <pc:sldChg chg="mod modShow">
        <pc:chgData name="Andréanne Brodeur" userId="77a262db-0311-4ac5-8c9d-8992d7e5c2e0" providerId="ADAL" clId="{9675178C-3E2E-1146-8F66-FF8D4FF04549}" dt="2023-03-03T20:38:41.445" v="1" actId="729"/>
        <pc:sldMkLst>
          <pc:docMk/>
          <pc:sldMk cId="4283652911" sldId="277"/>
        </pc:sldMkLst>
      </pc:sldChg>
      <pc:sldChg chg="mod modShow">
        <pc:chgData name="Andréanne Brodeur" userId="77a262db-0311-4ac5-8c9d-8992d7e5c2e0" providerId="ADAL" clId="{9675178C-3E2E-1146-8F66-FF8D4FF04549}" dt="2023-03-03T20:38:52.629" v="2" actId="729"/>
        <pc:sldMkLst>
          <pc:docMk/>
          <pc:sldMk cId="3985388532" sldId="278"/>
        </pc:sldMkLst>
      </pc:sldChg>
      <pc:sldChg chg="modSp mod">
        <pc:chgData name="Andréanne Brodeur" userId="77a262db-0311-4ac5-8c9d-8992d7e5c2e0" providerId="ADAL" clId="{9675178C-3E2E-1146-8F66-FF8D4FF04549}" dt="2023-03-04T16:29:15.920" v="758" actId="20577"/>
        <pc:sldMkLst>
          <pc:docMk/>
          <pc:sldMk cId="4162051749" sldId="279"/>
        </pc:sldMkLst>
        <pc:spChg chg="mod">
          <ac:chgData name="Andréanne Brodeur" userId="77a262db-0311-4ac5-8c9d-8992d7e5c2e0" providerId="ADAL" clId="{9675178C-3E2E-1146-8F66-FF8D4FF04549}" dt="2023-03-04T16:29:15.920" v="758" actId="20577"/>
          <ac:spMkLst>
            <pc:docMk/>
            <pc:sldMk cId="4162051749" sldId="279"/>
            <ac:spMk id="3" creationId="{00000000-0000-0000-0000-000000000000}"/>
          </ac:spMkLst>
        </pc:spChg>
      </pc:sldChg>
      <pc:sldChg chg="modSp new mod">
        <pc:chgData name="Andréanne Brodeur" userId="77a262db-0311-4ac5-8c9d-8992d7e5c2e0" providerId="ADAL" clId="{9675178C-3E2E-1146-8F66-FF8D4FF04549}" dt="2023-03-04T16:35:24.220" v="777" actId="20577"/>
        <pc:sldMkLst>
          <pc:docMk/>
          <pc:sldMk cId="3086347700" sldId="281"/>
        </pc:sldMkLst>
        <pc:spChg chg="mod">
          <ac:chgData name="Andréanne Brodeur" userId="77a262db-0311-4ac5-8c9d-8992d7e5c2e0" providerId="ADAL" clId="{9675178C-3E2E-1146-8F66-FF8D4FF04549}" dt="2023-03-04T13:43:52.937" v="580" actId="20577"/>
          <ac:spMkLst>
            <pc:docMk/>
            <pc:sldMk cId="3086347700" sldId="281"/>
            <ac:spMk id="2" creationId="{4E01129F-CE63-7F02-678E-18019258A2A5}"/>
          </ac:spMkLst>
        </pc:spChg>
        <pc:spChg chg="mod">
          <ac:chgData name="Andréanne Brodeur" userId="77a262db-0311-4ac5-8c9d-8992d7e5c2e0" providerId="ADAL" clId="{9675178C-3E2E-1146-8F66-FF8D4FF04549}" dt="2023-03-04T16:35:24.220" v="777" actId="20577"/>
          <ac:spMkLst>
            <pc:docMk/>
            <pc:sldMk cId="3086347700" sldId="281"/>
            <ac:spMk id="3" creationId="{A3735957-CEA0-A8D0-8CF7-DCFA92FA0A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Français </a:t>
            </a:r>
            <a:r>
              <a:rPr lang="fr-CA"/>
              <a:t>pour non-francophones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Épisode 9 : au chalet</a:t>
            </a:r>
          </a:p>
        </p:txBody>
      </p:sp>
    </p:spTree>
    <p:extLst>
      <p:ext uri="{BB962C8B-B14F-4D97-AF65-F5344CB8AC3E}">
        <p14:creationId xmlns:p14="http://schemas.microsoft.com/office/powerpoint/2010/main" val="61212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Par ici </a:t>
            </a:r>
            <a:r>
              <a:rPr lang="fr-CA" dirty="0"/>
              <a:t>: 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p.70 #1</a:t>
            </a:r>
          </a:p>
          <a:p>
            <a:endParaRPr lang="fr-CA" dirty="0"/>
          </a:p>
          <a:p>
            <a:r>
              <a:rPr lang="fr-CA" dirty="0"/>
              <a:t>p.72 , exercice 1</a:t>
            </a:r>
          </a:p>
        </p:txBody>
      </p:sp>
    </p:spTree>
    <p:extLst>
      <p:ext uri="{BB962C8B-B14F-4D97-AF65-F5344CB8AC3E}">
        <p14:creationId xmlns:p14="http://schemas.microsoft.com/office/powerpoint/2010/main" val="304641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comparaisons avec l’adjectif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Pour faire une comparaison avec un adjectif, on utilise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plus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moins</a:t>
            </a:r>
            <a:r>
              <a:rPr lang="fr-CA" dirty="0"/>
              <a:t> ou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aussi</a:t>
            </a:r>
            <a:r>
              <a:rPr lang="fr-CA" dirty="0"/>
              <a:t> suivi d’un adjectif. </a:t>
            </a:r>
          </a:p>
          <a:p>
            <a:pPr lvl="1"/>
            <a:r>
              <a:rPr lang="fr-CA" dirty="0"/>
              <a:t>Ex. : la maison de Diane est gigantesque. </a:t>
            </a:r>
          </a:p>
          <a:p>
            <a:pPr lvl="1"/>
            <a:r>
              <a:rPr lang="fr-CA" dirty="0"/>
              <a:t>La maison d’André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moins grande</a:t>
            </a:r>
            <a:r>
              <a:rPr lang="fr-CA" dirty="0"/>
              <a:t>. / La maison d’André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plus petite</a:t>
            </a:r>
            <a:r>
              <a:rPr lang="fr-CA" dirty="0"/>
              <a:t>. </a:t>
            </a:r>
          </a:p>
          <a:p>
            <a:r>
              <a:rPr lang="fr-CA" dirty="0"/>
              <a:t>On peut aussi comparer deux éléments dans la même phrase en utilisant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que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Ex. : La maison d’André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moins grande que </a:t>
            </a:r>
            <a:r>
              <a:rPr lang="fr-CA" dirty="0"/>
              <a:t>la maison de Diane. </a:t>
            </a:r>
          </a:p>
          <a:p>
            <a:pPr lvl="1"/>
            <a:r>
              <a:rPr lang="fr-CA" dirty="0"/>
              <a:t>Ex. : La maison d’André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aussi grande que</a:t>
            </a:r>
            <a:r>
              <a:rPr lang="fr-CA" dirty="0"/>
              <a:t> la maison de Diane.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/>
              <a:t>Faire P.72 le #2 A et B</a:t>
            </a:r>
          </a:p>
        </p:txBody>
      </p:sp>
    </p:spTree>
    <p:extLst>
      <p:ext uri="{BB962C8B-B14F-4D97-AF65-F5344CB8AC3E}">
        <p14:creationId xmlns:p14="http://schemas.microsoft.com/office/powerpoint/2010/main" val="319699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174A5-58AB-4C28-81AC-597F440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P. 72, #2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AE121-C91D-4231-8CE8-E6F4991F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L’appartement B est plus cher que l’appartement A. </a:t>
            </a:r>
          </a:p>
          <a:p>
            <a:r>
              <a:rPr lang="fr-CA" dirty="0"/>
              <a:t>L’appartement A est plus petit que l’appartement B. </a:t>
            </a:r>
          </a:p>
          <a:p>
            <a:r>
              <a:rPr lang="fr-CA" dirty="0"/>
              <a:t>L’appartement A est aussi confortable que l’appartement B. </a:t>
            </a:r>
          </a:p>
          <a:p>
            <a:r>
              <a:rPr lang="fr-CA" dirty="0"/>
              <a:t>L’appartement A est moins propre que l’appartement B. </a:t>
            </a:r>
          </a:p>
          <a:p>
            <a:r>
              <a:rPr lang="fr-CA" dirty="0"/>
              <a:t>L’appartement B est plus lumineux que l’appartement A. / L’appartement B a plus de luminosité que l’appartement A. </a:t>
            </a:r>
          </a:p>
        </p:txBody>
      </p:sp>
    </p:spTree>
    <p:extLst>
      <p:ext uri="{BB962C8B-B14F-4D97-AF65-F5344CB8AC3E}">
        <p14:creationId xmlns:p14="http://schemas.microsoft.com/office/powerpoint/2010/main" val="22898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Par ici </a:t>
            </a:r>
            <a:r>
              <a:rPr lang="fr-CA" dirty="0"/>
              <a:t>: 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p.72 , exercice 2</a:t>
            </a:r>
          </a:p>
          <a:p>
            <a:r>
              <a:rPr lang="fr-CA" dirty="0"/>
              <a:t>Correction </a:t>
            </a:r>
          </a:p>
          <a:p>
            <a:r>
              <a:rPr lang="fr-CA" dirty="0"/>
              <a:t>P. 73, exercice 1 </a:t>
            </a:r>
          </a:p>
        </p:txBody>
      </p:sp>
    </p:spTree>
    <p:extLst>
      <p:ext uri="{BB962C8B-B14F-4D97-AF65-F5344CB8AC3E}">
        <p14:creationId xmlns:p14="http://schemas.microsoft.com/office/powerpoint/2010/main" val="6013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futur proche (p.73) MÉMO.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Sert à parler d’un évènement futur. On l’utilise davantage à l’oral. </a:t>
            </a:r>
          </a:p>
          <a:p>
            <a:r>
              <a:rPr lang="fr-CA" dirty="0"/>
              <a:t>Il se construit ainsi : verbe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aller</a:t>
            </a:r>
            <a:r>
              <a:rPr lang="fr-CA" dirty="0"/>
              <a:t> au présent +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infinitif</a:t>
            </a:r>
            <a:r>
              <a:rPr lang="fr-CA" dirty="0"/>
              <a:t> du verbe</a:t>
            </a:r>
          </a:p>
          <a:p>
            <a:pPr lvl="1"/>
            <a:r>
              <a:rPr lang="fr-CA" dirty="0"/>
              <a:t>Je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vais visiter </a:t>
            </a:r>
            <a:r>
              <a:rPr lang="fr-CA" dirty="0"/>
              <a:t>le Nouveau-Brunswick</a:t>
            </a:r>
          </a:p>
          <a:p>
            <a:pPr lvl="1"/>
            <a:r>
              <a:rPr lang="fr-CA" dirty="0"/>
              <a:t>Tu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vas faire </a:t>
            </a:r>
            <a:r>
              <a:rPr lang="fr-CA" dirty="0"/>
              <a:t>du vélo</a:t>
            </a:r>
          </a:p>
          <a:p>
            <a:pPr lvl="1"/>
            <a:r>
              <a:rPr lang="fr-CA" dirty="0"/>
              <a:t>Elle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 prendre </a:t>
            </a:r>
            <a:r>
              <a:rPr lang="fr-CA" dirty="0"/>
              <a:t>l’autobus</a:t>
            </a:r>
          </a:p>
          <a:p>
            <a:pPr lvl="1"/>
            <a:r>
              <a:rPr lang="fr-CA" dirty="0"/>
              <a:t>On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 partir </a:t>
            </a:r>
            <a:r>
              <a:rPr lang="fr-CA" dirty="0"/>
              <a:t>avec les enfants. </a:t>
            </a:r>
          </a:p>
          <a:p>
            <a:pPr lvl="1"/>
            <a:r>
              <a:rPr lang="fr-CA" dirty="0"/>
              <a:t>Nous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allons prendre </a:t>
            </a:r>
            <a:r>
              <a:rPr lang="fr-CA" dirty="0"/>
              <a:t>une pause bien méritée.</a:t>
            </a:r>
          </a:p>
          <a:p>
            <a:pPr lvl="1"/>
            <a:r>
              <a:rPr lang="fr-CA" dirty="0"/>
              <a:t>Vous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allez aller </a:t>
            </a:r>
            <a:r>
              <a:rPr lang="fr-CA" dirty="0"/>
              <a:t>au musée?</a:t>
            </a:r>
          </a:p>
          <a:p>
            <a:pPr lvl="1"/>
            <a:r>
              <a:rPr lang="fr-CA" dirty="0"/>
              <a:t>Ils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vont lire </a:t>
            </a:r>
            <a:r>
              <a:rPr lang="fr-CA" dirty="0"/>
              <a:t>un roman policier.</a:t>
            </a:r>
          </a:p>
          <a:p>
            <a:pPr lvl="1"/>
            <a:r>
              <a:rPr lang="fr-CA" dirty="0"/>
              <a:t>Elles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vont gouter </a:t>
            </a:r>
            <a:r>
              <a:rPr lang="fr-CA" dirty="0"/>
              <a:t>aux spécialités de la région.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035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Différence entre futur proche et futur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b="1" dirty="0"/>
              <a:t>Futur proche : </a:t>
            </a:r>
          </a:p>
          <a:p>
            <a:pPr lvl="1"/>
            <a:r>
              <a:rPr lang="fr-CA" dirty="0"/>
              <a:t>Je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vais visiter </a:t>
            </a:r>
            <a:r>
              <a:rPr lang="fr-CA" dirty="0"/>
              <a:t>mon ami. </a:t>
            </a:r>
          </a:p>
          <a:p>
            <a:pPr lvl="1"/>
            <a:r>
              <a:rPr lang="fr-CA" dirty="0"/>
              <a:t>Tu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vas aller </a:t>
            </a:r>
            <a:r>
              <a:rPr lang="fr-CA" dirty="0"/>
              <a:t>à la bibliothèque.	</a:t>
            </a:r>
          </a:p>
          <a:p>
            <a:pPr lvl="1"/>
            <a:r>
              <a:rPr lang="fr-CA" dirty="0"/>
              <a:t>Il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va faire </a:t>
            </a:r>
            <a:r>
              <a:rPr lang="fr-CA" dirty="0"/>
              <a:t>ses devoirs.</a:t>
            </a:r>
          </a:p>
          <a:p>
            <a:pPr lvl="1"/>
            <a:r>
              <a:rPr lang="fr-CA" dirty="0"/>
              <a:t>Nous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allons manger </a:t>
            </a:r>
            <a:r>
              <a:rPr lang="fr-CA" dirty="0"/>
              <a:t>ensemble.</a:t>
            </a:r>
          </a:p>
          <a:p>
            <a:pPr lvl="1"/>
            <a:r>
              <a:rPr lang="fr-CA" dirty="0"/>
              <a:t>Vous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allez parler </a:t>
            </a:r>
            <a:r>
              <a:rPr lang="fr-CA" dirty="0"/>
              <a:t>avec l’enseignante.</a:t>
            </a:r>
          </a:p>
          <a:p>
            <a:pPr lvl="1"/>
            <a:r>
              <a:rPr lang="fr-CA" dirty="0"/>
              <a:t>Ils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vont porter </a:t>
            </a:r>
            <a:r>
              <a:rPr lang="fr-CA" dirty="0"/>
              <a:t>leur masque.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b="1" dirty="0"/>
              <a:t>Futur simple : </a:t>
            </a:r>
          </a:p>
          <a:p>
            <a:pPr lvl="1"/>
            <a:r>
              <a:rPr lang="fr-CA" dirty="0"/>
              <a:t>Je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visiterai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mon ami. </a:t>
            </a:r>
          </a:p>
          <a:p>
            <a:pPr lvl="1"/>
            <a:r>
              <a:rPr lang="fr-CA" dirty="0"/>
              <a:t>Tu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iras</a:t>
            </a:r>
            <a:r>
              <a:rPr lang="fr-CA" dirty="0"/>
              <a:t> à la bibliothèque. </a:t>
            </a:r>
          </a:p>
          <a:p>
            <a:pPr lvl="1"/>
            <a:r>
              <a:rPr lang="fr-CA" dirty="0"/>
              <a:t>Il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fera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ses devoirs.</a:t>
            </a:r>
          </a:p>
          <a:p>
            <a:pPr lvl="1"/>
            <a:r>
              <a:rPr lang="fr-CA" dirty="0"/>
              <a:t>Nous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mangerons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ensemble.</a:t>
            </a:r>
          </a:p>
          <a:p>
            <a:pPr lvl="1"/>
            <a:r>
              <a:rPr lang="fr-CA" dirty="0"/>
              <a:t>Vous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parlerez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avec l’enseignante.</a:t>
            </a:r>
          </a:p>
          <a:p>
            <a:pPr lvl="1"/>
            <a:r>
              <a:rPr lang="fr-CA" dirty="0"/>
              <a:t>Ils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porteront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leur masque.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544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Rappel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Devoir #3 à remettre ce dimanche (5 mars).</a:t>
            </a:r>
          </a:p>
          <a:p>
            <a:r>
              <a:rPr lang="fr-CA" sz="1600" dirty="0"/>
              <a:t>Finir l’épisode 9 (exercices audio et autres)</a:t>
            </a:r>
          </a:p>
          <a:p>
            <a:r>
              <a:rPr lang="fr-CA" dirty="0"/>
              <a:t>Prochain cours (7) en ligne, sur Zoom.</a:t>
            </a:r>
          </a:p>
          <a:p>
            <a:r>
              <a:rPr lang="fr-CA" sz="1400" dirty="0"/>
              <a:t>Cours 8 : 18 mars test 1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205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1129F-CE63-7F02-678E-18019258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étudier pour cours 8 (test 1 – 18 mars)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35957-CEA0-A8D0-8CF7-DCFA92FA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440"/>
            <a:ext cx="9817946" cy="5069840"/>
          </a:xfrm>
        </p:spPr>
        <p:txBody>
          <a:bodyPr>
            <a:normAutofit fontScale="47500" lnSpcReduction="2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Verbe pouvoir et devoir au présent (Épisode 4)</a:t>
            </a:r>
            <a:endParaRPr lang="fr-CA" sz="3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jours de la semaine et les mois de l’année (Épisode 4)</a:t>
            </a:r>
            <a:endParaRPr lang="fr-CA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verbe aller au présent (Épisode 5)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prépositions de lieu : chez / à l’ / à la /au (Épisode 5)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pronom EN (à ajouter dans une phrase pour ne pas répéter un item) (Épisode 5) p.45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Impératif / présent de l’indicatif et infinitif avec des </a:t>
            </a:r>
            <a:r>
              <a:rPr lang="fr-CA" sz="33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verbes réguliers (1</a:t>
            </a:r>
            <a:r>
              <a:rPr lang="fr-CA" sz="33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fr-CA" sz="33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groupe). </a:t>
            </a: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(Épisode 6)</a:t>
            </a:r>
            <a:endParaRPr lang="fr-CA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Conditionnel présent (verbe du 1</a:t>
            </a:r>
            <a:r>
              <a:rPr lang="fr-CA" sz="33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groupe) (Épisode 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/ cet /cette/ces (Épisode 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 des adjectifs / pluriel et fém. (Épisode 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des vêtements. (Épisode 8)</a:t>
            </a:r>
            <a:endParaRPr lang="fr-CA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Décrire une pièce (une salle) (Épisode 9)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fr-CA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Verbe : le futur proche (Épisode 9)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fr-CA" sz="33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Matériel permis : dictionnaire (sans appareil électronique)</a:t>
            </a:r>
            <a:endParaRPr lang="fr-CA" sz="33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3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Suite au test 1 : exercices	du cahier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Exercices p.48-53</a:t>
            </a:r>
          </a:p>
        </p:txBody>
      </p:sp>
    </p:spTree>
    <p:extLst>
      <p:ext uri="{BB962C8B-B14F-4D97-AF65-F5344CB8AC3E}">
        <p14:creationId xmlns:p14="http://schemas.microsoft.com/office/powerpoint/2010/main" val="422936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681" y="497857"/>
            <a:ext cx="4868561" cy="61699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294" y="609600"/>
            <a:ext cx="2410844" cy="19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7751"/>
            <a:ext cx="8596668" cy="1320800"/>
          </a:xfrm>
        </p:spPr>
        <p:txBody>
          <a:bodyPr/>
          <a:lstStyle/>
          <a:p>
            <a:r>
              <a:rPr lang="fr-CA" dirty="0"/>
              <a:t>Rappel : Quand utiliser </a:t>
            </a:r>
            <a:r>
              <a:rPr lang="fr-CA" b="1" i="1" dirty="0"/>
              <a:t>de</a:t>
            </a:r>
            <a:r>
              <a:rPr lang="fr-CA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6086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Pour exprimer quantité précise, en utilisant une unité de mesure ou un type de contenant +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ou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d’</a:t>
            </a:r>
            <a:r>
              <a:rPr lang="fr-CA" dirty="0"/>
              <a:t>. </a:t>
            </a:r>
          </a:p>
          <a:p>
            <a:pPr lvl="1"/>
            <a:r>
              <a:rPr lang="fr-CA" dirty="0"/>
              <a:t>Ex. : un sac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pommes, un kilo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riz, une bouteille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d’</a:t>
            </a:r>
            <a:r>
              <a:rPr lang="fr-CA" dirty="0"/>
              <a:t>eau, beaucoup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café, un peu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sel. </a:t>
            </a:r>
          </a:p>
          <a:p>
            <a:endParaRPr lang="fr-CA" dirty="0"/>
          </a:p>
          <a:p>
            <a:r>
              <a:rPr lang="fr-CA" dirty="0"/>
              <a:t>Pour exprimer une quantité indéterminé : avec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l’ </a:t>
            </a:r>
            <a:r>
              <a:rPr lang="fr-CA" dirty="0"/>
              <a:t>et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Du (+ masculin)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sel,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café. </a:t>
            </a:r>
          </a:p>
          <a:p>
            <a:pPr lvl="1"/>
            <a:r>
              <a:rPr lang="fr-CA" dirty="0"/>
              <a:t>De la (+ féminin)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la </a:t>
            </a:r>
            <a:r>
              <a:rPr lang="fr-CA" dirty="0"/>
              <a:t>farine.</a:t>
            </a:r>
          </a:p>
          <a:p>
            <a:pPr lvl="1"/>
            <a:r>
              <a:rPr lang="fr-CA" dirty="0"/>
              <a:t>De l’ (+ voyelle ou « h » muet)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l’</a:t>
            </a:r>
            <a:r>
              <a:rPr lang="fr-CA" dirty="0"/>
              <a:t>alcool,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l’</a:t>
            </a:r>
            <a:r>
              <a:rPr lang="fr-CA" dirty="0"/>
              <a:t>huile</a:t>
            </a:r>
          </a:p>
          <a:p>
            <a:pPr lvl="1"/>
            <a:r>
              <a:rPr lang="fr-CA" dirty="0"/>
              <a:t>Des (+ pluriel)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œufs. </a:t>
            </a:r>
          </a:p>
          <a:p>
            <a:endParaRPr lang="fr-CA" dirty="0"/>
          </a:p>
          <a:p>
            <a:r>
              <a:rPr lang="fr-CA" dirty="0"/>
              <a:t>Pour désigner différents sports (avec </a:t>
            </a:r>
            <a:r>
              <a:rPr lang="fr-CA" i="1" dirty="0"/>
              <a:t>faire</a:t>
            </a:r>
            <a:r>
              <a:rPr lang="fr-CA" dirty="0"/>
              <a:t>) et instruments de musique : avec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l’</a:t>
            </a:r>
            <a:r>
              <a:rPr lang="fr-CA" dirty="0"/>
              <a:t> .</a:t>
            </a:r>
          </a:p>
          <a:p>
            <a:pPr lvl="1"/>
            <a:r>
              <a:rPr lang="fr-CA" dirty="0"/>
              <a:t>Il fait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soccer, il fait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volleyball. </a:t>
            </a:r>
          </a:p>
          <a:p>
            <a:pPr lvl="1"/>
            <a:r>
              <a:rPr lang="fr-CA" dirty="0"/>
              <a:t>Il joue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la </a:t>
            </a:r>
            <a:r>
              <a:rPr lang="fr-CA" dirty="0"/>
              <a:t>flûte. </a:t>
            </a:r>
          </a:p>
          <a:p>
            <a:pPr lvl="1"/>
            <a:r>
              <a:rPr lang="fr-CA" dirty="0"/>
              <a:t>Il fait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l’</a:t>
            </a:r>
            <a:r>
              <a:rPr lang="fr-CA" dirty="0"/>
              <a:t>haltérophilie. </a:t>
            </a:r>
          </a:p>
        </p:txBody>
      </p:sp>
    </p:spTree>
    <p:extLst>
      <p:ext uri="{BB962C8B-B14F-4D97-AF65-F5344CB8AC3E}">
        <p14:creationId xmlns:p14="http://schemas.microsoft.com/office/powerpoint/2010/main" val="298302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73" y="1664043"/>
            <a:ext cx="5963680" cy="30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19" y="1654580"/>
            <a:ext cx="5701111" cy="39588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45" y="1654580"/>
            <a:ext cx="3374463" cy="1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9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55" y="716691"/>
            <a:ext cx="5873194" cy="52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19" y="1815932"/>
            <a:ext cx="4481845" cy="37940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65" y="982902"/>
            <a:ext cx="4571422" cy="49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Corrigé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4" y="-65902"/>
            <a:ext cx="4566914" cy="68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utiliser parfois </a:t>
            </a:r>
            <a:r>
              <a:rPr lang="fr-CA" b="1" i="1" dirty="0"/>
              <a:t>de</a:t>
            </a:r>
            <a:r>
              <a:rPr lang="fr-CA" dirty="0"/>
              <a:t> plutôt que </a:t>
            </a:r>
            <a:r>
              <a:rPr lang="fr-CA" b="1" i="1" dirty="0"/>
              <a:t>des</a:t>
            </a:r>
            <a:r>
              <a:rPr lang="fr-CA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un nom pluriel est précédé d’un </a:t>
            </a:r>
            <a:r>
              <a:rPr lang="fr-CA" b="1" dirty="0">
                <a:solidFill>
                  <a:srgbClr val="0070C0"/>
                </a:solidFill>
              </a:rPr>
              <a:t>adjectif</a:t>
            </a:r>
            <a:r>
              <a:rPr lang="fr-CA" dirty="0"/>
              <a:t> qualificatif,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fr-CA" dirty="0"/>
              <a:t> devient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/>
              <a:t> ou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d’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Ex. : J’ai vu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roses </a:t>
            </a:r>
            <a:r>
              <a:rPr lang="fr-CA" b="1" dirty="0">
                <a:solidFill>
                  <a:srgbClr val="0070C0"/>
                </a:solidFill>
              </a:rPr>
              <a:t>superbes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Ex. : J’ai vu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fr-CA" b="1" dirty="0">
                <a:solidFill>
                  <a:srgbClr val="0070C0"/>
                </a:solidFill>
              </a:rPr>
              <a:t>superbes</a:t>
            </a:r>
            <a:r>
              <a:rPr lang="fr-CA" dirty="0"/>
              <a:t> roses. </a:t>
            </a:r>
          </a:p>
          <a:p>
            <a:pPr lvl="1"/>
            <a:endParaRPr lang="fr-CA" dirty="0"/>
          </a:p>
          <a:p>
            <a:r>
              <a:rPr lang="fr-CA" dirty="0"/>
              <a:t>Dans une phrase </a:t>
            </a:r>
            <a:r>
              <a:rPr lang="fr-CA" b="1" dirty="0">
                <a:solidFill>
                  <a:srgbClr val="7030A0"/>
                </a:solidFill>
              </a:rPr>
              <a:t>négative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As-tu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fr-CA" dirty="0"/>
              <a:t> livres en français?</a:t>
            </a:r>
          </a:p>
          <a:p>
            <a:pPr lvl="1"/>
            <a:r>
              <a:rPr lang="fr-CA" dirty="0"/>
              <a:t>Non, je </a:t>
            </a:r>
            <a:r>
              <a:rPr lang="fr-CA" b="1" dirty="0">
                <a:solidFill>
                  <a:srgbClr val="7030A0"/>
                </a:solidFill>
              </a:rPr>
              <a:t>n’</a:t>
            </a:r>
            <a:r>
              <a:rPr lang="fr-CA" dirty="0"/>
              <a:t>ai </a:t>
            </a:r>
            <a:r>
              <a:rPr lang="fr-CA" b="1" dirty="0">
                <a:solidFill>
                  <a:srgbClr val="7030A0"/>
                </a:solidFill>
              </a:rPr>
              <a:t>pas</a:t>
            </a:r>
            <a:r>
              <a:rPr lang="fr-CA" dirty="0">
                <a:solidFill>
                  <a:srgbClr val="7030A0"/>
                </a:solidFill>
              </a:rPr>
              <a:t>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/>
              <a:t> livres en français.</a:t>
            </a:r>
          </a:p>
          <a:p>
            <a:pPr lvl="1"/>
            <a:r>
              <a:rPr lang="fr-CA" dirty="0"/>
              <a:t>Veux-tu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du</a:t>
            </a:r>
            <a:r>
              <a:rPr lang="fr-CA" dirty="0"/>
              <a:t> café?</a:t>
            </a:r>
          </a:p>
          <a:p>
            <a:pPr lvl="1"/>
            <a:r>
              <a:rPr lang="fr-CA" b="1" dirty="0">
                <a:solidFill>
                  <a:srgbClr val="7030A0"/>
                </a:solidFill>
              </a:rPr>
              <a:t>Non</a:t>
            </a:r>
            <a:r>
              <a:rPr lang="fr-CA" dirty="0"/>
              <a:t>, je </a:t>
            </a:r>
            <a:r>
              <a:rPr lang="fr-CA" b="1" dirty="0">
                <a:solidFill>
                  <a:srgbClr val="7030A0"/>
                </a:solidFill>
              </a:rPr>
              <a:t>ne</a:t>
            </a:r>
            <a:r>
              <a:rPr lang="fr-CA" dirty="0"/>
              <a:t> veux </a:t>
            </a:r>
            <a:r>
              <a:rPr lang="fr-CA" b="1" dirty="0">
                <a:solidFill>
                  <a:srgbClr val="7030A0"/>
                </a:solidFill>
              </a:rPr>
              <a:t>pas</a:t>
            </a:r>
            <a:r>
              <a:rPr lang="fr-CA" dirty="0"/>
              <a:t>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CA" dirty="0"/>
              <a:t> café. </a:t>
            </a:r>
          </a:p>
        </p:txBody>
      </p:sp>
    </p:spTree>
    <p:extLst>
      <p:ext uri="{BB962C8B-B14F-4D97-AF65-F5344CB8AC3E}">
        <p14:creationId xmlns:p14="http://schemas.microsoft.com/office/powerpoint/2010/main" val="428365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Quand utiliser </a:t>
            </a:r>
            <a:r>
              <a:rPr lang="fr-CA" b="1" i="1" dirty="0"/>
              <a:t>le</a:t>
            </a:r>
            <a:r>
              <a:rPr lang="fr-CA" dirty="0"/>
              <a:t> ou </a:t>
            </a:r>
            <a:r>
              <a:rPr lang="fr-CA" b="1" i="1" dirty="0"/>
              <a:t>la</a:t>
            </a:r>
            <a:r>
              <a:rPr lang="fr-CA" i="1" dirty="0"/>
              <a:t>, </a:t>
            </a:r>
            <a:r>
              <a:rPr lang="fr-CA" b="1" i="1" dirty="0"/>
              <a:t>l’ </a:t>
            </a:r>
            <a:r>
              <a:rPr lang="fr-CA" b="1" dirty="0"/>
              <a:t>ou </a:t>
            </a:r>
            <a:r>
              <a:rPr lang="fr-CA" b="1" i="1" dirty="0"/>
              <a:t>les</a:t>
            </a:r>
            <a:r>
              <a:rPr lang="fr-CA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fr-CA" dirty="0"/>
              <a:t>Quand on parle d’une chose ou d’une personne en particulier : </a:t>
            </a:r>
          </a:p>
          <a:p>
            <a:pPr lvl="1"/>
            <a:r>
              <a:rPr lang="fr-CA" dirty="0"/>
              <a:t>Amélia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l’</a:t>
            </a:r>
            <a:r>
              <a:rPr lang="fr-CA" dirty="0"/>
              <a:t>enseignante de cette classe. </a:t>
            </a:r>
          </a:p>
          <a:p>
            <a:pPr lvl="1"/>
            <a:endParaRPr lang="fr-CA" dirty="0"/>
          </a:p>
          <a:p>
            <a:r>
              <a:rPr lang="fr-CA" dirty="0"/>
              <a:t>Lorsqu’on parle d’une personne ou d’une chose déjà identifiée : </a:t>
            </a:r>
          </a:p>
          <a:p>
            <a:pPr lvl="1"/>
            <a:r>
              <a:rPr lang="fr-CA" dirty="0"/>
              <a:t>On verse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 le </a:t>
            </a:r>
            <a:r>
              <a:rPr lang="fr-CA" dirty="0"/>
              <a:t>mélange à gâteau dans le moule. </a:t>
            </a:r>
          </a:p>
          <a:p>
            <a:pPr lvl="1"/>
            <a:endParaRPr lang="fr-CA" dirty="0"/>
          </a:p>
          <a:p>
            <a:r>
              <a:rPr lang="fr-CA" dirty="0"/>
              <a:t>Après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aimer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adorer</a:t>
            </a:r>
            <a:r>
              <a:rPr lang="fr-CA" dirty="0"/>
              <a:t>,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préférer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et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détester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CA" dirty="0"/>
              <a:t>Elle adore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les</a:t>
            </a:r>
            <a:r>
              <a:rPr lang="fr-CA" dirty="0"/>
              <a:t> chevaux. </a:t>
            </a:r>
          </a:p>
          <a:p>
            <a:pPr lvl="1"/>
            <a:r>
              <a:rPr lang="fr-CA" dirty="0">
                <a:solidFill>
                  <a:schemeClr val="tx1"/>
                </a:solidFill>
              </a:rPr>
              <a:t>Elle déteste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r>
              <a:rPr lang="fr-CA" dirty="0">
                <a:solidFill>
                  <a:schemeClr val="tx1"/>
                </a:solidFill>
              </a:rPr>
              <a:t> train.</a:t>
            </a:r>
          </a:p>
          <a:p>
            <a:pPr lvl="1"/>
            <a:r>
              <a:rPr lang="fr-CA" dirty="0">
                <a:solidFill>
                  <a:schemeClr val="tx1"/>
                </a:solidFill>
              </a:rPr>
              <a:t>Elle aime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les</a:t>
            </a:r>
            <a:r>
              <a:rPr lang="fr-CA" dirty="0">
                <a:solidFill>
                  <a:schemeClr val="tx1"/>
                </a:solidFill>
              </a:rPr>
              <a:t> livres. </a:t>
            </a:r>
          </a:p>
        </p:txBody>
      </p:sp>
    </p:spTree>
    <p:extLst>
      <p:ext uri="{BB962C8B-B14F-4D97-AF65-F5344CB8AC3E}">
        <p14:creationId xmlns:p14="http://schemas.microsoft.com/office/powerpoint/2010/main" val="398538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Par ici </a:t>
            </a:r>
            <a:r>
              <a:rPr lang="fr-CA" dirty="0"/>
              <a:t>: p.68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hiver, est-ce que vous prenez des vacances? Où allez-vous?</a:t>
            </a:r>
          </a:p>
          <a:p>
            <a:r>
              <a:rPr lang="fr-CA" dirty="0"/>
              <a:t>Est-ce que vous louez parfois un appartement, une maison, un chalet ou une chambre d’hôtel pour vos vacances?</a:t>
            </a:r>
          </a:p>
          <a:p>
            <a:r>
              <a:rPr lang="fr-CA" dirty="0"/>
              <a:t>Que faites-vous dans ces genres d’endroits? Utilisez les verbes et expressions de l’encadré à la page 68. </a:t>
            </a:r>
          </a:p>
        </p:txBody>
      </p:sp>
    </p:spTree>
    <p:extLst>
      <p:ext uri="{BB962C8B-B14F-4D97-AF65-F5344CB8AC3E}">
        <p14:creationId xmlns:p14="http://schemas.microsoft.com/office/powerpoint/2010/main" val="84031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Par ici </a:t>
            </a:r>
            <a:r>
              <a:rPr lang="fr-CA" dirty="0"/>
              <a:t>: 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p.69, exercice 1. </a:t>
            </a:r>
          </a:p>
          <a:p>
            <a:r>
              <a:rPr lang="fr-CA" sz="2400" b="1" i="1" dirty="0"/>
              <a:t>Exemple : La</a:t>
            </a:r>
            <a:r>
              <a:rPr lang="fr-CA" sz="2400" i="1" dirty="0"/>
              <a:t> brosse à dents </a:t>
            </a:r>
            <a:r>
              <a:rPr lang="fr-CA" sz="2400" b="1" i="1" dirty="0"/>
              <a:t>est dans la </a:t>
            </a:r>
            <a:r>
              <a:rPr lang="fr-CA" sz="2400" i="1" dirty="0"/>
              <a:t>salle de bain.</a:t>
            </a:r>
          </a:p>
        </p:txBody>
      </p:sp>
    </p:spTree>
    <p:extLst>
      <p:ext uri="{BB962C8B-B14F-4D97-AF65-F5344CB8AC3E}">
        <p14:creationId xmlns:p14="http://schemas.microsoft.com/office/powerpoint/2010/main" val="38389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Décrire avec </a:t>
            </a:r>
            <a:r>
              <a:rPr lang="fr-CA" i="1" dirty="0"/>
              <a:t>il y 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b="1" dirty="0">
                <a:solidFill>
                  <a:schemeClr val="accent1">
                    <a:lumMod val="75000"/>
                  </a:schemeClr>
                </a:solidFill>
              </a:rPr>
              <a:t>Il y a </a:t>
            </a:r>
            <a:r>
              <a:rPr lang="fr-CA" sz="2000" dirty="0"/>
              <a:t>: exprime la présence ou l’existence d’une ou de plusieurs choses.</a:t>
            </a:r>
          </a:p>
          <a:p>
            <a:pPr lvl="1"/>
            <a:r>
              <a:rPr lang="fr-CA" sz="1800" dirty="0"/>
              <a:t>Ex. : </a:t>
            </a:r>
            <a:r>
              <a:rPr lang="fr-CA" sz="1800" b="1" dirty="0">
                <a:solidFill>
                  <a:schemeClr val="accent1">
                    <a:lumMod val="75000"/>
                  </a:schemeClr>
                </a:solidFill>
              </a:rPr>
              <a:t>Il y a </a:t>
            </a:r>
            <a:r>
              <a:rPr lang="fr-CA" sz="1800" dirty="0"/>
              <a:t>une salle de bain et trois chambres à l’étage. </a:t>
            </a:r>
          </a:p>
          <a:p>
            <a:pPr lvl="1"/>
            <a:r>
              <a:rPr lang="fr-CA" sz="1800" dirty="0"/>
              <a:t>Au sous-sol, </a:t>
            </a:r>
            <a:r>
              <a:rPr lang="fr-CA" sz="1800" b="1" dirty="0">
                <a:solidFill>
                  <a:schemeClr val="accent1">
                    <a:lumMod val="75000"/>
                  </a:schemeClr>
                </a:solidFill>
              </a:rPr>
              <a:t>il y a </a:t>
            </a:r>
            <a:r>
              <a:rPr lang="fr-CA" sz="1800" dirty="0"/>
              <a:t>une cave. </a:t>
            </a:r>
          </a:p>
          <a:p>
            <a:endParaRPr lang="fr-CA" sz="2000" dirty="0"/>
          </a:p>
          <a:p>
            <a:r>
              <a:rPr lang="fr-CA" sz="2000" dirty="0"/>
              <a:t>Forme négative : </a:t>
            </a:r>
            <a:r>
              <a:rPr lang="fr-CA" sz="2000" b="1" dirty="0">
                <a:solidFill>
                  <a:schemeClr val="accent1">
                    <a:lumMod val="75000"/>
                  </a:schemeClr>
                </a:solidFill>
              </a:rPr>
              <a:t>il n’y a pas de…</a:t>
            </a:r>
          </a:p>
          <a:p>
            <a:pPr lvl="1"/>
            <a:r>
              <a:rPr lang="fr-CA" sz="1800" dirty="0"/>
              <a:t>Ex. : </a:t>
            </a:r>
            <a:r>
              <a:rPr lang="fr-CA" sz="1800" b="1" dirty="0">
                <a:solidFill>
                  <a:schemeClr val="accent1">
                    <a:lumMod val="75000"/>
                  </a:schemeClr>
                </a:solidFill>
              </a:rPr>
              <a:t>il n’y a pas de </a:t>
            </a:r>
            <a:r>
              <a:rPr lang="fr-CA" sz="1800" dirty="0"/>
              <a:t>grenier. </a:t>
            </a:r>
          </a:p>
        </p:txBody>
      </p:sp>
    </p:spTree>
    <p:extLst>
      <p:ext uri="{BB962C8B-B14F-4D97-AF65-F5344CB8AC3E}">
        <p14:creationId xmlns:p14="http://schemas.microsoft.com/office/powerpoint/2010/main" val="264659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Par ici </a:t>
            </a:r>
            <a:r>
              <a:rPr lang="fr-CA" dirty="0"/>
              <a:t>: 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p.69 :</a:t>
            </a:r>
          </a:p>
          <a:p>
            <a:pPr lvl="1"/>
            <a:r>
              <a:rPr lang="fr-CA" sz="1800" dirty="0"/>
              <a:t>3. a. : En groupe de 2, décrivez à votre coéquipier votre appartement ou votre maison. Après 5 minutes, changez de rôles. 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9161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S’informer de la disponibilité, du prix et sur les lieux d’une habitation (p.70)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b="1" dirty="0"/>
              <a:t>Disponibilité : </a:t>
            </a:r>
          </a:p>
          <a:p>
            <a:pPr lvl="1"/>
            <a:r>
              <a:rPr lang="fr-CA" dirty="0"/>
              <a:t>C’est libre du 10 au 14 mai?</a:t>
            </a:r>
          </a:p>
          <a:p>
            <a:pPr lvl="1"/>
            <a:r>
              <a:rPr lang="fr-CA" dirty="0"/>
              <a:t>Est-ce qu’il est possible de louer ce chalet pour deux nuits seulement?</a:t>
            </a:r>
          </a:p>
          <a:p>
            <a:r>
              <a:rPr lang="fr-CA" b="1" dirty="0"/>
              <a:t>Prix : </a:t>
            </a:r>
          </a:p>
          <a:p>
            <a:pPr lvl="1"/>
            <a:r>
              <a:rPr lang="fr-CA" dirty="0"/>
              <a:t>C’est combien pour une semaine?</a:t>
            </a:r>
          </a:p>
          <a:p>
            <a:pPr lvl="1"/>
            <a:r>
              <a:rPr lang="fr-CA" dirty="0"/>
              <a:t>Est-ce que vos prix sont plus élevés pendant l’été?</a:t>
            </a:r>
          </a:p>
          <a:p>
            <a:pPr lvl="1"/>
            <a:r>
              <a:rPr lang="fr-CA" dirty="0"/>
              <a:t>Accordez-vous un rabais pour un long séjour? </a:t>
            </a:r>
          </a:p>
          <a:p>
            <a:r>
              <a:rPr lang="fr-CA" b="1" dirty="0"/>
              <a:t>Les lieux : </a:t>
            </a:r>
          </a:p>
          <a:p>
            <a:pPr lvl="1"/>
            <a:r>
              <a:rPr lang="fr-CA" dirty="0"/>
              <a:t>Il y a combien de chambres?</a:t>
            </a:r>
          </a:p>
          <a:p>
            <a:pPr lvl="1"/>
            <a:r>
              <a:rPr lang="fr-CA" dirty="0"/>
              <a:t>Où est-ce que c’est situé?</a:t>
            </a:r>
          </a:p>
          <a:p>
            <a:pPr lvl="1"/>
            <a:r>
              <a:rPr lang="fr-CA" dirty="0"/>
              <a:t>Est-ce que c’est près du centre-ville?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6691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1763</TotalTime>
  <Words>1191</Words>
  <Application>Microsoft Macintosh PowerPoint</Application>
  <PresentationFormat>Grand écran</PresentationFormat>
  <Paragraphs>144</Paragraphs>
  <Slides>24</Slides>
  <Notes>0</Notes>
  <HiddenSlides>11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Facette</vt:lpstr>
      <vt:lpstr>Français pour non-francophones</vt:lpstr>
      <vt:lpstr>Rappel : Quand utiliser de ?</vt:lpstr>
      <vt:lpstr>Pourquoi utiliser parfois de plutôt que des?</vt:lpstr>
      <vt:lpstr>Quand utiliser le ou la, l’ ou les?</vt:lpstr>
      <vt:lpstr>Par ici : p.68 </vt:lpstr>
      <vt:lpstr>Par ici : exercices</vt:lpstr>
      <vt:lpstr>Décrire avec il y a</vt:lpstr>
      <vt:lpstr>Par ici : exercices</vt:lpstr>
      <vt:lpstr>S’informer de la disponibilité, du prix et sur les lieux d’une habitation (p.70)</vt:lpstr>
      <vt:lpstr>Par ici : exercices</vt:lpstr>
      <vt:lpstr>Les comparaisons avec l’adjectif</vt:lpstr>
      <vt:lpstr>P. 72, #2</vt:lpstr>
      <vt:lpstr>Par ici : exercices</vt:lpstr>
      <vt:lpstr>Le futur proche (p.73) MÉMO.</vt:lpstr>
      <vt:lpstr>Différence entre futur proche et futur simple</vt:lpstr>
      <vt:lpstr>Rappel : </vt:lpstr>
      <vt:lpstr>À étudier pour cours 8 (test 1 – 18 mars)</vt:lpstr>
      <vt:lpstr>Suite au test 1 : exercices du cahier</vt:lpstr>
      <vt:lpstr>Corrigé</vt:lpstr>
      <vt:lpstr>Corrigé</vt:lpstr>
      <vt:lpstr>Corrigé</vt:lpstr>
      <vt:lpstr>Corrigé</vt:lpstr>
      <vt:lpstr>Corrigé</vt:lpstr>
      <vt:lpstr>Corrigé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Français pour non-francophones, cours 5</dc:title>
  <dc:creator>Cosimano Amélia</dc:creator>
  <cp:lastModifiedBy>Andréanne Brodeur</cp:lastModifiedBy>
  <cp:revision>36</cp:revision>
  <dcterms:created xsi:type="dcterms:W3CDTF">2021-09-09T14:00:16Z</dcterms:created>
  <dcterms:modified xsi:type="dcterms:W3CDTF">2023-03-04T16:35:30Z</dcterms:modified>
</cp:coreProperties>
</file>