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35"/>
  </p:notesMasterIdLst>
  <p:handoutMasterIdLst>
    <p:handoutMasterId r:id="rId36"/>
  </p:handoutMasterIdLst>
  <p:sldIdLst>
    <p:sldId id="309" r:id="rId2"/>
    <p:sldId id="310" r:id="rId3"/>
    <p:sldId id="327" r:id="rId4"/>
    <p:sldId id="299" r:id="rId5"/>
    <p:sldId id="311" r:id="rId6"/>
    <p:sldId id="329" r:id="rId7"/>
    <p:sldId id="315" r:id="rId8"/>
    <p:sldId id="330" r:id="rId9"/>
    <p:sldId id="328" r:id="rId10"/>
    <p:sldId id="316" r:id="rId11"/>
    <p:sldId id="331" r:id="rId12"/>
    <p:sldId id="317" r:id="rId13"/>
    <p:sldId id="332" r:id="rId14"/>
    <p:sldId id="305" r:id="rId15"/>
    <p:sldId id="312" r:id="rId16"/>
    <p:sldId id="318" r:id="rId17"/>
    <p:sldId id="319" r:id="rId18"/>
    <p:sldId id="320" r:id="rId19"/>
    <p:sldId id="333" r:id="rId20"/>
    <p:sldId id="321" r:id="rId21"/>
    <p:sldId id="322" r:id="rId22"/>
    <p:sldId id="334" r:id="rId23"/>
    <p:sldId id="298" r:id="rId24"/>
    <p:sldId id="313" r:id="rId25"/>
    <p:sldId id="324" r:id="rId26"/>
    <p:sldId id="323" r:id="rId27"/>
    <p:sldId id="335" r:id="rId28"/>
    <p:sldId id="303" r:id="rId29"/>
    <p:sldId id="337" r:id="rId30"/>
    <p:sldId id="314" r:id="rId31"/>
    <p:sldId id="325" r:id="rId32"/>
    <p:sldId id="326" r:id="rId33"/>
    <p:sldId id="336"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BAB7ED-45B7-1043-9DF6-542417A0FD74}">
          <p14:sldIdLst>
            <p14:sldId id="309"/>
            <p14:sldId id="310"/>
            <p14:sldId id="327"/>
            <p14:sldId id="299"/>
            <p14:sldId id="311"/>
            <p14:sldId id="329"/>
            <p14:sldId id="315"/>
            <p14:sldId id="330"/>
            <p14:sldId id="328"/>
            <p14:sldId id="316"/>
            <p14:sldId id="331"/>
            <p14:sldId id="317"/>
            <p14:sldId id="332"/>
            <p14:sldId id="305"/>
            <p14:sldId id="312"/>
            <p14:sldId id="318"/>
            <p14:sldId id="319"/>
            <p14:sldId id="320"/>
            <p14:sldId id="333"/>
            <p14:sldId id="321"/>
            <p14:sldId id="322"/>
            <p14:sldId id="334"/>
            <p14:sldId id="298"/>
            <p14:sldId id="313"/>
            <p14:sldId id="324"/>
            <p14:sldId id="323"/>
            <p14:sldId id="335"/>
            <p14:sldId id="303"/>
            <p14:sldId id="337"/>
            <p14:sldId id="314"/>
            <p14:sldId id="325"/>
            <p14:sldId id="326"/>
            <p14:sldId id="3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E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6374" autoAdjust="0"/>
  </p:normalViewPr>
  <p:slideViewPr>
    <p:cSldViewPr>
      <p:cViewPr varScale="1">
        <p:scale>
          <a:sx n="113" d="100"/>
          <a:sy n="113" d="100"/>
        </p:scale>
        <p:origin x="1016" y="64"/>
      </p:cViewPr>
      <p:guideLst>
        <p:guide orient="horz" pos="2160"/>
        <p:guide pos="2880"/>
      </p:guideLst>
    </p:cSldViewPr>
  </p:slideViewPr>
  <p:outlineViewPr>
    <p:cViewPr>
      <p:scale>
        <a:sx n="33" d="100"/>
        <a:sy n="33" d="100"/>
      </p:scale>
      <p:origin x="0" y="64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EBB686-4F9C-2649-92B2-8BBF6BA23001}" type="datetimeFigureOut">
              <a:rPr lang="en-US" smtClean="0"/>
              <a:t>21-Aug-23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6C07CA-61A6-794D-A32A-2B8281312FAC}" type="slidenum">
              <a:rPr lang="en-US" smtClean="0"/>
              <a:t>‹#›</a:t>
            </a:fld>
            <a:endParaRPr lang="en-US"/>
          </a:p>
        </p:txBody>
      </p:sp>
    </p:spTree>
    <p:extLst>
      <p:ext uri="{BB962C8B-B14F-4D97-AF65-F5344CB8AC3E}">
        <p14:creationId xmlns:p14="http://schemas.microsoft.com/office/powerpoint/2010/main" val="17655987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F60DFD9-06EF-1F4E-A209-951343F675F5}" type="datetimeFigureOut">
              <a:rPr lang="en-US"/>
              <a:pPr/>
              <a:t>21-Aug-23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83D9FFB-1E6A-384C-B54C-13B3AA48D15D}" type="slidenum">
              <a:rPr lang="en-US"/>
              <a:pPr/>
              <a:t>‹#›</a:t>
            </a:fld>
            <a:endParaRPr lang="en-US"/>
          </a:p>
        </p:txBody>
      </p:sp>
    </p:spTree>
    <p:extLst>
      <p:ext uri="{BB962C8B-B14F-4D97-AF65-F5344CB8AC3E}">
        <p14:creationId xmlns:p14="http://schemas.microsoft.com/office/powerpoint/2010/main" val="82311136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30000"/>
      </a:spcBef>
      <a:spcAft>
        <a:spcPct val="0"/>
      </a:spcAft>
      <a:defRPr sz="2000" kern="1200">
        <a:solidFill>
          <a:schemeClr val="tx1"/>
        </a:solidFill>
        <a:latin typeface="Times New Roman" panose="02020603050405020304" pitchFamily="18" charset="0"/>
        <a:ea typeface="ＭＳ Ｐゴシック" charset="-128"/>
        <a:cs typeface="Times New Roman" panose="02020603050405020304" pitchFamily="18" charset="0"/>
      </a:defRPr>
    </a:lvl2pPr>
    <a:lvl3pPr marL="914400" algn="l" rtl="0" eaLnBrk="0" fontAlgn="base" hangingPunct="0">
      <a:spcBef>
        <a:spcPct val="30000"/>
      </a:spcBef>
      <a:spcAft>
        <a:spcPct val="0"/>
      </a:spcAft>
      <a:defRPr sz="2000" kern="1200">
        <a:solidFill>
          <a:schemeClr val="tx1"/>
        </a:solidFill>
        <a:latin typeface="Times New Roman" panose="02020603050405020304" pitchFamily="18" charset="0"/>
        <a:ea typeface="ＭＳ Ｐゴシック" charset="-128"/>
        <a:cs typeface="Times New Roman" panose="02020603050405020304" pitchFamily="18" charset="0"/>
      </a:defRPr>
    </a:lvl3pPr>
    <a:lvl4pPr marL="1371600" algn="l" rtl="0" eaLnBrk="0" fontAlgn="base" hangingPunct="0">
      <a:spcBef>
        <a:spcPct val="30000"/>
      </a:spcBef>
      <a:spcAft>
        <a:spcPct val="0"/>
      </a:spcAft>
      <a:defRPr sz="2000" kern="1200">
        <a:solidFill>
          <a:schemeClr val="tx1"/>
        </a:solidFill>
        <a:latin typeface="Times New Roman" panose="02020603050405020304" pitchFamily="18" charset="0"/>
        <a:ea typeface="ＭＳ Ｐゴシック" charset="-128"/>
        <a:cs typeface="Times New Roman" panose="02020603050405020304" pitchFamily="18" charset="0"/>
      </a:defRPr>
    </a:lvl4pPr>
    <a:lvl5pPr marL="1828800" algn="l" rtl="0" eaLnBrk="0" fontAlgn="base" hangingPunct="0">
      <a:spcBef>
        <a:spcPct val="30000"/>
      </a:spcBef>
      <a:spcAft>
        <a:spcPct val="0"/>
      </a:spcAft>
      <a:defRPr sz="2000" kern="1200">
        <a:solidFill>
          <a:schemeClr val="tx1"/>
        </a:solidFill>
        <a:latin typeface="Times New Roman" panose="02020603050405020304" pitchFamily="18" charset="0"/>
        <a:ea typeface="ＭＳ Ｐゴシック" charset="-128"/>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dirty="0"/>
          </a:p>
          <a:p>
            <a:r>
              <a:rPr lang="en-US" dirty="0"/>
              <a:t>Clearly, we need to organize ourselves if we are going to have fruitful meetings.</a:t>
            </a:r>
          </a:p>
          <a:p>
            <a:endParaRPr lang="en-US" dirty="0"/>
          </a:p>
          <a:p>
            <a:r>
              <a:rPr lang="en-US" dirty="0"/>
              <a:t>Any time you meet as a team it is important to have an agenda. Here is a typical agenda template or form. This one is from Microsoft, but there are literally thousands out there that you can use. If you go into Word, select New, and then search for agenda in the search box, you can find several templates for an agenda.</a:t>
            </a:r>
          </a:p>
          <a:p>
            <a:endParaRPr lang="en-US" dirty="0"/>
          </a:p>
          <a:p>
            <a:r>
              <a:rPr lang="en-US" dirty="0"/>
              <a:t>As you can see there are slots for various topics, with presenter names and suggested amounts of time for each topic. There are also fields for date, time and attendance. You can change this as you wish, and make the agenda more or less formal, as you wish. What is important, is that everyone knows what to expect BEFORE the meeting starts. No surprises.</a:t>
            </a:r>
          </a:p>
          <a:p>
            <a:endParaRPr lang="en-US" dirty="0"/>
          </a:p>
          <a:p>
            <a:r>
              <a:rPr lang="en-US" dirty="0"/>
              <a:t>The first item on an agenda is always, Approval of the agenda. You need to all agree what you are going to be talking about during the meeting. This is the time for members of the group to bring up new things they would like to be discussed during the meeting. Once everyone agrees on the agenda, the meeting can start.</a:t>
            </a:r>
          </a:p>
          <a:p>
            <a:endParaRPr lang="en-US" dirty="0"/>
          </a:p>
          <a:p>
            <a:r>
              <a:rPr lang="en-US" dirty="0"/>
              <a:t>While the meeting goes on, someone should be taking notes. These notes then become the minutes of the meeting, and as such are the team’s memory. By recording all the decisions, as well as who committed to doing what, there will be a record that can be accessed in the future in the case of disputes, or if a new person joins the team.</a:t>
            </a:r>
          </a:p>
          <a:p>
            <a:endParaRPr lang="en-US" dirty="0"/>
          </a:p>
          <a:p>
            <a:r>
              <a:rPr lang="en-US" dirty="0"/>
              <a:t>This is an example of minutes, which is on Léa. Actually, what is on Léa is an example Team Logbook. That document contains all the minutes of all the Team Meetings. Again start with a template: Google, Microsoft…</a:t>
            </a:r>
          </a:p>
          <a:p>
            <a:r>
              <a:rPr lang="en-US" dirty="0"/>
              <a:t>Take meeting minutes with concrete action items. Keep track of who is responsible for each specific task.</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1</a:t>
            </a:fld>
            <a:endParaRPr lang="en-US"/>
          </a:p>
        </p:txBody>
      </p:sp>
    </p:spTree>
    <p:extLst>
      <p:ext uri="{BB962C8B-B14F-4D97-AF65-F5344CB8AC3E}">
        <p14:creationId xmlns:p14="http://schemas.microsoft.com/office/powerpoint/2010/main" val="155112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5" name="Rectangle 3"/>
          <p:cNvSpPr>
            <a:spLocks noGrp="1" noChangeArrowheads="1"/>
          </p:cNvSpPr>
          <p:nvPr>
            <p:ph type="body" idx="1"/>
          </p:nvPr>
        </p:nvSpPr>
        <p:spPr bwMode="auto">
          <a:noFill/>
        </p:spPr>
        <p:txBody>
          <a:bodyPr wrap="square" numCol="1" anchor="t" anchorCtr="0" compatLnSpc="1">
            <a:prstTxWarp prst="textNoShape">
              <a:avLst/>
            </a:prstTxWarp>
            <a:normAutofit fontScale="47500" lnSpcReduction="20000"/>
          </a:bodyPr>
          <a:lstStyle/>
          <a:p>
            <a:pPr eaLnBrk="1" hangingPunct="1">
              <a:spcBef>
                <a:spcPct val="0"/>
              </a:spcBef>
            </a:pPr>
            <a:r>
              <a:rPr lang="en-US" dirty="0"/>
              <a:t>After you have agreed on the agenda, as I said, the meeting can start. Every time there is a group discussion, and especially during team meetings, it is important to have a chairperson for the period of discussion. In the teams in this course, that person will be the Team Leader. Their primary role during the discussions, or consultations, is to keep the discussion going, following in an ordered and orderly manner.</a:t>
            </a:r>
          </a:p>
          <a:p>
            <a:pPr eaLnBrk="1" hangingPunct="1">
              <a:spcBef>
                <a:spcPct val="0"/>
              </a:spcBef>
            </a:pPr>
            <a:endParaRPr lang="en-US" dirty="0"/>
          </a:p>
          <a:p>
            <a:pPr eaLnBrk="1" hangingPunct="1">
              <a:spcBef>
                <a:spcPct val="0"/>
              </a:spcBef>
            </a:pPr>
            <a:r>
              <a:rPr lang="en-US" dirty="0"/>
              <a:t>As you discuss the various items on the agenda, you will go through a process called consultation. This process requires a certain maturity and discipline. As individuals you must listen to what your teammates are saying with concentration. When you speak, it should be to express ideas, and not comments about individuals. This is not simply a conversation amongst friends; it is a structured discussion amongst professionals who respect each other and who value each other’s contributions. Do not prejudge any one’s contributions – we have a tendency to look at someone and say, “She always has good marks, and has good ideas, so whatever she says must be what we should do.” It may be that in this case, there are other options that might be better. Criticize the ideas, not the person. Try to see the value on every idea that is put forward. As you talk back and forth remember to concentrate on the idea, not the person expressing it. It is good to refer to ideas by what they are, not by who stated it; e.g., say, “the idea to meet every Wednesday makes sense since we all have free time then” rather than, “John’s idea about meeting on Wednesday is a good one.”</a:t>
            </a:r>
          </a:p>
          <a:p>
            <a:pPr eaLnBrk="1" hangingPunct="1">
              <a:spcBef>
                <a:spcPct val="0"/>
              </a:spcBef>
            </a:pPr>
            <a:endParaRPr lang="en-US" dirty="0"/>
          </a:p>
          <a:p>
            <a:pPr eaLnBrk="1" hangingPunct="1">
              <a:spcBef>
                <a:spcPct val="0"/>
              </a:spcBef>
            </a:pPr>
            <a:r>
              <a:rPr lang="en-US" dirty="0"/>
              <a:t>It is essential that everyone has an opportunity to express themselves. This is where the chairperson, sometimes called an animator, can play an important role. Some people are more willing to speak in a group than others, especially when they do not know each other very well. The chair should encourage those who have not spoken to express their opinion. Very often it is the person sitting quietly, perhaps taking notes, that makes a suggestion that no one else has thought of. If they area not encouraged to participate, that idea may be lost. Similarly, no individual should be allowed to dominate the meeting. The chair could gently remind them that ALL ideas are welcome. If the person dominating is the chair, or if the chair does not do this, then any member of the discussion should gently mention it. </a:t>
            </a:r>
          </a:p>
          <a:p>
            <a:pPr eaLnBrk="1" hangingPunct="1">
              <a:spcBef>
                <a:spcPct val="0"/>
              </a:spcBef>
            </a:pPr>
            <a:endParaRPr lang="en-US" dirty="0"/>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t>I am also ensuring that each of you will have an opportunity to be the Team Leader by changing the leadership with each deliverable.</a:t>
            </a:r>
          </a:p>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5" name="Rectangle 3"/>
          <p:cNvSpPr>
            <a:spLocks noGrp="1" noChangeArrowheads="1"/>
          </p:cNvSpPr>
          <p:nvPr>
            <p:ph type="body" idx="1"/>
          </p:nvPr>
        </p:nvSpPr>
        <p:spPr bwMode="auto">
          <a:noFill/>
        </p:spPr>
        <p:txBody>
          <a:bodyPr wrap="square" numCol="1" anchor="t" anchorCtr="0" compatLnSpc="1">
            <a:prstTxWarp prst="textNoShape">
              <a:avLst/>
            </a:prstTxWarp>
            <a:normAutofit fontScale="40000" lnSpcReduction="20000"/>
          </a:bodyPr>
          <a:lstStyle/>
          <a:p>
            <a:pPr eaLnBrk="1" hangingPunct="1">
              <a:spcBef>
                <a:spcPct val="0"/>
              </a:spcBef>
            </a:pPr>
            <a:r>
              <a:rPr lang="en-US" dirty="0"/>
              <a:t>As you talk about the various agenda items make sure you understand what your teammates are saying. Don’t make assumptions. Ask questions to clarify. Sometimes it is helpful to say, “As I understand it, you are suggesting that ...”. If you are correct, then you will get positive feedback. If not, then the other person should explain further until you have a shared understanding. You may still disagree with the idea, but at least you will have agreed on what it is you are talking about.</a:t>
            </a:r>
          </a:p>
          <a:p>
            <a:pPr eaLnBrk="1" hangingPunct="1">
              <a:spcBef>
                <a:spcPct val="0"/>
              </a:spcBef>
            </a:pPr>
            <a:endParaRPr lang="en-US" dirty="0"/>
          </a:p>
          <a:p>
            <a:pPr eaLnBrk="1" hangingPunct="1">
              <a:spcBef>
                <a:spcPct val="0"/>
              </a:spcBef>
            </a:pPr>
            <a:r>
              <a:rPr lang="en-US" dirty="0"/>
              <a:t>The teams in this course are a good reflection of the kinds of teams you will find in industry and in many companies in that they are divers. There are many different cultures represented in our class, and as a result it is important to be sensitive to cultural and gender differences among your teammates. If you listen attentively you will be less likely to misunderstand someone, and through your own ignorance, possibly injure them, or insult  them.</a:t>
            </a:r>
          </a:p>
          <a:p>
            <a:pPr eaLnBrk="1" hangingPunct="1">
              <a:spcBef>
                <a:spcPct val="0"/>
              </a:spcBef>
            </a:pPr>
            <a:endParaRPr lang="en-US" dirty="0"/>
          </a:p>
          <a:p>
            <a:pPr eaLnBrk="1" hangingPunct="1">
              <a:spcBef>
                <a:spcPct val="0"/>
              </a:spcBef>
            </a:pPr>
            <a:r>
              <a:rPr lang="en-US" dirty="0"/>
              <a:t>What you are trying to do is to develop a shared understanding – first of the problem you are trying to solve, and then of the solution, or path to a solution. As you talk about the possible solutions, you will start to narrow down until you come to one or two possible ways forward. If you have only one idea, then that means there is consensus, and everyone agrees about how to proceed. </a:t>
            </a:r>
          </a:p>
          <a:p>
            <a:pPr eaLnBrk="1" hangingPunct="1">
              <a:spcBef>
                <a:spcPct val="0"/>
              </a:spcBef>
            </a:pPr>
            <a:endParaRPr lang="en-US" dirty="0"/>
          </a:p>
          <a:p>
            <a:pPr eaLnBrk="1" hangingPunct="1">
              <a:spcBef>
                <a:spcPct val="0"/>
              </a:spcBef>
            </a:pPr>
            <a:r>
              <a:rPr lang="en-US" dirty="0"/>
              <a:t>But what if there are two seemingly viable options? Then, if everyone has expressed their opinion, and it seems that more discussion will not result in a consensus, you should proceed to a vote amongst yourselves. If there is a majority, then that approach is undertaken. If there is a tie, then that is an indication that the matter has not been thoroughly researched enough. Come back to the question at the next meeting, after everyone has had a chance to examine the subject themselves. The truth will be made clear. </a:t>
            </a:r>
          </a:p>
          <a:p>
            <a:pPr eaLnBrk="1" hangingPunct="1">
              <a:spcBef>
                <a:spcPct val="0"/>
              </a:spcBef>
            </a:pPr>
            <a:endParaRPr lang="en-US" dirty="0"/>
          </a:p>
          <a:p>
            <a:pPr eaLnBrk="1" hangingPunct="1">
              <a:spcBef>
                <a:spcPct val="0"/>
              </a:spcBef>
            </a:pPr>
            <a:r>
              <a:rPr lang="en-US" dirty="0"/>
              <a:t>Once a decision has been taken by the group everyone must abide by it. That is, there should not be any grumbling or halfhearted support. This is crucial. Why?</a:t>
            </a:r>
          </a:p>
          <a:p>
            <a:pPr eaLnBrk="1" hangingPunct="1">
              <a:spcBef>
                <a:spcPct val="0"/>
              </a:spcBef>
            </a:pPr>
            <a:endParaRPr lang="en-US" dirty="0"/>
          </a:p>
          <a:p>
            <a:pPr eaLnBrk="1" hangingPunct="1">
              <a:spcBef>
                <a:spcPct val="0"/>
              </a:spcBef>
            </a:pPr>
            <a:r>
              <a:rPr lang="en-US" dirty="0"/>
              <a:t>Imagine that the group is split between deciding to use Ruby on Rails and C# to do the implementation. So, at a certain moment, when the time has come to start coding the implementation, both groups start writing code. Of course, it wont work, because the integration of the various components will be difficult, if not impossible. On the other hand, if everyone starts working in C# and then we find that the implementation is not working, then we know that we made the wrong choice, and we can now concentrate our efforts on the other option. I have seen this happen several times in the past. Make a decision, have everyone support it, and then the truth and validity of that decision will become clear.</a:t>
            </a:r>
          </a:p>
          <a:p>
            <a:pPr eaLnBrk="1" hangingPunct="1">
              <a:spcBef>
                <a:spcPct val="0"/>
              </a:spcBef>
            </a:pPr>
            <a:endParaRPr lang="en-US" dirty="0"/>
          </a:p>
          <a:p>
            <a:pPr eaLnBrk="1" hangingPunct="1">
              <a:spcBef>
                <a:spcPct val="0"/>
              </a:spcBef>
            </a:pPr>
            <a:r>
              <a:rPr lang="en-US" dirty="0"/>
              <a:t>Remember: Everyone must support the decisions of the group.</a:t>
            </a:r>
          </a:p>
          <a:p>
            <a:pPr eaLnBrk="1" hangingPunct="1">
              <a:spcBef>
                <a:spcPct val="0"/>
              </a:spcBef>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1" name="Rectangle 3"/>
          <p:cNvSpPr>
            <a:spLocks noGrp="1" noChangeArrowheads="1"/>
          </p:cNvSpPr>
          <p:nvPr>
            <p:ph type="body" idx="1"/>
          </p:nvPr>
        </p:nvSpPr>
        <p:spPr bwMode="auto">
          <a:noFill/>
        </p:spPr>
        <p:txBody>
          <a:bodyPr wrap="square" numCol="1" anchor="t" anchorCtr="0" compatLnSpc="1">
            <a:prstTxWarp prst="textNoShape">
              <a:avLst/>
            </a:prstTxWarp>
            <a:normAutofit fontScale="62500" lnSpcReduction="20000"/>
          </a:bodyPr>
          <a:lstStyle/>
          <a:p>
            <a:pPr eaLnBrk="1" hangingPunct="1">
              <a:spcBef>
                <a:spcPct val="0"/>
              </a:spcBef>
            </a:pPr>
            <a:r>
              <a:rPr lang="en-US" dirty="0"/>
              <a:t>What should you do in your first team meeting?</a:t>
            </a:r>
          </a:p>
          <a:p>
            <a:pPr eaLnBrk="1" hangingPunct="1">
              <a:spcBef>
                <a:spcPct val="0"/>
              </a:spcBef>
            </a:pPr>
            <a:r>
              <a:rPr lang="en-US" dirty="0"/>
              <a:t>The team leader should put together the first agenda – It doesn’t matter who produces the first one, since you will all have to agree to it before you start the meeting. And, by the way, at the end of the meeting, make sure you have an idea about what will be on the agenda for the next meeting. You could even have a decision to that effect.</a:t>
            </a:r>
          </a:p>
          <a:p>
            <a:pPr eaLnBrk="1" hangingPunct="1">
              <a:spcBef>
                <a:spcPct val="0"/>
              </a:spcBef>
            </a:pPr>
            <a:endParaRPr lang="en-US" dirty="0"/>
          </a:p>
          <a:p>
            <a:pPr eaLnBrk="1" hangingPunct="1">
              <a:spcBef>
                <a:spcPct val="0"/>
              </a:spcBef>
            </a:pPr>
            <a:r>
              <a:rPr lang="en-US" dirty="0"/>
              <a:t>Set some time limits for the meeting – generally try to keep meetings to less than an hour. Working sessions can be much longer, of course.</a:t>
            </a:r>
          </a:p>
          <a:p>
            <a:pPr eaLnBrk="1" hangingPunct="1">
              <a:spcBef>
                <a:spcPct val="0"/>
              </a:spcBef>
            </a:pPr>
            <a:endParaRPr lang="en-US" dirty="0"/>
          </a:p>
          <a:p>
            <a:pPr eaLnBrk="1" hangingPunct="1">
              <a:spcBef>
                <a:spcPct val="0"/>
              </a:spcBef>
            </a:pPr>
            <a:r>
              <a:rPr lang="en-US" dirty="0"/>
              <a:t>Remember the amount of time you need to dedicate to this course. Sometimes students complain about how much work is required for this course. The fact is, that the work is not necessarily evenly distributed throughout the semester. There will be weeks where there is less work to do, and weeks where you are going to be working flat out. On average, it all works out. This too reflects what you will encounter in the commercial world.</a:t>
            </a:r>
          </a:p>
          <a:p>
            <a:pPr eaLnBrk="1" hangingPunct="1">
              <a:spcBef>
                <a:spcPct val="0"/>
              </a:spcBef>
            </a:pPr>
            <a:endParaRPr lang="en-US" dirty="0"/>
          </a:p>
          <a:p>
            <a:pPr eaLnBrk="1" hangingPunct="1">
              <a:spcBef>
                <a:spcPct val="0"/>
              </a:spcBef>
            </a:pPr>
            <a:r>
              <a:rPr lang="en-US" dirty="0"/>
              <a:t>Decide when you are going to have regular meetings – when is everyone available? When would you have extra meetings? Remember that in most lab times you could also have meetings. Decide what platform you are going to be using – I will be creating sub-teams in Teams for each of your teams. If anyone is going to be absent, make sure you know when, and for how long.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1" name="Rectangle 3"/>
          <p:cNvSpPr>
            <a:spLocks noGrp="1" noChangeArrowheads="1"/>
          </p:cNvSpPr>
          <p:nvPr>
            <p:ph type="body" idx="1"/>
          </p:nvPr>
        </p:nvSpPr>
        <p:spPr bwMode="auto">
          <a:noFill/>
        </p:spPr>
        <p:txBody>
          <a:bodyPr wrap="square" numCol="1" anchor="t" anchorCtr="0" compatLnSpc="1">
            <a:prstTxWarp prst="textNoShape">
              <a:avLst/>
            </a:prstTxWarp>
            <a:normAutofit fontScale="70000" lnSpcReduction="20000"/>
          </a:bodyPr>
          <a:lstStyle/>
          <a:p>
            <a:pPr eaLnBrk="1" hangingPunct="1">
              <a:spcBef>
                <a:spcPct val="0"/>
              </a:spcBef>
            </a:pPr>
            <a:r>
              <a:rPr lang="en-US" dirty="0"/>
              <a:t>As you are planning out your project, deciding who will be responsible for the different parts of the project, look at the skills inventory that you all filled out. Share it with your colleagues. But beware… we all tend to overestimate how well we do things. That is OK, but you must remember that you are still learning. In this course you will be learning a great deal; often from your colleagues, but also from your own individual research.</a:t>
            </a:r>
          </a:p>
          <a:p>
            <a:pPr eaLnBrk="1" hangingPunct="1">
              <a:spcBef>
                <a:spcPct val="0"/>
              </a:spcBef>
            </a:pPr>
            <a:endParaRPr lang="en-US" dirty="0"/>
          </a:p>
          <a:p>
            <a:pPr eaLnBrk="1" hangingPunct="1">
              <a:spcBef>
                <a:spcPct val="0"/>
              </a:spcBef>
            </a:pPr>
            <a:r>
              <a:rPr lang="en-US" dirty="0"/>
              <a:t>Decide how you will communicate with each other. Which platforms are you going to be using? Phone, Discord, Teams, Zoom, email, etc.</a:t>
            </a:r>
          </a:p>
          <a:p>
            <a:pPr eaLnBrk="1" hangingPunct="1">
              <a:spcBef>
                <a:spcPct val="0"/>
              </a:spcBef>
            </a:pPr>
            <a:r>
              <a:rPr lang="en-US" dirty="0"/>
              <a:t>Decide how long you before you must answer an asynchronous message – same day? A couple of hours? The next day?</a:t>
            </a:r>
          </a:p>
          <a:p>
            <a:pPr eaLnBrk="1" hangingPunct="1">
              <a:spcBef>
                <a:spcPct val="0"/>
              </a:spcBef>
            </a:pPr>
            <a:endParaRPr lang="en-US" dirty="0"/>
          </a:p>
          <a:p>
            <a:r>
              <a:rPr lang="en-US" dirty="0"/>
              <a:t>Decide what you will be using to produce documents: Word, Google docs, something else. </a:t>
            </a:r>
          </a:p>
          <a:p>
            <a:r>
              <a:rPr lang="en-US" dirty="0"/>
              <a:t>Decide on tools for group collaboration and discussion, such as GitHub, a wiki tool, Google tools, but do not use social media, such as Facebook. Facebook is not secure, is a commercial enterprise feeding off of its clients, and not a responsible organization.</a:t>
            </a:r>
          </a:p>
          <a:p>
            <a:pPr eaLnBrk="1" hangingPunct="1">
              <a:spcBef>
                <a:spcPct val="0"/>
              </a:spcBef>
            </a:pPr>
            <a:endParaRPr lang="en-US" dirty="0"/>
          </a:p>
          <a:p>
            <a:pPr eaLnBrk="1" hangingPunct="1">
              <a:spcBef>
                <a:spcPct val="0"/>
              </a:spcBef>
            </a:pPr>
            <a:r>
              <a:rPr lang="en-US" dirty="0"/>
              <a:t>Finally, set some goals for the next meeting. These will form the initial agenda for the next meeting.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ADF0285-08C3-AF4C-9677-8F2C88AC49E0}" type="datetime1">
              <a:rPr lang="en-CA" smtClean="0"/>
              <a:t>2023-08-21</a:t>
            </a:fld>
            <a:endParaRPr lang="en-GB"/>
          </a:p>
        </p:txBody>
      </p:sp>
      <p:sp>
        <p:nvSpPr>
          <p:cNvPr id="5" name="Footer Placeholder 4"/>
          <p:cNvSpPr>
            <a:spLocks noGrp="1"/>
          </p:cNvSpPr>
          <p:nvPr>
            <p:ph type="ftr" sz="quarter" idx="11"/>
          </p:nvPr>
        </p:nvSpPr>
        <p:spPr/>
        <p:txBody>
          <a:bodyPr/>
          <a:lstStyle/>
          <a:p>
            <a:pPr>
              <a:defRPr/>
            </a:pPr>
            <a:r>
              <a:rPr lang="en-GB"/>
              <a:t>J. Lebensold A21 Systems Development</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38DF85F5-FB5E-4F79-A561-97039C58DE01}" type="slidenum">
              <a:rPr lang="en-US" smtClean="0"/>
              <a:pPr/>
              <a:t>‹#›</a:t>
            </a:fld>
            <a:endParaRPr lang="en-US"/>
          </a:p>
        </p:txBody>
      </p:sp>
    </p:spTree>
    <p:extLst>
      <p:ext uri="{BB962C8B-B14F-4D97-AF65-F5344CB8AC3E}">
        <p14:creationId xmlns:p14="http://schemas.microsoft.com/office/powerpoint/2010/main" val="1835138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defRPr/>
            </a:pPr>
            <a:fld id="{A9191C27-9A2C-234C-BC8A-617A09C5AFEE}" type="datetime1">
              <a:rPr lang="en-CA" smtClean="0"/>
              <a:t>2023-08-21</a:t>
            </a:fld>
            <a:endParaRPr lang="en-GB" dirty="0"/>
          </a:p>
        </p:txBody>
      </p:sp>
      <p:sp>
        <p:nvSpPr>
          <p:cNvPr id="5" name="Footer Placeholder 4"/>
          <p:cNvSpPr>
            <a:spLocks noGrp="1"/>
          </p:cNvSpPr>
          <p:nvPr>
            <p:ph type="ftr" sz="quarter" idx="11"/>
          </p:nvPr>
        </p:nvSpPr>
        <p:spPr/>
        <p:txBody>
          <a:bodyPr/>
          <a:lstStyle/>
          <a:p>
            <a:pPr algn="ctr">
              <a:defRPr/>
            </a:pPr>
            <a:r>
              <a:rPr lang="en-GB"/>
              <a:t>J. Lebensold A21 Systems Development</a:t>
            </a:r>
            <a:endParaRPr lang="en-GB"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E495BC2-A9DD-0745-BA7D-FD69CA98A607}" type="slidenum">
              <a:rPr lang="en-GB" smtClean="0"/>
              <a:pPr/>
              <a:t>‹#›</a:t>
            </a:fld>
            <a:endParaRPr lang="en-GB" dirty="0"/>
          </a:p>
        </p:txBody>
      </p:sp>
    </p:spTree>
    <p:extLst>
      <p:ext uri="{BB962C8B-B14F-4D97-AF65-F5344CB8AC3E}">
        <p14:creationId xmlns:p14="http://schemas.microsoft.com/office/powerpoint/2010/main" val="110297227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defRPr/>
            </a:pPr>
            <a:fld id="{A9191C27-9A2C-234C-BC8A-617A09C5AFEE}" type="datetime1">
              <a:rPr lang="en-CA" smtClean="0"/>
              <a:t>2023-08-21</a:t>
            </a:fld>
            <a:endParaRPr lang="en-GB" dirty="0"/>
          </a:p>
        </p:txBody>
      </p:sp>
      <p:sp>
        <p:nvSpPr>
          <p:cNvPr id="5" name="Footer Placeholder 4"/>
          <p:cNvSpPr>
            <a:spLocks noGrp="1"/>
          </p:cNvSpPr>
          <p:nvPr>
            <p:ph type="ftr" sz="quarter" idx="11"/>
          </p:nvPr>
        </p:nvSpPr>
        <p:spPr/>
        <p:txBody>
          <a:bodyPr/>
          <a:lstStyle/>
          <a:p>
            <a:pPr algn="ctr">
              <a:defRPr/>
            </a:pPr>
            <a:r>
              <a:rPr lang="en-GB"/>
              <a:t>J. Lebensold A21 Systems Development</a:t>
            </a:r>
            <a:endParaRPr lang="en-GB"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E495BC2-A9DD-0745-BA7D-FD69CA98A607}" type="slidenum">
              <a:rPr lang="en-GB" smtClean="0"/>
              <a:pPr/>
              <a:t>‹#›</a:t>
            </a:fld>
            <a:endParaRPr lang="en-GB"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50170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defRPr/>
            </a:pPr>
            <a:fld id="{A9191C27-9A2C-234C-BC8A-617A09C5AFEE}" type="datetime1">
              <a:rPr lang="en-CA" smtClean="0"/>
              <a:t>2023-08-21</a:t>
            </a:fld>
            <a:endParaRPr lang="en-GB" dirty="0"/>
          </a:p>
        </p:txBody>
      </p:sp>
      <p:sp>
        <p:nvSpPr>
          <p:cNvPr id="6" name="Footer Placeholder 5"/>
          <p:cNvSpPr>
            <a:spLocks noGrp="1"/>
          </p:cNvSpPr>
          <p:nvPr>
            <p:ph type="ftr" sz="quarter" idx="11"/>
          </p:nvPr>
        </p:nvSpPr>
        <p:spPr/>
        <p:txBody>
          <a:bodyPr/>
          <a:lstStyle/>
          <a:p>
            <a:pPr algn="ctr">
              <a:defRPr/>
            </a:pPr>
            <a:r>
              <a:rPr lang="en-GB"/>
              <a:t>J. Lebensold A21 Systems Development</a:t>
            </a:r>
            <a:endParaRPr lang="en-GB"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E495BC2-A9DD-0745-BA7D-FD69CA98A607}" type="slidenum">
              <a:rPr lang="en-GB" smtClean="0"/>
              <a:pPr/>
              <a:t>‹#›</a:t>
            </a:fld>
            <a:endParaRPr lang="en-GB" dirty="0"/>
          </a:p>
        </p:txBody>
      </p:sp>
    </p:spTree>
    <p:extLst>
      <p:ext uri="{BB962C8B-B14F-4D97-AF65-F5344CB8AC3E}">
        <p14:creationId xmlns:p14="http://schemas.microsoft.com/office/powerpoint/2010/main" val="258643084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defRPr/>
            </a:pPr>
            <a:fld id="{A9191C27-9A2C-234C-BC8A-617A09C5AFEE}" type="datetime1">
              <a:rPr lang="en-CA" smtClean="0"/>
              <a:t>2023-08-21</a:t>
            </a:fld>
            <a:endParaRPr lang="en-GB" dirty="0"/>
          </a:p>
        </p:txBody>
      </p:sp>
      <p:sp>
        <p:nvSpPr>
          <p:cNvPr id="6" name="Footer Placeholder 5"/>
          <p:cNvSpPr>
            <a:spLocks noGrp="1"/>
          </p:cNvSpPr>
          <p:nvPr>
            <p:ph type="ftr" sz="quarter" idx="11"/>
          </p:nvPr>
        </p:nvSpPr>
        <p:spPr/>
        <p:txBody>
          <a:bodyPr/>
          <a:lstStyle/>
          <a:p>
            <a:pPr algn="ctr">
              <a:defRPr/>
            </a:pPr>
            <a:r>
              <a:rPr lang="en-GB"/>
              <a:t>J. Lebensold A21 Systems Development</a:t>
            </a:r>
            <a:endParaRPr lang="en-GB"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E495BC2-A9DD-0745-BA7D-FD69CA98A607}" type="slidenum">
              <a:rPr lang="en-GB" smtClean="0"/>
              <a:pPr/>
              <a:t>‹#›</a:t>
            </a:fld>
            <a:endParaRPr lang="en-GB"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937268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defRPr/>
            </a:pPr>
            <a:fld id="{A9191C27-9A2C-234C-BC8A-617A09C5AFEE}" type="datetime1">
              <a:rPr lang="en-CA" smtClean="0"/>
              <a:t>2023-08-21</a:t>
            </a:fld>
            <a:endParaRPr lang="en-GB" dirty="0"/>
          </a:p>
        </p:txBody>
      </p:sp>
      <p:sp>
        <p:nvSpPr>
          <p:cNvPr id="6" name="Footer Placeholder 5"/>
          <p:cNvSpPr>
            <a:spLocks noGrp="1"/>
          </p:cNvSpPr>
          <p:nvPr>
            <p:ph type="ftr" sz="quarter" idx="11"/>
          </p:nvPr>
        </p:nvSpPr>
        <p:spPr/>
        <p:txBody>
          <a:bodyPr/>
          <a:lstStyle/>
          <a:p>
            <a:pPr algn="ctr">
              <a:defRPr/>
            </a:pPr>
            <a:r>
              <a:rPr lang="en-GB"/>
              <a:t>J. Lebensold A21 Systems Development</a:t>
            </a:r>
            <a:endParaRPr lang="en-GB"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E495BC2-A9DD-0745-BA7D-FD69CA98A607}" type="slidenum">
              <a:rPr lang="en-GB" smtClean="0"/>
              <a:pPr/>
              <a:t>‹#›</a:t>
            </a:fld>
            <a:endParaRPr lang="en-GB" dirty="0"/>
          </a:p>
        </p:txBody>
      </p:sp>
    </p:spTree>
    <p:extLst>
      <p:ext uri="{BB962C8B-B14F-4D97-AF65-F5344CB8AC3E}">
        <p14:creationId xmlns:p14="http://schemas.microsoft.com/office/powerpoint/2010/main" val="418985397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1F4A8F3-EF58-6744-B36B-1D328BBE0774}" type="datetime1">
              <a:rPr lang="en-CA" smtClean="0"/>
              <a:t>2023-08-21</a:t>
            </a:fld>
            <a:endParaRPr lang="en-GB"/>
          </a:p>
        </p:txBody>
      </p:sp>
      <p:sp>
        <p:nvSpPr>
          <p:cNvPr id="5" name="Footer Placeholder 4"/>
          <p:cNvSpPr>
            <a:spLocks noGrp="1"/>
          </p:cNvSpPr>
          <p:nvPr>
            <p:ph type="ftr" sz="quarter" idx="11"/>
          </p:nvPr>
        </p:nvSpPr>
        <p:spPr/>
        <p:txBody>
          <a:bodyPr/>
          <a:lstStyle/>
          <a:p>
            <a:pPr>
              <a:defRPr/>
            </a:pPr>
            <a:r>
              <a:rPr lang="en-GB"/>
              <a:t>J. Lebensold A21 Systems Development</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69D5F3-DAE5-144A-BFC2-1C64EEE51866}" type="slidenum">
              <a:rPr lang="en-GB" smtClean="0"/>
              <a:pPr/>
              <a:t>‹#›</a:t>
            </a:fld>
            <a:endParaRPr lang="en-GB"/>
          </a:p>
        </p:txBody>
      </p:sp>
    </p:spTree>
    <p:extLst>
      <p:ext uri="{BB962C8B-B14F-4D97-AF65-F5344CB8AC3E}">
        <p14:creationId xmlns:p14="http://schemas.microsoft.com/office/powerpoint/2010/main" val="2462333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9A5F980-1CE0-824E-A9B3-8EB9F24BF756}" type="datetime1">
              <a:rPr lang="en-CA" smtClean="0"/>
              <a:t>2023-08-21</a:t>
            </a:fld>
            <a:endParaRPr lang="en-GB"/>
          </a:p>
        </p:txBody>
      </p:sp>
      <p:sp>
        <p:nvSpPr>
          <p:cNvPr id="5" name="Footer Placeholder 4"/>
          <p:cNvSpPr>
            <a:spLocks noGrp="1"/>
          </p:cNvSpPr>
          <p:nvPr>
            <p:ph type="ftr" sz="quarter" idx="11"/>
          </p:nvPr>
        </p:nvSpPr>
        <p:spPr/>
        <p:txBody>
          <a:bodyPr/>
          <a:lstStyle/>
          <a:p>
            <a:pPr>
              <a:defRPr/>
            </a:pPr>
            <a:r>
              <a:rPr lang="en-GB"/>
              <a:t>J. Lebensold A21 Systems Development</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5ED357-54AF-E147-AFCB-236A84259650}" type="slidenum">
              <a:rPr lang="en-GB" smtClean="0"/>
              <a:pPr/>
              <a:t>‹#›</a:t>
            </a:fld>
            <a:endParaRPr lang="en-GB"/>
          </a:p>
        </p:txBody>
      </p:sp>
    </p:spTree>
    <p:extLst>
      <p:ext uri="{BB962C8B-B14F-4D97-AF65-F5344CB8AC3E}">
        <p14:creationId xmlns:p14="http://schemas.microsoft.com/office/powerpoint/2010/main" val="112256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F0F51D46-3E9E-7948-B75B-104419CAD9AE}" type="datetime1">
              <a:rPr lang="en-CA" smtClean="0"/>
              <a:t>2023-08-21</a:t>
            </a:fld>
            <a:endParaRPr lang="en-US" dirty="0"/>
          </a:p>
        </p:txBody>
      </p:sp>
      <p:sp>
        <p:nvSpPr>
          <p:cNvPr id="5" name="Footer Placeholder 4"/>
          <p:cNvSpPr>
            <a:spLocks noGrp="1"/>
          </p:cNvSpPr>
          <p:nvPr>
            <p:ph type="ftr" sz="quarter" idx="11"/>
          </p:nvPr>
        </p:nvSpPr>
        <p:spPr/>
        <p:txBody>
          <a:bodyPr/>
          <a:lstStyle/>
          <a:p>
            <a:pPr algn="ctr"/>
            <a:r>
              <a:rPr lang="en-US"/>
              <a:t>J. Lebensold A21 Systems Development</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A33BF1-F1E9-E647-AFA6-03F361898012}" type="slidenum">
              <a:rPr lang="en-GB" smtClean="0"/>
              <a:pPr/>
              <a:t>‹#›</a:t>
            </a:fld>
            <a:endParaRPr lang="en-GB"/>
          </a:p>
        </p:txBody>
      </p:sp>
    </p:spTree>
    <p:extLst>
      <p:ext uri="{BB962C8B-B14F-4D97-AF65-F5344CB8AC3E}">
        <p14:creationId xmlns:p14="http://schemas.microsoft.com/office/powerpoint/2010/main" val="220388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8C1BB06-F766-8C4B-A122-050E01A261D5}" type="datetime1">
              <a:rPr lang="en-CA" smtClean="0"/>
              <a:t>2023-08-21</a:t>
            </a:fld>
            <a:endParaRPr lang="en-GB"/>
          </a:p>
        </p:txBody>
      </p:sp>
      <p:sp>
        <p:nvSpPr>
          <p:cNvPr id="5" name="Footer Placeholder 4"/>
          <p:cNvSpPr>
            <a:spLocks noGrp="1"/>
          </p:cNvSpPr>
          <p:nvPr>
            <p:ph type="ftr" sz="quarter" idx="11"/>
          </p:nvPr>
        </p:nvSpPr>
        <p:spPr/>
        <p:txBody>
          <a:bodyPr/>
          <a:lstStyle/>
          <a:p>
            <a:pPr>
              <a:defRPr/>
            </a:pPr>
            <a:r>
              <a:rPr lang="en-GB"/>
              <a:t>J. Lebensold A21 Systems Development</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5090309-996E-0742-93F8-BF1D6098AF10}" type="slidenum">
              <a:rPr lang="en-GB" smtClean="0"/>
              <a:pPr/>
              <a:t>‹#›</a:t>
            </a:fld>
            <a:endParaRPr lang="en-GB"/>
          </a:p>
        </p:txBody>
      </p:sp>
    </p:spTree>
    <p:extLst>
      <p:ext uri="{BB962C8B-B14F-4D97-AF65-F5344CB8AC3E}">
        <p14:creationId xmlns:p14="http://schemas.microsoft.com/office/powerpoint/2010/main" val="380057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0A167CE-4E73-D047-9434-4F7BD93E4181}" type="datetime1">
              <a:rPr lang="en-CA" smtClean="0"/>
              <a:t>2023-08-21</a:t>
            </a:fld>
            <a:endParaRPr lang="en-GB"/>
          </a:p>
        </p:txBody>
      </p:sp>
      <p:sp>
        <p:nvSpPr>
          <p:cNvPr id="6" name="Footer Placeholder 5"/>
          <p:cNvSpPr>
            <a:spLocks noGrp="1"/>
          </p:cNvSpPr>
          <p:nvPr>
            <p:ph type="ftr" sz="quarter" idx="11"/>
          </p:nvPr>
        </p:nvSpPr>
        <p:spPr/>
        <p:txBody>
          <a:bodyPr/>
          <a:lstStyle/>
          <a:p>
            <a:pPr>
              <a:defRPr/>
            </a:pPr>
            <a:r>
              <a:rPr lang="en-GB"/>
              <a:t>J. Lebensold A21 Systems Development</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F42AE6C5-3DE9-3A4D-BB3D-801931304750}" type="slidenum">
              <a:rPr lang="en-GB" smtClean="0"/>
              <a:pPr/>
              <a:t>‹#›</a:t>
            </a:fld>
            <a:endParaRPr lang="en-GB"/>
          </a:p>
        </p:txBody>
      </p:sp>
    </p:spTree>
    <p:extLst>
      <p:ext uri="{BB962C8B-B14F-4D97-AF65-F5344CB8AC3E}">
        <p14:creationId xmlns:p14="http://schemas.microsoft.com/office/powerpoint/2010/main" val="1177497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2A40FF4-B783-FF48-82EF-71DBCA05F192}" type="datetime1">
              <a:rPr lang="en-CA" smtClean="0"/>
              <a:t>2023-08-21</a:t>
            </a:fld>
            <a:endParaRPr lang="en-GB"/>
          </a:p>
        </p:txBody>
      </p:sp>
      <p:sp>
        <p:nvSpPr>
          <p:cNvPr id="8" name="Footer Placeholder 7"/>
          <p:cNvSpPr>
            <a:spLocks noGrp="1"/>
          </p:cNvSpPr>
          <p:nvPr>
            <p:ph type="ftr" sz="quarter" idx="11"/>
          </p:nvPr>
        </p:nvSpPr>
        <p:spPr/>
        <p:txBody>
          <a:bodyPr/>
          <a:lstStyle/>
          <a:p>
            <a:pPr>
              <a:defRPr/>
            </a:pPr>
            <a:r>
              <a:rPr lang="en-GB"/>
              <a:t>J. Lebensold A21 Systems Development</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9916BC9-D42D-5946-907C-B4D348EA7C92}" type="slidenum">
              <a:rPr lang="en-GB" smtClean="0"/>
              <a:pPr/>
              <a:t>‹#›</a:t>
            </a:fld>
            <a:endParaRPr lang="en-GB"/>
          </a:p>
        </p:txBody>
      </p:sp>
    </p:spTree>
    <p:extLst>
      <p:ext uri="{BB962C8B-B14F-4D97-AF65-F5344CB8AC3E}">
        <p14:creationId xmlns:p14="http://schemas.microsoft.com/office/powerpoint/2010/main" val="260951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90ACEEA7-2956-B540-9252-6F8528CCCFF6}" type="datetime1">
              <a:rPr lang="en-CA" smtClean="0"/>
              <a:t>2023-08-21</a:t>
            </a:fld>
            <a:endParaRPr lang="en-GB"/>
          </a:p>
        </p:txBody>
      </p:sp>
      <p:sp>
        <p:nvSpPr>
          <p:cNvPr id="4" name="Footer Placeholder 3"/>
          <p:cNvSpPr>
            <a:spLocks noGrp="1"/>
          </p:cNvSpPr>
          <p:nvPr>
            <p:ph type="ftr" sz="quarter" idx="11"/>
          </p:nvPr>
        </p:nvSpPr>
        <p:spPr/>
        <p:txBody>
          <a:bodyPr/>
          <a:lstStyle/>
          <a:p>
            <a:pPr>
              <a:defRPr/>
            </a:pPr>
            <a:r>
              <a:rPr lang="en-GB"/>
              <a:t>J. Lebensold A21 Systems Development</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5DB6F3A-1C1B-7745-9E7D-4B5A972B5916}" type="slidenum">
              <a:rPr lang="en-GB" smtClean="0"/>
              <a:pPr/>
              <a:t>‹#›</a:t>
            </a:fld>
            <a:endParaRPr lang="en-GB"/>
          </a:p>
        </p:txBody>
      </p:sp>
    </p:spTree>
    <p:extLst>
      <p:ext uri="{BB962C8B-B14F-4D97-AF65-F5344CB8AC3E}">
        <p14:creationId xmlns:p14="http://schemas.microsoft.com/office/powerpoint/2010/main" val="364533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0C2F6-33E3-BC4C-8D13-35C2E1CC3B74}" type="datetime1">
              <a:rPr lang="en-CA" smtClean="0"/>
              <a:t>2023-08-21</a:t>
            </a:fld>
            <a:endParaRPr lang="en-US"/>
          </a:p>
        </p:txBody>
      </p:sp>
      <p:sp>
        <p:nvSpPr>
          <p:cNvPr id="3" name="Footer Placeholder 2"/>
          <p:cNvSpPr>
            <a:spLocks noGrp="1"/>
          </p:cNvSpPr>
          <p:nvPr>
            <p:ph type="ftr" sz="quarter" idx="11"/>
          </p:nvPr>
        </p:nvSpPr>
        <p:spPr/>
        <p:txBody>
          <a:bodyPr/>
          <a:lstStyle/>
          <a:p>
            <a:pPr>
              <a:defRPr/>
            </a:pPr>
            <a:r>
              <a:rPr lang="en-GB"/>
              <a:t>J. Lebensold A21 Systems Development</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4D8AA6B-7A88-5841-8D51-27CE280793C3}" type="slidenum">
              <a:rPr lang="en-GB" smtClean="0"/>
              <a:pPr/>
              <a:t>‹#›</a:t>
            </a:fld>
            <a:endParaRPr lang="en-GB"/>
          </a:p>
        </p:txBody>
      </p:sp>
    </p:spTree>
    <p:extLst>
      <p:ext uri="{BB962C8B-B14F-4D97-AF65-F5344CB8AC3E}">
        <p14:creationId xmlns:p14="http://schemas.microsoft.com/office/powerpoint/2010/main" val="321724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DB067EF-83F8-C643-ADB8-C92CA0F082DC}" type="datetime1">
              <a:rPr lang="en-CA" smtClean="0"/>
              <a:t>2023-08-21</a:t>
            </a:fld>
            <a:endParaRPr lang="en-GB"/>
          </a:p>
        </p:txBody>
      </p:sp>
      <p:sp>
        <p:nvSpPr>
          <p:cNvPr id="6" name="Footer Placeholder 5"/>
          <p:cNvSpPr>
            <a:spLocks noGrp="1"/>
          </p:cNvSpPr>
          <p:nvPr>
            <p:ph type="ftr" sz="quarter" idx="11"/>
          </p:nvPr>
        </p:nvSpPr>
        <p:spPr/>
        <p:txBody>
          <a:bodyPr/>
          <a:lstStyle/>
          <a:p>
            <a:pPr>
              <a:defRPr/>
            </a:pPr>
            <a:r>
              <a:rPr lang="en-GB"/>
              <a:t>J. Lebensold A21 Systems Development</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AA4845-A08A-4DF4-8D99-E2E7B6D41C67}" type="slidenum">
              <a:rPr lang="en-US" smtClean="0"/>
              <a:pPr/>
              <a:t>‹#›</a:t>
            </a:fld>
            <a:endParaRPr lang="en-US"/>
          </a:p>
        </p:txBody>
      </p:sp>
    </p:spTree>
    <p:extLst>
      <p:ext uri="{BB962C8B-B14F-4D97-AF65-F5344CB8AC3E}">
        <p14:creationId xmlns:p14="http://schemas.microsoft.com/office/powerpoint/2010/main" val="411427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F215158-81FB-8E41-9A80-A4D906C28750}" type="datetime1">
              <a:rPr lang="en-CA" smtClean="0"/>
              <a:t>2023-08-21</a:t>
            </a:fld>
            <a:endParaRPr lang="en-GB"/>
          </a:p>
        </p:txBody>
      </p:sp>
      <p:sp>
        <p:nvSpPr>
          <p:cNvPr id="6" name="Footer Placeholder 5"/>
          <p:cNvSpPr>
            <a:spLocks noGrp="1"/>
          </p:cNvSpPr>
          <p:nvPr>
            <p:ph type="ftr" sz="quarter" idx="11"/>
          </p:nvPr>
        </p:nvSpPr>
        <p:spPr/>
        <p:txBody>
          <a:bodyPr/>
          <a:lstStyle/>
          <a:p>
            <a:pPr>
              <a:defRPr/>
            </a:pPr>
            <a:r>
              <a:rPr lang="en-GB"/>
              <a:t>J. Lebensold A21 Systems Development</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4C6E04D-FB5D-3E44-88BB-35A5E42DEB55}" type="slidenum">
              <a:rPr lang="en-GB" smtClean="0"/>
              <a:pPr/>
              <a:t>‹#›</a:t>
            </a:fld>
            <a:endParaRPr lang="en-GB"/>
          </a:p>
        </p:txBody>
      </p:sp>
    </p:spTree>
    <p:extLst>
      <p:ext uri="{BB962C8B-B14F-4D97-AF65-F5344CB8AC3E}">
        <p14:creationId xmlns:p14="http://schemas.microsoft.com/office/powerpoint/2010/main" val="367748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lgn="r">
              <a:defRPr/>
            </a:pPr>
            <a:fld id="{A9191C27-9A2C-234C-BC8A-617A09C5AFEE}" type="datetime1">
              <a:rPr lang="en-CA" smtClean="0"/>
              <a:t>2023-08-21</a:t>
            </a:fld>
            <a:endParaRPr lang="en-GB"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a:defRPr/>
            </a:pPr>
            <a:r>
              <a:rPr lang="en-GB"/>
              <a:t>J. Lebensold A21 Systems Development</a:t>
            </a:r>
            <a:endParaRPr lang="en-GB"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E495BC2-A9DD-0745-BA7D-FD69CA98A607}" type="slidenum">
              <a:rPr lang="en-GB" smtClean="0"/>
              <a:pPr/>
              <a:t>‹#›</a:t>
            </a:fld>
            <a:endParaRPr lang="en-GB" dirty="0"/>
          </a:p>
        </p:txBody>
      </p:sp>
    </p:spTree>
    <p:extLst>
      <p:ext uri="{BB962C8B-B14F-4D97-AF65-F5344CB8AC3E}">
        <p14:creationId xmlns:p14="http://schemas.microsoft.com/office/powerpoint/2010/main" val="147825520"/>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908C-1DEA-3247-AB3F-597205E70B44}"/>
              </a:ext>
            </a:extLst>
          </p:cNvPr>
          <p:cNvSpPr>
            <a:spLocks noGrp="1"/>
          </p:cNvSpPr>
          <p:nvPr>
            <p:ph type="title"/>
          </p:nvPr>
        </p:nvSpPr>
        <p:spPr>
          <a:xfrm>
            <a:off x="457200" y="152400"/>
            <a:ext cx="8229600" cy="604225"/>
          </a:xfrm>
        </p:spPr>
        <p:txBody>
          <a:bodyPr>
            <a:noAutofit/>
          </a:bodyPr>
          <a:lstStyle/>
          <a:p>
            <a:r>
              <a:rPr lang="en-US" dirty="0"/>
              <a:t>Agendas and minutes</a:t>
            </a:r>
          </a:p>
        </p:txBody>
      </p:sp>
      <p:pic>
        <p:nvPicPr>
          <p:cNvPr id="8" name="Content Placeholder 7" descr="Table&#10;&#10;Description automatically generated">
            <a:extLst>
              <a:ext uri="{FF2B5EF4-FFF2-40B4-BE49-F238E27FC236}">
                <a16:creationId xmlns:a16="http://schemas.microsoft.com/office/drawing/2014/main" id="{8D37F74B-D016-DB47-A4B9-A9067B29FDF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196752"/>
            <a:ext cx="3109760" cy="4004284"/>
          </a:xfrm>
        </p:spPr>
      </p:pic>
      <p:pic>
        <p:nvPicPr>
          <p:cNvPr id="7" name="Picture 6">
            <a:extLst>
              <a:ext uri="{FF2B5EF4-FFF2-40B4-BE49-F238E27FC236}">
                <a16:creationId xmlns:a16="http://schemas.microsoft.com/office/drawing/2014/main" id="{99D0C293-5327-5440-9608-9A0C9B030127}"/>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6794" t="5900" r="14395" b="7315"/>
          <a:stretch/>
        </p:blipFill>
        <p:spPr>
          <a:xfrm>
            <a:off x="1547664" y="2707874"/>
            <a:ext cx="2912259" cy="4150126"/>
          </a:xfrm>
          <a:prstGeom prst="rect">
            <a:avLst/>
          </a:prstGeom>
          <a:solidFill>
            <a:schemeClr val="bg1"/>
          </a:solidFill>
          <a:ln w="19050">
            <a:solidFill>
              <a:schemeClr val="tx1"/>
            </a:solidFill>
          </a:ln>
        </p:spPr>
      </p:pic>
      <p:sp>
        <p:nvSpPr>
          <p:cNvPr id="9" name="TextBox 8">
            <a:extLst>
              <a:ext uri="{FF2B5EF4-FFF2-40B4-BE49-F238E27FC236}">
                <a16:creationId xmlns:a16="http://schemas.microsoft.com/office/drawing/2014/main" id="{F0C442DD-181E-B843-895E-136A330D0267}"/>
              </a:ext>
            </a:extLst>
          </p:cNvPr>
          <p:cNvSpPr txBox="1"/>
          <p:nvPr/>
        </p:nvSpPr>
        <p:spPr>
          <a:xfrm>
            <a:off x="4788024" y="1196752"/>
            <a:ext cx="3737176"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Agenda</a:t>
            </a:r>
          </a:p>
          <a:p>
            <a:r>
              <a:rPr lang="en-US" sz="2800" dirty="0">
                <a:latin typeface="Times New Roman" panose="02020603050405020304" pitchFamily="18" charset="0"/>
                <a:cs typeface="Times New Roman" panose="02020603050405020304" pitchFamily="18" charset="0"/>
              </a:rPr>
              <a:t>What is planned for the meeting</a:t>
            </a:r>
          </a:p>
        </p:txBody>
      </p:sp>
      <p:sp>
        <p:nvSpPr>
          <p:cNvPr id="10" name="TextBox 9">
            <a:extLst>
              <a:ext uri="{FF2B5EF4-FFF2-40B4-BE49-F238E27FC236}">
                <a16:creationId xmlns:a16="http://schemas.microsoft.com/office/drawing/2014/main" id="{B90029AA-8C23-1745-94EA-6D9BD6518DD8}"/>
              </a:ext>
            </a:extLst>
          </p:cNvPr>
          <p:cNvSpPr txBox="1"/>
          <p:nvPr/>
        </p:nvSpPr>
        <p:spPr>
          <a:xfrm>
            <a:off x="4746587" y="3844098"/>
            <a:ext cx="4030326"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Minutes</a:t>
            </a:r>
          </a:p>
          <a:p>
            <a:r>
              <a:rPr lang="en-US" sz="2800" dirty="0">
                <a:latin typeface="Times New Roman" panose="02020603050405020304" pitchFamily="18" charset="0"/>
                <a:cs typeface="Times New Roman" panose="02020603050405020304" pitchFamily="18" charset="0"/>
              </a:rPr>
              <a:t>What happened during the meeting</a:t>
            </a:r>
          </a:p>
        </p:txBody>
      </p:sp>
    </p:spTree>
    <p:extLst>
      <p:ext uri="{BB962C8B-B14F-4D97-AF65-F5344CB8AC3E}">
        <p14:creationId xmlns:p14="http://schemas.microsoft.com/office/powerpoint/2010/main" val="220777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9955E-2223-469A-9C12-852BE5135969}"/>
              </a:ext>
            </a:extLst>
          </p:cNvPr>
          <p:cNvSpPr>
            <a:spLocks noGrp="1"/>
          </p:cNvSpPr>
          <p:nvPr>
            <p:ph idx="1"/>
          </p:nvPr>
        </p:nvSpPr>
        <p:spPr>
          <a:xfrm>
            <a:off x="1907704" y="1052736"/>
            <a:ext cx="6408712" cy="5039816"/>
          </a:xfrm>
        </p:spPr>
        <p:txBody>
          <a:bodyPr>
            <a:normAutofit/>
          </a:bodyPr>
          <a:lstStyle/>
          <a:p>
            <a:pPr eaLnBrk="1" hangingPunct="1">
              <a:spcBef>
                <a:spcPct val="0"/>
              </a:spcBef>
            </a:pPr>
            <a:r>
              <a:rPr lang="en-US" sz="2800" dirty="0"/>
              <a:t>As you discuss the various items on the agenda, you will go through a process called consultation. This process requires a certain maturity and discipline. As individuals you must listen to what your teammates are saying with concentration. </a:t>
            </a:r>
            <a:endParaRPr lang="en-US" dirty="0"/>
          </a:p>
        </p:txBody>
      </p:sp>
      <p:sp>
        <p:nvSpPr>
          <p:cNvPr id="6" name="Slide Number Placeholder 5">
            <a:extLst>
              <a:ext uri="{FF2B5EF4-FFF2-40B4-BE49-F238E27FC236}">
                <a16:creationId xmlns:a16="http://schemas.microsoft.com/office/drawing/2014/main" id="{BA5FC2DC-918C-4DF2-B5C1-CD9C0919AFC3}"/>
              </a:ext>
            </a:extLst>
          </p:cNvPr>
          <p:cNvSpPr>
            <a:spLocks noGrp="1"/>
          </p:cNvSpPr>
          <p:nvPr>
            <p:ph type="sldNum" sz="quarter" idx="12"/>
          </p:nvPr>
        </p:nvSpPr>
        <p:spPr/>
        <p:txBody>
          <a:bodyPr/>
          <a:lstStyle/>
          <a:p>
            <a:fld id="{F4A33BF1-F1E9-E647-AFA6-03F361898012}" type="slidenum">
              <a:rPr lang="en-GB" smtClean="0"/>
              <a:pPr/>
              <a:t>10</a:t>
            </a:fld>
            <a:endParaRPr lang="en-GB"/>
          </a:p>
        </p:txBody>
      </p:sp>
    </p:spTree>
    <p:extLst>
      <p:ext uri="{BB962C8B-B14F-4D97-AF65-F5344CB8AC3E}">
        <p14:creationId xmlns:p14="http://schemas.microsoft.com/office/powerpoint/2010/main" val="2231209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9955E-2223-469A-9C12-852BE5135969}"/>
              </a:ext>
            </a:extLst>
          </p:cNvPr>
          <p:cNvSpPr>
            <a:spLocks noGrp="1"/>
          </p:cNvSpPr>
          <p:nvPr>
            <p:ph idx="1"/>
          </p:nvPr>
        </p:nvSpPr>
        <p:spPr>
          <a:xfrm>
            <a:off x="2123728" y="787783"/>
            <a:ext cx="5904656" cy="5039816"/>
          </a:xfrm>
        </p:spPr>
        <p:txBody>
          <a:bodyPr>
            <a:normAutofit/>
          </a:bodyPr>
          <a:lstStyle/>
          <a:p>
            <a:pPr eaLnBrk="1" hangingPunct="1">
              <a:spcBef>
                <a:spcPct val="0"/>
              </a:spcBef>
            </a:pPr>
            <a:r>
              <a:rPr lang="en-US" sz="2800" dirty="0"/>
              <a:t>When you speak, it should be to express ideas, and not comments about individuals. This is not simply a conversation amongst friends; it is a structured discussion amongst professionals who respect each other and who value each other’s contributions</a:t>
            </a:r>
          </a:p>
          <a:p>
            <a:endParaRPr lang="en-US" dirty="0"/>
          </a:p>
        </p:txBody>
      </p:sp>
      <p:sp>
        <p:nvSpPr>
          <p:cNvPr id="6" name="Slide Number Placeholder 5">
            <a:extLst>
              <a:ext uri="{FF2B5EF4-FFF2-40B4-BE49-F238E27FC236}">
                <a16:creationId xmlns:a16="http://schemas.microsoft.com/office/drawing/2014/main" id="{BA5FC2DC-918C-4DF2-B5C1-CD9C0919AFC3}"/>
              </a:ext>
            </a:extLst>
          </p:cNvPr>
          <p:cNvSpPr>
            <a:spLocks noGrp="1"/>
          </p:cNvSpPr>
          <p:nvPr>
            <p:ph type="sldNum" sz="quarter" idx="12"/>
          </p:nvPr>
        </p:nvSpPr>
        <p:spPr/>
        <p:txBody>
          <a:bodyPr/>
          <a:lstStyle/>
          <a:p>
            <a:fld id="{F4A33BF1-F1E9-E647-AFA6-03F361898012}" type="slidenum">
              <a:rPr lang="en-GB" smtClean="0"/>
              <a:pPr/>
              <a:t>11</a:t>
            </a:fld>
            <a:endParaRPr lang="en-GB"/>
          </a:p>
        </p:txBody>
      </p:sp>
    </p:spTree>
    <p:extLst>
      <p:ext uri="{BB962C8B-B14F-4D97-AF65-F5344CB8AC3E}">
        <p14:creationId xmlns:p14="http://schemas.microsoft.com/office/powerpoint/2010/main" val="2560857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29051-304C-4204-BA50-ED79897BCBC0}"/>
              </a:ext>
            </a:extLst>
          </p:cNvPr>
          <p:cNvSpPr>
            <a:spLocks noGrp="1"/>
          </p:cNvSpPr>
          <p:nvPr>
            <p:ph idx="1"/>
          </p:nvPr>
        </p:nvSpPr>
        <p:spPr>
          <a:xfrm>
            <a:off x="2123728" y="1161120"/>
            <a:ext cx="6482680" cy="4535760"/>
          </a:xfrm>
        </p:spPr>
        <p:txBody>
          <a:bodyPr>
            <a:normAutofit lnSpcReduction="10000"/>
          </a:bodyPr>
          <a:lstStyle/>
          <a:p>
            <a:r>
              <a:rPr lang="en-US" sz="2800" dirty="0"/>
              <a:t>Do not prejudge any one’s contributions – we have a tendency to look at someone and say, “She always has good marks, and has good ideas, so whatever she says must be what we should do.” It may be that in this case, there are other options that might be better. Criticize the ideas, not the person. Try to see the value on every idea that is put forward. </a:t>
            </a:r>
          </a:p>
        </p:txBody>
      </p:sp>
      <p:sp>
        <p:nvSpPr>
          <p:cNvPr id="6" name="Slide Number Placeholder 5">
            <a:extLst>
              <a:ext uri="{FF2B5EF4-FFF2-40B4-BE49-F238E27FC236}">
                <a16:creationId xmlns:a16="http://schemas.microsoft.com/office/drawing/2014/main" id="{9AA9E02B-8CCC-43F6-B8BA-F4DE4B6AC3C4}"/>
              </a:ext>
            </a:extLst>
          </p:cNvPr>
          <p:cNvSpPr>
            <a:spLocks noGrp="1"/>
          </p:cNvSpPr>
          <p:nvPr>
            <p:ph type="sldNum" sz="quarter" idx="12"/>
          </p:nvPr>
        </p:nvSpPr>
        <p:spPr/>
        <p:txBody>
          <a:bodyPr/>
          <a:lstStyle/>
          <a:p>
            <a:fld id="{F4A33BF1-F1E9-E647-AFA6-03F361898012}" type="slidenum">
              <a:rPr lang="en-GB" smtClean="0"/>
              <a:pPr/>
              <a:t>12</a:t>
            </a:fld>
            <a:endParaRPr lang="en-GB"/>
          </a:p>
        </p:txBody>
      </p:sp>
    </p:spTree>
    <p:extLst>
      <p:ext uri="{BB962C8B-B14F-4D97-AF65-F5344CB8AC3E}">
        <p14:creationId xmlns:p14="http://schemas.microsoft.com/office/powerpoint/2010/main" val="2090101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29051-304C-4204-BA50-ED79897BCBC0}"/>
              </a:ext>
            </a:extLst>
          </p:cNvPr>
          <p:cNvSpPr>
            <a:spLocks noGrp="1"/>
          </p:cNvSpPr>
          <p:nvPr>
            <p:ph idx="1"/>
          </p:nvPr>
        </p:nvSpPr>
        <p:spPr>
          <a:xfrm>
            <a:off x="1783813" y="1052736"/>
            <a:ext cx="6388587" cy="4535760"/>
          </a:xfrm>
        </p:spPr>
        <p:txBody>
          <a:bodyPr>
            <a:normAutofit fontScale="92500" lnSpcReduction="20000"/>
          </a:bodyPr>
          <a:lstStyle/>
          <a:p>
            <a:r>
              <a:rPr lang="en-US" sz="3200" dirty="0"/>
              <a:t>As you talk back and forth remember to concentrate on the idea, not the person expressing it. It is good to refer to ideas by what they are, not by who stated it; e.g., say, “the idea to meet every Wednesday makes sense since we all have free time then” rather than, “John’s idea about meeting on Wednesday is a good one.”</a:t>
            </a:r>
          </a:p>
          <a:p>
            <a:endParaRPr lang="en-US" dirty="0"/>
          </a:p>
        </p:txBody>
      </p:sp>
      <p:sp>
        <p:nvSpPr>
          <p:cNvPr id="6" name="Slide Number Placeholder 5">
            <a:extLst>
              <a:ext uri="{FF2B5EF4-FFF2-40B4-BE49-F238E27FC236}">
                <a16:creationId xmlns:a16="http://schemas.microsoft.com/office/drawing/2014/main" id="{9AA9E02B-8CCC-43F6-B8BA-F4DE4B6AC3C4}"/>
              </a:ext>
            </a:extLst>
          </p:cNvPr>
          <p:cNvSpPr>
            <a:spLocks noGrp="1"/>
          </p:cNvSpPr>
          <p:nvPr>
            <p:ph type="sldNum" sz="quarter" idx="12"/>
          </p:nvPr>
        </p:nvSpPr>
        <p:spPr/>
        <p:txBody>
          <a:bodyPr/>
          <a:lstStyle/>
          <a:p>
            <a:fld id="{F4A33BF1-F1E9-E647-AFA6-03F361898012}" type="slidenum">
              <a:rPr lang="en-GB" smtClean="0"/>
              <a:pPr/>
              <a:t>13</a:t>
            </a:fld>
            <a:endParaRPr lang="en-GB"/>
          </a:p>
        </p:txBody>
      </p:sp>
    </p:spTree>
    <p:extLst>
      <p:ext uri="{BB962C8B-B14F-4D97-AF65-F5344CB8AC3E}">
        <p14:creationId xmlns:p14="http://schemas.microsoft.com/office/powerpoint/2010/main" val="2967265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03648" y="347910"/>
            <a:ext cx="6589199" cy="1280890"/>
          </a:xfrm>
        </p:spPr>
        <p:txBody>
          <a:bodyPr/>
          <a:lstStyle/>
          <a:p>
            <a:r>
              <a:rPr lang="en-US" dirty="0"/>
              <a:t>Communication &amp; Meetings</a:t>
            </a:r>
          </a:p>
        </p:txBody>
      </p:sp>
      <p:sp>
        <p:nvSpPr>
          <p:cNvPr id="212995" name="Rectangle 3"/>
          <p:cNvSpPr>
            <a:spLocks noGrp="1" noChangeArrowheads="1"/>
          </p:cNvSpPr>
          <p:nvPr>
            <p:ph idx="1"/>
          </p:nvPr>
        </p:nvSpPr>
        <p:spPr>
          <a:xfrm>
            <a:off x="899592" y="1628800"/>
            <a:ext cx="8136904" cy="3777622"/>
          </a:xfrm>
        </p:spPr>
        <p:txBody>
          <a:bodyPr>
            <a:noAutofit/>
          </a:bodyPr>
          <a:lstStyle/>
          <a:p>
            <a:r>
              <a:rPr lang="en-US" sz="2800" dirty="0"/>
              <a:t>Don’t make assumptions</a:t>
            </a:r>
          </a:p>
          <a:p>
            <a:pPr lvl="1"/>
            <a:r>
              <a:rPr lang="en-US" sz="2400" dirty="0"/>
              <a:t>Ask questions to clarify </a:t>
            </a:r>
          </a:p>
          <a:p>
            <a:pPr lvl="1"/>
            <a:r>
              <a:rPr lang="en-US" sz="2400" dirty="0"/>
              <a:t>When in doubt, communicate</a:t>
            </a:r>
          </a:p>
          <a:p>
            <a:pPr lvl="1"/>
            <a:r>
              <a:rPr lang="en-US" sz="2400" dirty="0"/>
              <a:t>Be sensitive to possible cultural and gender differences in team interactions.</a:t>
            </a:r>
          </a:p>
          <a:p>
            <a:r>
              <a:rPr lang="en-US" sz="2800" dirty="0"/>
              <a:t>Develop a shared understanding </a:t>
            </a:r>
          </a:p>
          <a:p>
            <a:pPr lvl="1"/>
            <a:r>
              <a:rPr lang="en-US" sz="2400" dirty="0"/>
              <a:t>Make sure there is consensus, then act</a:t>
            </a:r>
          </a:p>
          <a:p>
            <a:r>
              <a:rPr lang="en-US" sz="2800" dirty="0"/>
              <a:t>Decisions taken are those of the group – all must support them!</a:t>
            </a:r>
          </a:p>
        </p:txBody>
      </p:sp>
    </p:spTree>
    <p:extLst>
      <p:ext uri="{BB962C8B-B14F-4D97-AF65-F5344CB8AC3E}">
        <p14:creationId xmlns:p14="http://schemas.microsoft.com/office/powerpoint/2010/main" val="2472582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299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299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299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29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9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1B44F7A-0833-4F48-8F09-72B64B3A267F}"/>
              </a:ext>
            </a:extLst>
          </p:cNvPr>
          <p:cNvSpPr>
            <a:spLocks noGrp="1"/>
          </p:cNvSpPr>
          <p:nvPr>
            <p:ph idx="1"/>
          </p:nvPr>
        </p:nvSpPr>
        <p:spPr>
          <a:xfrm>
            <a:off x="1907704" y="1132540"/>
            <a:ext cx="6552728" cy="5327848"/>
          </a:xfrm>
        </p:spPr>
        <p:txBody>
          <a:bodyPr>
            <a:normAutofit/>
          </a:bodyPr>
          <a:lstStyle/>
          <a:p>
            <a:pPr eaLnBrk="1" hangingPunct="1">
              <a:spcBef>
                <a:spcPct val="0"/>
              </a:spcBef>
            </a:pPr>
            <a:r>
              <a:rPr lang="en-US" sz="2400" dirty="0"/>
              <a:t>As you talk about the various agenda items make sure you understand what your teammates are saying. Don’t make assumptions. Ask questions to clarify. Sometimes it is helpful to say, “As I understand it, you are suggesting that ...”. If you are correct, then you will get positive feedback. If not, then the other person should explain further until you have a shared understanding. You may still disagree with the idea, but at least you will have agreed on what it is you are talking about.</a:t>
            </a:r>
          </a:p>
        </p:txBody>
      </p:sp>
      <p:sp>
        <p:nvSpPr>
          <p:cNvPr id="5" name="Slide Number Placeholder 4">
            <a:extLst>
              <a:ext uri="{FF2B5EF4-FFF2-40B4-BE49-F238E27FC236}">
                <a16:creationId xmlns:a16="http://schemas.microsoft.com/office/drawing/2014/main" id="{5E2914E8-88BC-4B29-833C-4BBB5C344013}"/>
              </a:ext>
            </a:extLst>
          </p:cNvPr>
          <p:cNvSpPr>
            <a:spLocks noGrp="1"/>
          </p:cNvSpPr>
          <p:nvPr>
            <p:ph type="sldNum" sz="quarter" idx="12"/>
          </p:nvPr>
        </p:nvSpPr>
        <p:spPr/>
        <p:txBody>
          <a:bodyPr/>
          <a:lstStyle/>
          <a:p>
            <a:fld id="{F4A33BF1-F1E9-E647-AFA6-03F361898012}" type="slidenum">
              <a:rPr lang="en-GB" smtClean="0"/>
              <a:pPr/>
              <a:t>15</a:t>
            </a:fld>
            <a:endParaRPr lang="en-GB"/>
          </a:p>
        </p:txBody>
      </p:sp>
    </p:spTree>
    <p:extLst>
      <p:ext uri="{BB962C8B-B14F-4D97-AF65-F5344CB8AC3E}">
        <p14:creationId xmlns:p14="http://schemas.microsoft.com/office/powerpoint/2010/main" val="3690541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4B462-164B-4A06-97BA-D52B7A999BFC}"/>
              </a:ext>
            </a:extLst>
          </p:cNvPr>
          <p:cNvSpPr>
            <a:spLocks noGrp="1"/>
          </p:cNvSpPr>
          <p:nvPr>
            <p:ph idx="1"/>
          </p:nvPr>
        </p:nvSpPr>
        <p:spPr>
          <a:xfrm>
            <a:off x="1907704" y="692696"/>
            <a:ext cx="6084676" cy="6480720"/>
          </a:xfrm>
        </p:spPr>
        <p:txBody>
          <a:bodyPr>
            <a:normAutofit/>
          </a:bodyPr>
          <a:lstStyle/>
          <a:p>
            <a:pPr eaLnBrk="1" hangingPunct="1">
              <a:spcBef>
                <a:spcPct val="0"/>
              </a:spcBef>
            </a:pPr>
            <a:r>
              <a:rPr lang="en-US" sz="2400" dirty="0"/>
              <a:t>The teams in this course are a good reflection of the kinds of teams you will find in industry and in many companies in that they are divers. There are many different cultures represented in our class, and as a result it is important to be sensitive to cultural and gender differences among your teammates. If you listen attentively you will be less likely to misunderstand someone, and through your own ignorance, possibly injure them, or insult  them.</a:t>
            </a:r>
          </a:p>
        </p:txBody>
      </p:sp>
      <p:sp>
        <p:nvSpPr>
          <p:cNvPr id="6" name="Slide Number Placeholder 5">
            <a:extLst>
              <a:ext uri="{FF2B5EF4-FFF2-40B4-BE49-F238E27FC236}">
                <a16:creationId xmlns:a16="http://schemas.microsoft.com/office/drawing/2014/main" id="{E09F2554-AC8C-4FDB-8658-CDA974150B38}"/>
              </a:ext>
            </a:extLst>
          </p:cNvPr>
          <p:cNvSpPr>
            <a:spLocks noGrp="1"/>
          </p:cNvSpPr>
          <p:nvPr>
            <p:ph type="sldNum" sz="quarter" idx="12"/>
          </p:nvPr>
        </p:nvSpPr>
        <p:spPr/>
        <p:txBody>
          <a:bodyPr/>
          <a:lstStyle/>
          <a:p>
            <a:fld id="{F4A33BF1-F1E9-E647-AFA6-03F361898012}" type="slidenum">
              <a:rPr lang="en-GB" smtClean="0"/>
              <a:pPr/>
              <a:t>16</a:t>
            </a:fld>
            <a:endParaRPr lang="en-GB"/>
          </a:p>
        </p:txBody>
      </p:sp>
    </p:spTree>
    <p:extLst>
      <p:ext uri="{BB962C8B-B14F-4D97-AF65-F5344CB8AC3E}">
        <p14:creationId xmlns:p14="http://schemas.microsoft.com/office/powerpoint/2010/main" val="1033534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51087-5BC2-4946-8BE6-3C867C493926}"/>
              </a:ext>
            </a:extLst>
          </p:cNvPr>
          <p:cNvSpPr>
            <a:spLocks noGrp="1"/>
          </p:cNvSpPr>
          <p:nvPr>
            <p:ph idx="1"/>
          </p:nvPr>
        </p:nvSpPr>
        <p:spPr>
          <a:xfrm>
            <a:off x="1763688" y="692696"/>
            <a:ext cx="6591985" cy="3777622"/>
          </a:xfrm>
        </p:spPr>
        <p:txBody>
          <a:bodyPr>
            <a:noAutofit/>
          </a:bodyPr>
          <a:lstStyle/>
          <a:p>
            <a:pPr eaLnBrk="1" hangingPunct="1">
              <a:spcBef>
                <a:spcPct val="0"/>
              </a:spcBef>
            </a:pPr>
            <a:r>
              <a:rPr lang="en-US" sz="2800" dirty="0"/>
              <a:t>What you are trying to do is to develop a shared understanding – first of the problem you are trying to solve, and then of the solution, or path to a solution. As you talk about the possible solutions, you will start to narrow down until you come to one or two possible ways forward. If you have only one idea, then that means there is consensus, and everyone agrees about how to proceed. </a:t>
            </a:r>
          </a:p>
          <a:p>
            <a:pPr eaLnBrk="1" hangingPunct="1">
              <a:spcBef>
                <a:spcPct val="0"/>
              </a:spcBef>
            </a:pPr>
            <a:endParaRPr lang="en-US" sz="3200" dirty="0"/>
          </a:p>
          <a:p>
            <a:endParaRPr lang="en-US" sz="3200" dirty="0"/>
          </a:p>
        </p:txBody>
      </p:sp>
      <p:sp>
        <p:nvSpPr>
          <p:cNvPr id="6" name="Slide Number Placeholder 5">
            <a:extLst>
              <a:ext uri="{FF2B5EF4-FFF2-40B4-BE49-F238E27FC236}">
                <a16:creationId xmlns:a16="http://schemas.microsoft.com/office/drawing/2014/main" id="{8A7B2795-6665-43E7-830C-FB26ED108768}"/>
              </a:ext>
            </a:extLst>
          </p:cNvPr>
          <p:cNvSpPr>
            <a:spLocks noGrp="1"/>
          </p:cNvSpPr>
          <p:nvPr>
            <p:ph type="sldNum" sz="quarter" idx="12"/>
          </p:nvPr>
        </p:nvSpPr>
        <p:spPr/>
        <p:txBody>
          <a:bodyPr/>
          <a:lstStyle/>
          <a:p>
            <a:fld id="{F4A33BF1-F1E9-E647-AFA6-03F361898012}" type="slidenum">
              <a:rPr lang="en-GB" smtClean="0"/>
              <a:pPr/>
              <a:t>17</a:t>
            </a:fld>
            <a:endParaRPr lang="en-GB"/>
          </a:p>
        </p:txBody>
      </p:sp>
    </p:spTree>
    <p:extLst>
      <p:ext uri="{BB962C8B-B14F-4D97-AF65-F5344CB8AC3E}">
        <p14:creationId xmlns:p14="http://schemas.microsoft.com/office/powerpoint/2010/main" val="1504894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0CF32-A8FF-4B50-891E-4E0EFD744C35}"/>
              </a:ext>
            </a:extLst>
          </p:cNvPr>
          <p:cNvSpPr>
            <a:spLocks noGrp="1"/>
          </p:cNvSpPr>
          <p:nvPr>
            <p:ph idx="1"/>
          </p:nvPr>
        </p:nvSpPr>
        <p:spPr>
          <a:xfrm>
            <a:off x="1907704" y="692696"/>
            <a:ext cx="6591985" cy="3777622"/>
          </a:xfrm>
        </p:spPr>
        <p:txBody>
          <a:bodyPr>
            <a:noAutofit/>
          </a:bodyPr>
          <a:lstStyle/>
          <a:p>
            <a:pPr eaLnBrk="1" hangingPunct="1">
              <a:spcBef>
                <a:spcPct val="0"/>
              </a:spcBef>
            </a:pPr>
            <a:r>
              <a:rPr lang="en-US" sz="3200" dirty="0"/>
              <a:t>But what if there are two seemingly viable options? Then, if everyone has expressed their opinion, and it seems that more discussion will not result in a consensus, you should proceed to a vote amongst yourselves. If there is a majority, then that approach is undertaken. </a:t>
            </a:r>
          </a:p>
          <a:p>
            <a:pPr eaLnBrk="1" hangingPunct="1">
              <a:spcBef>
                <a:spcPct val="0"/>
              </a:spcBef>
            </a:pPr>
            <a:endParaRPr lang="en-US" sz="2400" dirty="0"/>
          </a:p>
          <a:p>
            <a:endParaRPr lang="en-US" sz="2400" dirty="0"/>
          </a:p>
        </p:txBody>
      </p:sp>
      <p:sp>
        <p:nvSpPr>
          <p:cNvPr id="6" name="Slide Number Placeholder 5">
            <a:extLst>
              <a:ext uri="{FF2B5EF4-FFF2-40B4-BE49-F238E27FC236}">
                <a16:creationId xmlns:a16="http://schemas.microsoft.com/office/drawing/2014/main" id="{FCD8C909-B19C-427E-8224-67827972913D}"/>
              </a:ext>
            </a:extLst>
          </p:cNvPr>
          <p:cNvSpPr>
            <a:spLocks noGrp="1"/>
          </p:cNvSpPr>
          <p:nvPr>
            <p:ph type="sldNum" sz="quarter" idx="12"/>
          </p:nvPr>
        </p:nvSpPr>
        <p:spPr/>
        <p:txBody>
          <a:bodyPr/>
          <a:lstStyle/>
          <a:p>
            <a:fld id="{F4A33BF1-F1E9-E647-AFA6-03F361898012}" type="slidenum">
              <a:rPr lang="en-GB" smtClean="0"/>
              <a:pPr/>
              <a:t>18</a:t>
            </a:fld>
            <a:endParaRPr lang="en-GB"/>
          </a:p>
        </p:txBody>
      </p:sp>
    </p:spTree>
    <p:extLst>
      <p:ext uri="{BB962C8B-B14F-4D97-AF65-F5344CB8AC3E}">
        <p14:creationId xmlns:p14="http://schemas.microsoft.com/office/powerpoint/2010/main" val="44302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739B1-A3E0-4BAD-8CAA-74A463587E2C}"/>
              </a:ext>
            </a:extLst>
          </p:cNvPr>
          <p:cNvSpPr>
            <a:spLocks noGrp="1"/>
          </p:cNvSpPr>
          <p:nvPr>
            <p:ph idx="1"/>
          </p:nvPr>
        </p:nvSpPr>
        <p:spPr>
          <a:xfrm>
            <a:off x="1691680" y="1052736"/>
            <a:ext cx="6591985" cy="3777622"/>
          </a:xfrm>
        </p:spPr>
        <p:txBody>
          <a:bodyPr>
            <a:noAutofit/>
          </a:bodyPr>
          <a:lstStyle/>
          <a:p>
            <a:r>
              <a:rPr lang="en-US" sz="3200" dirty="0"/>
              <a:t>If there is a tie, then that is an indication that the matter has not been thoroughly researched enough. Come back to the question at the next meeting, after everyone has had a chance to examine the subject themselves. The truth will be made clear.</a:t>
            </a:r>
          </a:p>
        </p:txBody>
      </p:sp>
      <p:sp>
        <p:nvSpPr>
          <p:cNvPr id="6" name="Slide Number Placeholder 5">
            <a:extLst>
              <a:ext uri="{FF2B5EF4-FFF2-40B4-BE49-F238E27FC236}">
                <a16:creationId xmlns:a16="http://schemas.microsoft.com/office/drawing/2014/main" id="{8C4A0469-58D0-40E4-9F92-C46E486C0411}"/>
              </a:ext>
            </a:extLst>
          </p:cNvPr>
          <p:cNvSpPr>
            <a:spLocks noGrp="1"/>
          </p:cNvSpPr>
          <p:nvPr>
            <p:ph type="sldNum" sz="quarter" idx="12"/>
          </p:nvPr>
        </p:nvSpPr>
        <p:spPr/>
        <p:txBody>
          <a:bodyPr/>
          <a:lstStyle/>
          <a:p>
            <a:fld id="{F4A33BF1-F1E9-E647-AFA6-03F361898012}" type="slidenum">
              <a:rPr lang="en-GB" smtClean="0"/>
              <a:pPr/>
              <a:t>19</a:t>
            </a:fld>
            <a:endParaRPr lang="en-GB"/>
          </a:p>
        </p:txBody>
      </p:sp>
    </p:spTree>
    <p:extLst>
      <p:ext uri="{BB962C8B-B14F-4D97-AF65-F5344CB8AC3E}">
        <p14:creationId xmlns:p14="http://schemas.microsoft.com/office/powerpoint/2010/main" val="409128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08BE709-4AC6-41EE-94B5-1AE9661D8D3E}"/>
              </a:ext>
            </a:extLst>
          </p:cNvPr>
          <p:cNvSpPr>
            <a:spLocks noGrp="1"/>
          </p:cNvSpPr>
          <p:nvPr>
            <p:ph idx="1"/>
          </p:nvPr>
        </p:nvSpPr>
        <p:spPr>
          <a:xfrm>
            <a:off x="1763688" y="404664"/>
            <a:ext cx="6591985" cy="3777622"/>
          </a:xfrm>
        </p:spPr>
        <p:txBody>
          <a:bodyPr>
            <a:noAutofit/>
          </a:bodyPr>
          <a:lstStyle/>
          <a:p>
            <a:endParaRPr lang="en-US" sz="2400" dirty="0"/>
          </a:p>
          <a:p>
            <a:r>
              <a:rPr lang="en-US" sz="2400" dirty="0"/>
              <a:t>Clearly, we need to organize ourselves if we are going to have fruitful meetings.</a:t>
            </a:r>
          </a:p>
          <a:p>
            <a:endParaRPr lang="en-US" sz="2400" dirty="0"/>
          </a:p>
          <a:p>
            <a:r>
              <a:rPr lang="en-US" sz="2400" dirty="0"/>
              <a:t>Any time you meet as a team it is important to have an agenda. Here is a typical agenda template or form. This one is from Microsoft, but there are literally thousands out there that you can use. If you go into Word, select New, and then search for agenda in the search box, you can find several templates for an agenda.</a:t>
            </a:r>
          </a:p>
          <a:p>
            <a:endParaRPr lang="en-US" sz="2400" dirty="0"/>
          </a:p>
          <a:p>
            <a:pPr marL="0" indent="0">
              <a:buNone/>
            </a:pPr>
            <a:endParaRPr lang="en-US" sz="2400" dirty="0"/>
          </a:p>
          <a:p>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FAAA4135-646B-4A9E-B72F-216C36F98F57}"/>
              </a:ext>
            </a:extLst>
          </p:cNvPr>
          <p:cNvSpPr>
            <a:spLocks noGrp="1"/>
          </p:cNvSpPr>
          <p:nvPr>
            <p:ph type="sldNum" sz="quarter" idx="12"/>
          </p:nvPr>
        </p:nvSpPr>
        <p:spPr/>
        <p:txBody>
          <a:bodyPr/>
          <a:lstStyle/>
          <a:p>
            <a:fld id="{F4A33BF1-F1E9-E647-AFA6-03F361898012}" type="slidenum">
              <a:rPr lang="en-GB" smtClean="0"/>
              <a:pPr/>
              <a:t>2</a:t>
            </a:fld>
            <a:endParaRPr lang="en-GB"/>
          </a:p>
        </p:txBody>
      </p:sp>
    </p:spTree>
    <p:extLst>
      <p:ext uri="{BB962C8B-B14F-4D97-AF65-F5344CB8AC3E}">
        <p14:creationId xmlns:p14="http://schemas.microsoft.com/office/powerpoint/2010/main" val="1611706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BF2B1-C810-4A9E-BBF0-CE22482E43DD}"/>
              </a:ext>
            </a:extLst>
          </p:cNvPr>
          <p:cNvSpPr>
            <a:spLocks noGrp="1"/>
          </p:cNvSpPr>
          <p:nvPr>
            <p:ph idx="1"/>
          </p:nvPr>
        </p:nvSpPr>
        <p:spPr>
          <a:xfrm>
            <a:off x="1835696" y="1173112"/>
            <a:ext cx="6591985" cy="3777622"/>
          </a:xfrm>
        </p:spPr>
        <p:txBody>
          <a:bodyPr>
            <a:noAutofit/>
          </a:bodyPr>
          <a:lstStyle/>
          <a:p>
            <a:pPr eaLnBrk="1" hangingPunct="1">
              <a:spcBef>
                <a:spcPct val="0"/>
              </a:spcBef>
            </a:pPr>
            <a:r>
              <a:rPr lang="en-US" sz="3600" dirty="0"/>
              <a:t>Once a decision has been taken by the group everyone must abide by it. That is, there should not be any grumbling or halfhearted support. This is crucial. Why?</a:t>
            </a:r>
          </a:p>
          <a:p>
            <a:pPr eaLnBrk="1" hangingPunct="1">
              <a:spcBef>
                <a:spcPct val="0"/>
              </a:spcBef>
            </a:pPr>
            <a:endParaRPr lang="en-US" sz="3600" dirty="0"/>
          </a:p>
          <a:p>
            <a:endParaRPr lang="en-US" sz="3600" dirty="0"/>
          </a:p>
        </p:txBody>
      </p:sp>
      <p:sp>
        <p:nvSpPr>
          <p:cNvPr id="6" name="Slide Number Placeholder 5">
            <a:extLst>
              <a:ext uri="{FF2B5EF4-FFF2-40B4-BE49-F238E27FC236}">
                <a16:creationId xmlns:a16="http://schemas.microsoft.com/office/drawing/2014/main" id="{18BC047B-E191-4DF6-934A-7214853CD2B4}"/>
              </a:ext>
            </a:extLst>
          </p:cNvPr>
          <p:cNvSpPr>
            <a:spLocks noGrp="1"/>
          </p:cNvSpPr>
          <p:nvPr>
            <p:ph type="sldNum" sz="quarter" idx="12"/>
          </p:nvPr>
        </p:nvSpPr>
        <p:spPr/>
        <p:txBody>
          <a:bodyPr/>
          <a:lstStyle/>
          <a:p>
            <a:fld id="{F4A33BF1-F1E9-E647-AFA6-03F361898012}" type="slidenum">
              <a:rPr lang="en-GB" smtClean="0"/>
              <a:pPr/>
              <a:t>20</a:t>
            </a:fld>
            <a:endParaRPr lang="en-GB"/>
          </a:p>
        </p:txBody>
      </p:sp>
    </p:spTree>
    <p:extLst>
      <p:ext uri="{BB962C8B-B14F-4D97-AF65-F5344CB8AC3E}">
        <p14:creationId xmlns:p14="http://schemas.microsoft.com/office/powerpoint/2010/main" val="485030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DB20B-D5DA-43EC-9FBB-E862DE2F7211}"/>
              </a:ext>
            </a:extLst>
          </p:cNvPr>
          <p:cNvSpPr>
            <a:spLocks noGrp="1"/>
          </p:cNvSpPr>
          <p:nvPr>
            <p:ph idx="1"/>
          </p:nvPr>
        </p:nvSpPr>
        <p:spPr>
          <a:xfrm>
            <a:off x="1691680" y="965572"/>
            <a:ext cx="6591985" cy="3777622"/>
          </a:xfrm>
        </p:spPr>
        <p:txBody>
          <a:bodyPr>
            <a:noAutofit/>
          </a:bodyPr>
          <a:lstStyle/>
          <a:p>
            <a:pPr eaLnBrk="1" hangingPunct="1">
              <a:spcBef>
                <a:spcPct val="0"/>
              </a:spcBef>
            </a:pPr>
            <a:r>
              <a:rPr lang="en-US" sz="2800" dirty="0"/>
              <a:t>Imagine that the group is split between deciding to use Ruby on Rails and C# to do the implementation. So, at a certain moment, when the time has come to start coding the implementation, both groups start writing code. Of course, it wont work, because the integration of the various components will be difficult, if not impossible. </a:t>
            </a:r>
          </a:p>
          <a:p>
            <a:endParaRPr lang="en-US" sz="2800" dirty="0"/>
          </a:p>
        </p:txBody>
      </p:sp>
      <p:sp>
        <p:nvSpPr>
          <p:cNvPr id="6" name="Slide Number Placeholder 5">
            <a:extLst>
              <a:ext uri="{FF2B5EF4-FFF2-40B4-BE49-F238E27FC236}">
                <a16:creationId xmlns:a16="http://schemas.microsoft.com/office/drawing/2014/main" id="{469D1ECB-B570-493B-8725-0C2BB7C2B2F8}"/>
              </a:ext>
            </a:extLst>
          </p:cNvPr>
          <p:cNvSpPr>
            <a:spLocks noGrp="1"/>
          </p:cNvSpPr>
          <p:nvPr>
            <p:ph type="sldNum" sz="quarter" idx="12"/>
          </p:nvPr>
        </p:nvSpPr>
        <p:spPr/>
        <p:txBody>
          <a:bodyPr/>
          <a:lstStyle/>
          <a:p>
            <a:fld id="{F4A33BF1-F1E9-E647-AFA6-03F361898012}" type="slidenum">
              <a:rPr lang="en-GB" smtClean="0"/>
              <a:pPr/>
              <a:t>21</a:t>
            </a:fld>
            <a:endParaRPr lang="en-GB" dirty="0"/>
          </a:p>
        </p:txBody>
      </p:sp>
    </p:spTree>
    <p:extLst>
      <p:ext uri="{BB962C8B-B14F-4D97-AF65-F5344CB8AC3E}">
        <p14:creationId xmlns:p14="http://schemas.microsoft.com/office/powerpoint/2010/main" val="3245496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99EA-89C1-4670-B652-DEC2C4ECEE71}"/>
              </a:ext>
            </a:extLst>
          </p:cNvPr>
          <p:cNvSpPr>
            <a:spLocks noGrp="1"/>
          </p:cNvSpPr>
          <p:nvPr>
            <p:ph idx="1"/>
          </p:nvPr>
        </p:nvSpPr>
        <p:spPr>
          <a:xfrm>
            <a:off x="2040787" y="768161"/>
            <a:ext cx="6591985" cy="3777622"/>
          </a:xfrm>
        </p:spPr>
        <p:txBody>
          <a:bodyPr>
            <a:noAutofit/>
          </a:bodyPr>
          <a:lstStyle/>
          <a:p>
            <a:pPr eaLnBrk="1" hangingPunct="1">
              <a:spcBef>
                <a:spcPct val="0"/>
              </a:spcBef>
            </a:pPr>
            <a:r>
              <a:rPr lang="en-US" sz="2400" dirty="0"/>
              <a:t>On the other hand, if everyone starts working in C# and then we find that the implementation is not working, then we know that we made the wrong choice, and we can now concentrate our efforts on the other option. I have seen this happen several times in the past. Make a decision, have everyone support it, and then the truth and validity of that decision will become clear.</a:t>
            </a:r>
          </a:p>
          <a:p>
            <a:pPr eaLnBrk="1" hangingPunct="1">
              <a:spcBef>
                <a:spcPct val="0"/>
              </a:spcBef>
            </a:pPr>
            <a:endParaRPr lang="en-US" sz="2400" dirty="0"/>
          </a:p>
          <a:p>
            <a:pPr eaLnBrk="1" hangingPunct="1">
              <a:spcBef>
                <a:spcPct val="0"/>
              </a:spcBef>
            </a:pPr>
            <a:r>
              <a:rPr lang="en-US" sz="2400" dirty="0"/>
              <a:t>Remember: Everyone must support the decisions of the group.</a:t>
            </a:r>
          </a:p>
          <a:p>
            <a:endParaRPr lang="en-US" sz="2400" dirty="0"/>
          </a:p>
        </p:txBody>
      </p:sp>
      <p:sp>
        <p:nvSpPr>
          <p:cNvPr id="6" name="Slide Number Placeholder 5">
            <a:extLst>
              <a:ext uri="{FF2B5EF4-FFF2-40B4-BE49-F238E27FC236}">
                <a16:creationId xmlns:a16="http://schemas.microsoft.com/office/drawing/2014/main" id="{F5A039CD-EAFF-4251-B5DC-1FAE8CB970FB}"/>
              </a:ext>
            </a:extLst>
          </p:cNvPr>
          <p:cNvSpPr>
            <a:spLocks noGrp="1"/>
          </p:cNvSpPr>
          <p:nvPr>
            <p:ph type="sldNum" sz="quarter" idx="12"/>
          </p:nvPr>
        </p:nvSpPr>
        <p:spPr/>
        <p:txBody>
          <a:bodyPr/>
          <a:lstStyle/>
          <a:p>
            <a:fld id="{F4A33BF1-F1E9-E647-AFA6-03F361898012}" type="slidenum">
              <a:rPr lang="en-GB" smtClean="0"/>
              <a:pPr/>
              <a:t>22</a:t>
            </a:fld>
            <a:endParaRPr lang="en-GB"/>
          </a:p>
        </p:txBody>
      </p:sp>
    </p:spTree>
    <p:extLst>
      <p:ext uri="{BB962C8B-B14F-4D97-AF65-F5344CB8AC3E}">
        <p14:creationId xmlns:p14="http://schemas.microsoft.com/office/powerpoint/2010/main" val="3755665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Initial Team Meeting</a:t>
            </a:r>
          </a:p>
        </p:txBody>
      </p:sp>
      <p:sp>
        <p:nvSpPr>
          <p:cNvPr id="210947" name="Rectangle 3"/>
          <p:cNvSpPr>
            <a:spLocks noGrp="1" noChangeAspect="1" noChangeArrowheads="1"/>
          </p:cNvSpPr>
          <p:nvPr>
            <p:ph idx="1"/>
          </p:nvPr>
        </p:nvSpPr>
        <p:spPr>
          <a:xfrm>
            <a:off x="609600" y="1556792"/>
            <a:ext cx="7789288" cy="4463752"/>
          </a:xfrm>
        </p:spPr>
        <p:txBody>
          <a:bodyPr>
            <a:normAutofit fontScale="92500"/>
          </a:bodyPr>
          <a:lstStyle/>
          <a:p>
            <a:pPr marL="514350" indent="-514350"/>
            <a:r>
              <a:rPr lang="en-US" sz="2800" dirty="0"/>
              <a:t>Set agenda and time limits for the meeting</a:t>
            </a:r>
          </a:p>
          <a:p>
            <a:pPr marL="514350" indent="-514350"/>
            <a:r>
              <a:rPr lang="en-US" sz="2800" dirty="0"/>
              <a:t>Get everyone’s commitment to required time</a:t>
            </a:r>
          </a:p>
          <a:p>
            <a:pPr marL="731520" lvl="1" indent="-457200"/>
            <a:r>
              <a:rPr lang="en-US" sz="2400" dirty="0"/>
              <a:t>Define an expected average number of hours per week</a:t>
            </a:r>
          </a:p>
          <a:p>
            <a:pPr marL="1005840" lvl="2" indent="-457200"/>
            <a:r>
              <a:rPr lang="en-US" sz="2400" dirty="0"/>
              <a:t>The course is 2 lecture + 5 lab + 3 homework hours a week = 10 hours a week</a:t>
            </a:r>
          </a:p>
          <a:p>
            <a:pPr marL="731520" lvl="1" indent="-457200"/>
            <a:r>
              <a:rPr lang="en-US" sz="2400" dirty="0"/>
              <a:t>Set meeting times outside of class times as well as lab times</a:t>
            </a:r>
          </a:p>
          <a:p>
            <a:pPr marL="731520" lvl="1" indent="-457200"/>
            <a:r>
              <a:rPr lang="en-US" sz="2400" dirty="0"/>
              <a:t>Gather dates of planned absences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5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9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9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94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094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094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0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B51201A-CFE4-41E9-A714-94AFDAC0D5AB}"/>
              </a:ext>
            </a:extLst>
          </p:cNvPr>
          <p:cNvSpPr>
            <a:spLocks noGrp="1"/>
          </p:cNvSpPr>
          <p:nvPr>
            <p:ph idx="1"/>
          </p:nvPr>
        </p:nvSpPr>
        <p:spPr>
          <a:xfrm>
            <a:off x="1942415" y="1916832"/>
            <a:ext cx="6591985" cy="3777622"/>
          </a:xfrm>
        </p:spPr>
        <p:txBody>
          <a:bodyPr>
            <a:noAutofit/>
          </a:bodyPr>
          <a:lstStyle/>
          <a:p>
            <a:pPr eaLnBrk="1" hangingPunct="1">
              <a:spcBef>
                <a:spcPct val="0"/>
              </a:spcBef>
            </a:pPr>
            <a:r>
              <a:rPr lang="en-US" sz="2400" dirty="0"/>
              <a:t>The team leader should put together the first agenda – It doesn’t matter who produces the first one, since you will all have to agree to it before you start the meeting. And, by the way, at the end of the meeting, make sure you have an idea about what will be on the agenda for the next meeting. You could even have a decision to that effect.</a:t>
            </a:r>
          </a:p>
        </p:txBody>
      </p:sp>
      <p:sp>
        <p:nvSpPr>
          <p:cNvPr id="5" name="Slide Number Placeholder 4">
            <a:extLst>
              <a:ext uri="{FF2B5EF4-FFF2-40B4-BE49-F238E27FC236}">
                <a16:creationId xmlns:a16="http://schemas.microsoft.com/office/drawing/2014/main" id="{26A367DC-275F-4186-B7FB-410B09EC842F}"/>
              </a:ext>
            </a:extLst>
          </p:cNvPr>
          <p:cNvSpPr>
            <a:spLocks noGrp="1"/>
          </p:cNvSpPr>
          <p:nvPr>
            <p:ph type="sldNum" sz="quarter" idx="12"/>
          </p:nvPr>
        </p:nvSpPr>
        <p:spPr/>
        <p:txBody>
          <a:bodyPr/>
          <a:lstStyle/>
          <a:p>
            <a:fld id="{F4A33BF1-F1E9-E647-AFA6-03F361898012}" type="slidenum">
              <a:rPr lang="en-GB" smtClean="0"/>
              <a:pPr/>
              <a:t>24</a:t>
            </a:fld>
            <a:endParaRPr lang="en-GB"/>
          </a:p>
        </p:txBody>
      </p:sp>
      <p:sp>
        <p:nvSpPr>
          <p:cNvPr id="9" name="TextBox 8">
            <a:extLst>
              <a:ext uri="{FF2B5EF4-FFF2-40B4-BE49-F238E27FC236}">
                <a16:creationId xmlns:a16="http://schemas.microsoft.com/office/drawing/2014/main" id="{BE7ADBE5-B8DE-4A5D-81E3-36415F04C108}"/>
              </a:ext>
            </a:extLst>
          </p:cNvPr>
          <p:cNvSpPr txBox="1"/>
          <p:nvPr/>
        </p:nvSpPr>
        <p:spPr>
          <a:xfrm>
            <a:off x="1942415" y="548680"/>
            <a:ext cx="7201585" cy="461665"/>
          </a:xfrm>
          <a:prstGeom prst="rect">
            <a:avLst/>
          </a:prstGeom>
          <a:noFill/>
        </p:spPr>
        <p:txBody>
          <a:bodyPr wrap="square" rtlCol="0">
            <a:spAutoFit/>
          </a:bodyPr>
          <a:lstStyle/>
          <a:p>
            <a:r>
              <a:rPr lang="en-US" sz="2400" b="1" dirty="0"/>
              <a:t>What should you do in your first team meeting?</a:t>
            </a:r>
          </a:p>
        </p:txBody>
      </p:sp>
    </p:spTree>
    <p:extLst>
      <p:ext uri="{BB962C8B-B14F-4D97-AF65-F5344CB8AC3E}">
        <p14:creationId xmlns:p14="http://schemas.microsoft.com/office/powerpoint/2010/main" val="211035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B695C7-30AE-4EEA-9776-4CD969D49049}"/>
              </a:ext>
            </a:extLst>
          </p:cNvPr>
          <p:cNvSpPr>
            <a:spLocks noGrp="1"/>
          </p:cNvSpPr>
          <p:nvPr>
            <p:ph idx="1"/>
          </p:nvPr>
        </p:nvSpPr>
        <p:spPr>
          <a:xfrm>
            <a:off x="2030338" y="332656"/>
            <a:ext cx="6591985" cy="3777622"/>
          </a:xfrm>
        </p:spPr>
        <p:txBody>
          <a:bodyPr>
            <a:noAutofit/>
          </a:bodyPr>
          <a:lstStyle/>
          <a:p>
            <a:pPr eaLnBrk="1" hangingPunct="1">
              <a:spcBef>
                <a:spcPct val="0"/>
              </a:spcBef>
            </a:pPr>
            <a:endParaRPr lang="en-US" sz="2800" dirty="0"/>
          </a:p>
          <a:p>
            <a:pPr eaLnBrk="1" hangingPunct="1">
              <a:spcBef>
                <a:spcPct val="0"/>
              </a:spcBef>
            </a:pPr>
            <a:r>
              <a:rPr lang="en-US" sz="2800" dirty="0"/>
              <a:t>Decide when you are going to have regular meetings – when is everyone available? When would you have extra meetings? Remember that in most lab times you could also have meetings. Decide what platform you are going to be using – I will be creating sub-teams in Teams for each of your teams. If anyone is going to be absent, make sure you know when, and for how long.</a:t>
            </a:r>
          </a:p>
          <a:p>
            <a:endParaRPr lang="en-US" sz="2800" dirty="0"/>
          </a:p>
        </p:txBody>
      </p:sp>
      <p:sp>
        <p:nvSpPr>
          <p:cNvPr id="6" name="Slide Number Placeholder 5">
            <a:extLst>
              <a:ext uri="{FF2B5EF4-FFF2-40B4-BE49-F238E27FC236}">
                <a16:creationId xmlns:a16="http://schemas.microsoft.com/office/drawing/2014/main" id="{813EDA39-8820-4F7B-B13E-C3C9C7279CA2}"/>
              </a:ext>
            </a:extLst>
          </p:cNvPr>
          <p:cNvSpPr>
            <a:spLocks noGrp="1"/>
          </p:cNvSpPr>
          <p:nvPr>
            <p:ph type="sldNum" sz="quarter" idx="12"/>
          </p:nvPr>
        </p:nvSpPr>
        <p:spPr/>
        <p:txBody>
          <a:bodyPr/>
          <a:lstStyle/>
          <a:p>
            <a:fld id="{F4A33BF1-F1E9-E647-AFA6-03F361898012}" type="slidenum">
              <a:rPr lang="en-GB" smtClean="0"/>
              <a:pPr/>
              <a:t>25</a:t>
            </a:fld>
            <a:endParaRPr lang="en-GB"/>
          </a:p>
        </p:txBody>
      </p:sp>
    </p:spTree>
    <p:extLst>
      <p:ext uri="{BB962C8B-B14F-4D97-AF65-F5344CB8AC3E}">
        <p14:creationId xmlns:p14="http://schemas.microsoft.com/office/powerpoint/2010/main" val="4040303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A22D1-697D-4B8C-83F4-2669748BC9D1}"/>
              </a:ext>
            </a:extLst>
          </p:cNvPr>
          <p:cNvSpPr>
            <a:spLocks noGrp="1"/>
          </p:cNvSpPr>
          <p:nvPr>
            <p:ph idx="1"/>
          </p:nvPr>
        </p:nvSpPr>
        <p:spPr>
          <a:xfrm>
            <a:off x="1619672" y="1412776"/>
            <a:ext cx="6591985" cy="3777622"/>
          </a:xfrm>
        </p:spPr>
        <p:txBody>
          <a:bodyPr>
            <a:normAutofit/>
          </a:bodyPr>
          <a:lstStyle/>
          <a:p>
            <a:pPr eaLnBrk="1" hangingPunct="1">
              <a:spcBef>
                <a:spcPct val="0"/>
              </a:spcBef>
            </a:pPr>
            <a:r>
              <a:rPr lang="en-US" sz="4000" dirty="0"/>
              <a:t>Set some time limits for the meeting – generally try to keep meetings to less than an hour. Working sessions can be much longer, of course.</a:t>
            </a:r>
          </a:p>
          <a:p>
            <a:pPr eaLnBrk="1" hangingPunct="1">
              <a:spcBef>
                <a:spcPct val="0"/>
              </a:spcBef>
            </a:pPr>
            <a:endParaRPr lang="en-US" sz="4000" dirty="0"/>
          </a:p>
          <a:p>
            <a:endParaRPr lang="en-US" sz="4000" dirty="0"/>
          </a:p>
        </p:txBody>
      </p:sp>
      <p:sp>
        <p:nvSpPr>
          <p:cNvPr id="6" name="Slide Number Placeholder 5">
            <a:extLst>
              <a:ext uri="{FF2B5EF4-FFF2-40B4-BE49-F238E27FC236}">
                <a16:creationId xmlns:a16="http://schemas.microsoft.com/office/drawing/2014/main" id="{7772E7B0-04F5-4B17-BD98-D56830041840}"/>
              </a:ext>
            </a:extLst>
          </p:cNvPr>
          <p:cNvSpPr>
            <a:spLocks noGrp="1"/>
          </p:cNvSpPr>
          <p:nvPr>
            <p:ph type="sldNum" sz="quarter" idx="12"/>
          </p:nvPr>
        </p:nvSpPr>
        <p:spPr/>
        <p:txBody>
          <a:bodyPr/>
          <a:lstStyle/>
          <a:p>
            <a:fld id="{F4A33BF1-F1E9-E647-AFA6-03F361898012}" type="slidenum">
              <a:rPr lang="en-GB" smtClean="0"/>
              <a:pPr/>
              <a:t>26</a:t>
            </a:fld>
            <a:endParaRPr lang="en-GB"/>
          </a:p>
        </p:txBody>
      </p:sp>
    </p:spTree>
    <p:extLst>
      <p:ext uri="{BB962C8B-B14F-4D97-AF65-F5344CB8AC3E}">
        <p14:creationId xmlns:p14="http://schemas.microsoft.com/office/powerpoint/2010/main" val="1805173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09A81-D531-4794-9C31-C06E0CD0C7FD}"/>
              </a:ext>
            </a:extLst>
          </p:cNvPr>
          <p:cNvSpPr>
            <a:spLocks noGrp="1"/>
          </p:cNvSpPr>
          <p:nvPr>
            <p:ph idx="1"/>
          </p:nvPr>
        </p:nvSpPr>
        <p:spPr>
          <a:xfrm>
            <a:off x="1835696" y="1052736"/>
            <a:ext cx="6591985" cy="3777622"/>
          </a:xfrm>
        </p:spPr>
        <p:txBody>
          <a:bodyPr>
            <a:noAutofit/>
          </a:bodyPr>
          <a:lstStyle/>
          <a:p>
            <a:r>
              <a:rPr lang="en-US" sz="2400" dirty="0"/>
              <a:t>Remember the amount of time you need to dedicate to this course. Sometimes students complain about how much work is required for this course. The fact is, that the work is not necessarily evenly distributed throughout the semester. </a:t>
            </a:r>
          </a:p>
          <a:p>
            <a:r>
              <a:rPr lang="en-US" sz="2400" dirty="0"/>
              <a:t>There will be weeks where there is less work to do, and weeks where you are going to be working flat out. On average, it all works out. This too reflects what you will encounter in the commercial world.</a:t>
            </a:r>
          </a:p>
          <a:p>
            <a:endParaRPr lang="en-US" sz="2400" dirty="0"/>
          </a:p>
        </p:txBody>
      </p:sp>
      <p:sp>
        <p:nvSpPr>
          <p:cNvPr id="6" name="Slide Number Placeholder 5">
            <a:extLst>
              <a:ext uri="{FF2B5EF4-FFF2-40B4-BE49-F238E27FC236}">
                <a16:creationId xmlns:a16="http://schemas.microsoft.com/office/drawing/2014/main" id="{6D088C0F-83D5-476E-8202-3D4A8E57D03F}"/>
              </a:ext>
            </a:extLst>
          </p:cNvPr>
          <p:cNvSpPr>
            <a:spLocks noGrp="1"/>
          </p:cNvSpPr>
          <p:nvPr>
            <p:ph type="sldNum" sz="quarter" idx="12"/>
          </p:nvPr>
        </p:nvSpPr>
        <p:spPr/>
        <p:txBody>
          <a:bodyPr/>
          <a:lstStyle/>
          <a:p>
            <a:fld id="{F4A33BF1-F1E9-E647-AFA6-03F361898012}" type="slidenum">
              <a:rPr lang="en-GB" smtClean="0"/>
              <a:pPr/>
              <a:t>27</a:t>
            </a:fld>
            <a:endParaRPr lang="en-GB"/>
          </a:p>
        </p:txBody>
      </p:sp>
    </p:spTree>
    <p:extLst>
      <p:ext uri="{BB962C8B-B14F-4D97-AF65-F5344CB8AC3E}">
        <p14:creationId xmlns:p14="http://schemas.microsoft.com/office/powerpoint/2010/main" val="3851965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054506" y="332656"/>
            <a:ext cx="6589199" cy="1280890"/>
          </a:xfrm>
        </p:spPr>
        <p:txBody>
          <a:bodyPr/>
          <a:lstStyle/>
          <a:p>
            <a:r>
              <a:rPr lang="en-US" dirty="0"/>
              <a:t>Initial Team Meeting</a:t>
            </a:r>
          </a:p>
        </p:txBody>
      </p:sp>
      <p:sp>
        <p:nvSpPr>
          <p:cNvPr id="210947" name="Rectangle 3"/>
          <p:cNvSpPr>
            <a:spLocks noGrp="1" noChangeAspect="1" noChangeArrowheads="1"/>
          </p:cNvSpPr>
          <p:nvPr>
            <p:ph idx="1"/>
          </p:nvPr>
        </p:nvSpPr>
        <p:spPr>
          <a:xfrm>
            <a:off x="611560" y="2204864"/>
            <a:ext cx="8136904" cy="3777622"/>
          </a:xfrm>
        </p:spPr>
        <p:txBody>
          <a:bodyPr>
            <a:noAutofit/>
          </a:bodyPr>
          <a:lstStyle/>
          <a:p>
            <a:pPr marL="514350" indent="-514350"/>
            <a:r>
              <a:rPr lang="en-US" sz="3200" dirty="0"/>
              <a:t>Take a realistic census of team skills</a:t>
            </a:r>
          </a:p>
          <a:p>
            <a:pPr marL="731520" lvl="1" indent="-457200"/>
            <a:r>
              <a:rPr lang="en-US" sz="3200" dirty="0"/>
              <a:t>Common problem: inflated programming skill claims</a:t>
            </a:r>
          </a:p>
          <a:p>
            <a:pPr marL="514350" indent="-514350"/>
            <a:r>
              <a:rPr lang="en-US" sz="3200" dirty="0"/>
              <a:t>Decide how team will communicate.</a:t>
            </a:r>
          </a:p>
          <a:p>
            <a:pPr marL="514350" indent="-514350"/>
            <a:r>
              <a:rPr lang="en-US" sz="3200" dirty="0"/>
              <a:t>Establish team standards</a:t>
            </a:r>
          </a:p>
          <a:p>
            <a:pPr marL="514350" lvl="1" indent="-514350">
              <a:spcBef>
                <a:spcPts val="600"/>
              </a:spcBef>
              <a:buClr>
                <a:schemeClr val="accent1"/>
              </a:buClr>
            </a:pPr>
            <a:r>
              <a:rPr lang="en-US" sz="3200" dirty="0"/>
              <a:t>Set goals for the next meeting</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5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94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09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094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0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D8761B8-98C9-4267-9DFA-D039ADD80813}"/>
              </a:ext>
            </a:extLst>
          </p:cNvPr>
          <p:cNvSpPr>
            <a:spLocks noGrp="1"/>
          </p:cNvSpPr>
          <p:nvPr>
            <p:ph idx="1"/>
          </p:nvPr>
        </p:nvSpPr>
        <p:spPr>
          <a:xfrm>
            <a:off x="1979712" y="1540189"/>
            <a:ext cx="6591985" cy="3777622"/>
          </a:xfrm>
        </p:spPr>
        <p:txBody>
          <a:bodyPr>
            <a:noAutofit/>
          </a:bodyPr>
          <a:lstStyle/>
          <a:p>
            <a:pPr eaLnBrk="1" hangingPunct="1">
              <a:spcBef>
                <a:spcPct val="0"/>
              </a:spcBef>
            </a:pPr>
            <a:r>
              <a:rPr lang="en-US" sz="2800" dirty="0"/>
              <a:t>As you are planning out your project, deciding who will be responsible for the different parts of the project, look at the skills inventory that you all filled out. Share it with your colleagues. But beware… we all tend to overestimate how well we do things. </a:t>
            </a:r>
          </a:p>
        </p:txBody>
      </p:sp>
      <p:sp>
        <p:nvSpPr>
          <p:cNvPr id="5" name="Slide Number Placeholder 4">
            <a:extLst>
              <a:ext uri="{FF2B5EF4-FFF2-40B4-BE49-F238E27FC236}">
                <a16:creationId xmlns:a16="http://schemas.microsoft.com/office/drawing/2014/main" id="{6D17E5E0-51FE-4591-8F4D-45CD9C5C24C7}"/>
              </a:ext>
            </a:extLst>
          </p:cNvPr>
          <p:cNvSpPr>
            <a:spLocks noGrp="1"/>
          </p:cNvSpPr>
          <p:nvPr>
            <p:ph type="sldNum" sz="quarter" idx="12"/>
          </p:nvPr>
        </p:nvSpPr>
        <p:spPr/>
        <p:txBody>
          <a:bodyPr/>
          <a:lstStyle/>
          <a:p>
            <a:fld id="{F4A33BF1-F1E9-E647-AFA6-03F361898012}" type="slidenum">
              <a:rPr lang="en-GB" smtClean="0"/>
              <a:pPr/>
              <a:t>29</a:t>
            </a:fld>
            <a:endParaRPr lang="en-GB"/>
          </a:p>
        </p:txBody>
      </p:sp>
    </p:spTree>
    <p:extLst>
      <p:ext uri="{BB962C8B-B14F-4D97-AF65-F5344CB8AC3E}">
        <p14:creationId xmlns:p14="http://schemas.microsoft.com/office/powerpoint/2010/main" val="582666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00EDF-E082-4C54-8F15-74D8003FE7DA}"/>
              </a:ext>
            </a:extLst>
          </p:cNvPr>
          <p:cNvSpPr>
            <a:spLocks noGrp="1"/>
          </p:cNvSpPr>
          <p:nvPr>
            <p:ph idx="1"/>
          </p:nvPr>
        </p:nvSpPr>
        <p:spPr>
          <a:xfrm>
            <a:off x="1835696" y="548680"/>
            <a:ext cx="6591985" cy="3777622"/>
          </a:xfrm>
        </p:spPr>
        <p:txBody>
          <a:bodyPr>
            <a:noAutofit/>
          </a:bodyPr>
          <a:lstStyle/>
          <a:p>
            <a:r>
              <a:rPr lang="en-US" sz="2000" dirty="0"/>
              <a:t>As you can see there are slots for various topics, with presenter names and suggested amounts of time for each topic. There are also fields for date, time and attendance. You can change this as you wish, and make the agenda more or less formal, as you wish. What is important, is that everyone knows what to expect BEFORE the meeting starts. No surprises.</a:t>
            </a:r>
          </a:p>
          <a:p>
            <a:endParaRPr lang="en-US" sz="2000" dirty="0"/>
          </a:p>
          <a:p>
            <a:r>
              <a:rPr lang="en-US" sz="2000" dirty="0"/>
              <a:t>The first item on an agenda is always, Approval of the agenda. You need to all agree what you are going to be talking about during the meeting. This is the time for members of the group to bring up new things they would like to be discussed during the meeting. Once everyone agrees on the agenda, the meeting can start.</a:t>
            </a:r>
          </a:p>
          <a:p>
            <a:endParaRPr lang="en-US" sz="2000" dirty="0"/>
          </a:p>
          <a:p>
            <a:endParaRPr lang="en-US" sz="2000" dirty="0"/>
          </a:p>
        </p:txBody>
      </p:sp>
      <p:sp>
        <p:nvSpPr>
          <p:cNvPr id="6" name="Slide Number Placeholder 5">
            <a:extLst>
              <a:ext uri="{FF2B5EF4-FFF2-40B4-BE49-F238E27FC236}">
                <a16:creationId xmlns:a16="http://schemas.microsoft.com/office/drawing/2014/main" id="{F7639046-071B-4087-B836-64B429ACC97E}"/>
              </a:ext>
            </a:extLst>
          </p:cNvPr>
          <p:cNvSpPr>
            <a:spLocks noGrp="1"/>
          </p:cNvSpPr>
          <p:nvPr>
            <p:ph type="sldNum" sz="quarter" idx="12"/>
          </p:nvPr>
        </p:nvSpPr>
        <p:spPr/>
        <p:txBody>
          <a:bodyPr/>
          <a:lstStyle/>
          <a:p>
            <a:fld id="{F4A33BF1-F1E9-E647-AFA6-03F361898012}" type="slidenum">
              <a:rPr lang="en-GB" smtClean="0"/>
              <a:pPr/>
              <a:t>3</a:t>
            </a:fld>
            <a:endParaRPr lang="en-GB"/>
          </a:p>
        </p:txBody>
      </p:sp>
    </p:spTree>
    <p:extLst>
      <p:ext uri="{BB962C8B-B14F-4D97-AF65-F5344CB8AC3E}">
        <p14:creationId xmlns:p14="http://schemas.microsoft.com/office/powerpoint/2010/main" val="2186812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D8761B8-98C9-4267-9DFA-D039ADD80813}"/>
              </a:ext>
            </a:extLst>
          </p:cNvPr>
          <p:cNvSpPr>
            <a:spLocks noGrp="1"/>
          </p:cNvSpPr>
          <p:nvPr>
            <p:ph idx="1"/>
          </p:nvPr>
        </p:nvSpPr>
        <p:spPr>
          <a:xfrm>
            <a:off x="1907704" y="2204864"/>
            <a:ext cx="6591985" cy="3777622"/>
          </a:xfrm>
        </p:spPr>
        <p:txBody>
          <a:bodyPr>
            <a:noAutofit/>
          </a:bodyPr>
          <a:lstStyle/>
          <a:p>
            <a:pPr eaLnBrk="1" hangingPunct="1">
              <a:spcBef>
                <a:spcPct val="0"/>
              </a:spcBef>
            </a:pPr>
            <a:r>
              <a:rPr lang="en-US" sz="2800" dirty="0"/>
              <a:t>That is OK, but you must remember that you are still learning. In this course you will be learning a great deal; often from your colleagues, but also from your own individual research.</a:t>
            </a:r>
          </a:p>
          <a:p>
            <a:pPr eaLnBrk="1" hangingPunct="1">
              <a:spcBef>
                <a:spcPct val="0"/>
              </a:spcBef>
            </a:pPr>
            <a:endParaRPr lang="en-US" sz="2800" dirty="0"/>
          </a:p>
          <a:p>
            <a:endParaRPr lang="en-US" sz="2800" dirty="0"/>
          </a:p>
        </p:txBody>
      </p:sp>
      <p:sp>
        <p:nvSpPr>
          <p:cNvPr id="5" name="Slide Number Placeholder 4">
            <a:extLst>
              <a:ext uri="{FF2B5EF4-FFF2-40B4-BE49-F238E27FC236}">
                <a16:creationId xmlns:a16="http://schemas.microsoft.com/office/drawing/2014/main" id="{6D17E5E0-51FE-4591-8F4D-45CD9C5C24C7}"/>
              </a:ext>
            </a:extLst>
          </p:cNvPr>
          <p:cNvSpPr>
            <a:spLocks noGrp="1"/>
          </p:cNvSpPr>
          <p:nvPr>
            <p:ph type="sldNum" sz="quarter" idx="12"/>
          </p:nvPr>
        </p:nvSpPr>
        <p:spPr/>
        <p:txBody>
          <a:bodyPr/>
          <a:lstStyle/>
          <a:p>
            <a:fld id="{F4A33BF1-F1E9-E647-AFA6-03F361898012}" type="slidenum">
              <a:rPr lang="en-GB" smtClean="0"/>
              <a:pPr/>
              <a:t>30</a:t>
            </a:fld>
            <a:endParaRPr lang="en-GB"/>
          </a:p>
        </p:txBody>
      </p:sp>
    </p:spTree>
    <p:extLst>
      <p:ext uri="{BB962C8B-B14F-4D97-AF65-F5344CB8AC3E}">
        <p14:creationId xmlns:p14="http://schemas.microsoft.com/office/powerpoint/2010/main" val="897249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0961F-E632-40DA-8843-F0C0579898A2}"/>
              </a:ext>
            </a:extLst>
          </p:cNvPr>
          <p:cNvSpPr>
            <a:spLocks noGrp="1"/>
          </p:cNvSpPr>
          <p:nvPr>
            <p:ph idx="1"/>
          </p:nvPr>
        </p:nvSpPr>
        <p:spPr>
          <a:xfrm>
            <a:off x="1763688" y="1540189"/>
            <a:ext cx="6591985" cy="3777622"/>
          </a:xfrm>
        </p:spPr>
        <p:txBody>
          <a:bodyPr>
            <a:noAutofit/>
          </a:bodyPr>
          <a:lstStyle/>
          <a:p>
            <a:pPr eaLnBrk="1" hangingPunct="1">
              <a:spcBef>
                <a:spcPct val="0"/>
              </a:spcBef>
            </a:pPr>
            <a:r>
              <a:rPr lang="en-US" sz="2800" dirty="0"/>
              <a:t>Decide how you will communicate with each other. Which platforms are you going to be using? Phone, Discord, Teams, Zoom, email, etc.</a:t>
            </a:r>
          </a:p>
          <a:p>
            <a:pPr eaLnBrk="1" hangingPunct="1">
              <a:spcBef>
                <a:spcPct val="0"/>
              </a:spcBef>
            </a:pPr>
            <a:r>
              <a:rPr lang="en-US" sz="2800" dirty="0"/>
              <a:t>Decide how long you before you must answer an asynchronous message – same day? A couple of hours? The next day?</a:t>
            </a:r>
          </a:p>
        </p:txBody>
      </p:sp>
      <p:sp>
        <p:nvSpPr>
          <p:cNvPr id="6" name="Slide Number Placeholder 5">
            <a:extLst>
              <a:ext uri="{FF2B5EF4-FFF2-40B4-BE49-F238E27FC236}">
                <a16:creationId xmlns:a16="http://schemas.microsoft.com/office/drawing/2014/main" id="{175EF8AC-CD23-4D80-97B7-D26E48A414CF}"/>
              </a:ext>
            </a:extLst>
          </p:cNvPr>
          <p:cNvSpPr>
            <a:spLocks noGrp="1"/>
          </p:cNvSpPr>
          <p:nvPr>
            <p:ph type="sldNum" sz="quarter" idx="12"/>
          </p:nvPr>
        </p:nvSpPr>
        <p:spPr/>
        <p:txBody>
          <a:bodyPr/>
          <a:lstStyle/>
          <a:p>
            <a:fld id="{F4A33BF1-F1E9-E647-AFA6-03F361898012}" type="slidenum">
              <a:rPr lang="en-GB" smtClean="0"/>
              <a:pPr/>
              <a:t>31</a:t>
            </a:fld>
            <a:endParaRPr lang="en-GB"/>
          </a:p>
        </p:txBody>
      </p:sp>
    </p:spTree>
    <p:extLst>
      <p:ext uri="{BB962C8B-B14F-4D97-AF65-F5344CB8AC3E}">
        <p14:creationId xmlns:p14="http://schemas.microsoft.com/office/powerpoint/2010/main" val="2874852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6E8AA-EDFF-4246-9145-8396B2A78077}"/>
              </a:ext>
            </a:extLst>
          </p:cNvPr>
          <p:cNvSpPr>
            <a:spLocks noGrp="1"/>
          </p:cNvSpPr>
          <p:nvPr>
            <p:ph idx="1"/>
          </p:nvPr>
        </p:nvSpPr>
        <p:spPr>
          <a:xfrm>
            <a:off x="1979712" y="970345"/>
            <a:ext cx="6591985" cy="3777622"/>
          </a:xfrm>
        </p:spPr>
        <p:txBody>
          <a:bodyPr>
            <a:noAutofit/>
          </a:bodyPr>
          <a:lstStyle/>
          <a:p>
            <a:r>
              <a:rPr lang="en-US" sz="2400" dirty="0"/>
              <a:t>Decide what you will be using to produce documents: Word, Google docs, something else. </a:t>
            </a:r>
          </a:p>
          <a:p>
            <a:r>
              <a:rPr lang="en-US" sz="2400" dirty="0"/>
              <a:t>Decide on tools for group collaboration and discussion, such as GitHub, a wiki tool, Google tools, but do not use social media, such as Facebook. Facebook is not secure, is a commercial enterprise feeding off of its clients, and not a responsible organization.</a:t>
            </a:r>
          </a:p>
        </p:txBody>
      </p:sp>
      <p:sp>
        <p:nvSpPr>
          <p:cNvPr id="6" name="Slide Number Placeholder 5">
            <a:extLst>
              <a:ext uri="{FF2B5EF4-FFF2-40B4-BE49-F238E27FC236}">
                <a16:creationId xmlns:a16="http://schemas.microsoft.com/office/drawing/2014/main" id="{748D8574-BB99-4AEA-8F7D-4993098877D9}"/>
              </a:ext>
            </a:extLst>
          </p:cNvPr>
          <p:cNvSpPr>
            <a:spLocks noGrp="1"/>
          </p:cNvSpPr>
          <p:nvPr>
            <p:ph type="sldNum" sz="quarter" idx="12"/>
          </p:nvPr>
        </p:nvSpPr>
        <p:spPr/>
        <p:txBody>
          <a:bodyPr/>
          <a:lstStyle/>
          <a:p>
            <a:fld id="{F4A33BF1-F1E9-E647-AFA6-03F361898012}" type="slidenum">
              <a:rPr lang="en-GB" smtClean="0"/>
              <a:pPr/>
              <a:t>32</a:t>
            </a:fld>
            <a:endParaRPr lang="en-GB"/>
          </a:p>
        </p:txBody>
      </p:sp>
    </p:spTree>
    <p:extLst>
      <p:ext uri="{BB962C8B-B14F-4D97-AF65-F5344CB8AC3E}">
        <p14:creationId xmlns:p14="http://schemas.microsoft.com/office/powerpoint/2010/main" val="1275486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21321-BB3F-44A2-9378-B7874E50F4FB}"/>
              </a:ext>
            </a:extLst>
          </p:cNvPr>
          <p:cNvSpPr>
            <a:spLocks noGrp="1"/>
          </p:cNvSpPr>
          <p:nvPr>
            <p:ph idx="1"/>
          </p:nvPr>
        </p:nvSpPr>
        <p:spPr>
          <a:xfrm>
            <a:off x="1691680" y="1484784"/>
            <a:ext cx="6591985" cy="5256584"/>
          </a:xfrm>
        </p:spPr>
        <p:txBody>
          <a:bodyPr>
            <a:normAutofit/>
          </a:bodyPr>
          <a:lstStyle/>
          <a:p>
            <a:r>
              <a:rPr lang="en-US" sz="4000" dirty="0"/>
              <a:t>Finally, set some goals for the next meeting. These will form the initial agenda for the next meeting.</a:t>
            </a:r>
          </a:p>
        </p:txBody>
      </p:sp>
      <p:sp>
        <p:nvSpPr>
          <p:cNvPr id="6" name="Slide Number Placeholder 5">
            <a:extLst>
              <a:ext uri="{FF2B5EF4-FFF2-40B4-BE49-F238E27FC236}">
                <a16:creationId xmlns:a16="http://schemas.microsoft.com/office/drawing/2014/main" id="{5DF6FBFB-BFFC-4D0A-9BF5-9FDC1AAA6BD1}"/>
              </a:ext>
            </a:extLst>
          </p:cNvPr>
          <p:cNvSpPr>
            <a:spLocks noGrp="1"/>
          </p:cNvSpPr>
          <p:nvPr>
            <p:ph type="sldNum" sz="quarter" idx="12"/>
          </p:nvPr>
        </p:nvSpPr>
        <p:spPr/>
        <p:txBody>
          <a:bodyPr/>
          <a:lstStyle/>
          <a:p>
            <a:fld id="{F4A33BF1-F1E9-E647-AFA6-03F361898012}" type="slidenum">
              <a:rPr lang="en-GB" smtClean="0"/>
              <a:pPr/>
              <a:t>33</a:t>
            </a:fld>
            <a:endParaRPr lang="en-GB"/>
          </a:p>
        </p:txBody>
      </p:sp>
    </p:spTree>
    <p:extLst>
      <p:ext uri="{BB962C8B-B14F-4D97-AF65-F5344CB8AC3E}">
        <p14:creationId xmlns:p14="http://schemas.microsoft.com/office/powerpoint/2010/main" val="2323324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Communication &amp; Meetings</a:t>
            </a:r>
          </a:p>
        </p:txBody>
      </p:sp>
      <p:sp>
        <p:nvSpPr>
          <p:cNvPr id="212995" name="Rectangle 3"/>
          <p:cNvSpPr>
            <a:spLocks noGrp="1" noChangeArrowheads="1"/>
          </p:cNvSpPr>
          <p:nvPr>
            <p:ph idx="1"/>
          </p:nvPr>
        </p:nvSpPr>
        <p:spPr>
          <a:xfrm>
            <a:off x="323528" y="1700808"/>
            <a:ext cx="8210872" cy="3777622"/>
          </a:xfrm>
        </p:spPr>
        <p:txBody>
          <a:bodyPr>
            <a:noAutofit/>
          </a:bodyPr>
          <a:lstStyle/>
          <a:p>
            <a:r>
              <a:rPr lang="en-US" sz="3200" dirty="0"/>
              <a:t>Listen to all with concentration</a:t>
            </a:r>
          </a:p>
          <a:p>
            <a:r>
              <a:rPr lang="en-US" sz="3200" dirty="0"/>
              <a:t>See the value in every idea</a:t>
            </a:r>
          </a:p>
          <a:p>
            <a:r>
              <a:rPr lang="en-US" sz="3200" dirty="0"/>
              <a:t>Encourage discussion, debate, and diversity of ideas</a:t>
            </a:r>
          </a:p>
          <a:p>
            <a:r>
              <a:rPr lang="en-US" sz="3200" dirty="0"/>
              <a:t>Make sure everyone contributes</a:t>
            </a:r>
          </a:p>
          <a:p>
            <a:r>
              <a:rPr lang="en-US" sz="3200" dirty="0"/>
              <a:t>Share leadership responsibilities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9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99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99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8CE322A-6661-443F-A077-BDF43A865DE2}"/>
              </a:ext>
            </a:extLst>
          </p:cNvPr>
          <p:cNvSpPr>
            <a:spLocks noGrp="1"/>
          </p:cNvSpPr>
          <p:nvPr>
            <p:ph idx="1"/>
          </p:nvPr>
        </p:nvSpPr>
        <p:spPr>
          <a:xfrm>
            <a:off x="2267744" y="1152908"/>
            <a:ext cx="5904656" cy="2708140"/>
          </a:xfrm>
        </p:spPr>
        <p:txBody>
          <a:bodyPr>
            <a:noAutofit/>
          </a:bodyPr>
          <a:lstStyle/>
          <a:p>
            <a:pPr eaLnBrk="1" hangingPunct="1">
              <a:spcBef>
                <a:spcPct val="0"/>
              </a:spcBef>
            </a:pPr>
            <a:r>
              <a:rPr lang="en-US" sz="3200" dirty="0"/>
              <a:t>After you have agreed on the agenda, the meeting can start. Every time there is a group discussion, and especially during team meetings, it is important to have a chairperson for the period of discussion</a:t>
            </a:r>
          </a:p>
        </p:txBody>
      </p:sp>
      <p:sp>
        <p:nvSpPr>
          <p:cNvPr id="5" name="Slide Number Placeholder 4">
            <a:extLst>
              <a:ext uri="{FF2B5EF4-FFF2-40B4-BE49-F238E27FC236}">
                <a16:creationId xmlns:a16="http://schemas.microsoft.com/office/drawing/2014/main" id="{252EE99A-37E5-4ECB-99BF-A5E991A801C2}"/>
              </a:ext>
            </a:extLst>
          </p:cNvPr>
          <p:cNvSpPr>
            <a:spLocks noGrp="1"/>
          </p:cNvSpPr>
          <p:nvPr>
            <p:ph type="sldNum" sz="quarter" idx="12"/>
          </p:nvPr>
        </p:nvSpPr>
        <p:spPr/>
        <p:txBody>
          <a:bodyPr/>
          <a:lstStyle/>
          <a:p>
            <a:fld id="{F4A33BF1-F1E9-E647-AFA6-03F361898012}" type="slidenum">
              <a:rPr lang="en-GB" smtClean="0"/>
              <a:pPr/>
              <a:t>5</a:t>
            </a:fld>
            <a:endParaRPr lang="en-GB"/>
          </a:p>
        </p:txBody>
      </p:sp>
    </p:spTree>
    <p:extLst>
      <p:ext uri="{BB962C8B-B14F-4D97-AF65-F5344CB8AC3E}">
        <p14:creationId xmlns:p14="http://schemas.microsoft.com/office/powerpoint/2010/main" val="982520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8CE322A-6661-443F-A077-BDF43A865DE2}"/>
              </a:ext>
            </a:extLst>
          </p:cNvPr>
          <p:cNvSpPr>
            <a:spLocks noGrp="1"/>
          </p:cNvSpPr>
          <p:nvPr>
            <p:ph idx="1"/>
          </p:nvPr>
        </p:nvSpPr>
        <p:spPr>
          <a:xfrm>
            <a:off x="2123729" y="1340768"/>
            <a:ext cx="5472608" cy="2708140"/>
          </a:xfrm>
        </p:spPr>
        <p:txBody>
          <a:bodyPr>
            <a:noAutofit/>
          </a:bodyPr>
          <a:lstStyle/>
          <a:p>
            <a:pPr eaLnBrk="1" hangingPunct="1">
              <a:spcBef>
                <a:spcPct val="0"/>
              </a:spcBef>
            </a:pPr>
            <a:r>
              <a:rPr lang="en-US" sz="2600" dirty="0"/>
              <a:t>In the teams in this course, that person will be the Team Leader. Their primary role during the discussions, or consultations, is to keep the discussion going, following in an ordered and orderly manner.</a:t>
            </a:r>
          </a:p>
          <a:p>
            <a:pPr eaLnBrk="1" hangingPunct="1">
              <a:spcBef>
                <a:spcPct val="0"/>
              </a:spcBef>
            </a:pPr>
            <a:endParaRPr lang="en-US" sz="2600" dirty="0"/>
          </a:p>
          <a:p>
            <a:pPr eaLnBrk="1" hangingPunct="1">
              <a:spcBef>
                <a:spcPct val="0"/>
              </a:spcBef>
            </a:pPr>
            <a:endParaRPr lang="en-US" sz="2600" dirty="0"/>
          </a:p>
          <a:p>
            <a:endParaRPr lang="en-US" sz="2600" dirty="0"/>
          </a:p>
        </p:txBody>
      </p:sp>
      <p:sp>
        <p:nvSpPr>
          <p:cNvPr id="5" name="Slide Number Placeholder 4">
            <a:extLst>
              <a:ext uri="{FF2B5EF4-FFF2-40B4-BE49-F238E27FC236}">
                <a16:creationId xmlns:a16="http://schemas.microsoft.com/office/drawing/2014/main" id="{252EE99A-37E5-4ECB-99BF-A5E991A801C2}"/>
              </a:ext>
            </a:extLst>
          </p:cNvPr>
          <p:cNvSpPr>
            <a:spLocks noGrp="1"/>
          </p:cNvSpPr>
          <p:nvPr>
            <p:ph type="sldNum" sz="quarter" idx="12"/>
          </p:nvPr>
        </p:nvSpPr>
        <p:spPr/>
        <p:txBody>
          <a:bodyPr/>
          <a:lstStyle/>
          <a:p>
            <a:fld id="{F4A33BF1-F1E9-E647-AFA6-03F361898012}" type="slidenum">
              <a:rPr lang="en-GB" smtClean="0"/>
              <a:pPr/>
              <a:t>6</a:t>
            </a:fld>
            <a:endParaRPr lang="en-GB"/>
          </a:p>
        </p:txBody>
      </p:sp>
    </p:spTree>
    <p:extLst>
      <p:ext uri="{BB962C8B-B14F-4D97-AF65-F5344CB8AC3E}">
        <p14:creationId xmlns:p14="http://schemas.microsoft.com/office/powerpoint/2010/main" val="564295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3CAAD-48B8-44BD-99F1-B337018FCB75}"/>
              </a:ext>
            </a:extLst>
          </p:cNvPr>
          <p:cNvSpPr>
            <a:spLocks noGrp="1"/>
          </p:cNvSpPr>
          <p:nvPr>
            <p:ph idx="1"/>
          </p:nvPr>
        </p:nvSpPr>
        <p:spPr>
          <a:xfrm>
            <a:off x="2123728" y="952500"/>
            <a:ext cx="5688632" cy="4953000"/>
          </a:xfrm>
        </p:spPr>
        <p:txBody>
          <a:bodyPr>
            <a:noAutofit/>
          </a:bodyPr>
          <a:lstStyle/>
          <a:p>
            <a:pPr eaLnBrk="1" hangingPunct="1">
              <a:spcBef>
                <a:spcPct val="0"/>
              </a:spcBef>
            </a:pPr>
            <a:r>
              <a:rPr lang="en-US" sz="2400" dirty="0"/>
              <a:t>It is essential that everyone has an opportunity to express themselves. This is where the chairperson, sometimes called an animator, can play an important role. Some people are more willing to speak in a group than others, especially when they do not know each other very well. The chair should encourage those who have not spoken to express their opinion.</a:t>
            </a:r>
          </a:p>
        </p:txBody>
      </p:sp>
      <p:sp>
        <p:nvSpPr>
          <p:cNvPr id="6" name="Slide Number Placeholder 5">
            <a:extLst>
              <a:ext uri="{FF2B5EF4-FFF2-40B4-BE49-F238E27FC236}">
                <a16:creationId xmlns:a16="http://schemas.microsoft.com/office/drawing/2014/main" id="{C8F28D54-1DF4-42FF-924A-3FEF88BA2FEA}"/>
              </a:ext>
            </a:extLst>
          </p:cNvPr>
          <p:cNvSpPr>
            <a:spLocks noGrp="1"/>
          </p:cNvSpPr>
          <p:nvPr>
            <p:ph type="sldNum" sz="quarter" idx="12"/>
          </p:nvPr>
        </p:nvSpPr>
        <p:spPr/>
        <p:txBody>
          <a:bodyPr/>
          <a:lstStyle/>
          <a:p>
            <a:fld id="{F4A33BF1-F1E9-E647-AFA6-03F361898012}" type="slidenum">
              <a:rPr lang="en-GB" smtClean="0"/>
              <a:pPr/>
              <a:t>7</a:t>
            </a:fld>
            <a:endParaRPr lang="en-GB"/>
          </a:p>
        </p:txBody>
      </p:sp>
    </p:spTree>
    <p:extLst>
      <p:ext uri="{BB962C8B-B14F-4D97-AF65-F5344CB8AC3E}">
        <p14:creationId xmlns:p14="http://schemas.microsoft.com/office/powerpoint/2010/main" val="3971192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3CAAD-48B8-44BD-99F1-B337018FCB75}"/>
              </a:ext>
            </a:extLst>
          </p:cNvPr>
          <p:cNvSpPr>
            <a:spLocks noGrp="1"/>
          </p:cNvSpPr>
          <p:nvPr>
            <p:ph idx="1"/>
          </p:nvPr>
        </p:nvSpPr>
        <p:spPr>
          <a:xfrm>
            <a:off x="2267745" y="692696"/>
            <a:ext cx="5832648" cy="4953000"/>
          </a:xfrm>
        </p:spPr>
        <p:txBody>
          <a:bodyPr>
            <a:noAutofit/>
          </a:bodyPr>
          <a:lstStyle/>
          <a:p>
            <a:pPr eaLnBrk="1" hangingPunct="1">
              <a:spcBef>
                <a:spcPct val="0"/>
              </a:spcBef>
            </a:pPr>
            <a:endParaRPr lang="en-US" sz="2200" dirty="0"/>
          </a:p>
          <a:p>
            <a:pPr eaLnBrk="1" hangingPunct="1">
              <a:spcBef>
                <a:spcPct val="0"/>
              </a:spcBef>
            </a:pPr>
            <a:r>
              <a:rPr lang="en-US" sz="2200" dirty="0"/>
              <a:t>Very often it is the person sitting quietly, perhaps taking notes, that makes a suggestion that no one else has thought of. If they area not encouraged to participate, that idea may be lost. Similarly, no individual should be allowed to dominate the meeting. </a:t>
            </a:r>
          </a:p>
          <a:p>
            <a:pPr eaLnBrk="1" hangingPunct="1">
              <a:spcBef>
                <a:spcPct val="0"/>
              </a:spcBef>
            </a:pPr>
            <a:r>
              <a:rPr lang="en-US" sz="2200" dirty="0"/>
              <a:t>The chair could gently remind them that ALL ideas are welcome. If the person dominating is the chair, or if the chair does not do this, then any member of the discussion should gently mention it. </a:t>
            </a:r>
          </a:p>
          <a:p>
            <a:pPr eaLnBrk="1" hangingPunct="1">
              <a:spcBef>
                <a:spcPct val="0"/>
              </a:spcBef>
            </a:pPr>
            <a:endParaRPr lang="en-US" sz="2200" dirty="0"/>
          </a:p>
          <a:p>
            <a:endParaRPr lang="en-US" sz="2200" dirty="0"/>
          </a:p>
        </p:txBody>
      </p:sp>
      <p:sp>
        <p:nvSpPr>
          <p:cNvPr id="6" name="Slide Number Placeholder 5">
            <a:extLst>
              <a:ext uri="{FF2B5EF4-FFF2-40B4-BE49-F238E27FC236}">
                <a16:creationId xmlns:a16="http://schemas.microsoft.com/office/drawing/2014/main" id="{C8F28D54-1DF4-42FF-924A-3FEF88BA2FEA}"/>
              </a:ext>
            </a:extLst>
          </p:cNvPr>
          <p:cNvSpPr>
            <a:spLocks noGrp="1"/>
          </p:cNvSpPr>
          <p:nvPr>
            <p:ph type="sldNum" sz="quarter" idx="12"/>
          </p:nvPr>
        </p:nvSpPr>
        <p:spPr/>
        <p:txBody>
          <a:bodyPr/>
          <a:lstStyle/>
          <a:p>
            <a:fld id="{F4A33BF1-F1E9-E647-AFA6-03F361898012}" type="slidenum">
              <a:rPr lang="en-GB" smtClean="0"/>
              <a:pPr/>
              <a:t>8</a:t>
            </a:fld>
            <a:endParaRPr lang="en-GB"/>
          </a:p>
        </p:txBody>
      </p:sp>
    </p:spTree>
    <p:extLst>
      <p:ext uri="{BB962C8B-B14F-4D97-AF65-F5344CB8AC3E}">
        <p14:creationId xmlns:p14="http://schemas.microsoft.com/office/powerpoint/2010/main" val="1478431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02A85B-C2B9-49F5-875C-37E4C11A3F19}"/>
              </a:ext>
            </a:extLst>
          </p:cNvPr>
          <p:cNvSpPr>
            <a:spLocks noGrp="1"/>
          </p:cNvSpPr>
          <p:nvPr>
            <p:ph idx="1"/>
          </p:nvPr>
        </p:nvSpPr>
        <p:spPr>
          <a:xfrm>
            <a:off x="1835696" y="1412776"/>
            <a:ext cx="6591985" cy="3777622"/>
          </a:xfrm>
        </p:spPr>
        <p:txBody>
          <a:bodyPr/>
          <a:lstStyle/>
          <a:p>
            <a:r>
              <a:rPr lang="en-US" sz="3200" dirty="0"/>
              <a:t>I am also ensuring that each of you will have an opportunity to be the Team Leader by changing the leadership with each deliverable.</a:t>
            </a:r>
          </a:p>
          <a:p>
            <a:endParaRPr lang="en-US" dirty="0"/>
          </a:p>
        </p:txBody>
      </p:sp>
      <p:sp>
        <p:nvSpPr>
          <p:cNvPr id="6" name="Slide Number Placeholder 5">
            <a:extLst>
              <a:ext uri="{FF2B5EF4-FFF2-40B4-BE49-F238E27FC236}">
                <a16:creationId xmlns:a16="http://schemas.microsoft.com/office/drawing/2014/main" id="{FBA91FE6-5B97-492E-90B5-3CBB88FCB8F0}"/>
              </a:ext>
            </a:extLst>
          </p:cNvPr>
          <p:cNvSpPr>
            <a:spLocks noGrp="1"/>
          </p:cNvSpPr>
          <p:nvPr>
            <p:ph type="sldNum" sz="quarter" idx="12"/>
          </p:nvPr>
        </p:nvSpPr>
        <p:spPr/>
        <p:txBody>
          <a:bodyPr/>
          <a:lstStyle/>
          <a:p>
            <a:fld id="{F4A33BF1-F1E9-E647-AFA6-03F361898012}" type="slidenum">
              <a:rPr lang="en-GB" smtClean="0"/>
              <a:pPr/>
              <a:t>9</a:t>
            </a:fld>
            <a:endParaRPr lang="en-GB"/>
          </a:p>
        </p:txBody>
      </p:sp>
    </p:spTree>
    <p:extLst>
      <p:ext uri="{BB962C8B-B14F-4D97-AF65-F5344CB8AC3E}">
        <p14:creationId xmlns:p14="http://schemas.microsoft.com/office/powerpoint/2010/main" val="705182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1487</TotalTime>
  <Words>3958</Words>
  <Application>Microsoft Office PowerPoint</Application>
  <PresentationFormat>On-screen Show (4:3)</PresentationFormat>
  <Paragraphs>159</Paragraphs>
  <Slides>33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Times New Roman</vt:lpstr>
      <vt:lpstr>Wingdings 3</vt:lpstr>
      <vt:lpstr>Wisp</vt:lpstr>
      <vt:lpstr>Agendas and minutes</vt:lpstr>
      <vt:lpstr>PowerPoint Presentation</vt:lpstr>
      <vt:lpstr>PowerPoint Presentation</vt:lpstr>
      <vt:lpstr>Communication &amp; Meetings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Communication &amp; Meetings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Initial Team Meeting</vt:lpstr>
      <vt:lpstr>PowerPoint Presentation</vt:lpstr>
      <vt:lpstr>PowerPoint Presentation</vt:lpstr>
      <vt:lpstr>PowerPoint Presentation</vt:lpstr>
      <vt:lpstr>PowerPoint Presentation</vt:lpstr>
      <vt:lpstr>Initial Team Meeting</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Development Course Outline</dc:title>
  <dc:subject/>
  <dc:creator/>
  <cp:keywords/>
  <dc:description/>
  <cp:lastModifiedBy>Alex Steinheuser Vilvert</cp:lastModifiedBy>
  <cp:revision>141</cp:revision>
  <dcterms:created xsi:type="dcterms:W3CDTF">2011-08-08T18:05:55Z</dcterms:created>
  <dcterms:modified xsi:type="dcterms:W3CDTF">2023-08-21T16:34:17Z</dcterms:modified>
  <cp:category/>
</cp:coreProperties>
</file>