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notesMasterIdLst>
    <p:notesMasterId r:id="rId30"/>
  </p:notesMasterIdLst>
  <p:handoutMasterIdLst>
    <p:handoutMasterId r:id="rId31"/>
  </p:handoutMasterIdLst>
  <p:sldIdLst>
    <p:sldId id="323" r:id="rId2"/>
    <p:sldId id="337" r:id="rId3"/>
    <p:sldId id="349" r:id="rId4"/>
    <p:sldId id="338" r:id="rId5"/>
    <p:sldId id="324" r:id="rId6"/>
    <p:sldId id="354" r:id="rId7"/>
    <p:sldId id="339" r:id="rId8"/>
    <p:sldId id="328" r:id="rId9"/>
    <p:sldId id="340" r:id="rId10"/>
    <p:sldId id="330" r:id="rId11"/>
    <p:sldId id="341" r:id="rId12"/>
    <p:sldId id="350" r:id="rId13"/>
    <p:sldId id="331" r:id="rId14"/>
    <p:sldId id="342" r:id="rId15"/>
    <p:sldId id="332" r:id="rId16"/>
    <p:sldId id="343" r:id="rId17"/>
    <p:sldId id="351" r:id="rId18"/>
    <p:sldId id="333" r:id="rId19"/>
    <p:sldId id="344" r:id="rId20"/>
    <p:sldId id="334" r:id="rId21"/>
    <p:sldId id="345" r:id="rId22"/>
    <p:sldId id="335" r:id="rId23"/>
    <p:sldId id="346" r:id="rId24"/>
    <p:sldId id="325" r:id="rId25"/>
    <p:sldId id="347" r:id="rId26"/>
    <p:sldId id="353" r:id="rId27"/>
    <p:sldId id="336" r:id="rId28"/>
    <p:sldId id="34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BAB7ED-45B7-1043-9DF6-542417A0FD74}">
          <p14:sldIdLst>
            <p14:sldId id="323"/>
            <p14:sldId id="337"/>
            <p14:sldId id="349"/>
            <p14:sldId id="338"/>
            <p14:sldId id="324"/>
            <p14:sldId id="354"/>
            <p14:sldId id="339"/>
            <p14:sldId id="328"/>
            <p14:sldId id="340"/>
            <p14:sldId id="330"/>
            <p14:sldId id="341"/>
            <p14:sldId id="350"/>
            <p14:sldId id="331"/>
            <p14:sldId id="342"/>
            <p14:sldId id="332"/>
            <p14:sldId id="343"/>
            <p14:sldId id="351"/>
            <p14:sldId id="333"/>
            <p14:sldId id="344"/>
            <p14:sldId id="334"/>
            <p14:sldId id="345"/>
            <p14:sldId id="335"/>
            <p14:sldId id="346"/>
            <p14:sldId id="325"/>
            <p14:sldId id="347"/>
            <p14:sldId id="353"/>
            <p14:sldId id="336"/>
            <p14:sldId id="3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DFF"/>
    <a:srgbClr val="88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8363" autoAdjust="0"/>
  </p:normalViewPr>
  <p:slideViewPr>
    <p:cSldViewPr>
      <p:cViewPr varScale="1">
        <p:scale>
          <a:sx n="88" d="100"/>
          <a:sy n="88" d="100"/>
        </p:scale>
        <p:origin x="1736" y="68"/>
      </p:cViewPr>
      <p:guideLst>
        <p:guide orient="horz" pos="2160"/>
        <p:guide pos="2880"/>
      </p:guideLst>
    </p:cSldViewPr>
  </p:slideViewPr>
  <p:outlineViewPr>
    <p:cViewPr>
      <p:scale>
        <a:sx n="33" d="100"/>
        <a:sy n="33" d="100"/>
      </p:scale>
      <p:origin x="0" y="64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394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EBB686-4F9C-2649-92B2-8BBF6BA23001}" type="datetimeFigureOut">
              <a:rPr lang="en-US" smtClean="0"/>
              <a:t>21-Aug-23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6C07CA-61A6-794D-A32A-2B8281312FAC}" type="slidenum">
              <a:rPr lang="en-US" smtClean="0"/>
              <a:t>‹#›</a:t>
            </a:fld>
            <a:endParaRPr lang="en-US"/>
          </a:p>
        </p:txBody>
      </p:sp>
    </p:spTree>
    <p:extLst>
      <p:ext uri="{BB962C8B-B14F-4D97-AF65-F5344CB8AC3E}">
        <p14:creationId xmlns:p14="http://schemas.microsoft.com/office/powerpoint/2010/main" val="1765598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F60DFD9-06EF-1F4E-A209-951343F675F5}" type="datetimeFigureOut">
              <a:rPr lang="en-US"/>
              <a:pPr/>
              <a:t>21-Aug-23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3D9FFB-1E6A-384C-B54C-13B3AA48D15D}" type="slidenum">
              <a:rPr lang="en-US"/>
              <a:pPr/>
              <a:t>‹#›</a:t>
            </a:fld>
            <a:endParaRPr lang="en-US"/>
          </a:p>
        </p:txBody>
      </p:sp>
    </p:spTree>
    <p:extLst>
      <p:ext uri="{BB962C8B-B14F-4D97-AF65-F5344CB8AC3E}">
        <p14:creationId xmlns:p14="http://schemas.microsoft.com/office/powerpoint/2010/main" val="8231113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2000" kern="1200" baseline="0">
        <a:solidFill>
          <a:schemeClr val="tx1"/>
        </a:solidFill>
        <a:latin typeface="+mn-lt"/>
        <a:ea typeface="+mn-ea"/>
        <a:cs typeface="+mn-cs"/>
      </a:defRPr>
    </a:lvl1pPr>
    <a:lvl2pPr marL="457200" algn="l" rtl="0" eaLnBrk="0" fontAlgn="base" hangingPunct="0">
      <a:spcBef>
        <a:spcPct val="30000"/>
      </a:spcBef>
      <a:spcAft>
        <a:spcPct val="0"/>
      </a:spcAft>
      <a:defRPr sz="2000" kern="1200" baseline="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2000" kern="1200" baseline="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2000" kern="1200" baseline="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2000" kern="1200" baseline="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2000" dirty="0"/>
              <a:t>In order for me to get to know you a little I sent you a MIO asking you to fill out a student information form and a skills inventory. If you have not done it already, please do so by this evening. In addition to getting to know you, your answers will help me in putting together the teams you will be on for the remainder of the semester.</a:t>
            </a:r>
          </a:p>
          <a:p>
            <a:endParaRPr lang="en-US" sz="2000" dirty="0"/>
          </a:p>
          <a:p>
            <a:r>
              <a:rPr lang="en-US" sz="2000" dirty="0"/>
              <a:t>Right now, I would like to take attendance. Please turn your camera on now, and when I call your name answer me using your microphone. If you have a problem using either your camera or your microphone, send me a message in Teams – we will sort out the technology later.</a:t>
            </a:r>
          </a:p>
          <a:p>
            <a:endParaRPr lang="en-US" sz="2000" dirty="0"/>
          </a:p>
          <a:p>
            <a:r>
              <a:rPr lang="en-US" sz="2000" dirty="0"/>
              <a:t>-- call the names and record them</a:t>
            </a:r>
          </a:p>
          <a:p>
            <a:endParaRPr lang="en-US" sz="2000" dirty="0"/>
          </a:p>
          <a:p>
            <a:endParaRPr lang="en-US" sz="2000" dirty="0"/>
          </a:p>
          <a:p>
            <a:endParaRPr lang="en-US" sz="2000"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a:t>
            </a:fld>
            <a:endParaRPr lang="en-US"/>
          </a:p>
        </p:txBody>
      </p:sp>
    </p:spTree>
    <p:extLst>
      <p:ext uri="{BB962C8B-B14F-4D97-AF65-F5344CB8AC3E}">
        <p14:creationId xmlns:p14="http://schemas.microsoft.com/office/powerpoint/2010/main" val="20067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The next part of the course outline is a schedule for the course. You need to take a close look at it, and maybe even copy some elements of it into your own personal agenda or calendar.</a:t>
            </a:r>
          </a:p>
          <a:p>
            <a:endParaRPr lang="en-US" dirty="0"/>
          </a:p>
          <a:p>
            <a:r>
              <a:rPr lang="en-CA" sz="2000" dirty="0"/>
              <a:t>You can see that there are two sets of dates for the events, depending on which section you are in. The central column lists the topics that will be discussed during the lecture, or sometimes during a lab period. On the right are the various documents you need to produce or tasks you need to do.</a:t>
            </a:r>
          </a:p>
          <a:p>
            <a:endParaRPr lang="en-CA" sz="2000" dirty="0"/>
          </a:p>
          <a:p>
            <a:r>
              <a:rPr lang="en-CA" sz="2000" dirty="0"/>
              <a:t>For example, you will see that for the first couple of weeks you should be focusing on finding a potential client. We will talk some more about that in a little while in the coming labs and lectures.</a:t>
            </a:r>
          </a:p>
          <a:p>
            <a:endParaRPr lang="en-CA" sz="2000" dirty="0"/>
          </a:p>
          <a:p>
            <a:r>
              <a:rPr lang="en-CA" sz="2000" dirty="0"/>
              <a:t>On September 2</a:t>
            </a:r>
            <a:r>
              <a:rPr lang="en-CA" sz="2000" baseline="30000" dirty="0"/>
              <a:t>nd</a:t>
            </a:r>
            <a:r>
              <a:rPr lang="en-CA" sz="2000" dirty="0"/>
              <a:t> you will submit a copy of your personal journal, on September 9</a:t>
            </a:r>
            <a:r>
              <a:rPr lang="en-CA" sz="2000" baseline="30000" dirty="0"/>
              <a:t>th</a:t>
            </a:r>
            <a:r>
              <a:rPr lang="en-CA" sz="2000" dirty="0"/>
              <a:t> there will be a quiz on the subject of team functioning (not the software), and your first assignment is due on September 13</a:t>
            </a:r>
            <a:r>
              <a:rPr lang="en-CA" sz="2000" baseline="30000" dirty="0"/>
              <a:t>th</a:t>
            </a:r>
            <a:r>
              <a:rPr lang="en-CA" sz="2000" dirty="0"/>
              <a:t>. Your first deliverable is due on September 16</a:t>
            </a:r>
            <a:r>
              <a:rPr lang="en-CA" sz="2000" baseline="30000" dirty="0"/>
              <a:t>th</a:t>
            </a:r>
            <a:r>
              <a:rPr lang="en-CA" sz="2000" dirty="0"/>
              <a:t>, along with your peer evaluations.</a:t>
            </a:r>
          </a:p>
        </p:txBody>
      </p:sp>
      <p:sp>
        <p:nvSpPr>
          <p:cNvPr id="4" name="Slide Number Placeholder 3"/>
          <p:cNvSpPr>
            <a:spLocks noGrp="1"/>
          </p:cNvSpPr>
          <p:nvPr>
            <p:ph type="sldNum" sz="quarter" idx="5"/>
          </p:nvPr>
        </p:nvSpPr>
        <p:spPr/>
        <p:txBody>
          <a:bodyPr/>
          <a:lstStyle/>
          <a:p>
            <a:fld id="{583D9FFB-1E6A-384C-B54C-13B3AA48D15D}" type="slidenum">
              <a:rPr lang="en-US" smtClean="0"/>
              <a:pPr/>
              <a:t>24</a:t>
            </a:fld>
            <a:endParaRPr lang="en-US"/>
          </a:p>
        </p:txBody>
      </p:sp>
    </p:spTree>
    <p:extLst>
      <p:ext uri="{BB962C8B-B14F-4D97-AF65-F5344CB8AC3E}">
        <p14:creationId xmlns:p14="http://schemas.microsoft.com/office/powerpoint/2010/main" val="125825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25</a:t>
            </a:fld>
            <a:endParaRPr lang="en-US"/>
          </a:p>
        </p:txBody>
      </p:sp>
    </p:spTree>
    <p:extLst>
      <p:ext uri="{BB962C8B-B14F-4D97-AF65-F5344CB8AC3E}">
        <p14:creationId xmlns:p14="http://schemas.microsoft.com/office/powerpoint/2010/main" val="140028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Skipping to the end of the course, you will see that the final deliverable and the LIA Report are due on the day of the last class. The demonstration of the implementation will take place during the College’s exam period, and I will let you know the exact date and time once it has been scheduled. Do not make any travel plans for that period until you know when the demonstration is taking place, since you must be present in order to get any marks for it and that part of the LIA.</a:t>
            </a:r>
          </a:p>
          <a:p>
            <a:br>
              <a:rPr lang="en-US" dirty="0"/>
            </a:br>
            <a:r>
              <a:rPr lang="en-US" dirty="0"/>
              <a:t>Questions?</a:t>
            </a:r>
          </a:p>
          <a:p>
            <a:endParaRPr lang="en-US" dirty="0"/>
          </a:p>
          <a:p>
            <a:r>
              <a:rPr lang="en-US" dirty="0"/>
              <a:t>We will now take a look at the System Development Team Projects document.</a:t>
            </a:r>
          </a:p>
        </p:txBody>
      </p:sp>
      <p:sp>
        <p:nvSpPr>
          <p:cNvPr id="4" name="Slide Number Placeholder 3"/>
          <p:cNvSpPr>
            <a:spLocks noGrp="1"/>
          </p:cNvSpPr>
          <p:nvPr>
            <p:ph type="sldNum" sz="quarter" idx="5"/>
          </p:nvPr>
        </p:nvSpPr>
        <p:spPr/>
        <p:txBody>
          <a:bodyPr/>
          <a:lstStyle/>
          <a:p>
            <a:fld id="{583D9FFB-1E6A-384C-B54C-13B3AA48D15D}" type="slidenum">
              <a:rPr lang="en-US" smtClean="0"/>
              <a:pPr/>
              <a:t>27</a:t>
            </a:fld>
            <a:endParaRPr lang="en-US"/>
          </a:p>
        </p:txBody>
      </p:sp>
    </p:spTree>
    <p:extLst>
      <p:ext uri="{BB962C8B-B14F-4D97-AF65-F5344CB8AC3E}">
        <p14:creationId xmlns:p14="http://schemas.microsoft.com/office/powerpoint/2010/main" val="46532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Let’s start with the Course Outline. I am not going to read the entire outline with you, but I will point out some highlights. I expect you to read it in detail. It is the contract between you and the College, so it is important that you understand what is expected of you when you start taking each course.</a:t>
            </a:r>
          </a:p>
          <a:p>
            <a:endParaRPr lang="en-US" dirty="0"/>
          </a:p>
          <a:p>
            <a:r>
              <a:rPr lang="en-US" dirty="0"/>
              <a:t>The course description is the official description of the course: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2000" i="1"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2000" i="1" kern="1200" baseline="0" dirty="0">
                <a:solidFill>
                  <a:schemeClr val="tx1"/>
                </a:solidFill>
                <a:effectLst/>
                <a:latin typeface="+mn-lt"/>
                <a:ea typeface="+mn-ea"/>
                <a:cs typeface="+mn-cs"/>
              </a:rPr>
              <a:t>In this course, students study system development, which emphasizes the steps involved in planning, developing, and implementing a business information system including the specification, analysis and design of a database application, and an appropriate user interface. System development topics will include project management together with relevant topics for designing the database application such as information gathering, requirement specification, as well as data modelling and design.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2000" i="1"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5</a:t>
            </a:fld>
            <a:endParaRPr lang="en-US"/>
          </a:p>
        </p:txBody>
      </p:sp>
    </p:spTree>
    <p:extLst>
      <p:ext uri="{BB962C8B-B14F-4D97-AF65-F5344CB8AC3E}">
        <p14:creationId xmlns:p14="http://schemas.microsoft.com/office/powerpoint/2010/main" val="135328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The various topics are listed, and we will cover them all. The intent is not to go into a huge amount of detail about each of the topics, but rather to expose you to what you might typically expect when developing an information system in a commercial or business environment.</a:t>
            </a:r>
            <a:endParaRPr lang="en-CA" i="0" dirty="0"/>
          </a:p>
          <a:p>
            <a:r>
              <a:rPr lang="en-CA" i="0" dirty="0"/>
              <a:t>You will learn about teams, planning and being socially responsible. You will learn about modelling and requirements, as well as database and user interface design. Finally, you will actually implement a prototype of the application.</a:t>
            </a:r>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8</a:t>
            </a:fld>
            <a:endParaRPr lang="en-US"/>
          </a:p>
        </p:txBody>
      </p:sp>
    </p:spTree>
    <p:extLst>
      <p:ext uri="{BB962C8B-B14F-4D97-AF65-F5344CB8AC3E}">
        <p14:creationId xmlns:p14="http://schemas.microsoft.com/office/powerpoint/2010/main" val="97787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I will be taking attendance at the start of every class and lab. If you are absent you are still responsible for whatever was covered during the class or lab that you missed. I may ask for a medical note.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In the course outline the section on evaluation is important. These are all the different components of the course and this is how you will be graded. What is most important is that the work that you do will either be considered individual work or teamwork. You need to pass both components of the course in order to pass the course. Failing either component will result in your final grade being the same as your failed component.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Individual work is work you do by yourself: Quizzes held almost every week, four assignments throughout the term, a personal journal about your involvement with the course, brief presentations you will make as a team leader, and the Learning Integration Assessment Report you will write towards the end of the course.</a:t>
            </a:r>
            <a:endParaRPr lang="en-CA"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10</a:t>
            </a:fld>
            <a:endParaRPr lang="en-US"/>
          </a:p>
        </p:txBody>
      </p:sp>
    </p:spTree>
    <p:extLst>
      <p:ext uri="{BB962C8B-B14F-4D97-AF65-F5344CB8AC3E}">
        <p14:creationId xmlns:p14="http://schemas.microsoft.com/office/powerpoint/2010/main" val="213065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Teamwork is work you do as a member of your team. This includes the mark you get for the Documentation Project, the Project logbook and the Learning Integration Assessment Prototype, which is the actual implementation of the prototype your team developed for the client.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Together, the individual work and the teamwork marks give you the final grade for the course. As I said, you need to pass both components in order to pass the course.</a:t>
            </a:r>
            <a:endParaRPr lang="en-CA"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13</a:t>
            </a:fld>
            <a:endParaRPr lang="en-US"/>
          </a:p>
        </p:txBody>
      </p:sp>
    </p:spTree>
    <p:extLst>
      <p:ext uri="{BB962C8B-B14F-4D97-AF65-F5344CB8AC3E}">
        <p14:creationId xmlns:p14="http://schemas.microsoft.com/office/powerpoint/2010/main" val="361971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GB" sz="2000" kern="1200" baseline="0" dirty="0">
                <a:solidFill>
                  <a:schemeClr val="tx1"/>
                </a:solidFill>
                <a:effectLst/>
                <a:latin typeface="+mn-lt"/>
                <a:ea typeface="+mn-ea"/>
                <a:cs typeface="+mn-cs"/>
              </a:rPr>
              <a:t>The Documentation Project is broken down into seven deliverables.</a:t>
            </a:r>
            <a:endParaRPr lang="en-CA" sz="2000" kern="1200" baseline="0" dirty="0">
              <a:solidFill>
                <a:schemeClr val="tx1"/>
              </a:solidFill>
              <a:effectLst/>
              <a:latin typeface="+mn-lt"/>
              <a:ea typeface="+mn-ea"/>
              <a:cs typeface="+mn-cs"/>
            </a:endParaRPr>
          </a:p>
          <a:p>
            <a:r>
              <a:rPr lang="en-GB" sz="2000" kern="1200" baseline="0" dirty="0">
                <a:solidFill>
                  <a:schemeClr val="tx1"/>
                </a:solidFill>
                <a:effectLst/>
                <a:latin typeface="+mn-lt"/>
                <a:ea typeface="+mn-ea"/>
                <a:cs typeface="+mn-cs"/>
              </a:rPr>
              <a:t>Each deliverable contributes to the Documentation Project mark according to the table.</a:t>
            </a:r>
          </a:p>
          <a:p>
            <a:endParaRPr lang="en-GB" sz="2000" kern="1200" baseline="0" dirty="0">
              <a:solidFill>
                <a:schemeClr val="tx1"/>
              </a:solidFill>
              <a:effectLst/>
              <a:latin typeface="+mn-lt"/>
              <a:ea typeface="+mn-ea"/>
              <a:cs typeface="+mn-cs"/>
            </a:endParaRPr>
          </a:p>
          <a:p>
            <a:r>
              <a:rPr lang="en-CA" sz="2000" kern="1200" baseline="0" dirty="0">
                <a:solidFill>
                  <a:schemeClr val="tx1"/>
                </a:solidFill>
                <a:effectLst/>
                <a:latin typeface="+mn-lt"/>
                <a:ea typeface="+mn-ea"/>
                <a:cs typeface="+mn-cs"/>
              </a:rPr>
              <a:t>The penalty for a late deliverable is 10% per school day.</a:t>
            </a:r>
          </a:p>
          <a:p>
            <a:r>
              <a:rPr lang="en-GB" sz="2000" kern="1200" baseline="0" dirty="0">
                <a:solidFill>
                  <a:schemeClr val="tx1"/>
                </a:solidFill>
                <a:effectLst/>
                <a:latin typeface="+mn-lt"/>
                <a:ea typeface="+mn-ea"/>
                <a:cs typeface="+mn-cs"/>
              </a:rPr>
              <a:t> </a:t>
            </a:r>
            <a:endParaRPr lang="en-CA"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Since this is a project course, you will be evaluated on the excellence of your projects and on your contribution to them. Each deliverable will receive a mark. Individual marks will then be calculated for each deliverable taking into account how well each member of the team performed, as determined by peer evaluations by the other members of the team,</a:t>
            </a:r>
            <a:r>
              <a:rPr lang="en-CA" dirty="0">
                <a:effectLst/>
              </a:rPr>
              <a:t> according to the formula in the course outline.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15</a:t>
            </a:fld>
            <a:endParaRPr lang="en-US"/>
          </a:p>
        </p:txBody>
      </p:sp>
    </p:spTree>
    <p:extLst>
      <p:ext uri="{BB962C8B-B14F-4D97-AF65-F5344CB8AC3E}">
        <p14:creationId xmlns:p14="http://schemas.microsoft.com/office/powerpoint/2010/main" val="85391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2000" kern="1200" baseline="0" dirty="0">
                <a:solidFill>
                  <a:schemeClr val="tx1"/>
                </a:solidFill>
                <a:effectLst/>
                <a:latin typeface="+mn-lt"/>
                <a:ea typeface="+mn-ea"/>
                <a:cs typeface="+mn-cs"/>
              </a:rPr>
              <a:t>The LIA consists of 2 components: 1) the prototype of the application developed in the context of this course and 2) a report about the process of developing this prototype. </a:t>
            </a:r>
            <a:endParaRPr lang="en-CA"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18</a:t>
            </a:fld>
            <a:endParaRPr lang="en-US"/>
          </a:p>
        </p:txBody>
      </p:sp>
    </p:spTree>
    <p:extLst>
      <p:ext uri="{BB962C8B-B14F-4D97-AF65-F5344CB8AC3E}">
        <p14:creationId xmlns:p14="http://schemas.microsoft.com/office/powerpoint/2010/main" val="3980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2000" kern="1200" baseline="0" dirty="0">
                <a:solidFill>
                  <a:schemeClr val="tx1"/>
                </a:solidFill>
                <a:effectLst/>
                <a:latin typeface="+mn-lt"/>
                <a:ea typeface="+mn-ea"/>
                <a:cs typeface="+mn-cs"/>
              </a:rPr>
              <a:t>These are the elements used to evaluate the LIA Prototype implementation.</a:t>
            </a:r>
          </a:p>
          <a:p>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Details of the prototype implementation are provided in the document, </a:t>
            </a:r>
            <a:r>
              <a:rPr lang="en-GB" sz="2000" i="1" kern="1200" baseline="0" dirty="0">
                <a:solidFill>
                  <a:schemeClr val="tx1"/>
                </a:solidFill>
                <a:effectLst/>
                <a:latin typeface="+mn-lt"/>
                <a:ea typeface="+mn-ea"/>
                <a:cs typeface="+mn-cs"/>
              </a:rPr>
              <a:t>Team Projects</a:t>
            </a:r>
            <a:r>
              <a:rPr lang="en-GB" sz="2000" kern="1200" baseline="0" dirty="0">
                <a:solidFill>
                  <a:schemeClr val="tx1"/>
                </a:solidFill>
                <a:effectLst/>
                <a:latin typeface="+mn-lt"/>
                <a:ea typeface="+mn-ea"/>
                <a:cs typeface="+mn-cs"/>
              </a:rPr>
              <a:t>, available on Léa.</a:t>
            </a:r>
            <a:endParaRPr lang="en-CA" sz="2000" kern="1200" baseline="0" dirty="0">
              <a:solidFill>
                <a:schemeClr val="tx1"/>
              </a:solidFill>
              <a:effectLst/>
              <a:latin typeface="+mn-lt"/>
              <a:ea typeface="+mn-ea"/>
              <a:cs typeface="+mn-cs"/>
            </a:endParaRPr>
          </a:p>
          <a:p>
            <a:endParaRPr lang="en-GB" sz="20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83D9FFB-1E6A-384C-B54C-13B3AA48D15D}" type="slidenum">
              <a:rPr lang="en-US" smtClean="0"/>
              <a:pPr/>
              <a:t>20</a:t>
            </a:fld>
            <a:endParaRPr lang="en-US"/>
          </a:p>
        </p:txBody>
      </p:sp>
    </p:spTree>
    <p:extLst>
      <p:ext uri="{BB962C8B-B14F-4D97-AF65-F5344CB8AC3E}">
        <p14:creationId xmlns:p14="http://schemas.microsoft.com/office/powerpoint/2010/main" val="242647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2000" kern="1200" baseline="0" dirty="0">
                <a:solidFill>
                  <a:schemeClr val="tx1"/>
                </a:solidFill>
                <a:effectLst/>
                <a:latin typeface="+mn-lt"/>
                <a:ea typeface="+mn-ea"/>
                <a:cs typeface="+mn-cs"/>
              </a:rPr>
              <a:t>These are the elements used to evaluate the LIA Report.</a:t>
            </a:r>
          </a:p>
          <a:p>
            <a:endParaRPr lang="en-GB" sz="2000" kern="1200" baseline="0" dirty="0">
              <a:solidFill>
                <a:schemeClr val="tx1"/>
              </a:solidFill>
              <a:effectLst/>
              <a:latin typeface="+mn-lt"/>
              <a:ea typeface="+mn-ea"/>
              <a:cs typeface="+mn-cs"/>
            </a:endParaRPr>
          </a:p>
          <a:p>
            <a:r>
              <a:rPr lang="en-GB" sz="2000" kern="1200" baseline="0" dirty="0">
                <a:solidFill>
                  <a:schemeClr val="tx1"/>
                </a:solidFill>
                <a:effectLst/>
                <a:latin typeface="+mn-lt"/>
                <a:ea typeface="+mn-ea"/>
                <a:cs typeface="+mn-cs"/>
              </a:rPr>
              <a:t>The details of the content and structure of this report are provided in the document, </a:t>
            </a:r>
            <a:r>
              <a:rPr lang="en-GB" sz="2000" i="1" kern="1200" baseline="0" dirty="0">
                <a:solidFill>
                  <a:schemeClr val="tx1"/>
                </a:solidFill>
                <a:effectLst/>
                <a:latin typeface="+mn-lt"/>
                <a:ea typeface="+mn-ea"/>
                <a:cs typeface="+mn-cs"/>
              </a:rPr>
              <a:t>A21 Sys Dev LIA </a:t>
            </a:r>
            <a:r>
              <a:rPr lang="en-GB" sz="2000" i="1" kern="1200" baseline="0" dirty="0" err="1">
                <a:solidFill>
                  <a:schemeClr val="tx1"/>
                </a:solidFill>
                <a:effectLst/>
                <a:latin typeface="+mn-lt"/>
                <a:ea typeface="+mn-ea"/>
                <a:cs typeface="+mn-cs"/>
              </a:rPr>
              <a:t>Report.docx</a:t>
            </a:r>
            <a:r>
              <a:rPr lang="en-GB" sz="2000" kern="1200" baseline="0" dirty="0">
                <a:solidFill>
                  <a:schemeClr val="tx1"/>
                </a:solidFill>
                <a:effectLst/>
                <a:latin typeface="+mn-lt"/>
                <a:ea typeface="+mn-ea"/>
                <a:cs typeface="+mn-cs"/>
              </a:rPr>
              <a:t>, available on Léa.</a:t>
            </a:r>
          </a:p>
          <a:p>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2000" kern="1200" baseline="0" dirty="0">
                <a:solidFill>
                  <a:schemeClr val="tx1"/>
                </a:solidFill>
                <a:effectLst/>
                <a:latin typeface="+mn-lt"/>
                <a:ea typeface="+mn-ea"/>
                <a:cs typeface="+mn-cs"/>
              </a:rPr>
              <a:t>For further details of the project deliverables, logbooks, and team functioning, see the document, </a:t>
            </a:r>
            <a:r>
              <a:rPr lang="en-CA" sz="2000" i="1" kern="1200" baseline="0" dirty="0">
                <a:solidFill>
                  <a:schemeClr val="tx1"/>
                </a:solidFill>
                <a:effectLst/>
                <a:latin typeface="+mn-lt"/>
                <a:ea typeface="+mn-ea"/>
                <a:cs typeface="+mn-cs"/>
              </a:rPr>
              <a:t>Team Projects</a:t>
            </a:r>
            <a:r>
              <a:rPr lang="en-CA" sz="2000" kern="1200" baseline="0" dirty="0">
                <a:solidFill>
                  <a:schemeClr val="tx1"/>
                </a:solidFill>
                <a:effectLst/>
                <a:latin typeface="+mn-lt"/>
                <a:ea typeface="+mn-ea"/>
                <a:cs typeface="+mn-cs"/>
              </a:rPr>
              <a:t>, available on Léa.</a:t>
            </a:r>
          </a:p>
          <a:p>
            <a:endParaRPr lang="en-GB" sz="20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000" kern="1200" baseline="0" dirty="0">
                <a:solidFill>
                  <a:schemeClr val="tx1"/>
                </a:solidFill>
                <a:effectLst/>
                <a:latin typeface="+mn-lt"/>
                <a:ea typeface="+mn-ea"/>
                <a:cs typeface="+mn-cs"/>
              </a:rPr>
              <a:t>There is no specific textbook for this course. Chapters of a forthcoming textbook are available on Léa.</a:t>
            </a:r>
            <a:endParaRPr lang="en-CA" sz="2000" kern="1200" baseline="0" dirty="0">
              <a:solidFill>
                <a:schemeClr val="tx1"/>
              </a:solidFill>
              <a:effectLst/>
              <a:latin typeface="+mn-lt"/>
              <a:ea typeface="+mn-ea"/>
              <a:cs typeface="+mn-cs"/>
            </a:endParaRPr>
          </a:p>
          <a:p>
            <a:endParaRPr lang="en-GB" sz="2000" kern="1200" baseline="0" dirty="0">
              <a:solidFill>
                <a:schemeClr val="tx1"/>
              </a:solidFill>
              <a:effectLst/>
              <a:latin typeface="+mn-lt"/>
              <a:ea typeface="+mn-ea"/>
              <a:cs typeface="+mn-cs"/>
            </a:endParaRPr>
          </a:p>
          <a:p>
            <a:r>
              <a:rPr lang="en-GB" sz="2000" kern="1200" baseline="0" dirty="0">
                <a:solidFill>
                  <a:schemeClr val="tx1"/>
                </a:solidFill>
                <a:effectLst/>
                <a:latin typeface="+mn-lt"/>
                <a:ea typeface="+mn-ea"/>
                <a:cs typeface="+mn-cs"/>
              </a:rPr>
              <a:t>The next sections of the Course Outline list bibliographic material the you will find useful, some additional material you will need for this course and important rules of conduct, as well as information about Vanier College’s various policies.</a:t>
            </a:r>
          </a:p>
          <a:p>
            <a:endParaRPr lang="en-GB" sz="2000" kern="1200" baseline="0" dirty="0">
              <a:solidFill>
                <a:schemeClr val="tx1"/>
              </a:solidFill>
              <a:effectLst/>
              <a:latin typeface="+mn-lt"/>
              <a:ea typeface="+mn-ea"/>
              <a:cs typeface="+mn-cs"/>
            </a:endParaRPr>
          </a:p>
          <a:p>
            <a:endParaRPr lang="en-CA" sz="2000" kern="1200" baseline="0" dirty="0">
              <a:solidFill>
                <a:schemeClr val="tx1"/>
              </a:solidFill>
              <a:effectLst/>
              <a:latin typeface="+mn-lt"/>
              <a:ea typeface="+mn-ea"/>
              <a:cs typeface="+mn-cs"/>
            </a:endParaRPr>
          </a:p>
          <a:p>
            <a:endParaRPr lang="en-GB" sz="20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83D9FFB-1E6A-384C-B54C-13B3AA48D15D}" type="slidenum">
              <a:rPr lang="en-US" smtClean="0"/>
              <a:pPr/>
              <a:t>22</a:t>
            </a:fld>
            <a:endParaRPr lang="en-US"/>
          </a:p>
        </p:txBody>
      </p:sp>
    </p:spTree>
    <p:extLst>
      <p:ext uri="{BB962C8B-B14F-4D97-AF65-F5344CB8AC3E}">
        <p14:creationId xmlns:p14="http://schemas.microsoft.com/office/powerpoint/2010/main" val="203048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CF2CAF3-ABC4-2748-9A8A-4FAE7662CE5D}"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 Development</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8DF85F5-FB5E-4F79-A561-97039C58DE01}" type="slidenum">
              <a:rPr lang="en-US" smtClean="0"/>
              <a:pPr/>
              <a:t>‹#›</a:t>
            </a:fld>
            <a:endParaRPr lang="en-US"/>
          </a:p>
        </p:txBody>
      </p:sp>
    </p:spTree>
    <p:extLst>
      <p:ext uri="{BB962C8B-B14F-4D97-AF65-F5344CB8AC3E}">
        <p14:creationId xmlns:p14="http://schemas.microsoft.com/office/powerpoint/2010/main" val="344733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E495BC2-A9DD-0745-BA7D-FD69CA98A607}" type="slidenum">
              <a:rPr lang="en-GB" smtClean="0"/>
              <a:pPr/>
              <a:t>‹#›</a:t>
            </a:fld>
            <a:endParaRPr lang="en-GB"/>
          </a:p>
        </p:txBody>
      </p:sp>
    </p:spTree>
    <p:extLst>
      <p:ext uri="{BB962C8B-B14F-4D97-AF65-F5344CB8AC3E}">
        <p14:creationId xmlns:p14="http://schemas.microsoft.com/office/powerpoint/2010/main" val="22262090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E495BC2-A9DD-0745-BA7D-FD69CA98A607}" type="slidenum">
              <a:rPr lang="en-GB" smtClean="0"/>
              <a:pPr/>
              <a:t>‹#›</a:t>
            </a:fld>
            <a:endParaRPr lang="en-GB"/>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528946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a:p>
        </p:txBody>
      </p:sp>
    </p:spTree>
    <p:extLst>
      <p:ext uri="{BB962C8B-B14F-4D97-AF65-F5344CB8AC3E}">
        <p14:creationId xmlns:p14="http://schemas.microsoft.com/office/powerpoint/2010/main" val="10442268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C40DD96A-FD53-904E-8456-D188DF958D69}" type="datetime1">
              <a:rPr lang="en-CA" smtClean="0"/>
              <a:t>2023-08-21</a:t>
            </a:fld>
            <a:endParaRPr lang="en-GB"/>
          </a:p>
        </p:txBody>
      </p:sp>
      <p:sp>
        <p:nvSpPr>
          <p:cNvPr id="6" name="Footer Placeholder 5"/>
          <p:cNvSpPr>
            <a:spLocks noGrp="1"/>
          </p:cNvSpPr>
          <p:nvPr>
            <p:ph type="ftr" sz="quarter" idx="11"/>
          </p:nvPr>
        </p:nvSpPr>
        <p:spPr/>
        <p:txBody>
          <a:bodyPr/>
          <a:lstStyle/>
          <a:p>
            <a:pPr>
              <a:defRPr/>
            </a:pPr>
            <a:r>
              <a:rPr lang="en-GB"/>
              <a:t>J. Lebensold A21 System Development</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708270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C40DD96A-FD53-904E-8456-D188DF958D69}" type="datetime1">
              <a:rPr lang="en-CA" smtClean="0"/>
              <a:t>2023-08-21</a:t>
            </a:fld>
            <a:endParaRPr lang="en-GB"/>
          </a:p>
        </p:txBody>
      </p:sp>
      <p:sp>
        <p:nvSpPr>
          <p:cNvPr id="6" name="Footer Placeholder 5"/>
          <p:cNvSpPr>
            <a:spLocks noGrp="1"/>
          </p:cNvSpPr>
          <p:nvPr>
            <p:ph type="ftr" sz="quarter" idx="11"/>
          </p:nvPr>
        </p:nvSpPr>
        <p:spPr/>
        <p:txBody>
          <a:bodyPr/>
          <a:lstStyle/>
          <a:p>
            <a:pPr>
              <a:defRPr/>
            </a:pPr>
            <a:r>
              <a:rPr lang="en-GB"/>
              <a:t>J. Lebensold A21 System Development</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a:p>
        </p:txBody>
      </p:sp>
    </p:spTree>
    <p:extLst>
      <p:ext uri="{BB962C8B-B14F-4D97-AF65-F5344CB8AC3E}">
        <p14:creationId xmlns:p14="http://schemas.microsoft.com/office/powerpoint/2010/main" val="12215283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D42965E-7172-CB49-BDAC-7D5CCEF57F81}"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 Development</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69D5F3-DAE5-144A-BFC2-1C64EEE51866}" type="slidenum">
              <a:rPr lang="en-GB" smtClean="0"/>
              <a:pPr/>
              <a:t>‹#›</a:t>
            </a:fld>
            <a:endParaRPr lang="en-GB"/>
          </a:p>
        </p:txBody>
      </p:sp>
    </p:spTree>
    <p:extLst>
      <p:ext uri="{BB962C8B-B14F-4D97-AF65-F5344CB8AC3E}">
        <p14:creationId xmlns:p14="http://schemas.microsoft.com/office/powerpoint/2010/main" val="165896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A4CE0E5-EA2A-8F4C-A2A2-662AF0D05C96}" type="datetime1">
              <a:rPr lang="en-CA" smtClean="0"/>
              <a:t>2023-08-21</a:t>
            </a:fld>
            <a:endParaRPr lang="en-GB"/>
          </a:p>
        </p:txBody>
      </p:sp>
      <p:sp>
        <p:nvSpPr>
          <p:cNvPr id="5" name="Footer Placeholder 4"/>
          <p:cNvSpPr>
            <a:spLocks noGrp="1"/>
          </p:cNvSpPr>
          <p:nvPr>
            <p:ph type="ftr" sz="quarter" idx="11"/>
          </p:nvPr>
        </p:nvSpPr>
        <p:spPr/>
        <p:txBody>
          <a:bodyPr/>
          <a:lstStyle/>
          <a:p>
            <a:pPr>
              <a:defRPr/>
            </a:pPr>
            <a:r>
              <a:rPr lang="en-GB"/>
              <a:t>J. Lebensold A21 System Development</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5ED357-54AF-E147-AFCB-236A84259650}" type="slidenum">
              <a:rPr lang="en-GB" smtClean="0"/>
              <a:pPr/>
              <a:t>‹#›</a:t>
            </a:fld>
            <a:endParaRPr lang="en-GB"/>
          </a:p>
        </p:txBody>
      </p:sp>
    </p:spTree>
    <p:extLst>
      <p:ext uri="{BB962C8B-B14F-4D97-AF65-F5344CB8AC3E}">
        <p14:creationId xmlns:p14="http://schemas.microsoft.com/office/powerpoint/2010/main" val="389873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A33BF1-F1E9-E647-AFA6-03F361898012}" type="slidenum">
              <a:rPr lang="en-GB" smtClean="0"/>
              <a:pPr/>
              <a:t>‹#›</a:t>
            </a:fld>
            <a:endParaRPr lang="en-GB"/>
          </a:p>
        </p:txBody>
      </p:sp>
    </p:spTree>
    <p:extLst>
      <p:ext uri="{BB962C8B-B14F-4D97-AF65-F5344CB8AC3E}">
        <p14:creationId xmlns:p14="http://schemas.microsoft.com/office/powerpoint/2010/main" val="127180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5090309-996E-0742-93F8-BF1D6098AF10}" type="slidenum">
              <a:rPr lang="en-GB" smtClean="0"/>
              <a:pPr/>
              <a:t>‹#›</a:t>
            </a:fld>
            <a:endParaRPr lang="en-GB"/>
          </a:p>
        </p:txBody>
      </p:sp>
    </p:spTree>
    <p:extLst>
      <p:ext uri="{BB962C8B-B14F-4D97-AF65-F5344CB8AC3E}">
        <p14:creationId xmlns:p14="http://schemas.microsoft.com/office/powerpoint/2010/main" val="257979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E495BC2-A9DD-0745-BA7D-FD69CA98A607}" type="slidenum">
              <a:rPr lang="en-GB" smtClean="0"/>
              <a:pPr/>
              <a:t>‹#›</a:t>
            </a:fld>
            <a:endParaRPr lang="en-GB"/>
          </a:p>
        </p:txBody>
      </p:sp>
    </p:spTree>
    <p:extLst>
      <p:ext uri="{BB962C8B-B14F-4D97-AF65-F5344CB8AC3E}">
        <p14:creationId xmlns:p14="http://schemas.microsoft.com/office/powerpoint/2010/main" val="168532333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9916BC9-D42D-5946-907C-B4D348EA7C92}" type="slidenum">
              <a:rPr lang="en-GB" smtClean="0"/>
              <a:pPr/>
              <a:t>‹#›</a:t>
            </a:fld>
            <a:endParaRPr lang="en-GB"/>
          </a:p>
        </p:txBody>
      </p:sp>
    </p:spTree>
    <p:extLst>
      <p:ext uri="{BB962C8B-B14F-4D97-AF65-F5344CB8AC3E}">
        <p14:creationId xmlns:p14="http://schemas.microsoft.com/office/powerpoint/2010/main" val="41261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DB6F3A-1C1B-7745-9E7D-4B5A972B5916}" type="slidenum">
              <a:rPr lang="en-GB" smtClean="0"/>
              <a:pPr/>
              <a:t>‹#›</a:t>
            </a:fld>
            <a:endParaRPr lang="en-GB"/>
          </a:p>
        </p:txBody>
      </p:sp>
    </p:spTree>
    <p:extLst>
      <p:ext uri="{BB962C8B-B14F-4D97-AF65-F5344CB8AC3E}">
        <p14:creationId xmlns:p14="http://schemas.microsoft.com/office/powerpoint/2010/main" val="102147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D8AA6B-7A88-5841-8D51-27CE280793C3}" type="slidenum">
              <a:rPr lang="en-GB" smtClean="0"/>
              <a:pPr/>
              <a:t>‹#›</a:t>
            </a:fld>
            <a:endParaRPr lang="en-GB"/>
          </a:p>
        </p:txBody>
      </p:sp>
    </p:spTree>
    <p:extLst>
      <p:ext uri="{BB962C8B-B14F-4D97-AF65-F5344CB8AC3E}">
        <p14:creationId xmlns:p14="http://schemas.microsoft.com/office/powerpoint/2010/main" val="417871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AA4845-A08A-4DF4-8D99-E2E7B6D41C67}" type="slidenum">
              <a:rPr lang="en-US" smtClean="0"/>
              <a:pPr/>
              <a:t>‹#›</a:t>
            </a:fld>
            <a:endParaRPr lang="en-US"/>
          </a:p>
        </p:txBody>
      </p:sp>
    </p:spTree>
    <p:extLst>
      <p:ext uri="{BB962C8B-B14F-4D97-AF65-F5344CB8AC3E}">
        <p14:creationId xmlns:p14="http://schemas.microsoft.com/office/powerpoint/2010/main" val="418485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E495BC2-A9DD-0745-BA7D-FD69CA98A607}" type="slidenum">
              <a:rPr lang="en-GB" smtClean="0"/>
              <a:pPr/>
              <a:t>‹#›</a:t>
            </a:fld>
            <a:endParaRPr lang="en-GB"/>
          </a:p>
        </p:txBody>
      </p:sp>
    </p:spTree>
    <p:extLst>
      <p:ext uri="{BB962C8B-B14F-4D97-AF65-F5344CB8AC3E}">
        <p14:creationId xmlns:p14="http://schemas.microsoft.com/office/powerpoint/2010/main" val="275774883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40DD96A-FD53-904E-8456-D188DF958D69}" type="datetime1">
              <a:rPr lang="en-CA" smtClean="0"/>
              <a:t>2023-08-21</a:t>
            </a:fld>
            <a:endParaRPr lang="en-GB"/>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GB"/>
              <a:t>J. Lebensold A21 System Development</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E495BC2-A9DD-0745-BA7D-FD69CA98A607}" type="slidenum">
              <a:rPr lang="en-GB" smtClean="0"/>
              <a:pPr/>
              <a:t>‹#›</a:t>
            </a:fld>
            <a:endParaRPr lang="en-GB"/>
          </a:p>
        </p:txBody>
      </p:sp>
    </p:spTree>
    <p:extLst>
      <p:ext uri="{BB962C8B-B14F-4D97-AF65-F5344CB8AC3E}">
        <p14:creationId xmlns:p14="http://schemas.microsoft.com/office/powerpoint/2010/main" val="263718432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4660-3F05-8D43-BB67-7C6AAFB728D5}"/>
              </a:ext>
            </a:extLst>
          </p:cNvPr>
          <p:cNvSpPr>
            <a:spLocks noGrp="1"/>
          </p:cNvSpPr>
          <p:nvPr>
            <p:ph type="title"/>
          </p:nvPr>
        </p:nvSpPr>
        <p:spPr>
          <a:xfrm>
            <a:off x="457200" y="152400"/>
            <a:ext cx="8229600" cy="756320"/>
          </a:xfrm>
        </p:spPr>
        <p:txBody>
          <a:bodyPr>
            <a:normAutofit/>
          </a:bodyPr>
          <a:lstStyle/>
          <a:p>
            <a:pPr algn="ctr"/>
            <a:r>
              <a:rPr lang="en-US" sz="4000" dirty="0">
                <a:solidFill>
                  <a:schemeClr val="tx1"/>
                </a:solidFill>
              </a:rPr>
              <a:t>Getting to know you</a:t>
            </a:r>
          </a:p>
        </p:txBody>
      </p:sp>
      <p:pic>
        <p:nvPicPr>
          <p:cNvPr id="9" name="Content Placeholder 8" descr="Graphical user interface, application&#10;&#10;Description automatically generated">
            <a:extLst>
              <a:ext uri="{FF2B5EF4-FFF2-40B4-BE49-F238E27FC236}">
                <a16:creationId xmlns:a16="http://schemas.microsoft.com/office/drawing/2014/main" id="{F9D2C9A6-27FB-2B49-AFD1-D027DC7D44B1}"/>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333" r="11016"/>
          <a:stretch/>
        </p:blipFill>
        <p:spPr>
          <a:xfrm>
            <a:off x="751401" y="1791031"/>
            <a:ext cx="3826769" cy="3365031"/>
          </a:xfrm>
        </p:spPr>
      </p:pic>
      <p:sp>
        <p:nvSpPr>
          <p:cNvPr id="5" name="Slide Number Placeholder 4">
            <a:extLst>
              <a:ext uri="{FF2B5EF4-FFF2-40B4-BE49-F238E27FC236}">
                <a16:creationId xmlns:a16="http://schemas.microsoft.com/office/drawing/2014/main" id="{C74C8A9E-EC30-714B-97F4-5FB65EB87E26}"/>
              </a:ext>
            </a:extLst>
          </p:cNvPr>
          <p:cNvSpPr>
            <a:spLocks noGrp="1"/>
          </p:cNvSpPr>
          <p:nvPr>
            <p:ph type="sldNum" sz="quarter" idx="12"/>
          </p:nvPr>
        </p:nvSpPr>
        <p:spPr/>
        <p:txBody>
          <a:bodyPr/>
          <a:lstStyle/>
          <a:p>
            <a:fld id="{F4A33BF1-F1E9-E647-AFA6-03F361898012}" type="slidenum">
              <a:rPr lang="en-GB" smtClean="0"/>
              <a:pPr/>
              <a:t>1</a:t>
            </a:fld>
            <a:endParaRPr lang="en-GB"/>
          </a:p>
        </p:txBody>
      </p:sp>
      <p:sp>
        <p:nvSpPr>
          <p:cNvPr id="11" name="Content Placeholder 5">
            <a:extLst>
              <a:ext uri="{FF2B5EF4-FFF2-40B4-BE49-F238E27FC236}">
                <a16:creationId xmlns:a16="http://schemas.microsoft.com/office/drawing/2014/main" id="{2B58BE61-8D9C-4843-A7F4-40D3DAC89A43}"/>
              </a:ext>
            </a:extLst>
          </p:cNvPr>
          <p:cNvSpPr txBox="1">
            <a:spLocks/>
          </p:cNvSpPr>
          <p:nvPr/>
        </p:nvSpPr>
        <p:spPr>
          <a:xfrm>
            <a:off x="457200" y="1219200"/>
            <a:ext cx="3826768" cy="473008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CA" sz="2800" dirty="0"/>
          </a:p>
        </p:txBody>
      </p:sp>
      <p:pic>
        <p:nvPicPr>
          <p:cNvPr id="14" name="Picture 13" descr="Graphical user interface&#10;&#10;Description automatically generated">
            <a:extLst>
              <a:ext uri="{FF2B5EF4-FFF2-40B4-BE49-F238E27FC236}">
                <a16:creationId xmlns:a16="http://schemas.microsoft.com/office/drawing/2014/main" id="{A5650EE5-B5EC-9645-AA22-4A298E3539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1312" y="1930354"/>
            <a:ext cx="3496354" cy="3352174"/>
          </a:xfrm>
          <a:prstGeom prst="rect">
            <a:avLst/>
          </a:prstGeom>
        </p:spPr>
      </p:pic>
    </p:spTree>
    <p:extLst>
      <p:ext uri="{BB962C8B-B14F-4D97-AF65-F5344CB8AC3E}">
        <p14:creationId xmlns:p14="http://schemas.microsoft.com/office/powerpoint/2010/main" val="3403125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2051720" y="1700808"/>
            <a:ext cx="6048672" cy="4874096"/>
          </a:xfrm>
        </p:spPr>
        <p:txBody>
          <a:bodyPr>
            <a:normAutofit/>
          </a:bodyPr>
          <a:lstStyle/>
          <a:p>
            <a:pPr marL="0" indent="0">
              <a:buNone/>
            </a:pPr>
            <a:r>
              <a:rPr lang="en-CA" sz="2200" dirty="0"/>
              <a:t>Attendance</a:t>
            </a:r>
          </a:p>
          <a:p>
            <a:pPr marL="0" indent="0">
              <a:buNone/>
            </a:pPr>
            <a:r>
              <a:rPr lang="en-CA" sz="2200" dirty="0"/>
              <a:t>Competency: 00SY: Collaborate in the design of applications </a:t>
            </a:r>
          </a:p>
          <a:p>
            <a:pPr marL="0" indent="0">
              <a:buNone/>
            </a:pPr>
            <a:r>
              <a:rPr lang="en-CA" sz="2200" dirty="0"/>
              <a:t>Evaluation</a:t>
            </a:r>
          </a:p>
          <a:p>
            <a:pPr marL="0" indent="0">
              <a:buNone/>
            </a:pPr>
            <a:r>
              <a:rPr lang="en-GB" u="sng" dirty="0"/>
              <a:t>Individual work:</a:t>
            </a:r>
            <a:endParaRPr lang="en-CA" dirty="0"/>
          </a:p>
          <a:p>
            <a:r>
              <a:rPr lang="en-GB" dirty="0"/>
              <a:t>Quizzes (10)					10%	</a:t>
            </a:r>
            <a:endParaRPr lang="en-CA" dirty="0"/>
          </a:p>
          <a:p>
            <a:r>
              <a:rPr lang="en-GB" dirty="0"/>
              <a:t>Assignments (4)				20%	</a:t>
            </a:r>
          </a:p>
          <a:p>
            <a:r>
              <a:rPr lang="en-GB" dirty="0"/>
              <a:t>Personal journal			 	3%	</a:t>
            </a:r>
            <a:endParaRPr lang="en-CA" dirty="0"/>
          </a:p>
          <a:p>
            <a:r>
              <a:rPr lang="en-GB" dirty="0"/>
              <a:t>Team leader presentations	1%	</a:t>
            </a:r>
          </a:p>
          <a:p>
            <a:r>
              <a:rPr lang="en-GB" u="sng" dirty="0"/>
              <a:t>LIA Report					16%</a:t>
            </a:r>
            <a:endParaRPr lang="en-CA" u="sng" dirty="0"/>
          </a:p>
          <a:p>
            <a:r>
              <a:rPr lang="en-GB" dirty="0"/>
              <a:t>Total individual work			50%</a:t>
            </a:r>
            <a:endParaRPr lang="en-CA" dirty="0"/>
          </a:p>
          <a:p>
            <a:pPr marL="0" indent="0">
              <a:buNone/>
            </a:pPr>
            <a:endParaRPr lang="en-CA" sz="2800"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10</a:t>
            </a:fld>
            <a:endParaRPr lang="en-GB"/>
          </a:p>
        </p:txBody>
      </p:sp>
    </p:spTree>
    <p:extLst>
      <p:ext uri="{BB962C8B-B14F-4D97-AF65-F5344CB8AC3E}">
        <p14:creationId xmlns:p14="http://schemas.microsoft.com/office/powerpoint/2010/main" val="1862860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468D55E-3417-4FD4-9684-5BEB1B456195}"/>
              </a:ext>
            </a:extLst>
          </p:cNvPr>
          <p:cNvSpPr>
            <a:spLocks noGrp="1"/>
          </p:cNvSpPr>
          <p:nvPr>
            <p:ph idx="1"/>
          </p:nvPr>
        </p:nvSpPr>
        <p:spPr>
          <a:xfrm>
            <a:off x="1763688" y="692696"/>
            <a:ext cx="7128792" cy="3777622"/>
          </a:xfrm>
        </p:spPr>
        <p:txBody>
          <a:bodyPr>
            <a:noAutofit/>
          </a:bodyPr>
          <a:lstStyle/>
          <a:p>
            <a:pPr defTabSz="914400" eaLnBrk="0" fontAlgn="base" hangingPunct="0">
              <a:lnSpc>
                <a:spcPct val="120000"/>
              </a:lnSpc>
              <a:spcBef>
                <a:spcPct val="30000"/>
              </a:spcBef>
              <a:spcAft>
                <a:spcPct val="0"/>
              </a:spcAft>
              <a:buClrTx/>
              <a:defRPr/>
            </a:pPr>
            <a:r>
              <a:rPr lang="en-GB" sz="2000" kern="1200" baseline="0" dirty="0">
                <a:solidFill>
                  <a:schemeClr val="tx1"/>
                </a:solidFill>
                <a:effectLst/>
                <a:latin typeface="+mn-lt"/>
                <a:ea typeface="+mn-ea"/>
                <a:cs typeface="+mn-cs"/>
              </a:rPr>
              <a:t>I will be taking attendance at the start of every class and lab. If you are absent you are still responsible for whatever was covered during the class or lab that you missed. I may ask for a medical note.</a:t>
            </a:r>
          </a:p>
          <a:p>
            <a:pPr defTabSz="914400" eaLnBrk="0" fontAlgn="base" hangingPunct="0">
              <a:lnSpc>
                <a:spcPct val="120000"/>
              </a:lnSpc>
              <a:spcBef>
                <a:spcPct val="30000"/>
              </a:spcBef>
              <a:spcAft>
                <a:spcPct val="0"/>
              </a:spcAft>
              <a:buClrTx/>
              <a:defRPr/>
            </a:pPr>
            <a:endParaRPr lang="en-GB" sz="2000" kern="1200" baseline="0" dirty="0">
              <a:solidFill>
                <a:schemeClr val="tx1"/>
              </a:solidFill>
              <a:effectLst/>
              <a:latin typeface="+mn-lt"/>
              <a:ea typeface="+mn-ea"/>
              <a:cs typeface="+mn-cs"/>
            </a:endParaRPr>
          </a:p>
          <a:p>
            <a:pPr defTabSz="914400" eaLnBrk="0" fontAlgn="base" hangingPunct="0">
              <a:lnSpc>
                <a:spcPct val="120000"/>
              </a:lnSpc>
              <a:spcBef>
                <a:spcPct val="30000"/>
              </a:spcBef>
              <a:spcAft>
                <a:spcPct val="0"/>
              </a:spcAft>
              <a:buClrTx/>
              <a:defRPr/>
            </a:pPr>
            <a:r>
              <a:rPr lang="en-GB" sz="2000" kern="1200" baseline="0" dirty="0">
                <a:solidFill>
                  <a:schemeClr val="tx1"/>
                </a:solidFill>
                <a:effectLst/>
                <a:latin typeface="+mn-lt"/>
                <a:ea typeface="+mn-ea"/>
                <a:cs typeface="+mn-cs"/>
              </a:rPr>
              <a:t>In the course outline the section on evaluation is important. These are all the different components of the course and this is how you will be graded. What is most important is that the work that you do will either be considered individual work or teamwork. You need to pass both components of the course in order to pass the course. Failing either component will result in your final grade being the same as your failed component.</a:t>
            </a:r>
            <a:endParaRPr lang="en-US" sz="2000" dirty="0"/>
          </a:p>
        </p:txBody>
      </p:sp>
      <p:sp>
        <p:nvSpPr>
          <p:cNvPr id="5" name="Slide Number Placeholder 4">
            <a:extLst>
              <a:ext uri="{FF2B5EF4-FFF2-40B4-BE49-F238E27FC236}">
                <a16:creationId xmlns:a16="http://schemas.microsoft.com/office/drawing/2014/main" id="{6AC5F845-7B9E-45E1-8B83-EE83C1ACCC8E}"/>
              </a:ext>
            </a:extLst>
          </p:cNvPr>
          <p:cNvSpPr>
            <a:spLocks noGrp="1"/>
          </p:cNvSpPr>
          <p:nvPr>
            <p:ph type="sldNum" sz="quarter" idx="12"/>
          </p:nvPr>
        </p:nvSpPr>
        <p:spPr/>
        <p:txBody>
          <a:bodyPr/>
          <a:lstStyle/>
          <a:p>
            <a:fld id="{F4A33BF1-F1E9-E647-AFA6-03F361898012}" type="slidenum">
              <a:rPr lang="en-GB" smtClean="0"/>
              <a:pPr/>
              <a:t>11</a:t>
            </a:fld>
            <a:endParaRPr lang="en-GB"/>
          </a:p>
        </p:txBody>
      </p:sp>
    </p:spTree>
    <p:extLst>
      <p:ext uri="{BB962C8B-B14F-4D97-AF65-F5344CB8AC3E}">
        <p14:creationId xmlns:p14="http://schemas.microsoft.com/office/powerpoint/2010/main" val="2022344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4B703-C53A-4596-B67C-28E6FE2F7E00}"/>
              </a:ext>
            </a:extLst>
          </p:cNvPr>
          <p:cNvSpPr>
            <a:spLocks noGrp="1"/>
          </p:cNvSpPr>
          <p:nvPr>
            <p:ph idx="1"/>
          </p:nvPr>
        </p:nvSpPr>
        <p:spPr>
          <a:xfrm>
            <a:off x="1619672" y="944792"/>
            <a:ext cx="6591985" cy="3777622"/>
          </a:xfrm>
        </p:spPr>
        <p:txBody>
          <a:bodyPr>
            <a:noAutofit/>
          </a:bodyPr>
          <a:lstStyle/>
          <a:p>
            <a:r>
              <a:rPr lang="en-GB" sz="2800" kern="1200" baseline="0" dirty="0">
                <a:solidFill>
                  <a:schemeClr val="tx1"/>
                </a:solidFill>
                <a:effectLst/>
                <a:latin typeface="+mn-lt"/>
                <a:ea typeface="+mn-ea"/>
                <a:cs typeface="+mn-cs"/>
              </a:rPr>
              <a:t>Individual work is work you do by yourself: Quizzes held almost every week, four assignments throughout the term, a personal journal about your involvement with the course, brief presentations you will make as a team leader, and the Learning Integration Assessment Report you will write towards the end of the course.</a:t>
            </a:r>
            <a:endParaRPr lang="en-US" sz="2800" dirty="0"/>
          </a:p>
        </p:txBody>
      </p:sp>
      <p:sp>
        <p:nvSpPr>
          <p:cNvPr id="4" name="Slide Number Placeholder 3">
            <a:extLst>
              <a:ext uri="{FF2B5EF4-FFF2-40B4-BE49-F238E27FC236}">
                <a16:creationId xmlns:a16="http://schemas.microsoft.com/office/drawing/2014/main" id="{FA389A9A-A0B2-439F-AF8A-CC3E92A06F67}"/>
              </a:ext>
            </a:extLst>
          </p:cNvPr>
          <p:cNvSpPr>
            <a:spLocks noGrp="1"/>
          </p:cNvSpPr>
          <p:nvPr>
            <p:ph type="sldNum" sz="quarter" idx="12"/>
          </p:nvPr>
        </p:nvSpPr>
        <p:spPr/>
        <p:txBody>
          <a:bodyPr/>
          <a:lstStyle/>
          <a:p>
            <a:fld id="{F4A33BF1-F1E9-E647-AFA6-03F361898012}" type="slidenum">
              <a:rPr lang="en-GB" smtClean="0"/>
              <a:pPr/>
              <a:t>12</a:t>
            </a:fld>
            <a:endParaRPr lang="en-GB"/>
          </a:p>
        </p:txBody>
      </p:sp>
    </p:spTree>
    <p:extLst>
      <p:ext uri="{BB962C8B-B14F-4D97-AF65-F5344CB8AC3E}">
        <p14:creationId xmlns:p14="http://schemas.microsoft.com/office/powerpoint/2010/main" val="1070076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691680" y="1845796"/>
            <a:ext cx="7931224" cy="4874096"/>
          </a:xfrm>
        </p:spPr>
        <p:txBody>
          <a:bodyPr>
            <a:normAutofit/>
          </a:bodyPr>
          <a:lstStyle/>
          <a:p>
            <a:r>
              <a:rPr lang="en-GB" u="sng" dirty="0"/>
              <a:t>Teamwork:</a:t>
            </a:r>
            <a:endParaRPr lang="en-CA" dirty="0"/>
          </a:p>
          <a:p>
            <a:r>
              <a:rPr lang="en-GB" dirty="0"/>
              <a:t>Documentation Project mark		35%</a:t>
            </a:r>
            <a:endParaRPr lang="en-CA" dirty="0"/>
          </a:p>
          <a:p>
            <a:r>
              <a:rPr lang="en-GB" dirty="0"/>
              <a:t>Project logbook			  		1%</a:t>
            </a:r>
            <a:endParaRPr lang="en-CA" dirty="0"/>
          </a:p>
          <a:p>
            <a:r>
              <a:rPr lang="en-GB" u="sng" dirty="0"/>
              <a:t>LIA Prototype						14%</a:t>
            </a:r>
            <a:endParaRPr lang="en-CA" dirty="0"/>
          </a:p>
          <a:p>
            <a:r>
              <a:rPr lang="en-GB" dirty="0"/>
              <a:t>Total teamwork					50%</a:t>
            </a:r>
            <a:endParaRPr lang="en-CA" dirty="0"/>
          </a:p>
          <a:p>
            <a:endParaRPr lang="en-GB" u="sng" dirty="0"/>
          </a:p>
          <a:p>
            <a:r>
              <a:rPr lang="en-GB" u="sng" dirty="0"/>
              <a:t>Total			        				100%</a:t>
            </a:r>
            <a:endParaRPr lang="en-CA"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13</a:t>
            </a:fld>
            <a:endParaRPr lang="en-GB"/>
          </a:p>
        </p:txBody>
      </p:sp>
    </p:spTree>
    <p:extLst>
      <p:ext uri="{BB962C8B-B14F-4D97-AF65-F5344CB8AC3E}">
        <p14:creationId xmlns:p14="http://schemas.microsoft.com/office/powerpoint/2010/main" val="3864650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5AA526-8FC9-4100-8635-C553D44BCE9E}"/>
              </a:ext>
            </a:extLst>
          </p:cNvPr>
          <p:cNvSpPr>
            <a:spLocks noGrp="1"/>
          </p:cNvSpPr>
          <p:nvPr>
            <p:ph idx="1"/>
          </p:nvPr>
        </p:nvSpPr>
        <p:spPr>
          <a:xfrm>
            <a:off x="1547664" y="116632"/>
            <a:ext cx="6591985" cy="3777622"/>
          </a:xfrm>
        </p:spPr>
        <p:txBody>
          <a:bodyPr>
            <a:noAutofit/>
          </a:bodyPr>
          <a:lstStyle/>
          <a:p>
            <a:pPr defTabSz="914400" eaLnBrk="0" fontAlgn="base" hangingPunct="0">
              <a:spcBef>
                <a:spcPct val="30000"/>
              </a:spcBef>
              <a:spcAft>
                <a:spcPct val="0"/>
              </a:spcAft>
              <a:buClrTx/>
              <a:defRPr/>
            </a:pPr>
            <a:r>
              <a:rPr lang="en-GB" sz="2400" kern="1200" baseline="0" dirty="0">
                <a:solidFill>
                  <a:schemeClr val="tx1"/>
                </a:solidFill>
                <a:effectLst/>
                <a:latin typeface="+mn-lt"/>
                <a:ea typeface="+mn-ea"/>
                <a:cs typeface="+mn-cs"/>
              </a:rPr>
              <a:t>Teamwork is work you do as a member of your team. This includes the mark you get for the Documentation Project, the Project logbook and the Learning Integration Assessment Prototype, which is the actual implementation of the prototype your team developed for the client.</a:t>
            </a:r>
          </a:p>
          <a:p>
            <a:pPr defTabSz="914400" eaLnBrk="0" fontAlgn="base" hangingPunct="0">
              <a:spcBef>
                <a:spcPct val="30000"/>
              </a:spcBef>
              <a:spcAft>
                <a:spcPct val="0"/>
              </a:spcAft>
              <a:buClrTx/>
              <a:defRPr/>
            </a:pPr>
            <a:endParaRPr lang="en-GB" sz="2400" kern="1200" baseline="0" dirty="0">
              <a:solidFill>
                <a:schemeClr val="tx1"/>
              </a:solidFill>
              <a:effectLst/>
              <a:latin typeface="+mn-lt"/>
              <a:ea typeface="+mn-ea"/>
              <a:cs typeface="+mn-cs"/>
            </a:endParaRPr>
          </a:p>
          <a:p>
            <a:pPr defTabSz="914400" eaLnBrk="0" fontAlgn="base" hangingPunct="0">
              <a:spcBef>
                <a:spcPct val="30000"/>
              </a:spcBef>
              <a:spcAft>
                <a:spcPct val="0"/>
              </a:spcAft>
              <a:buClrTx/>
              <a:defRPr/>
            </a:pPr>
            <a:r>
              <a:rPr lang="en-GB" sz="2400" kern="1200" baseline="0" dirty="0">
                <a:solidFill>
                  <a:schemeClr val="tx1"/>
                </a:solidFill>
                <a:effectLst/>
                <a:latin typeface="+mn-lt"/>
                <a:ea typeface="+mn-ea"/>
                <a:cs typeface="+mn-cs"/>
              </a:rPr>
              <a:t>Together, the individual work and the teamwork marks give you the final grade for the course. As I said, you need to pass both components in order to pass the course.</a:t>
            </a:r>
            <a:endParaRPr lang="en-CA" sz="2400" kern="1200" baseline="0" dirty="0">
              <a:solidFill>
                <a:schemeClr val="tx1"/>
              </a:solidFill>
              <a:effectLst/>
              <a:latin typeface="+mn-lt"/>
              <a:ea typeface="+mn-ea"/>
              <a:cs typeface="+mn-cs"/>
            </a:endParaRPr>
          </a:p>
        </p:txBody>
      </p:sp>
      <p:sp>
        <p:nvSpPr>
          <p:cNvPr id="5" name="Slide Number Placeholder 4">
            <a:extLst>
              <a:ext uri="{FF2B5EF4-FFF2-40B4-BE49-F238E27FC236}">
                <a16:creationId xmlns:a16="http://schemas.microsoft.com/office/drawing/2014/main" id="{AF905E62-2574-4713-864B-26E8B7AF083C}"/>
              </a:ext>
            </a:extLst>
          </p:cNvPr>
          <p:cNvSpPr>
            <a:spLocks noGrp="1"/>
          </p:cNvSpPr>
          <p:nvPr>
            <p:ph type="sldNum" sz="quarter" idx="12"/>
          </p:nvPr>
        </p:nvSpPr>
        <p:spPr/>
        <p:txBody>
          <a:bodyPr/>
          <a:lstStyle/>
          <a:p>
            <a:fld id="{F4A33BF1-F1E9-E647-AFA6-03F361898012}" type="slidenum">
              <a:rPr lang="en-GB" smtClean="0"/>
              <a:pPr/>
              <a:t>14</a:t>
            </a:fld>
            <a:endParaRPr lang="en-GB"/>
          </a:p>
        </p:txBody>
      </p:sp>
    </p:spTree>
    <p:extLst>
      <p:ext uri="{BB962C8B-B14F-4D97-AF65-F5344CB8AC3E}">
        <p14:creationId xmlns:p14="http://schemas.microsoft.com/office/powerpoint/2010/main" val="97489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457200" y="1219200"/>
            <a:ext cx="7931224" cy="4874096"/>
          </a:xfrm>
        </p:spPr>
        <p:txBody>
          <a:bodyPr>
            <a:normAutofit/>
          </a:bodyPr>
          <a:lstStyle/>
          <a:p>
            <a:pPr marL="0" indent="0">
              <a:buNone/>
            </a:pPr>
            <a:r>
              <a:rPr lang="en-CA" sz="2800" dirty="0"/>
              <a:t>Documentation Project</a:t>
            </a:r>
          </a:p>
          <a:p>
            <a:pPr marL="0" indent="0">
              <a:buNone/>
            </a:pPr>
            <a:endParaRPr lang="en-CA" sz="2800"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15</a:t>
            </a:fld>
            <a:endParaRPr lang="en-GB"/>
          </a:p>
        </p:txBody>
      </p:sp>
      <p:graphicFrame>
        <p:nvGraphicFramePr>
          <p:cNvPr id="8" name="Table 7">
            <a:extLst>
              <a:ext uri="{FF2B5EF4-FFF2-40B4-BE49-F238E27FC236}">
                <a16:creationId xmlns:a16="http://schemas.microsoft.com/office/drawing/2014/main" id="{2AD25341-A672-9844-ACAC-1F949443CBB8}"/>
              </a:ext>
            </a:extLst>
          </p:cNvPr>
          <p:cNvGraphicFramePr>
            <a:graphicFrameLocks noGrp="1"/>
          </p:cNvGraphicFramePr>
          <p:nvPr>
            <p:extLst>
              <p:ext uri="{D42A27DB-BD31-4B8C-83A1-F6EECF244321}">
                <p14:modId xmlns:p14="http://schemas.microsoft.com/office/powerpoint/2010/main" val="3861729396"/>
              </p:ext>
            </p:extLst>
          </p:nvPr>
        </p:nvGraphicFramePr>
        <p:xfrm>
          <a:off x="251521" y="1904518"/>
          <a:ext cx="8694450" cy="4230820"/>
        </p:xfrm>
        <a:graphic>
          <a:graphicData uri="http://schemas.openxmlformats.org/drawingml/2006/table">
            <a:tbl>
              <a:tblPr firstRow="1" firstCol="1" bandRow="1" bandCol="1">
                <a:tableStyleId>{5C22544A-7EE6-4342-B048-85BDC9FD1C3A}</a:tableStyleId>
              </a:tblPr>
              <a:tblGrid>
                <a:gridCol w="6599434">
                  <a:extLst>
                    <a:ext uri="{9D8B030D-6E8A-4147-A177-3AD203B41FA5}">
                      <a16:colId xmlns:a16="http://schemas.microsoft.com/office/drawing/2014/main" val="2903359306"/>
                    </a:ext>
                  </a:extLst>
                </a:gridCol>
                <a:gridCol w="887401">
                  <a:extLst>
                    <a:ext uri="{9D8B030D-6E8A-4147-A177-3AD203B41FA5}">
                      <a16:colId xmlns:a16="http://schemas.microsoft.com/office/drawing/2014/main" val="389359226"/>
                    </a:ext>
                  </a:extLst>
                </a:gridCol>
                <a:gridCol w="1207615">
                  <a:extLst>
                    <a:ext uri="{9D8B030D-6E8A-4147-A177-3AD203B41FA5}">
                      <a16:colId xmlns:a16="http://schemas.microsoft.com/office/drawing/2014/main" val="620027979"/>
                    </a:ext>
                  </a:extLst>
                </a:gridCol>
              </a:tblGrid>
              <a:tr h="777623">
                <a:tc>
                  <a:txBody>
                    <a:bodyPr/>
                    <a:lstStyle/>
                    <a:p>
                      <a:pPr marL="228600" marR="0" indent="-228600" algn="ctr">
                        <a:spcBef>
                          <a:spcPts val="0"/>
                        </a:spcBef>
                        <a:spcAft>
                          <a:spcPts val="0"/>
                        </a:spcAft>
                      </a:pPr>
                      <a:r>
                        <a:rPr lang="en-GB" sz="2400" b="0" spc="-15" dirty="0">
                          <a:effectLst/>
                        </a:rPr>
                        <a:t>Deliverable</a:t>
                      </a:r>
                      <a:endParaRPr lang="en-CA"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ctr">
                        <a:spcBef>
                          <a:spcPts val="0"/>
                        </a:spcBef>
                        <a:spcAft>
                          <a:spcPts val="0"/>
                        </a:spcAft>
                      </a:pPr>
                      <a:r>
                        <a:rPr lang="en-GB" sz="2400" b="0" spc="-15" dirty="0">
                          <a:effectLst/>
                        </a:rPr>
                        <a:t>Value</a:t>
                      </a:r>
                      <a:endParaRPr lang="en-CA"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ctr">
                        <a:spcBef>
                          <a:spcPts val="0"/>
                        </a:spcBef>
                        <a:spcAft>
                          <a:spcPts val="0"/>
                        </a:spcAft>
                      </a:pPr>
                      <a:r>
                        <a:rPr lang="en-GB" sz="2400" b="0" spc="-15" dirty="0">
                          <a:effectLst/>
                        </a:rPr>
                        <a:t>Due</a:t>
                      </a:r>
                    </a:p>
                    <a:p>
                      <a:pPr marL="228600" marR="0" indent="-228600" algn="ctr">
                        <a:spcBef>
                          <a:spcPts val="0"/>
                        </a:spcBef>
                        <a:spcAft>
                          <a:spcPts val="0"/>
                        </a:spcAft>
                      </a:pPr>
                      <a:r>
                        <a:rPr lang="en-GB" sz="2400" b="0" spc="-15" dirty="0">
                          <a:effectLst/>
                        </a:rPr>
                        <a:t>week</a:t>
                      </a:r>
                      <a:endParaRPr lang="en-CA" sz="16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8499395"/>
                  </a:ext>
                </a:extLst>
              </a:tr>
              <a:tr h="388811">
                <a:tc>
                  <a:txBody>
                    <a:bodyPr/>
                    <a:lstStyle/>
                    <a:p>
                      <a:pPr marL="0" marR="0" lvl="0" indent="0" algn="l" rtl="0">
                        <a:spcBef>
                          <a:spcPts val="0"/>
                        </a:spcBef>
                        <a:spcAft>
                          <a:spcPts val="0"/>
                        </a:spcAft>
                        <a:buFontTx/>
                        <a:buNone/>
                      </a:pPr>
                      <a:r>
                        <a:rPr lang="en-GB" sz="2400" b="0" spc="-15" dirty="0">
                          <a:effectLst/>
                        </a:rPr>
                        <a:t>1. Project plan</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10%</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tabLst>
                          <a:tab pos="314325" algn="ctr"/>
                          <a:tab pos="628650" algn="r"/>
                        </a:tabLst>
                      </a:pPr>
                      <a:r>
                        <a:rPr lang="en-GB" sz="2400" spc="-15" dirty="0">
                          <a:effectLst/>
                        </a:rPr>
                        <a:t>4</a:t>
                      </a:r>
                      <a:endParaRPr lang="en-CA"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261797"/>
                  </a:ext>
                </a:extLst>
              </a:tr>
              <a:tr h="401446">
                <a:tc>
                  <a:txBody>
                    <a:bodyPr/>
                    <a:lstStyle/>
                    <a:p>
                      <a:pPr marL="0" marR="0" lvl="0" indent="0" algn="l" rtl="0">
                        <a:spcBef>
                          <a:spcPts val="0"/>
                        </a:spcBef>
                        <a:spcAft>
                          <a:spcPts val="0"/>
                        </a:spcAft>
                        <a:buFontTx/>
                        <a:buNone/>
                      </a:pPr>
                      <a:r>
                        <a:rPr lang="en-GB" sz="2400" b="0" spc="-15" dirty="0">
                          <a:effectLst/>
                        </a:rPr>
                        <a:t>2. Client, business domain summaries, questionnaire </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10%</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dirty="0">
                          <a:effectLst/>
                        </a:rPr>
                        <a:t>5</a:t>
                      </a:r>
                      <a:endParaRPr lang="en-CA"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5269151"/>
                  </a:ext>
                </a:extLst>
              </a:tr>
              <a:tr h="388811">
                <a:tc>
                  <a:txBody>
                    <a:bodyPr/>
                    <a:lstStyle/>
                    <a:p>
                      <a:pPr marL="0" marR="0" lvl="0" indent="0" algn="l" rtl="0">
                        <a:spcBef>
                          <a:spcPts val="0"/>
                        </a:spcBef>
                        <a:spcAft>
                          <a:spcPts val="0"/>
                        </a:spcAft>
                        <a:buFontTx/>
                        <a:buNone/>
                      </a:pPr>
                      <a:r>
                        <a:rPr lang="en-GB" sz="2400" b="0" spc="-15" dirty="0">
                          <a:effectLst/>
                        </a:rPr>
                        <a:t>3. Analysis - Use cases, UML Diagrams</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15%</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a:effectLst/>
                        </a:rPr>
                        <a:t>7</a:t>
                      </a:r>
                      <a:endParaRPr lang="en-CA"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2157456"/>
                  </a:ext>
                </a:extLst>
              </a:tr>
              <a:tr h="388811">
                <a:tc>
                  <a:txBody>
                    <a:bodyPr/>
                    <a:lstStyle/>
                    <a:p>
                      <a:pPr marL="0" marR="0" lvl="0" indent="0" algn="l" rtl="0">
                        <a:spcBef>
                          <a:spcPts val="0"/>
                        </a:spcBef>
                        <a:spcAft>
                          <a:spcPts val="0"/>
                        </a:spcAft>
                        <a:buFontTx/>
                        <a:buNone/>
                      </a:pPr>
                      <a:r>
                        <a:rPr lang="en-GB" sz="2400" b="0" spc="-15" dirty="0">
                          <a:effectLst/>
                        </a:rPr>
                        <a:t>4. Requirements - User stories</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15%</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a:effectLst/>
                        </a:rPr>
                        <a:t>9</a:t>
                      </a:r>
                      <a:endParaRPr lang="en-CA"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4080470"/>
                  </a:ext>
                </a:extLst>
              </a:tr>
              <a:tr h="388811">
                <a:tc>
                  <a:txBody>
                    <a:bodyPr/>
                    <a:lstStyle/>
                    <a:p>
                      <a:pPr marL="0" marR="0" lvl="0" indent="0" algn="l" rtl="0">
                        <a:spcBef>
                          <a:spcPts val="0"/>
                        </a:spcBef>
                        <a:spcAft>
                          <a:spcPts val="0"/>
                        </a:spcAft>
                        <a:buFontTx/>
                        <a:buNone/>
                      </a:pPr>
                      <a:r>
                        <a:rPr lang="en-GB" sz="2400" b="0" spc="-15" dirty="0">
                          <a:effectLst/>
                        </a:rPr>
                        <a:t>5. Prototype User Interface </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15%</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a:effectLst/>
                        </a:rPr>
                        <a:t>11</a:t>
                      </a:r>
                      <a:endParaRPr lang="en-CA"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62566258"/>
                  </a:ext>
                </a:extLst>
              </a:tr>
              <a:tr h="388811">
                <a:tc>
                  <a:txBody>
                    <a:bodyPr/>
                    <a:lstStyle/>
                    <a:p>
                      <a:pPr marL="0" marR="0" lvl="0" indent="0" algn="l" rtl="0">
                        <a:spcBef>
                          <a:spcPts val="0"/>
                        </a:spcBef>
                        <a:spcAft>
                          <a:spcPts val="0"/>
                        </a:spcAft>
                        <a:buFontTx/>
                        <a:buNone/>
                      </a:pPr>
                      <a:r>
                        <a:rPr lang="en-GB" sz="2400" b="0" spc="-15" dirty="0">
                          <a:effectLst/>
                        </a:rPr>
                        <a:t>6. DB design</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a:effectLst/>
                        </a:rPr>
                        <a:t>15%</a:t>
                      </a:r>
                      <a:endParaRPr lang="en-CA"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a:effectLst/>
                        </a:rPr>
                        <a:t>12</a:t>
                      </a:r>
                      <a:endParaRPr lang="en-CA"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59443717"/>
                  </a:ext>
                </a:extLst>
              </a:tr>
              <a:tr h="388811">
                <a:tc>
                  <a:txBody>
                    <a:bodyPr/>
                    <a:lstStyle/>
                    <a:p>
                      <a:pPr marL="0" marR="0" lvl="0" indent="0" algn="l" rtl="0">
                        <a:spcBef>
                          <a:spcPts val="0"/>
                        </a:spcBef>
                        <a:spcAft>
                          <a:spcPts val="0"/>
                        </a:spcAft>
                        <a:buFontTx/>
                        <a:buNone/>
                      </a:pPr>
                      <a:r>
                        <a:rPr lang="en-GB" sz="2400" b="0" spc="-15" dirty="0">
                          <a:effectLst/>
                        </a:rPr>
                        <a:t>7. Implementation and client comments</a:t>
                      </a:r>
                      <a:endParaRPr lang="en-CA" sz="24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28600" marR="0" indent="-228600" algn="r">
                        <a:spcBef>
                          <a:spcPts val="0"/>
                        </a:spcBef>
                        <a:spcAft>
                          <a:spcPts val="0"/>
                        </a:spcAft>
                      </a:pPr>
                      <a:r>
                        <a:rPr lang="en-GB" sz="2400" spc="-15" dirty="0">
                          <a:effectLst/>
                        </a:rPr>
                        <a:t>20%</a:t>
                      </a:r>
                      <a:endParaRPr lang="en-CA"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28600" marR="0" indent="-228600" algn="ctr">
                        <a:spcBef>
                          <a:spcPts val="0"/>
                        </a:spcBef>
                        <a:spcAft>
                          <a:spcPts val="0"/>
                        </a:spcAft>
                      </a:pPr>
                      <a:r>
                        <a:rPr lang="en-GB" sz="2400" spc="-15" dirty="0">
                          <a:effectLst/>
                        </a:rPr>
                        <a:t>15</a:t>
                      </a:r>
                      <a:endParaRPr lang="en-CA"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0948431"/>
                  </a:ext>
                </a:extLst>
              </a:tr>
              <a:tr h="388811">
                <a:tc>
                  <a:txBody>
                    <a:bodyPr/>
                    <a:lstStyle/>
                    <a:p>
                      <a:pPr marL="228600" marR="0" indent="-228600" algn="r">
                        <a:spcBef>
                          <a:spcPts val="0"/>
                        </a:spcBef>
                        <a:spcAft>
                          <a:spcPts val="0"/>
                        </a:spcAft>
                      </a:pPr>
                      <a:r>
                        <a:rPr lang="en-GB" sz="2400" spc="-15" dirty="0">
                          <a:effectLst/>
                        </a:rPr>
                        <a:t>Total</a:t>
                      </a:r>
                      <a:endParaRPr lang="en-CA"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r"/>
                      <a:r>
                        <a:rPr lang="en-GB" sz="2400" spc="-15" dirty="0">
                          <a:effectLst/>
                        </a:rPr>
                        <a:t>100%</a:t>
                      </a:r>
                      <a:endParaRPr lang="en-US" sz="3600" dirty="0"/>
                    </a:p>
                  </a:txBody>
                  <a:tcPr marL="68580" marR="68580" marT="0" marB="0" anchor="ctr"/>
                </a:tc>
                <a:tc>
                  <a:txBody>
                    <a:bodyPr/>
                    <a:lstStyle/>
                    <a:p>
                      <a:pPr marL="228600" marR="0" indent="-228600" algn="ctr">
                        <a:spcBef>
                          <a:spcPts val="0"/>
                        </a:spcBef>
                        <a:spcAft>
                          <a:spcPts val="0"/>
                        </a:spcAft>
                      </a:pPr>
                      <a:r>
                        <a:rPr lang="en-GB" sz="2400" spc="-15" dirty="0">
                          <a:effectLst/>
                        </a:rPr>
                        <a:t> </a:t>
                      </a:r>
                      <a:endParaRPr lang="en-CA"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95907438"/>
                  </a:ext>
                </a:extLst>
              </a:tr>
            </a:tbl>
          </a:graphicData>
        </a:graphic>
      </p:graphicFrame>
    </p:spTree>
    <p:extLst>
      <p:ext uri="{BB962C8B-B14F-4D97-AF65-F5344CB8AC3E}">
        <p14:creationId xmlns:p14="http://schemas.microsoft.com/office/powerpoint/2010/main" val="2376311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D04814-0B52-42C4-A609-657CF1198011}"/>
              </a:ext>
            </a:extLst>
          </p:cNvPr>
          <p:cNvSpPr>
            <a:spLocks noGrp="1"/>
          </p:cNvSpPr>
          <p:nvPr>
            <p:ph idx="1"/>
          </p:nvPr>
        </p:nvSpPr>
        <p:spPr>
          <a:xfrm>
            <a:off x="1763688" y="1340768"/>
            <a:ext cx="6591985" cy="4536504"/>
          </a:xfrm>
        </p:spPr>
        <p:txBody>
          <a:bodyPr>
            <a:normAutofit/>
          </a:bodyPr>
          <a:lstStyle/>
          <a:p>
            <a:r>
              <a:rPr lang="en-GB" sz="2800" kern="1200" baseline="0" dirty="0">
                <a:solidFill>
                  <a:schemeClr val="tx1"/>
                </a:solidFill>
                <a:effectLst/>
                <a:latin typeface="+mn-lt"/>
                <a:ea typeface="+mn-ea"/>
                <a:cs typeface="+mn-cs"/>
              </a:rPr>
              <a:t>The Documentation Project is broken down into seven deliverables.</a:t>
            </a:r>
            <a:endParaRPr lang="en-CA" sz="2800" kern="1200" baseline="0" dirty="0">
              <a:solidFill>
                <a:schemeClr val="tx1"/>
              </a:solidFill>
              <a:effectLst/>
              <a:latin typeface="+mn-lt"/>
              <a:ea typeface="+mn-ea"/>
              <a:cs typeface="+mn-cs"/>
            </a:endParaRPr>
          </a:p>
          <a:p>
            <a:r>
              <a:rPr lang="en-GB" sz="2800" kern="1200" baseline="0" dirty="0">
                <a:solidFill>
                  <a:schemeClr val="tx1"/>
                </a:solidFill>
                <a:effectLst/>
                <a:latin typeface="+mn-lt"/>
                <a:ea typeface="+mn-ea"/>
                <a:cs typeface="+mn-cs"/>
              </a:rPr>
              <a:t>Each deliverable contributes to the Documentation Project mark according to the table.</a:t>
            </a:r>
          </a:p>
          <a:p>
            <a:r>
              <a:rPr lang="en-CA" sz="2800" kern="1200" baseline="0" dirty="0">
                <a:solidFill>
                  <a:schemeClr val="tx1"/>
                </a:solidFill>
                <a:effectLst/>
                <a:latin typeface="+mn-lt"/>
                <a:ea typeface="+mn-ea"/>
                <a:cs typeface="+mn-cs"/>
              </a:rPr>
              <a:t>The penalty for a late deliverable is 10% per school day.</a:t>
            </a:r>
          </a:p>
          <a:p>
            <a:pPr marL="0" indent="0">
              <a:buNone/>
            </a:pPr>
            <a:endParaRPr lang="en-CA" sz="28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endParaRPr lang="en-US" dirty="0"/>
          </a:p>
        </p:txBody>
      </p:sp>
      <p:sp>
        <p:nvSpPr>
          <p:cNvPr id="5" name="Slide Number Placeholder 4">
            <a:extLst>
              <a:ext uri="{FF2B5EF4-FFF2-40B4-BE49-F238E27FC236}">
                <a16:creationId xmlns:a16="http://schemas.microsoft.com/office/drawing/2014/main" id="{F90090C5-5031-43CA-B573-6A56106665B7}"/>
              </a:ext>
            </a:extLst>
          </p:cNvPr>
          <p:cNvSpPr>
            <a:spLocks noGrp="1"/>
          </p:cNvSpPr>
          <p:nvPr>
            <p:ph type="sldNum" sz="quarter" idx="12"/>
          </p:nvPr>
        </p:nvSpPr>
        <p:spPr/>
        <p:txBody>
          <a:bodyPr/>
          <a:lstStyle/>
          <a:p>
            <a:fld id="{F4A33BF1-F1E9-E647-AFA6-03F361898012}" type="slidenum">
              <a:rPr lang="en-GB" smtClean="0"/>
              <a:pPr/>
              <a:t>16</a:t>
            </a:fld>
            <a:endParaRPr lang="en-GB"/>
          </a:p>
        </p:txBody>
      </p:sp>
    </p:spTree>
    <p:extLst>
      <p:ext uri="{BB962C8B-B14F-4D97-AF65-F5344CB8AC3E}">
        <p14:creationId xmlns:p14="http://schemas.microsoft.com/office/powerpoint/2010/main" val="2164968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22AAE-F5B9-4C36-8ED6-3ECDA32B6755}"/>
              </a:ext>
            </a:extLst>
          </p:cNvPr>
          <p:cNvSpPr>
            <a:spLocks noGrp="1"/>
          </p:cNvSpPr>
          <p:nvPr>
            <p:ph idx="1"/>
          </p:nvPr>
        </p:nvSpPr>
        <p:spPr>
          <a:xfrm>
            <a:off x="1907704" y="1119142"/>
            <a:ext cx="6591985" cy="3777622"/>
          </a:xfrm>
        </p:spPr>
        <p:txBody>
          <a:bodyPr>
            <a:noAutofit/>
          </a:bodyPr>
          <a:lstStyle/>
          <a:p>
            <a:r>
              <a:rPr lang="en-GB" sz="2400" kern="1200" baseline="0" dirty="0">
                <a:solidFill>
                  <a:schemeClr val="tx1"/>
                </a:solidFill>
                <a:effectLst/>
                <a:latin typeface="+mn-lt"/>
                <a:ea typeface="+mn-ea"/>
                <a:cs typeface="+mn-cs"/>
              </a:rPr>
              <a:t>Since this is a project course, you will be evaluated on the excellence of your projects and on your contribution to them. Each deliverable will receive a mark. Individual marks will then be calculated for each deliverable taking into account how well each member of the team performed, as determined by peer evaluations by the other members of the team,</a:t>
            </a:r>
            <a:r>
              <a:rPr lang="en-CA" sz="2400" dirty="0">
                <a:effectLst/>
              </a:rPr>
              <a:t> according to the formula in the course outline.</a:t>
            </a:r>
          </a:p>
        </p:txBody>
      </p:sp>
      <p:sp>
        <p:nvSpPr>
          <p:cNvPr id="4" name="Slide Number Placeholder 3">
            <a:extLst>
              <a:ext uri="{FF2B5EF4-FFF2-40B4-BE49-F238E27FC236}">
                <a16:creationId xmlns:a16="http://schemas.microsoft.com/office/drawing/2014/main" id="{F0287320-50ED-4427-87A2-C62B893C3750}"/>
              </a:ext>
            </a:extLst>
          </p:cNvPr>
          <p:cNvSpPr>
            <a:spLocks noGrp="1"/>
          </p:cNvSpPr>
          <p:nvPr>
            <p:ph type="sldNum" sz="quarter" idx="12"/>
          </p:nvPr>
        </p:nvSpPr>
        <p:spPr/>
        <p:txBody>
          <a:bodyPr/>
          <a:lstStyle/>
          <a:p>
            <a:fld id="{F4A33BF1-F1E9-E647-AFA6-03F361898012}" type="slidenum">
              <a:rPr lang="en-GB" smtClean="0"/>
              <a:pPr/>
              <a:t>17</a:t>
            </a:fld>
            <a:endParaRPr lang="en-GB"/>
          </a:p>
        </p:txBody>
      </p:sp>
    </p:spTree>
    <p:extLst>
      <p:ext uri="{BB962C8B-B14F-4D97-AF65-F5344CB8AC3E}">
        <p14:creationId xmlns:p14="http://schemas.microsoft.com/office/powerpoint/2010/main" val="446760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475656" y="2276872"/>
            <a:ext cx="6696744" cy="4874096"/>
          </a:xfrm>
        </p:spPr>
        <p:txBody>
          <a:bodyPr>
            <a:normAutofit/>
          </a:bodyPr>
          <a:lstStyle/>
          <a:p>
            <a:pPr marL="0" indent="0">
              <a:buNone/>
            </a:pPr>
            <a:r>
              <a:rPr lang="en-CA" sz="2800" dirty="0"/>
              <a:t>Learning Integration Assessment</a:t>
            </a:r>
          </a:p>
          <a:p>
            <a:r>
              <a:rPr lang="en-GB" dirty="0"/>
              <a:t>1) the prototype of the application developed in the context of this course and </a:t>
            </a:r>
          </a:p>
          <a:p>
            <a:r>
              <a:rPr lang="en-GB" dirty="0"/>
              <a:t>2) a report about the process of developing this prototype. </a:t>
            </a:r>
            <a:endParaRPr lang="en-CA"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18</a:t>
            </a:fld>
            <a:endParaRPr lang="en-GB"/>
          </a:p>
        </p:txBody>
      </p:sp>
    </p:spTree>
    <p:extLst>
      <p:ext uri="{BB962C8B-B14F-4D97-AF65-F5344CB8AC3E}">
        <p14:creationId xmlns:p14="http://schemas.microsoft.com/office/powerpoint/2010/main" val="4042261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2CFF8F7-0627-4CA6-9615-53CB4B92AA18}"/>
              </a:ext>
            </a:extLst>
          </p:cNvPr>
          <p:cNvSpPr>
            <a:spLocks noGrp="1"/>
          </p:cNvSpPr>
          <p:nvPr>
            <p:ph idx="1"/>
          </p:nvPr>
        </p:nvSpPr>
        <p:spPr>
          <a:xfrm>
            <a:off x="1691680" y="1412776"/>
            <a:ext cx="6591985" cy="3777622"/>
          </a:xfrm>
        </p:spPr>
        <p:txBody>
          <a:bodyPr/>
          <a:lstStyle/>
          <a:p>
            <a:r>
              <a:rPr lang="en-GB" sz="2800" kern="1200" baseline="0" dirty="0">
                <a:solidFill>
                  <a:schemeClr val="tx1"/>
                </a:solidFill>
                <a:effectLst/>
                <a:latin typeface="+mn-lt"/>
                <a:ea typeface="+mn-ea"/>
                <a:cs typeface="+mn-cs"/>
              </a:rPr>
              <a:t>The LIA consists of 2 components: 1) the prototype of the application developed in the context of this course and </a:t>
            </a:r>
          </a:p>
          <a:p>
            <a:r>
              <a:rPr lang="en-GB" sz="2800" kern="1200" baseline="0" dirty="0">
                <a:solidFill>
                  <a:schemeClr val="tx1"/>
                </a:solidFill>
                <a:effectLst/>
                <a:latin typeface="+mn-lt"/>
                <a:ea typeface="+mn-ea"/>
                <a:cs typeface="+mn-cs"/>
              </a:rPr>
              <a:t>2) a report about the process of developing this prototype. </a:t>
            </a:r>
            <a:endParaRPr lang="en-CA" dirty="0"/>
          </a:p>
          <a:p>
            <a:endParaRPr lang="en-US" dirty="0"/>
          </a:p>
        </p:txBody>
      </p:sp>
      <p:sp>
        <p:nvSpPr>
          <p:cNvPr id="5" name="Slide Number Placeholder 4">
            <a:extLst>
              <a:ext uri="{FF2B5EF4-FFF2-40B4-BE49-F238E27FC236}">
                <a16:creationId xmlns:a16="http://schemas.microsoft.com/office/drawing/2014/main" id="{99DE7373-F01E-4DDE-8274-134D48245069}"/>
              </a:ext>
            </a:extLst>
          </p:cNvPr>
          <p:cNvSpPr>
            <a:spLocks noGrp="1"/>
          </p:cNvSpPr>
          <p:nvPr>
            <p:ph type="sldNum" sz="quarter" idx="12"/>
          </p:nvPr>
        </p:nvSpPr>
        <p:spPr/>
        <p:txBody>
          <a:bodyPr/>
          <a:lstStyle/>
          <a:p>
            <a:fld id="{F4A33BF1-F1E9-E647-AFA6-03F361898012}" type="slidenum">
              <a:rPr lang="en-GB" smtClean="0"/>
              <a:pPr/>
              <a:t>19</a:t>
            </a:fld>
            <a:endParaRPr lang="en-GB"/>
          </a:p>
        </p:txBody>
      </p:sp>
    </p:spTree>
    <p:extLst>
      <p:ext uri="{BB962C8B-B14F-4D97-AF65-F5344CB8AC3E}">
        <p14:creationId xmlns:p14="http://schemas.microsoft.com/office/powerpoint/2010/main" val="3865664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B0F837-160C-4606-88F6-52146929728F}"/>
              </a:ext>
            </a:extLst>
          </p:cNvPr>
          <p:cNvSpPr>
            <a:spLocks noGrp="1"/>
          </p:cNvSpPr>
          <p:nvPr>
            <p:ph idx="1"/>
          </p:nvPr>
        </p:nvSpPr>
        <p:spPr>
          <a:xfrm>
            <a:off x="1403648" y="393891"/>
            <a:ext cx="7459822" cy="6070217"/>
          </a:xfrm>
        </p:spPr>
        <p:txBody>
          <a:bodyPr>
            <a:normAutofit fontScale="92500" lnSpcReduction="10000"/>
          </a:bodyPr>
          <a:lstStyle/>
          <a:p>
            <a:r>
              <a:rPr lang="en-US" sz="2600" dirty="0"/>
              <a:t>In order for me to get to know you a little I sent you a MIO asking you to fill out a student information form and a skills inventory. If you have not done it already, please do so by this evening. In addition to getting to know you, your answers will help me in putting together the teams you will be on for the remainder of the semester.</a:t>
            </a:r>
          </a:p>
          <a:p>
            <a:endParaRPr lang="en-US" sz="2600" dirty="0"/>
          </a:p>
          <a:p>
            <a:r>
              <a:rPr lang="en-US" sz="2600" dirty="0"/>
              <a:t>Right now, I would like to take attendance. Please turn your camera on now, and when I call your name answer me using your microphone. If you have a problem using either your camera or your microphone, send me a message in Teams – we will sort out the technology later.</a:t>
            </a:r>
          </a:p>
          <a:p>
            <a:endParaRPr lang="en-US" sz="2800" dirty="0"/>
          </a:p>
          <a:p>
            <a:endParaRPr lang="en-US" dirty="0"/>
          </a:p>
        </p:txBody>
      </p:sp>
      <p:sp>
        <p:nvSpPr>
          <p:cNvPr id="5" name="Slide Number Placeholder 4">
            <a:extLst>
              <a:ext uri="{FF2B5EF4-FFF2-40B4-BE49-F238E27FC236}">
                <a16:creationId xmlns:a16="http://schemas.microsoft.com/office/drawing/2014/main" id="{0C99040D-674F-4A7C-8786-38389830E8D2}"/>
              </a:ext>
            </a:extLst>
          </p:cNvPr>
          <p:cNvSpPr>
            <a:spLocks noGrp="1"/>
          </p:cNvSpPr>
          <p:nvPr>
            <p:ph type="sldNum" sz="quarter" idx="12"/>
          </p:nvPr>
        </p:nvSpPr>
        <p:spPr/>
        <p:txBody>
          <a:bodyPr/>
          <a:lstStyle/>
          <a:p>
            <a:fld id="{F4A33BF1-F1E9-E647-AFA6-03F361898012}" type="slidenum">
              <a:rPr lang="en-GB" smtClean="0"/>
              <a:pPr/>
              <a:t>2</a:t>
            </a:fld>
            <a:endParaRPr lang="en-GB"/>
          </a:p>
        </p:txBody>
      </p:sp>
    </p:spTree>
    <p:extLst>
      <p:ext uri="{BB962C8B-B14F-4D97-AF65-F5344CB8AC3E}">
        <p14:creationId xmlns:p14="http://schemas.microsoft.com/office/powerpoint/2010/main" val="1976497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475656" y="1556792"/>
            <a:ext cx="7260212" cy="4984706"/>
          </a:xfrm>
        </p:spPr>
        <p:txBody>
          <a:bodyPr>
            <a:normAutofit/>
          </a:bodyPr>
          <a:lstStyle/>
          <a:p>
            <a:r>
              <a:rPr lang="en-CA" dirty="0"/>
              <a:t>Learning Integration Assessment </a:t>
            </a:r>
            <a:r>
              <a:rPr lang="en-GB" dirty="0"/>
              <a:t>prototype </a:t>
            </a:r>
          </a:p>
          <a:p>
            <a:r>
              <a:rPr lang="en-GB" dirty="0"/>
              <a:t>Accurate analysis of client requests and requirements</a:t>
            </a:r>
            <a:endParaRPr lang="en-CA" dirty="0"/>
          </a:p>
          <a:p>
            <a:r>
              <a:rPr lang="en-GB" dirty="0"/>
              <a:t>Accurate analysis of the features of the computer equipment and applications</a:t>
            </a:r>
            <a:endParaRPr lang="en-CA" dirty="0"/>
          </a:p>
          <a:p>
            <a:r>
              <a:rPr lang="en-GB" dirty="0"/>
              <a:t>Choice of application development standards, methods, and best practices</a:t>
            </a:r>
            <a:endParaRPr lang="en-CA" dirty="0"/>
          </a:p>
          <a:p>
            <a:r>
              <a:rPr lang="en-GB" dirty="0"/>
              <a:t>Assessment of the software and hardware components to be used</a:t>
            </a:r>
            <a:endParaRPr lang="en-CA" dirty="0"/>
          </a:p>
          <a:p>
            <a:r>
              <a:rPr lang="en-GB" dirty="0"/>
              <a:t>Appropriateness of the design, solution, and implementation techniques</a:t>
            </a:r>
            <a:endParaRPr lang="en-CA" dirty="0"/>
          </a:p>
          <a:p>
            <a:r>
              <a:rPr lang="en-GB" dirty="0"/>
              <a:t>Compliance with application development standards, methods, and best practices</a:t>
            </a:r>
            <a:endParaRPr lang="en-CA" dirty="0"/>
          </a:p>
          <a:p>
            <a:r>
              <a:rPr lang="en-GB" dirty="0"/>
              <a:t>Accurate drafting of unit, integration, functional, or acceptance test plans</a:t>
            </a:r>
            <a:endParaRPr lang="en-CA"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20</a:t>
            </a:fld>
            <a:endParaRPr lang="en-GB"/>
          </a:p>
        </p:txBody>
      </p:sp>
    </p:spTree>
    <p:extLst>
      <p:ext uri="{BB962C8B-B14F-4D97-AF65-F5344CB8AC3E}">
        <p14:creationId xmlns:p14="http://schemas.microsoft.com/office/powerpoint/2010/main" val="1081909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521C660-EBF4-4BF6-B82B-09DDEE1A8D38}"/>
              </a:ext>
            </a:extLst>
          </p:cNvPr>
          <p:cNvSpPr>
            <a:spLocks noGrp="1"/>
          </p:cNvSpPr>
          <p:nvPr>
            <p:ph idx="1"/>
          </p:nvPr>
        </p:nvSpPr>
        <p:spPr>
          <a:xfrm>
            <a:off x="2267744" y="1628800"/>
            <a:ext cx="6591985" cy="3777622"/>
          </a:xfrm>
        </p:spPr>
        <p:txBody>
          <a:bodyPr>
            <a:normAutofit/>
          </a:bodyPr>
          <a:lstStyle/>
          <a:p>
            <a:r>
              <a:rPr lang="en-GB" sz="2800" kern="1200" baseline="0" dirty="0">
                <a:solidFill>
                  <a:schemeClr val="tx1"/>
                </a:solidFill>
                <a:effectLst/>
                <a:latin typeface="+mn-lt"/>
                <a:ea typeface="+mn-ea"/>
                <a:cs typeface="+mn-cs"/>
              </a:rPr>
              <a:t>These are the elements used to evaluate the LIA Prototype implementation.</a:t>
            </a:r>
          </a:p>
          <a:p>
            <a:endParaRPr lang="en-GB" sz="2800" kern="1200" baseline="0" dirty="0">
              <a:solidFill>
                <a:schemeClr val="tx1"/>
              </a:solidFill>
              <a:effectLst/>
              <a:latin typeface="+mn-lt"/>
              <a:ea typeface="+mn-ea"/>
              <a:cs typeface="+mn-cs"/>
            </a:endParaRPr>
          </a:p>
          <a:p>
            <a:pPr defTabSz="914400" eaLnBrk="0" fontAlgn="base" hangingPunct="0">
              <a:spcBef>
                <a:spcPct val="30000"/>
              </a:spcBef>
              <a:spcAft>
                <a:spcPct val="0"/>
              </a:spcAft>
              <a:buClrTx/>
              <a:defRPr/>
            </a:pPr>
            <a:r>
              <a:rPr lang="en-GB" sz="2800" kern="1200" baseline="0" dirty="0">
                <a:solidFill>
                  <a:schemeClr val="tx1"/>
                </a:solidFill>
                <a:effectLst/>
                <a:latin typeface="+mn-lt"/>
                <a:ea typeface="+mn-ea"/>
                <a:cs typeface="+mn-cs"/>
              </a:rPr>
              <a:t>Details of the prototype implementation are provided in the document, </a:t>
            </a:r>
            <a:r>
              <a:rPr lang="en-GB" sz="2800" b="1" i="1" kern="1200" baseline="0" dirty="0">
                <a:solidFill>
                  <a:schemeClr val="tx1"/>
                </a:solidFill>
                <a:effectLst/>
                <a:latin typeface="+mn-lt"/>
                <a:ea typeface="+mn-ea"/>
                <a:cs typeface="+mn-cs"/>
              </a:rPr>
              <a:t>Team Projects</a:t>
            </a:r>
            <a:r>
              <a:rPr lang="en-GB" sz="2800" kern="1200" baseline="0" dirty="0">
                <a:solidFill>
                  <a:schemeClr val="tx1"/>
                </a:solidFill>
                <a:effectLst/>
                <a:latin typeface="+mn-lt"/>
                <a:ea typeface="+mn-ea"/>
                <a:cs typeface="+mn-cs"/>
              </a:rPr>
              <a:t>, available on </a:t>
            </a:r>
            <a:r>
              <a:rPr lang="en-GB" sz="2800" kern="1200" baseline="0" dirty="0" err="1">
                <a:solidFill>
                  <a:schemeClr val="tx1"/>
                </a:solidFill>
                <a:effectLst/>
                <a:latin typeface="+mn-lt"/>
                <a:ea typeface="+mn-ea"/>
                <a:cs typeface="+mn-cs"/>
              </a:rPr>
              <a:t>Léa</a:t>
            </a:r>
            <a:r>
              <a:rPr lang="en-GB" sz="2800" kern="1200" baseline="0" dirty="0">
                <a:solidFill>
                  <a:schemeClr val="tx1"/>
                </a:solidFill>
                <a:effectLst/>
                <a:latin typeface="+mn-lt"/>
                <a:ea typeface="+mn-ea"/>
                <a:cs typeface="+mn-cs"/>
              </a:rPr>
              <a:t>.</a:t>
            </a:r>
            <a:endParaRPr lang="en-US" sz="2800" dirty="0"/>
          </a:p>
        </p:txBody>
      </p:sp>
      <p:sp>
        <p:nvSpPr>
          <p:cNvPr id="5" name="Slide Number Placeholder 4">
            <a:extLst>
              <a:ext uri="{FF2B5EF4-FFF2-40B4-BE49-F238E27FC236}">
                <a16:creationId xmlns:a16="http://schemas.microsoft.com/office/drawing/2014/main" id="{0EF890A3-4CE5-4D57-9F0D-768CBC4D2A21}"/>
              </a:ext>
            </a:extLst>
          </p:cNvPr>
          <p:cNvSpPr>
            <a:spLocks noGrp="1"/>
          </p:cNvSpPr>
          <p:nvPr>
            <p:ph type="sldNum" sz="quarter" idx="12"/>
          </p:nvPr>
        </p:nvSpPr>
        <p:spPr/>
        <p:txBody>
          <a:bodyPr/>
          <a:lstStyle/>
          <a:p>
            <a:fld id="{F4A33BF1-F1E9-E647-AFA6-03F361898012}" type="slidenum">
              <a:rPr lang="en-GB" smtClean="0"/>
              <a:pPr/>
              <a:t>21</a:t>
            </a:fld>
            <a:endParaRPr lang="en-GB"/>
          </a:p>
        </p:txBody>
      </p:sp>
    </p:spTree>
    <p:extLst>
      <p:ext uri="{BB962C8B-B14F-4D97-AF65-F5344CB8AC3E}">
        <p14:creationId xmlns:p14="http://schemas.microsoft.com/office/powerpoint/2010/main" val="4237912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763688" y="1772816"/>
            <a:ext cx="6770712" cy="4984706"/>
          </a:xfrm>
        </p:spPr>
        <p:txBody>
          <a:bodyPr>
            <a:normAutofit/>
          </a:bodyPr>
          <a:lstStyle/>
          <a:p>
            <a:r>
              <a:rPr lang="en-CA" sz="2400" dirty="0"/>
              <a:t>Learning Integration Assessment </a:t>
            </a:r>
            <a:r>
              <a:rPr lang="en-GB" sz="2400" dirty="0"/>
              <a:t>report </a:t>
            </a:r>
          </a:p>
          <a:p>
            <a:r>
              <a:rPr lang="en-GB" sz="2400" dirty="0"/>
              <a:t>Level of detail in describing the process</a:t>
            </a:r>
            <a:endParaRPr lang="en-CA" sz="2400" dirty="0"/>
          </a:p>
          <a:p>
            <a:r>
              <a:rPr lang="en-GB" sz="2400" dirty="0"/>
              <a:t>Description of challenges and their solutions </a:t>
            </a:r>
            <a:endParaRPr lang="en-CA" sz="2400" dirty="0"/>
          </a:p>
          <a:p>
            <a:r>
              <a:rPr lang="en-GB" sz="2400" dirty="0"/>
              <a:t>Lessons learned </a:t>
            </a:r>
            <a:endParaRPr lang="en-CA" sz="2400" dirty="0"/>
          </a:p>
          <a:p>
            <a:r>
              <a:rPr lang="en-GB" sz="2400" dirty="0"/>
              <a:t>Integration of previous courses and knowledge </a:t>
            </a:r>
            <a:endParaRPr lang="en-CA" sz="2400" dirty="0"/>
          </a:p>
          <a:p>
            <a:r>
              <a:rPr lang="en-GB" sz="2400" dirty="0"/>
              <a:t>Observations about teamwork </a:t>
            </a:r>
            <a:endParaRPr lang="en-CA" sz="2400" dirty="0"/>
          </a:p>
          <a:p>
            <a:r>
              <a:rPr lang="en-GB" sz="2400" dirty="0"/>
              <a:t>Quality of writing </a:t>
            </a:r>
            <a:endParaRPr lang="en-CA" sz="2400" dirty="0"/>
          </a:p>
          <a:p>
            <a:endParaRPr lang="en-GB" sz="2400"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22</a:t>
            </a:fld>
            <a:endParaRPr lang="en-GB"/>
          </a:p>
        </p:txBody>
      </p:sp>
    </p:spTree>
    <p:extLst>
      <p:ext uri="{BB962C8B-B14F-4D97-AF65-F5344CB8AC3E}">
        <p14:creationId xmlns:p14="http://schemas.microsoft.com/office/powerpoint/2010/main" val="3015957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15B715A-D806-4D29-9F2C-3692E01CD626}"/>
              </a:ext>
            </a:extLst>
          </p:cNvPr>
          <p:cNvSpPr>
            <a:spLocks noGrp="1"/>
          </p:cNvSpPr>
          <p:nvPr>
            <p:ph idx="1"/>
          </p:nvPr>
        </p:nvSpPr>
        <p:spPr>
          <a:xfrm>
            <a:off x="1763688" y="787783"/>
            <a:ext cx="6591985" cy="3777622"/>
          </a:xfrm>
        </p:spPr>
        <p:txBody>
          <a:bodyPr>
            <a:noAutofit/>
          </a:bodyPr>
          <a:lstStyle/>
          <a:p>
            <a:r>
              <a:rPr lang="en-GB" sz="2000" kern="1200" baseline="0" dirty="0">
                <a:solidFill>
                  <a:schemeClr val="tx1"/>
                </a:solidFill>
                <a:effectLst/>
                <a:latin typeface="+mn-lt"/>
                <a:ea typeface="+mn-ea"/>
                <a:cs typeface="+mn-cs"/>
              </a:rPr>
              <a:t>These are the elements used to evaluate the LIA Report.</a:t>
            </a:r>
          </a:p>
          <a:p>
            <a:endParaRPr lang="en-GB" sz="2000" kern="1200" baseline="0" dirty="0">
              <a:solidFill>
                <a:schemeClr val="tx1"/>
              </a:solidFill>
              <a:effectLst/>
              <a:latin typeface="+mn-lt"/>
              <a:ea typeface="+mn-ea"/>
              <a:cs typeface="+mn-cs"/>
            </a:endParaRPr>
          </a:p>
          <a:p>
            <a:r>
              <a:rPr lang="en-GB" sz="2000" kern="1200" baseline="0" dirty="0">
                <a:solidFill>
                  <a:schemeClr val="tx1"/>
                </a:solidFill>
                <a:effectLst/>
                <a:latin typeface="+mn-lt"/>
                <a:ea typeface="+mn-ea"/>
                <a:cs typeface="+mn-cs"/>
              </a:rPr>
              <a:t>The details of the content and structure of this report are provided in the document, </a:t>
            </a:r>
            <a:r>
              <a:rPr lang="en-GB" sz="2000" i="1" kern="1200" baseline="0" dirty="0">
                <a:solidFill>
                  <a:schemeClr val="tx1"/>
                </a:solidFill>
                <a:effectLst/>
                <a:latin typeface="+mn-lt"/>
                <a:ea typeface="+mn-ea"/>
                <a:cs typeface="+mn-cs"/>
              </a:rPr>
              <a:t>A21 Sys Dev LIA Report.docx</a:t>
            </a:r>
            <a:r>
              <a:rPr lang="en-GB" sz="2000" kern="1200" baseline="0" dirty="0">
                <a:solidFill>
                  <a:schemeClr val="tx1"/>
                </a:solidFill>
                <a:effectLst/>
                <a:latin typeface="+mn-lt"/>
                <a:ea typeface="+mn-ea"/>
                <a:cs typeface="+mn-cs"/>
              </a:rPr>
              <a:t>, available on </a:t>
            </a:r>
            <a:r>
              <a:rPr lang="en-GB" sz="2000" kern="1200" baseline="0" dirty="0" err="1">
                <a:solidFill>
                  <a:schemeClr val="tx1"/>
                </a:solidFill>
                <a:effectLst/>
                <a:latin typeface="+mn-lt"/>
                <a:ea typeface="+mn-ea"/>
                <a:cs typeface="+mn-cs"/>
              </a:rPr>
              <a:t>Léa</a:t>
            </a:r>
            <a:r>
              <a:rPr lang="en-GB" sz="2000" kern="1200" baseline="0" dirty="0">
                <a:solidFill>
                  <a:schemeClr val="tx1"/>
                </a:solidFill>
                <a:effectLst/>
                <a:latin typeface="+mn-lt"/>
                <a:ea typeface="+mn-ea"/>
                <a:cs typeface="+mn-cs"/>
              </a:rPr>
              <a:t>.</a:t>
            </a:r>
          </a:p>
          <a:p>
            <a:endParaRPr lang="en-GB" sz="2000" kern="1200" baseline="0" dirty="0">
              <a:solidFill>
                <a:schemeClr val="tx1"/>
              </a:solidFill>
              <a:effectLst/>
              <a:latin typeface="+mn-lt"/>
              <a:ea typeface="+mn-ea"/>
              <a:cs typeface="+mn-cs"/>
            </a:endParaRPr>
          </a:p>
          <a:p>
            <a:pPr defTabSz="914400" eaLnBrk="0" fontAlgn="base" hangingPunct="0">
              <a:spcBef>
                <a:spcPct val="30000"/>
              </a:spcBef>
              <a:spcAft>
                <a:spcPct val="0"/>
              </a:spcAft>
              <a:buClrTx/>
              <a:defRPr/>
            </a:pPr>
            <a:r>
              <a:rPr lang="en-CA" sz="2000" kern="1200" baseline="0" dirty="0">
                <a:solidFill>
                  <a:schemeClr val="tx1"/>
                </a:solidFill>
                <a:effectLst/>
                <a:latin typeface="+mn-lt"/>
                <a:ea typeface="+mn-ea"/>
                <a:cs typeface="+mn-cs"/>
              </a:rPr>
              <a:t>For further details of the project deliverables, logbooks, and team functioning, see the document, </a:t>
            </a:r>
            <a:r>
              <a:rPr lang="en-CA" sz="2000" i="1" kern="1200" baseline="0" dirty="0">
                <a:solidFill>
                  <a:schemeClr val="tx1"/>
                </a:solidFill>
                <a:effectLst/>
                <a:latin typeface="+mn-lt"/>
                <a:ea typeface="+mn-ea"/>
                <a:cs typeface="+mn-cs"/>
              </a:rPr>
              <a:t>Team Projects</a:t>
            </a:r>
            <a:r>
              <a:rPr lang="en-CA" sz="2000" kern="1200" baseline="0" dirty="0">
                <a:solidFill>
                  <a:schemeClr val="tx1"/>
                </a:solidFill>
                <a:effectLst/>
                <a:latin typeface="+mn-lt"/>
                <a:ea typeface="+mn-ea"/>
                <a:cs typeface="+mn-cs"/>
              </a:rPr>
              <a:t>, available on </a:t>
            </a:r>
            <a:r>
              <a:rPr lang="en-CA" sz="2000" kern="1200" baseline="0" dirty="0" err="1">
                <a:solidFill>
                  <a:schemeClr val="tx1"/>
                </a:solidFill>
                <a:effectLst/>
                <a:latin typeface="+mn-lt"/>
                <a:ea typeface="+mn-ea"/>
                <a:cs typeface="+mn-cs"/>
              </a:rPr>
              <a:t>Léa</a:t>
            </a:r>
            <a:r>
              <a:rPr lang="en-CA" sz="2000" kern="1200" baseline="0" dirty="0">
                <a:solidFill>
                  <a:schemeClr val="tx1"/>
                </a:solidFill>
                <a:effectLst/>
                <a:latin typeface="+mn-lt"/>
                <a:ea typeface="+mn-ea"/>
                <a:cs typeface="+mn-cs"/>
              </a:rPr>
              <a:t>.</a:t>
            </a:r>
          </a:p>
          <a:p>
            <a:endParaRPr lang="en-GB" sz="2000" kern="1200" baseline="0" dirty="0">
              <a:solidFill>
                <a:schemeClr val="tx1"/>
              </a:solidFill>
              <a:effectLst/>
              <a:latin typeface="+mn-lt"/>
              <a:ea typeface="+mn-ea"/>
              <a:cs typeface="+mn-cs"/>
            </a:endParaRPr>
          </a:p>
          <a:p>
            <a:pPr defTabSz="914400" eaLnBrk="0" fontAlgn="base" hangingPunct="0">
              <a:spcBef>
                <a:spcPct val="30000"/>
              </a:spcBef>
              <a:spcAft>
                <a:spcPct val="0"/>
              </a:spcAft>
              <a:buClrTx/>
              <a:defRPr/>
            </a:pPr>
            <a:r>
              <a:rPr lang="en-GB" sz="2000" kern="1200" baseline="0" dirty="0">
                <a:solidFill>
                  <a:schemeClr val="tx1"/>
                </a:solidFill>
                <a:effectLst/>
                <a:latin typeface="+mn-lt"/>
                <a:ea typeface="+mn-ea"/>
                <a:cs typeface="+mn-cs"/>
              </a:rPr>
              <a:t>There is no specific textbook for this course. Chapters of a forthcoming textbook are available on </a:t>
            </a:r>
            <a:r>
              <a:rPr lang="en-GB" sz="2000" kern="1200" baseline="0" dirty="0" err="1">
                <a:solidFill>
                  <a:schemeClr val="tx1"/>
                </a:solidFill>
                <a:effectLst/>
                <a:latin typeface="+mn-lt"/>
                <a:ea typeface="+mn-ea"/>
                <a:cs typeface="+mn-cs"/>
              </a:rPr>
              <a:t>Léa</a:t>
            </a:r>
            <a:r>
              <a:rPr lang="en-GB" sz="2000" kern="1200" baseline="0" dirty="0">
                <a:solidFill>
                  <a:schemeClr val="tx1"/>
                </a:solidFill>
                <a:effectLst/>
                <a:latin typeface="+mn-lt"/>
                <a:ea typeface="+mn-ea"/>
                <a:cs typeface="+mn-cs"/>
              </a:rPr>
              <a:t>.</a:t>
            </a:r>
            <a:endParaRPr lang="en-US" sz="2000" dirty="0"/>
          </a:p>
        </p:txBody>
      </p:sp>
      <p:sp>
        <p:nvSpPr>
          <p:cNvPr id="5" name="Slide Number Placeholder 4">
            <a:extLst>
              <a:ext uri="{FF2B5EF4-FFF2-40B4-BE49-F238E27FC236}">
                <a16:creationId xmlns:a16="http://schemas.microsoft.com/office/drawing/2014/main" id="{DF97F1E4-28EE-499D-A5FB-CA0124C83CBD}"/>
              </a:ext>
            </a:extLst>
          </p:cNvPr>
          <p:cNvSpPr>
            <a:spLocks noGrp="1"/>
          </p:cNvSpPr>
          <p:nvPr>
            <p:ph type="sldNum" sz="quarter" idx="12"/>
          </p:nvPr>
        </p:nvSpPr>
        <p:spPr/>
        <p:txBody>
          <a:bodyPr/>
          <a:lstStyle/>
          <a:p>
            <a:fld id="{F4A33BF1-F1E9-E647-AFA6-03F361898012}" type="slidenum">
              <a:rPr lang="en-GB" smtClean="0"/>
              <a:pPr/>
              <a:t>23</a:t>
            </a:fld>
            <a:endParaRPr lang="en-GB"/>
          </a:p>
        </p:txBody>
      </p:sp>
    </p:spTree>
    <p:extLst>
      <p:ext uri="{BB962C8B-B14F-4D97-AF65-F5344CB8AC3E}">
        <p14:creationId xmlns:p14="http://schemas.microsoft.com/office/powerpoint/2010/main" val="3195075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13" y="2276872"/>
            <a:ext cx="1810459" cy="1440160"/>
          </a:xfrm>
        </p:spPr>
        <p:txBody>
          <a:bodyPr>
            <a:normAutofit/>
          </a:bodyPr>
          <a:lstStyle/>
          <a:p>
            <a:r>
              <a:rPr lang="en-US" sz="2800" dirty="0">
                <a:solidFill>
                  <a:schemeClr val="tx1"/>
                </a:solidFill>
              </a:rPr>
              <a:t>Schedule </a:t>
            </a:r>
            <a:r>
              <a:rPr lang="en-US" sz="2000" dirty="0">
                <a:solidFill>
                  <a:schemeClr val="tx1"/>
                </a:solidFill>
              </a:rPr>
              <a:t>(subject to revision)</a:t>
            </a:r>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F4A33BF1-F1E9-E647-AFA6-03F361898012}" type="slidenum">
              <a:rPr lang="en-GB" smtClean="0"/>
              <a:pPr/>
              <a:t>24</a:t>
            </a:fld>
            <a:endParaRPr lang="en-GB"/>
          </a:p>
        </p:txBody>
      </p:sp>
      <p:pic>
        <p:nvPicPr>
          <p:cNvPr id="9" name="Picture 8" descr="Table&#10;&#10;Description automatically generated">
            <a:extLst>
              <a:ext uri="{FF2B5EF4-FFF2-40B4-BE49-F238E27FC236}">
                <a16:creationId xmlns:a16="http://schemas.microsoft.com/office/drawing/2014/main" id="{E8B6E0D3-A783-9942-99E0-A5F655E51F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476672"/>
            <a:ext cx="6877355" cy="6191943"/>
          </a:xfrm>
          <a:prstGeom prst="rect">
            <a:avLst/>
          </a:prstGeom>
        </p:spPr>
      </p:pic>
    </p:spTree>
    <p:extLst>
      <p:ext uri="{BB962C8B-B14F-4D97-AF65-F5344CB8AC3E}">
        <p14:creationId xmlns:p14="http://schemas.microsoft.com/office/powerpoint/2010/main" val="13367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8B9C37F-AB25-4C4A-9BA4-E2273A6522D6}"/>
              </a:ext>
            </a:extLst>
          </p:cNvPr>
          <p:cNvSpPr>
            <a:spLocks noGrp="1"/>
          </p:cNvSpPr>
          <p:nvPr>
            <p:ph idx="1"/>
          </p:nvPr>
        </p:nvSpPr>
        <p:spPr>
          <a:xfrm>
            <a:off x="1476952" y="548680"/>
            <a:ext cx="7167844" cy="4498446"/>
          </a:xfrm>
        </p:spPr>
        <p:txBody>
          <a:bodyPr>
            <a:noAutofit/>
          </a:bodyPr>
          <a:lstStyle/>
          <a:p>
            <a:r>
              <a:rPr lang="en-US" sz="2400" dirty="0"/>
              <a:t>The next part of the course outline is a schedule for the course. You need to take a close look at it, and maybe even copy some elements of it into your own personal agenda or calendar.</a:t>
            </a:r>
          </a:p>
          <a:p>
            <a:endParaRPr lang="en-US" sz="2400" dirty="0"/>
          </a:p>
          <a:p>
            <a:r>
              <a:rPr lang="en-CA" sz="2400" dirty="0"/>
              <a:t>You can see that there are two sets of dates for the events, depending on which section you are in. The central column lists the topics that will be discussed during the lecture, or sometimes during a lab period. On the right are the various documents you need to produce or tasks you need to do.</a:t>
            </a:r>
          </a:p>
          <a:p>
            <a:endParaRPr lang="en-CA" sz="2400" dirty="0"/>
          </a:p>
          <a:p>
            <a:endParaRPr lang="en-US" sz="2400" dirty="0"/>
          </a:p>
        </p:txBody>
      </p:sp>
      <p:sp>
        <p:nvSpPr>
          <p:cNvPr id="5" name="Slide Number Placeholder 4">
            <a:extLst>
              <a:ext uri="{FF2B5EF4-FFF2-40B4-BE49-F238E27FC236}">
                <a16:creationId xmlns:a16="http://schemas.microsoft.com/office/drawing/2014/main" id="{9687318D-21B9-4037-85A5-D5E74B892ABC}"/>
              </a:ext>
            </a:extLst>
          </p:cNvPr>
          <p:cNvSpPr>
            <a:spLocks noGrp="1"/>
          </p:cNvSpPr>
          <p:nvPr>
            <p:ph type="sldNum" sz="quarter" idx="12"/>
          </p:nvPr>
        </p:nvSpPr>
        <p:spPr/>
        <p:txBody>
          <a:bodyPr/>
          <a:lstStyle/>
          <a:p>
            <a:fld id="{F4A33BF1-F1E9-E647-AFA6-03F361898012}" type="slidenum">
              <a:rPr lang="en-GB" smtClean="0"/>
              <a:pPr/>
              <a:t>25</a:t>
            </a:fld>
            <a:endParaRPr lang="en-GB"/>
          </a:p>
        </p:txBody>
      </p:sp>
    </p:spTree>
    <p:extLst>
      <p:ext uri="{BB962C8B-B14F-4D97-AF65-F5344CB8AC3E}">
        <p14:creationId xmlns:p14="http://schemas.microsoft.com/office/powerpoint/2010/main" val="4225291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5D1A3-24D1-4CF6-BAF7-F31DEF1A7522}"/>
              </a:ext>
            </a:extLst>
          </p:cNvPr>
          <p:cNvSpPr>
            <a:spLocks noGrp="1"/>
          </p:cNvSpPr>
          <p:nvPr>
            <p:ph idx="1"/>
          </p:nvPr>
        </p:nvSpPr>
        <p:spPr/>
        <p:txBody>
          <a:bodyPr/>
          <a:lstStyle/>
          <a:p>
            <a:r>
              <a:rPr lang="en-CA" sz="1800" dirty="0"/>
              <a:t>For example, you will see that for the first couple of weeks you should be focusing on finding a potential client. We will talk some more about that in a little while in the coming labs and lectures.</a:t>
            </a:r>
          </a:p>
          <a:p>
            <a:endParaRPr lang="en-CA" sz="1800" dirty="0"/>
          </a:p>
          <a:p>
            <a:r>
              <a:rPr lang="en-CA" sz="1800" dirty="0"/>
              <a:t>On September 2</a:t>
            </a:r>
            <a:r>
              <a:rPr lang="en-CA" sz="1800" baseline="30000" dirty="0"/>
              <a:t>nd</a:t>
            </a:r>
            <a:r>
              <a:rPr lang="en-CA" sz="1800" dirty="0"/>
              <a:t> you will submit a copy of your personal journal, on September 9</a:t>
            </a:r>
            <a:r>
              <a:rPr lang="en-CA" sz="1800" baseline="30000" dirty="0"/>
              <a:t>th</a:t>
            </a:r>
            <a:r>
              <a:rPr lang="en-CA" sz="1800" dirty="0"/>
              <a:t> there will be a quiz on the subject of team functioning (not the software), and your first assignment is due on September 13</a:t>
            </a:r>
            <a:r>
              <a:rPr lang="en-CA" sz="1800" baseline="30000" dirty="0"/>
              <a:t>th</a:t>
            </a:r>
            <a:r>
              <a:rPr lang="en-CA" sz="1800" dirty="0"/>
              <a:t>. Your first deliverable is due on September 16</a:t>
            </a:r>
            <a:r>
              <a:rPr lang="en-CA" sz="1800" baseline="30000" dirty="0"/>
              <a:t>th</a:t>
            </a:r>
            <a:r>
              <a:rPr lang="en-CA" sz="1800" dirty="0"/>
              <a:t>, along with your peer evaluations.</a:t>
            </a:r>
          </a:p>
          <a:p>
            <a:endParaRPr lang="en-US" dirty="0"/>
          </a:p>
        </p:txBody>
      </p:sp>
      <p:sp>
        <p:nvSpPr>
          <p:cNvPr id="4" name="Slide Number Placeholder 3">
            <a:extLst>
              <a:ext uri="{FF2B5EF4-FFF2-40B4-BE49-F238E27FC236}">
                <a16:creationId xmlns:a16="http://schemas.microsoft.com/office/drawing/2014/main" id="{FAFCC174-BC92-40A2-B06D-D295612C52F4}"/>
              </a:ext>
            </a:extLst>
          </p:cNvPr>
          <p:cNvSpPr>
            <a:spLocks noGrp="1"/>
          </p:cNvSpPr>
          <p:nvPr>
            <p:ph type="sldNum" sz="quarter" idx="12"/>
          </p:nvPr>
        </p:nvSpPr>
        <p:spPr/>
        <p:txBody>
          <a:bodyPr/>
          <a:lstStyle/>
          <a:p>
            <a:fld id="{F4A33BF1-F1E9-E647-AFA6-03F361898012}" type="slidenum">
              <a:rPr lang="en-GB" smtClean="0"/>
              <a:pPr/>
              <a:t>26</a:t>
            </a:fld>
            <a:endParaRPr lang="en-GB"/>
          </a:p>
        </p:txBody>
      </p:sp>
    </p:spTree>
    <p:extLst>
      <p:ext uri="{BB962C8B-B14F-4D97-AF65-F5344CB8AC3E}">
        <p14:creationId xmlns:p14="http://schemas.microsoft.com/office/powerpoint/2010/main" val="367983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81" y="3140968"/>
            <a:ext cx="1810459" cy="1440160"/>
          </a:xfrm>
        </p:spPr>
        <p:txBody>
          <a:bodyPr>
            <a:normAutofit/>
          </a:bodyPr>
          <a:lstStyle/>
          <a:p>
            <a:r>
              <a:rPr lang="en-US" sz="2800" dirty="0">
                <a:solidFill>
                  <a:schemeClr val="tx1"/>
                </a:solidFill>
              </a:rPr>
              <a:t>Schedule </a:t>
            </a:r>
            <a:r>
              <a:rPr lang="en-US" sz="2000" dirty="0">
                <a:solidFill>
                  <a:schemeClr val="tx1"/>
                </a:solidFill>
              </a:rPr>
              <a:t>(subject to revision)</a:t>
            </a:r>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F4A33BF1-F1E9-E647-AFA6-03F361898012}" type="slidenum">
              <a:rPr lang="en-GB" smtClean="0"/>
              <a:pPr/>
              <a:t>27</a:t>
            </a:fld>
            <a:endParaRPr lang="en-GB"/>
          </a:p>
        </p:txBody>
      </p:sp>
      <p:pic>
        <p:nvPicPr>
          <p:cNvPr id="8" name="Picture 7" descr="A picture containing table&#10;&#10;Description automatically generated">
            <a:extLst>
              <a:ext uri="{FF2B5EF4-FFF2-40B4-BE49-F238E27FC236}">
                <a16:creationId xmlns:a16="http://schemas.microsoft.com/office/drawing/2014/main" id="{45C1C55F-D54F-8E4B-A84F-C1E90AF26E6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872" b="23679"/>
          <a:stretch/>
        </p:blipFill>
        <p:spPr>
          <a:xfrm>
            <a:off x="2709811" y="803732"/>
            <a:ext cx="6451492" cy="6048759"/>
          </a:xfrm>
          <a:prstGeom prst="rect">
            <a:avLst/>
          </a:prstGeom>
        </p:spPr>
      </p:pic>
    </p:spTree>
    <p:extLst>
      <p:ext uri="{BB962C8B-B14F-4D97-AF65-F5344CB8AC3E}">
        <p14:creationId xmlns:p14="http://schemas.microsoft.com/office/powerpoint/2010/main" val="3244766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A5E473-0FC8-41A6-973F-2A1646636B22}"/>
              </a:ext>
            </a:extLst>
          </p:cNvPr>
          <p:cNvSpPr>
            <a:spLocks noGrp="1"/>
          </p:cNvSpPr>
          <p:nvPr>
            <p:ph idx="1"/>
          </p:nvPr>
        </p:nvSpPr>
        <p:spPr>
          <a:xfrm>
            <a:off x="1907704" y="1139529"/>
            <a:ext cx="6591985" cy="4536504"/>
          </a:xfrm>
        </p:spPr>
        <p:txBody>
          <a:bodyPr>
            <a:normAutofit/>
          </a:bodyPr>
          <a:lstStyle/>
          <a:p>
            <a:r>
              <a:rPr lang="en-US" sz="2000" dirty="0"/>
              <a:t>Skipping to the end of the course, you will see that the final deliverable and the LIA Report are due on the day of the last class. The demonstration of the implementation will take place during the College’s exam period, and I will let you know the exact date and time once it has been scheduled. Do not make any travel plans for that period until you know when the demonstration is taking place, since you must be present in order to get any marks for it and that part of the LIA.</a:t>
            </a:r>
          </a:p>
          <a:p>
            <a:r>
              <a:rPr lang="en-US" sz="2000" dirty="0"/>
              <a:t>We will now take a look at the System Development Team Projects document.</a:t>
            </a:r>
          </a:p>
        </p:txBody>
      </p:sp>
      <p:sp>
        <p:nvSpPr>
          <p:cNvPr id="5" name="Slide Number Placeholder 4">
            <a:extLst>
              <a:ext uri="{FF2B5EF4-FFF2-40B4-BE49-F238E27FC236}">
                <a16:creationId xmlns:a16="http://schemas.microsoft.com/office/drawing/2014/main" id="{776A9A79-28BD-48F2-B5F2-C42881E57075}"/>
              </a:ext>
            </a:extLst>
          </p:cNvPr>
          <p:cNvSpPr>
            <a:spLocks noGrp="1"/>
          </p:cNvSpPr>
          <p:nvPr>
            <p:ph type="sldNum" sz="quarter" idx="12"/>
          </p:nvPr>
        </p:nvSpPr>
        <p:spPr/>
        <p:txBody>
          <a:bodyPr/>
          <a:lstStyle/>
          <a:p>
            <a:fld id="{F4A33BF1-F1E9-E647-AFA6-03F361898012}" type="slidenum">
              <a:rPr lang="en-GB" smtClean="0"/>
              <a:pPr/>
              <a:t>28</a:t>
            </a:fld>
            <a:endParaRPr lang="en-GB"/>
          </a:p>
        </p:txBody>
      </p:sp>
    </p:spTree>
    <p:extLst>
      <p:ext uri="{BB962C8B-B14F-4D97-AF65-F5344CB8AC3E}">
        <p14:creationId xmlns:p14="http://schemas.microsoft.com/office/powerpoint/2010/main" val="1566542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4E0525-CE8A-4587-8F35-52F243E54851}"/>
              </a:ext>
            </a:extLst>
          </p:cNvPr>
          <p:cNvSpPr txBox="1">
            <a:spLocks/>
          </p:cNvSpPr>
          <p:nvPr/>
        </p:nvSpPr>
        <p:spPr>
          <a:xfrm>
            <a:off x="745541" y="94420"/>
            <a:ext cx="6589199"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Overview</a:t>
            </a:r>
            <a:endParaRPr lang="en-US" dirty="0">
              <a:solidFill>
                <a:schemeClr val="tx1"/>
              </a:solidFill>
            </a:endParaRPr>
          </a:p>
        </p:txBody>
      </p:sp>
      <p:sp>
        <p:nvSpPr>
          <p:cNvPr id="8" name="Content Placeholder 5">
            <a:extLst>
              <a:ext uri="{FF2B5EF4-FFF2-40B4-BE49-F238E27FC236}">
                <a16:creationId xmlns:a16="http://schemas.microsoft.com/office/drawing/2014/main" id="{CE382926-9F17-471F-BD34-8AC7B3037E62}"/>
              </a:ext>
            </a:extLst>
          </p:cNvPr>
          <p:cNvSpPr txBox="1">
            <a:spLocks/>
          </p:cNvSpPr>
          <p:nvPr/>
        </p:nvSpPr>
        <p:spPr>
          <a:xfrm>
            <a:off x="772544" y="1628800"/>
            <a:ext cx="5554960" cy="418829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CA" sz="2800" dirty="0"/>
              <a:t>Course outline</a:t>
            </a:r>
          </a:p>
          <a:p>
            <a:r>
              <a:rPr lang="en-CA" sz="2800" dirty="0"/>
              <a:t>Schedule</a:t>
            </a:r>
          </a:p>
          <a:p>
            <a:r>
              <a:rPr lang="en-CA" sz="2800" dirty="0"/>
              <a:t>System Development </a:t>
            </a:r>
          </a:p>
          <a:p>
            <a:r>
              <a:rPr lang="en-CA" sz="2800" dirty="0"/>
              <a:t>Team Projects</a:t>
            </a:r>
          </a:p>
        </p:txBody>
      </p:sp>
      <p:pic>
        <p:nvPicPr>
          <p:cNvPr id="10" name="Picture 9">
            <a:extLst>
              <a:ext uri="{FF2B5EF4-FFF2-40B4-BE49-F238E27FC236}">
                <a16:creationId xmlns:a16="http://schemas.microsoft.com/office/drawing/2014/main" id="{B8D13235-0F24-41C0-8AAD-EB5E54A23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758" y="965674"/>
            <a:ext cx="4261242" cy="5514548"/>
          </a:xfrm>
          <a:prstGeom prst="rect">
            <a:avLst/>
          </a:prstGeom>
          <a:solidFill>
            <a:schemeClr val="bg1"/>
          </a:solidFill>
          <a:ln w="19050">
            <a:solidFill>
              <a:schemeClr val="tx1"/>
            </a:solidFill>
          </a:ln>
        </p:spPr>
      </p:pic>
    </p:spTree>
    <p:extLst>
      <p:ext uri="{BB962C8B-B14F-4D97-AF65-F5344CB8AC3E}">
        <p14:creationId xmlns:p14="http://schemas.microsoft.com/office/powerpoint/2010/main" val="3124457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8" grpId="1" uiExpand="1" build="p"/>
      <p:bldP spid="8" grpId="2"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EF8969-DC49-4BB7-B443-98D52522EEE4}"/>
              </a:ext>
            </a:extLst>
          </p:cNvPr>
          <p:cNvSpPr>
            <a:spLocks noGrp="1"/>
          </p:cNvSpPr>
          <p:nvPr>
            <p:ph idx="1"/>
          </p:nvPr>
        </p:nvSpPr>
        <p:spPr>
          <a:xfrm>
            <a:off x="1563605" y="352740"/>
            <a:ext cx="6591985" cy="6172604"/>
          </a:xfrm>
        </p:spPr>
        <p:txBody>
          <a:bodyPr>
            <a:normAutofit/>
          </a:bodyPr>
          <a:lstStyle/>
          <a:p>
            <a:r>
              <a:rPr lang="en-US" sz="2400" dirty="0"/>
              <a:t>This week I would like to go over several topics related to how the course is going to work.</a:t>
            </a:r>
          </a:p>
          <a:p>
            <a:r>
              <a:rPr lang="en-US" sz="2400" dirty="0"/>
              <a:t>First we will go through the course outline.</a:t>
            </a:r>
          </a:p>
          <a:p>
            <a:r>
              <a:rPr lang="en-US" sz="2400" dirty="0"/>
              <a:t>Then we will take a look at the schedule for the course.</a:t>
            </a:r>
          </a:p>
          <a:p>
            <a:r>
              <a:rPr lang="en-US" sz="2400" dirty="0"/>
              <a:t>Finally we will start looking at the System Development Team Projects document.</a:t>
            </a:r>
          </a:p>
          <a:p>
            <a:r>
              <a:rPr lang="en-US" sz="2400" dirty="0"/>
              <a:t>All of these documents, as well as many other useful bits of information, are available on </a:t>
            </a:r>
            <a:r>
              <a:rPr lang="en-US" sz="2400" dirty="0" err="1"/>
              <a:t>Léa</a:t>
            </a:r>
            <a:r>
              <a:rPr lang="en-US" sz="2400" dirty="0"/>
              <a:t>. It might be a good idea for you to get these documents from </a:t>
            </a:r>
            <a:r>
              <a:rPr lang="en-US" sz="2400" dirty="0" err="1"/>
              <a:t>Léa</a:t>
            </a:r>
            <a:r>
              <a:rPr lang="en-US" sz="2400" dirty="0"/>
              <a:t> and have them in front of you as I am talking.</a:t>
            </a:r>
          </a:p>
        </p:txBody>
      </p:sp>
      <p:sp>
        <p:nvSpPr>
          <p:cNvPr id="5" name="Slide Number Placeholder 4">
            <a:extLst>
              <a:ext uri="{FF2B5EF4-FFF2-40B4-BE49-F238E27FC236}">
                <a16:creationId xmlns:a16="http://schemas.microsoft.com/office/drawing/2014/main" id="{39A7325D-4495-4CA8-95E1-D2016A4B8C0E}"/>
              </a:ext>
            </a:extLst>
          </p:cNvPr>
          <p:cNvSpPr>
            <a:spLocks noGrp="1"/>
          </p:cNvSpPr>
          <p:nvPr>
            <p:ph type="sldNum" sz="quarter" idx="12"/>
          </p:nvPr>
        </p:nvSpPr>
        <p:spPr/>
        <p:txBody>
          <a:bodyPr/>
          <a:lstStyle/>
          <a:p>
            <a:fld id="{F4A33BF1-F1E9-E647-AFA6-03F361898012}" type="slidenum">
              <a:rPr lang="en-GB" smtClean="0"/>
              <a:pPr/>
              <a:t>4</a:t>
            </a:fld>
            <a:endParaRPr lang="en-GB"/>
          </a:p>
        </p:txBody>
      </p:sp>
    </p:spTree>
    <p:extLst>
      <p:ext uri="{BB962C8B-B14F-4D97-AF65-F5344CB8AC3E}">
        <p14:creationId xmlns:p14="http://schemas.microsoft.com/office/powerpoint/2010/main" val="1725776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2380" y="426311"/>
            <a:ext cx="6589199" cy="1280890"/>
          </a:xfrm>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475656" y="1219200"/>
            <a:ext cx="7056784" cy="2666826"/>
          </a:xfrm>
        </p:spPr>
        <p:txBody>
          <a:bodyPr>
            <a:normAutofit/>
          </a:bodyPr>
          <a:lstStyle/>
          <a:p>
            <a:pPr marL="0" indent="0">
              <a:buNone/>
            </a:pPr>
            <a:r>
              <a:rPr lang="en-CA" sz="2800" dirty="0"/>
              <a:t>Course description </a:t>
            </a:r>
            <a:r>
              <a:rPr lang="en-CA" sz="2800" i="1" dirty="0"/>
              <a:t>planning, developing, and implementing</a:t>
            </a:r>
          </a:p>
          <a:p>
            <a:pPr marL="0" indent="0">
              <a:buNone/>
            </a:pPr>
            <a:r>
              <a:rPr lang="en-CA" sz="2800" i="1" dirty="0"/>
              <a:t>specification, analysis and design database application, and an appropriate user interface </a:t>
            </a:r>
            <a:endParaRPr lang="en-CA" sz="2800" dirty="0"/>
          </a:p>
        </p:txBody>
      </p:sp>
      <p:sp>
        <p:nvSpPr>
          <p:cNvPr id="5" name="Slide Number Placeholder 4"/>
          <p:cNvSpPr>
            <a:spLocks noGrp="1"/>
          </p:cNvSpPr>
          <p:nvPr>
            <p:ph type="sldNum" sz="quarter" idx="12"/>
          </p:nvPr>
        </p:nvSpPr>
        <p:spPr/>
        <p:txBody>
          <a:bodyPr/>
          <a:lstStyle/>
          <a:p>
            <a:fld id="{F4A33BF1-F1E9-E647-AFA6-03F361898012}" type="slidenum">
              <a:rPr lang="en-GB" smtClean="0"/>
              <a:pPr/>
              <a:t>5</a:t>
            </a:fld>
            <a:endParaRPr lang="en-GB"/>
          </a:p>
        </p:txBody>
      </p:sp>
      <p:pic>
        <p:nvPicPr>
          <p:cNvPr id="9" name="Picture 8" descr="A group of lego figures&#10;&#10;Description automatically generated with low confidence">
            <a:extLst>
              <a:ext uri="{FF2B5EF4-FFF2-40B4-BE49-F238E27FC236}">
                <a16:creationId xmlns:a16="http://schemas.microsoft.com/office/drawing/2014/main" id="{0550E6F0-C884-8C44-A8CE-807CF239F782}"/>
              </a:ext>
            </a:extLst>
          </p:cNvPr>
          <p:cNvPicPr>
            <a:picLocks noChangeAspect="1"/>
          </p:cNvPicPr>
          <p:nvPr/>
        </p:nvPicPr>
        <p:blipFill rotWithShape="1">
          <a:blip r:embed="rId3">
            <a:extLst>
              <a:ext uri="{28A0092B-C50C-407E-A947-70E740481C1C}">
                <a14:useLocalDpi xmlns:a14="http://schemas.microsoft.com/office/drawing/2010/main" val="0"/>
              </a:ext>
            </a:extLst>
          </a:blip>
          <a:srcRect l="5948" t="18215" r="4089" b="5640"/>
          <a:stretch/>
        </p:blipFill>
        <p:spPr>
          <a:xfrm>
            <a:off x="4494820" y="4930943"/>
            <a:ext cx="4752528" cy="1944216"/>
          </a:xfrm>
          <a:prstGeom prst="rect">
            <a:avLst/>
          </a:prstGeom>
          <a:ln w="19050">
            <a:solidFill>
              <a:schemeClr val="tx1"/>
            </a:solidFill>
          </a:ln>
        </p:spPr>
      </p:pic>
      <p:sp>
        <p:nvSpPr>
          <p:cNvPr id="11" name="Content Placeholder 5">
            <a:extLst>
              <a:ext uri="{FF2B5EF4-FFF2-40B4-BE49-F238E27FC236}">
                <a16:creationId xmlns:a16="http://schemas.microsoft.com/office/drawing/2014/main" id="{B47BB72E-079E-1E46-A5EF-233E0C44619B}"/>
              </a:ext>
            </a:extLst>
          </p:cNvPr>
          <p:cNvSpPr txBox="1">
            <a:spLocks/>
          </p:cNvSpPr>
          <p:nvPr/>
        </p:nvSpPr>
        <p:spPr>
          <a:xfrm>
            <a:off x="2123728" y="5021816"/>
            <a:ext cx="2160240" cy="1224136"/>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Aft>
                <a:spcPts val="0"/>
              </a:spcAft>
              <a:buNone/>
            </a:pPr>
            <a:r>
              <a:rPr lang="en-CA" sz="2800" i="1" dirty="0"/>
              <a:t>Students will work in teams</a:t>
            </a:r>
            <a:endParaRPr lang="en-CA" sz="2800" dirty="0"/>
          </a:p>
        </p:txBody>
      </p:sp>
    </p:spTree>
    <p:extLst>
      <p:ext uri="{BB962C8B-B14F-4D97-AF65-F5344CB8AC3E}">
        <p14:creationId xmlns:p14="http://schemas.microsoft.com/office/powerpoint/2010/main" val="4092999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D968F6D-BEE8-43B2-BC2F-B9526E8609CE}"/>
              </a:ext>
            </a:extLst>
          </p:cNvPr>
          <p:cNvSpPr>
            <a:spLocks noGrp="1"/>
          </p:cNvSpPr>
          <p:nvPr>
            <p:ph idx="1"/>
          </p:nvPr>
        </p:nvSpPr>
        <p:spPr>
          <a:xfrm>
            <a:off x="1619672" y="1700808"/>
            <a:ext cx="6591985" cy="2160240"/>
          </a:xfrm>
        </p:spPr>
        <p:txBody>
          <a:bodyPr>
            <a:noAutofit/>
          </a:bodyPr>
          <a:lstStyle/>
          <a:p>
            <a:r>
              <a:rPr lang="en-US" sz="2400" dirty="0"/>
              <a:t>Let’s start with the Course Outline. I am not going to read the entire outline with you, but I will point out some highlights. I expect you to read it in detail. It is the contract between you and the College, so it is important that you understand what is expected of you when you start taking each course.</a:t>
            </a:r>
          </a:p>
        </p:txBody>
      </p:sp>
      <p:sp>
        <p:nvSpPr>
          <p:cNvPr id="5" name="Slide Number Placeholder 4">
            <a:extLst>
              <a:ext uri="{FF2B5EF4-FFF2-40B4-BE49-F238E27FC236}">
                <a16:creationId xmlns:a16="http://schemas.microsoft.com/office/drawing/2014/main" id="{2452153E-DD1C-4833-A20E-0BDD81F1FE0B}"/>
              </a:ext>
            </a:extLst>
          </p:cNvPr>
          <p:cNvSpPr>
            <a:spLocks noGrp="1"/>
          </p:cNvSpPr>
          <p:nvPr>
            <p:ph type="sldNum" sz="quarter" idx="12"/>
          </p:nvPr>
        </p:nvSpPr>
        <p:spPr/>
        <p:txBody>
          <a:bodyPr/>
          <a:lstStyle/>
          <a:p>
            <a:fld id="{F4A33BF1-F1E9-E647-AFA6-03F361898012}" type="slidenum">
              <a:rPr lang="en-GB" smtClean="0"/>
              <a:pPr/>
              <a:t>6</a:t>
            </a:fld>
            <a:endParaRPr lang="en-GB"/>
          </a:p>
        </p:txBody>
      </p:sp>
    </p:spTree>
    <p:extLst>
      <p:ext uri="{BB962C8B-B14F-4D97-AF65-F5344CB8AC3E}">
        <p14:creationId xmlns:p14="http://schemas.microsoft.com/office/powerpoint/2010/main" val="574821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D968F6D-BEE8-43B2-BC2F-B9526E8609CE}"/>
              </a:ext>
            </a:extLst>
          </p:cNvPr>
          <p:cNvSpPr>
            <a:spLocks noGrp="1"/>
          </p:cNvSpPr>
          <p:nvPr>
            <p:ph idx="1"/>
          </p:nvPr>
        </p:nvSpPr>
        <p:spPr>
          <a:xfrm>
            <a:off x="1691680" y="548680"/>
            <a:ext cx="6591985" cy="4176464"/>
          </a:xfrm>
        </p:spPr>
        <p:txBody>
          <a:bodyPr>
            <a:noAutofit/>
          </a:bodyPr>
          <a:lstStyle/>
          <a:p>
            <a:r>
              <a:rPr lang="en-US" dirty="0"/>
              <a:t>The course description is the official description of the course:</a:t>
            </a:r>
          </a:p>
          <a:p>
            <a:pPr marL="0" marR="0" lvl="0" indent="0" algn="l" defTabSz="914400" rtl="0" eaLnBrk="0" fontAlgn="base" latinLnBrk="0" hangingPunct="0">
              <a:spcBef>
                <a:spcPct val="30000"/>
              </a:spcBef>
              <a:spcAft>
                <a:spcPct val="0"/>
              </a:spcAft>
              <a:buClrTx/>
              <a:buSzTx/>
              <a:buFontTx/>
              <a:buNone/>
              <a:tabLst/>
              <a:defRPr/>
            </a:pPr>
            <a:endParaRPr lang="en-CA" dirty="0"/>
          </a:p>
          <a:p>
            <a:pPr defTabSz="914400" eaLnBrk="0" fontAlgn="base" hangingPunct="0">
              <a:spcBef>
                <a:spcPct val="30000"/>
              </a:spcBef>
              <a:spcAft>
                <a:spcPct val="0"/>
              </a:spcAft>
              <a:buClrTx/>
              <a:defRPr/>
            </a:pPr>
            <a:r>
              <a:rPr lang="en-CA" dirty="0"/>
              <a:t>In this course, students study system development, which emphasizes the steps involved in planning, developing, and implementing a business information system including the specification, analysis and design of a database application, and an appropriate user interface. System development topics will include project management together with relevant topics for designing the database application such as information gathering, requirement specification, as well as data modelling and design.</a:t>
            </a:r>
            <a:endParaRPr lang="en-US" dirty="0"/>
          </a:p>
        </p:txBody>
      </p:sp>
      <p:sp>
        <p:nvSpPr>
          <p:cNvPr id="5" name="Slide Number Placeholder 4">
            <a:extLst>
              <a:ext uri="{FF2B5EF4-FFF2-40B4-BE49-F238E27FC236}">
                <a16:creationId xmlns:a16="http://schemas.microsoft.com/office/drawing/2014/main" id="{2452153E-DD1C-4833-A20E-0BDD81F1FE0B}"/>
              </a:ext>
            </a:extLst>
          </p:cNvPr>
          <p:cNvSpPr>
            <a:spLocks noGrp="1"/>
          </p:cNvSpPr>
          <p:nvPr>
            <p:ph type="sldNum" sz="quarter" idx="12"/>
          </p:nvPr>
        </p:nvSpPr>
        <p:spPr/>
        <p:txBody>
          <a:bodyPr/>
          <a:lstStyle/>
          <a:p>
            <a:fld id="{F4A33BF1-F1E9-E647-AFA6-03F361898012}" type="slidenum">
              <a:rPr lang="en-GB" smtClean="0"/>
              <a:pPr/>
              <a:t>7</a:t>
            </a:fld>
            <a:endParaRPr lang="en-GB"/>
          </a:p>
        </p:txBody>
      </p:sp>
    </p:spTree>
    <p:extLst>
      <p:ext uri="{BB962C8B-B14F-4D97-AF65-F5344CB8AC3E}">
        <p14:creationId xmlns:p14="http://schemas.microsoft.com/office/powerpoint/2010/main" val="2913661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29900"/>
            <a:ext cx="6589199" cy="1280890"/>
          </a:xfrm>
        </p:spPr>
        <p:txBody>
          <a:bodyPr>
            <a:normAutofit/>
          </a:bodyPr>
          <a:lstStyle/>
          <a:p>
            <a:r>
              <a:rPr lang="en-US" sz="4000" dirty="0">
                <a:solidFill>
                  <a:schemeClr val="tx1"/>
                </a:solidFill>
              </a:rPr>
              <a:t>Course outline</a:t>
            </a:r>
          </a:p>
        </p:txBody>
      </p:sp>
      <p:sp>
        <p:nvSpPr>
          <p:cNvPr id="6" name="Content Placeholder 5"/>
          <p:cNvSpPr>
            <a:spLocks noGrp="1"/>
          </p:cNvSpPr>
          <p:nvPr>
            <p:ph idx="1"/>
          </p:nvPr>
        </p:nvSpPr>
        <p:spPr>
          <a:xfrm>
            <a:off x="1096206" y="1772816"/>
            <a:ext cx="7931224" cy="4874096"/>
          </a:xfrm>
        </p:spPr>
        <p:txBody>
          <a:bodyPr>
            <a:normAutofit/>
          </a:bodyPr>
          <a:lstStyle/>
          <a:p>
            <a:r>
              <a:rPr lang="en-CA" sz="2000" dirty="0"/>
              <a:t>Project team and project planning </a:t>
            </a:r>
          </a:p>
          <a:p>
            <a:r>
              <a:rPr lang="en-CA" sz="2000" dirty="0"/>
              <a:t>Social responsibility</a:t>
            </a:r>
          </a:p>
          <a:p>
            <a:r>
              <a:rPr lang="en-CA" sz="2000" dirty="0"/>
              <a:t>Use Cases and the UML to model an existing information system </a:t>
            </a:r>
          </a:p>
          <a:p>
            <a:r>
              <a:rPr lang="en-CA" sz="2000" dirty="0"/>
              <a:t>Gather requirements using interviews and existing forms and documents </a:t>
            </a:r>
          </a:p>
          <a:p>
            <a:r>
              <a:rPr lang="en-CA" sz="2000" dirty="0"/>
              <a:t>Record requirements in User Stories</a:t>
            </a:r>
          </a:p>
          <a:p>
            <a:r>
              <a:rPr lang="en-CA" sz="2000" dirty="0"/>
              <a:t>Database design and ER diagrams</a:t>
            </a:r>
          </a:p>
          <a:p>
            <a:r>
              <a:rPr lang="en-CA" sz="2000" dirty="0"/>
              <a:t>User interface design</a:t>
            </a:r>
          </a:p>
          <a:p>
            <a:r>
              <a:rPr lang="en-CA" sz="2000" dirty="0"/>
              <a:t>Design and implement prototype of the application </a:t>
            </a:r>
          </a:p>
        </p:txBody>
      </p:sp>
      <p:sp>
        <p:nvSpPr>
          <p:cNvPr id="5" name="Slide Number Placeholder 4"/>
          <p:cNvSpPr>
            <a:spLocks noGrp="1"/>
          </p:cNvSpPr>
          <p:nvPr>
            <p:ph type="sldNum" sz="quarter" idx="12"/>
          </p:nvPr>
        </p:nvSpPr>
        <p:spPr/>
        <p:txBody>
          <a:bodyPr/>
          <a:lstStyle/>
          <a:p>
            <a:fld id="{F4A33BF1-F1E9-E647-AFA6-03F361898012}" type="slidenum">
              <a:rPr lang="en-GB" smtClean="0"/>
              <a:pPr/>
              <a:t>8</a:t>
            </a:fld>
            <a:endParaRPr lang="en-GB"/>
          </a:p>
        </p:txBody>
      </p:sp>
    </p:spTree>
    <p:extLst>
      <p:ext uri="{BB962C8B-B14F-4D97-AF65-F5344CB8AC3E}">
        <p14:creationId xmlns:p14="http://schemas.microsoft.com/office/powerpoint/2010/main" val="2670785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25D9D46-4E6B-4E87-88E5-1DE01DB25316}"/>
              </a:ext>
            </a:extLst>
          </p:cNvPr>
          <p:cNvSpPr>
            <a:spLocks noGrp="1"/>
          </p:cNvSpPr>
          <p:nvPr>
            <p:ph idx="1"/>
          </p:nvPr>
        </p:nvSpPr>
        <p:spPr>
          <a:xfrm>
            <a:off x="1547664" y="404664"/>
            <a:ext cx="7200800" cy="5832648"/>
          </a:xfrm>
        </p:spPr>
        <p:txBody>
          <a:bodyPr>
            <a:normAutofit/>
          </a:bodyPr>
          <a:lstStyle/>
          <a:p>
            <a:r>
              <a:rPr lang="en-CA" sz="2400" dirty="0"/>
              <a:t>The various topics are listed, and we will cover them all. The intent is not to go into a huge amount of detail about each of the topics, but rather to expose you to what you might typically expect when developing an information system in a commercial or business environment.</a:t>
            </a:r>
            <a:endParaRPr lang="en-CA" sz="2400" i="0" dirty="0"/>
          </a:p>
          <a:p>
            <a:r>
              <a:rPr lang="en-CA" sz="2400" i="0" dirty="0"/>
              <a:t>You will learn about teams, planning and being socially responsible. You will learn about modelling and requirements, as well as database and user interface design. Finally, you will actually implement a prototype of the application.</a:t>
            </a:r>
          </a:p>
        </p:txBody>
      </p:sp>
      <p:sp>
        <p:nvSpPr>
          <p:cNvPr id="5" name="Slide Number Placeholder 4">
            <a:extLst>
              <a:ext uri="{FF2B5EF4-FFF2-40B4-BE49-F238E27FC236}">
                <a16:creationId xmlns:a16="http://schemas.microsoft.com/office/drawing/2014/main" id="{A3CDE8CD-334A-4777-9072-F7295C6C8303}"/>
              </a:ext>
            </a:extLst>
          </p:cNvPr>
          <p:cNvSpPr>
            <a:spLocks noGrp="1"/>
          </p:cNvSpPr>
          <p:nvPr>
            <p:ph type="sldNum" sz="quarter" idx="12"/>
          </p:nvPr>
        </p:nvSpPr>
        <p:spPr/>
        <p:txBody>
          <a:bodyPr/>
          <a:lstStyle/>
          <a:p>
            <a:fld id="{F4A33BF1-F1E9-E647-AFA6-03F361898012}" type="slidenum">
              <a:rPr lang="en-GB" smtClean="0"/>
              <a:pPr/>
              <a:t>9</a:t>
            </a:fld>
            <a:endParaRPr lang="en-GB"/>
          </a:p>
        </p:txBody>
      </p:sp>
    </p:spTree>
    <p:extLst>
      <p:ext uri="{BB962C8B-B14F-4D97-AF65-F5344CB8AC3E}">
        <p14:creationId xmlns:p14="http://schemas.microsoft.com/office/powerpoint/2010/main" val="1242325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4267</TotalTime>
  <Words>3060</Words>
  <Application>Microsoft Office PowerPoint</Application>
  <PresentationFormat>On-screen Show (4:3)</PresentationFormat>
  <Paragraphs>229</Paragraphs>
  <Slides>28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 3</vt:lpstr>
      <vt:lpstr>Wisp</vt:lpstr>
      <vt:lpstr>Getting to know you</vt:lpstr>
      <vt:lpstr>PowerPoint Presentation</vt:lpstr>
      <vt:lpstr>PowerPoint Presentation</vt:lpstr>
      <vt:lpstr>PowerPoint Presentation</vt:lpstr>
      <vt:lpstr>Course outline</vt:lpstr>
      <vt:lpstr>PowerPoint Presentation</vt:lpstr>
      <vt:lpstr>PowerPoint Presentation</vt:lpstr>
      <vt:lpstr>Course outline</vt:lpstr>
      <vt:lpstr>PowerPoint Presentation</vt:lpstr>
      <vt:lpstr>Course outline</vt:lpstr>
      <vt:lpstr>PowerPoint Presentation</vt:lpstr>
      <vt:lpstr>PowerPoint Presentation</vt:lpstr>
      <vt:lpstr>Course outline</vt:lpstr>
      <vt:lpstr>PowerPoint Presentation</vt:lpstr>
      <vt:lpstr>Course outline</vt:lpstr>
      <vt:lpstr>PowerPoint Presentation</vt:lpstr>
      <vt:lpstr>PowerPoint Presentation</vt:lpstr>
      <vt:lpstr>Course outline</vt:lpstr>
      <vt:lpstr>PowerPoint Presentation</vt:lpstr>
      <vt:lpstr>Course outline</vt:lpstr>
      <vt:lpstr>PowerPoint Presentation</vt:lpstr>
      <vt:lpstr>Course outline</vt:lpstr>
      <vt:lpstr>PowerPoint Presentation</vt:lpstr>
      <vt:lpstr>Schedule (subject to revision)</vt:lpstr>
      <vt:lpstr>PowerPoint Presentation</vt:lpstr>
      <vt:lpstr>PowerPoint Presentation</vt:lpstr>
      <vt:lpstr>Schedule (subject to revision)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Development Course Outline</dc:title>
  <dc:subject/>
  <dc:creator/>
  <cp:keywords/>
  <dc:description/>
  <cp:lastModifiedBy>Alex Steinheuser Vilvert</cp:lastModifiedBy>
  <cp:revision>204</cp:revision>
  <dcterms:created xsi:type="dcterms:W3CDTF">2011-08-08T18:05:55Z</dcterms:created>
  <dcterms:modified xsi:type="dcterms:W3CDTF">2023-08-21T13:49:28Z</dcterms:modified>
  <cp:category/>
</cp:coreProperties>
</file>