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9" r:id="rId16"/>
    <p:sldId id="278" r:id="rId17"/>
    <p:sldId id="280" r:id="rId18"/>
    <p:sldId id="282" r:id="rId19"/>
    <p:sldId id="283" r:id="rId20"/>
    <p:sldId id="284" r:id="rId21"/>
    <p:sldId id="285" r:id="rId22"/>
    <p:sldId id="276" r:id="rId23"/>
    <p:sldId id="277" r:id="rId24"/>
    <p:sldId id="281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20" r:id="rId41"/>
    <p:sldId id="321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22" r:id="rId50"/>
    <p:sldId id="308" r:id="rId51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ACF6CEA-F8D2-4357-AF3B-042F4001306B}">
          <p14:sldIdLst>
            <p14:sldId id="256"/>
            <p14:sldId id="257"/>
            <p14:sldId id="258"/>
            <p14:sldId id="259"/>
            <p14:sldId id="260"/>
            <p14:sldId id="268"/>
            <p14:sldId id="261"/>
            <p14:sldId id="269"/>
            <p14:sldId id="270"/>
            <p14:sldId id="271"/>
            <p14:sldId id="272"/>
            <p14:sldId id="273"/>
            <p14:sldId id="274"/>
            <p14:sldId id="275"/>
            <p14:sldId id="279"/>
            <p14:sldId id="278"/>
            <p14:sldId id="280"/>
            <p14:sldId id="282"/>
            <p14:sldId id="283"/>
            <p14:sldId id="284"/>
            <p14:sldId id="285"/>
            <p14:sldId id="276"/>
            <p14:sldId id="277"/>
            <p14:sldId id="281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0"/>
            <p14:sldId id="321"/>
            <p14:sldId id="301"/>
            <p14:sldId id="302"/>
            <p14:sldId id="303"/>
            <p14:sldId id="304"/>
            <p14:sldId id="305"/>
            <p14:sldId id="306"/>
            <p14:sldId id="307"/>
            <p14:sldId id="322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E42CE-BD14-4C9B-B272-25C15A2E5B3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0126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15C3E-47DF-4CDA-AED2-7AD16583B1D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1949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E5F35-C2E6-4C01-AEC1-19A55C31F580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13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155AB-B571-440F-83EF-0572824D365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312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D1EE0-718B-43F9-AF7B-8F807D47AF8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207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20FEB-125B-48F2-8B18-6813836D2E8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463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502188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52EBA-4A14-4095-98C0-DA41D345C1E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025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3085D-E96F-4D38-8FC8-9DEDF6B78D0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504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7E1C3-0EAE-4340-8F1B-B0E7D88B400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038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E8580-95B0-418E-9D3B-D32C45E1856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9258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ACF65-D7D0-494E-953B-A30B90E1804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579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2764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dirty="0" err="1"/>
              <a:t>Cliquez</a:t>
            </a:r>
            <a:r>
              <a:rPr lang="en-CA" altLang="en-US" dirty="0"/>
              <a:t>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Cliquez pour modifier les styles du texte du masque</a:t>
            </a:r>
          </a:p>
          <a:p>
            <a:pPr lvl="1"/>
            <a:r>
              <a:rPr lang="en-CA" altLang="en-US"/>
              <a:t>Deuxième niveau</a:t>
            </a:r>
          </a:p>
          <a:p>
            <a:pPr lvl="2"/>
            <a:r>
              <a:rPr lang="en-CA" altLang="en-US"/>
              <a:t>Troisième niveau</a:t>
            </a:r>
          </a:p>
          <a:p>
            <a:pPr lvl="3"/>
            <a:r>
              <a:rPr lang="en-CA" altLang="en-US"/>
              <a:t>Quatrième niveau</a:t>
            </a:r>
          </a:p>
          <a:p>
            <a:pPr lvl="4"/>
            <a:r>
              <a:rPr lang="en-CA" altLang="en-US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CA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CA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31A525-FD65-450E-B34C-8CC0048226B1}" type="slidenum">
              <a:rPr lang="en-CA" altLang="en-US"/>
              <a:pPr/>
              <a:t>‹#›</a:t>
            </a:fld>
            <a:endParaRPr lang="en-CA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38" y="274638"/>
            <a:ext cx="2953162" cy="1143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fr-CA" altLang="en-US" sz="4400" dirty="0"/>
              <a:t>Introduction to XML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fr-CA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437112"/>
            <a:ext cx="8229600" cy="1689051"/>
          </a:xfrm>
        </p:spPr>
        <p:txBody>
          <a:bodyPr/>
          <a:lstStyle/>
          <a:p>
            <a:r>
              <a:rPr lang="fr-FR" altLang="en-US" dirty="0"/>
              <a:t>The </a:t>
            </a:r>
            <a:r>
              <a:rPr lang="en-CA" altLang="en-US" dirty="0"/>
              <a:t>following</a:t>
            </a:r>
            <a:r>
              <a:rPr lang="fr-FR" altLang="en-US" dirty="0"/>
              <a:t> </a:t>
            </a:r>
            <a:r>
              <a:rPr lang="fr-FR" altLang="en-US" dirty="0" err="1"/>
              <a:t>lines</a:t>
            </a:r>
            <a:r>
              <a:rPr lang="fr-FR" altLang="en-US" dirty="0"/>
              <a:t> </a:t>
            </a:r>
            <a:r>
              <a:rPr lang="fr-FR" altLang="en-US" dirty="0" err="1"/>
              <a:t>define</a:t>
            </a:r>
            <a:r>
              <a:rPr lang="fr-FR" altLang="en-US" dirty="0"/>
              <a:t> 4 </a:t>
            </a:r>
            <a:r>
              <a:rPr lang="fr-FR" altLang="en-US" dirty="0" err="1"/>
              <a:t>child</a:t>
            </a:r>
            <a:r>
              <a:rPr lang="fr-FR" altLang="en-US" dirty="0"/>
              <a:t> </a:t>
            </a:r>
            <a:r>
              <a:rPr lang="fr-FR" altLang="en-US" dirty="0" err="1"/>
              <a:t>elements</a:t>
            </a:r>
            <a:r>
              <a:rPr lang="fr-FR" altLang="en-US" dirty="0"/>
              <a:t> of the </a:t>
            </a:r>
            <a:r>
              <a:rPr lang="fr-FR" altLang="en-US" dirty="0" err="1"/>
              <a:t>root</a:t>
            </a:r>
            <a:r>
              <a:rPr lang="fr-FR" altLang="en-US" dirty="0"/>
              <a:t> </a:t>
            </a:r>
            <a:r>
              <a:rPr lang="fr-FR" altLang="en-US" dirty="0" err="1"/>
              <a:t>node</a:t>
            </a:r>
            <a:r>
              <a:rPr lang="fr-FR" altLang="en-US" dirty="0"/>
              <a:t> (</a:t>
            </a:r>
            <a:r>
              <a:rPr lang="fr-CA" altLang="en-US" dirty="0"/>
              <a:t>destinataire</a:t>
            </a:r>
            <a:r>
              <a:rPr lang="fr-FR" altLang="en-US" dirty="0"/>
              <a:t>, </a:t>
            </a:r>
            <a:r>
              <a:rPr lang="fr-CA" altLang="en-US" dirty="0"/>
              <a:t>source, titre</a:t>
            </a:r>
            <a:r>
              <a:rPr lang="fr-FR" altLang="en-US" dirty="0"/>
              <a:t>, et le contenu)</a:t>
            </a:r>
            <a:endParaRPr lang="fr-CA" alt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68313" y="1628800"/>
            <a:ext cx="8229600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CA" altLang="en-US" dirty="0"/>
              <a:t>&lt;destinataire&gt;Toby&lt;/destinataire&gt;</a:t>
            </a:r>
            <a:br>
              <a:rPr lang="fr-CA" altLang="en-US" dirty="0"/>
            </a:br>
            <a:r>
              <a:rPr lang="fr-CA" altLang="en-US" dirty="0"/>
              <a:t>  &lt;source&gt;Janie&lt;/source&gt;</a:t>
            </a:r>
            <a:br>
              <a:rPr lang="fr-CA" altLang="en-US" dirty="0"/>
            </a:br>
            <a:r>
              <a:rPr lang="fr-CA" altLang="en-US" dirty="0"/>
              <a:t>  &lt;titre&gt;Rappel&lt;/titre&gt;</a:t>
            </a:r>
            <a:br>
              <a:rPr lang="fr-CA" altLang="en-US" dirty="0"/>
            </a:br>
            <a:r>
              <a:rPr lang="fr-CA" altLang="en-US" dirty="0"/>
              <a:t>  &lt;contenu&gt;N’oublie pas ma fête cette fin de semaine&lt;/contenu&gt;</a:t>
            </a:r>
            <a:br>
              <a:rPr lang="fr-CA" altLang="en-US" dirty="0"/>
            </a:br>
            <a:endParaRPr lang="fr-CA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&lt;/note&gt;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The last line defines the closing tag of the root element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Why study XML?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XML plays an important role in a variety of computer systems</a:t>
            </a:r>
          </a:p>
          <a:p>
            <a:r>
              <a:rPr lang="en-CA" altLang="en-US" dirty="0"/>
              <a:t>XML was conceived to store and transfer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XML does nothing?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It might be hard to understand, but XML does not actually do anything</a:t>
            </a:r>
          </a:p>
          <a:p>
            <a:r>
              <a:rPr lang="en-CA" altLang="en-US" dirty="0"/>
              <a:t>XML is simply our data wrapped in tags</a:t>
            </a:r>
          </a:p>
          <a:p>
            <a:r>
              <a:rPr lang="en-CA" altLang="en-US" dirty="0"/>
              <a:t>Someone must write a function of the code that can send it, receive it, store it or display 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XML does not use predefined tags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dirty="0"/>
              <a:t>The XML language does not have any predefined tags</a:t>
            </a:r>
          </a:p>
          <a:p>
            <a:pPr>
              <a:lnSpc>
                <a:spcPct val="90000"/>
              </a:lnSpc>
            </a:pPr>
            <a:r>
              <a:rPr lang="en-CA" altLang="en-US" dirty="0"/>
              <a:t>The keywords in the example below (like &lt;</a:t>
            </a:r>
            <a:r>
              <a:rPr lang="en-CA" altLang="en-US" dirty="0" err="1"/>
              <a:t>destinataire</a:t>
            </a:r>
            <a:r>
              <a:rPr lang="en-CA" altLang="en-US" dirty="0"/>
              <a:t>&gt; &amp; &lt;source&gt;) are not defined in the XML standards. These tags are «invented» by the auteur of the XML document</a:t>
            </a:r>
          </a:p>
          <a:p>
            <a:pPr>
              <a:lnSpc>
                <a:spcPct val="90000"/>
              </a:lnSpc>
            </a:pPr>
            <a:r>
              <a:rPr lang="en-CA" altLang="en-US" dirty="0"/>
              <a:t>With XML, the auteur must define both the tags and the document structure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76438" cy="1786210"/>
          </a:xfrm>
        </p:spPr>
        <p:txBody>
          <a:bodyPr/>
          <a:lstStyle/>
          <a:p>
            <a:r>
              <a:rPr lang="en-CA" altLang="en-US" sz="4000" b="1" u="sng" dirty="0"/>
              <a:t>All</a:t>
            </a:r>
            <a:r>
              <a:rPr lang="en-CA" altLang="en-US" sz="4000" dirty="0"/>
              <a:t> XML tags must have a closing tag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en-CA" altLang="en-US" dirty="0"/>
              <a:t>In HTML, certain elements do not require a closing tag (</a:t>
            </a:r>
            <a:r>
              <a:rPr lang="en-CA" altLang="en-US" dirty="0" err="1"/>
              <a:t>br</a:t>
            </a:r>
            <a:r>
              <a:rPr lang="en-CA" altLang="en-US" dirty="0"/>
              <a:t>, </a:t>
            </a:r>
            <a:r>
              <a:rPr lang="en-CA" altLang="en-US" dirty="0" err="1"/>
              <a:t>img</a:t>
            </a:r>
            <a:r>
              <a:rPr lang="en-CA" altLang="en-US" dirty="0"/>
              <a:t>, …), but in XML </a:t>
            </a:r>
            <a:r>
              <a:rPr lang="en-CA" altLang="en-US" b="1" u="sng" dirty="0"/>
              <a:t>all</a:t>
            </a:r>
            <a:r>
              <a:rPr lang="en-CA" altLang="en-US" dirty="0"/>
              <a:t> elements must have a closing tag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XML tags are case sensitive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The tag &lt;</a:t>
            </a:r>
            <a:r>
              <a:rPr lang="en-CA" altLang="en-US" dirty="0" err="1"/>
              <a:t>lettre</a:t>
            </a:r>
            <a:r>
              <a:rPr lang="en-CA" altLang="en-US" dirty="0"/>
              <a:t>&gt; is different than the tag &lt;</a:t>
            </a:r>
            <a:r>
              <a:rPr lang="en-CA" altLang="en-US" dirty="0" err="1"/>
              <a:t>Lettre</a:t>
            </a:r>
            <a:r>
              <a:rPr lang="en-CA" altLang="en-US" dirty="0"/>
              <a:t>&gt;</a:t>
            </a:r>
          </a:p>
          <a:p>
            <a:r>
              <a:rPr lang="en-CA" altLang="en-US" dirty="0"/>
              <a:t>Opening and closing tags must therefore be written in the same case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/>
              <a:t>All XML elements must be correctly embedded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All XML elements must be properly embedded, such as:</a:t>
            </a:r>
          </a:p>
          <a:p>
            <a:pPr lvl="1"/>
            <a:r>
              <a:rPr lang="en-CA" altLang="en-US" dirty="0"/>
              <a:t>&lt;b&gt;&lt;</a:t>
            </a:r>
            <a:r>
              <a:rPr lang="en-CA" altLang="en-US" dirty="0" err="1"/>
              <a:t>i</a:t>
            </a:r>
            <a:r>
              <a:rPr lang="en-CA" altLang="en-US" dirty="0"/>
              <a:t>&gt;Ce </a:t>
            </a:r>
            <a:r>
              <a:rPr lang="en-CA" altLang="en-US" dirty="0" err="1"/>
              <a:t>texte</a:t>
            </a:r>
            <a:r>
              <a:rPr lang="en-CA" altLang="en-US" dirty="0"/>
              <a:t> </a:t>
            </a:r>
            <a:r>
              <a:rPr lang="en-CA" altLang="en-US" dirty="0" err="1"/>
              <a:t>est</a:t>
            </a:r>
            <a:r>
              <a:rPr lang="en-CA" altLang="en-US" dirty="0"/>
              <a:t> </a:t>
            </a:r>
            <a:r>
              <a:rPr lang="en-CA" altLang="en-US" dirty="0" err="1"/>
              <a:t>en</a:t>
            </a:r>
            <a:r>
              <a:rPr lang="en-CA" altLang="en-US" dirty="0"/>
              <a:t> </a:t>
            </a:r>
            <a:r>
              <a:rPr lang="en-CA" altLang="en-US" dirty="0" err="1"/>
              <a:t>gras</a:t>
            </a:r>
            <a:r>
              <a:rPr lang="en-CA" altLang="en-US" dirty="0"/>
              <a:t> et </a:t>
            </a:r>
            <a:r>
              <a:rPr lang="en-CA" altLang="en-US" dirty="0" err="1"/>
              <a:t>en</a:t>
            </a:r>
            <a:r>
              <a:rPr lang="en-CA" altLang="en-US" dirty="0"/>
              <a:t> </a:t>
            </a:r>
            <a:r>
              <a:rPr lang="en-CA" altLang="en-US" dirty="0" err="1"/>
              <a:t>italique</a:t>
            </a:r>
            <a:r>
              <a:rPr lang="en-CA" altLang="en-US" dirty="0"/>
              <a:t>&lt;/</a:t>
            </a:r>
            <a:r>
              <a:rPr lang="en-CA" altLang="en-US" dirty="0" err="1"/>
              <a:t>i</a:t>
            </a:r>
            <a:r>
              <a:rPr lang="en-CA" altLang="en-US" dirty="0"/>
              <a:t>&gt;&lt;/b&gt; </a:t>
            </a:r>
          </a:p>
          <a:p>
            <a:pPr lvl="2"/>
            <a:r>
              <a:rPr lang="en-CA" altLang="en-US" dirty="0"/>
              <a:t>even if HTML accepts the following code:</a:t>
            </a:r>
          </a:p>
          <a:p>
            <a:pPr lvl="2"/>
            <a:r>
              <a:rPr lang="en-CA" altLang="en-US" dirty="0"/>
              <a:t>&lt;b&gt;&lt;</a:t>
            </a:r>
            <a:r>
              <a:rPr lang="en-CA" altLang="en-US" dirty="0" err="1"/>
              <a:t>i</a:t>
            </a:r>
            <a:r>
              <a:rPr lang="en-CA" altLang="en-US" dirty="0"/>
              <a:t>&gt;Ce </a:t>
            </a:r>
            <a:r>
              <a:rPr lang="en-CA" altLang="en-US" dirty="0" err="1"/>
              <a:t>texte</a:t>
            </a:r>
            <a:r>
              <a:rPr lang="en-CA" altLang="en-US" dirty="0"/>
              <a:t> </a:t>
            </a:r>
            <a:r>
              <a:rPr lang="en-CA" altLang="en-US" dirty="0" err="1"/>
              <a:t>est</a:t>
            </a:r>
            <a:r>
              <a:rPr lang="en-CA" altLang="en-US" dirty="0"/>
              <a:t> </a:t>
            </a:r>
            <a:r>
              <a:rPr lang="en-CA" altLang="en-US" dirty="0" err="1"/>
              <a:t>en</a:t>
            </a:r>
            <a:r>
              <a:rPr lang="en-CA" altLang="en-US" dirty="0"/>
              <a:t> </a:t>
            </a:r>
            <a:r>
              <a:rPr lang="en-CA" altLang="en-US" dirty="0" err="1"/>
              <a:t>gras</a:t>
            </a:r>
            <a:r>
              <a:rPr lang="en-CA" altLang="en-US" dirty="0"/>
              <a:t> et </a:t>
            </a:r>
            <a:r>
              <a:rPr lang="en-CA" altLang="en-US" dirty="0" err="1"/>
              <a:t>en</a:t>
            </a:r>
            <a:r>
              <a:rPr lang="en-CA" altLang="en-US" dirty="0"/>
              <a:t> </a:t>
            </a:r>
            <a:r>
              <a:rPr lang="en-CA" altLang="en-US" dirty="0" err="1"/>
              <a:t>italique</a:t>
            </a:r>
            <a:r>
              <a:rPr lang="en-CA" altLang="en-US" dirty="0"/>
              <a:t>&lt;/b&gt;&lt;/</a:t>
            </a:r>
            <a:r>
              <a:rPr lang="en-CA" altLang="en-US" dirty="0" err="1"/>
              <a:t>i</a:t>
            </a:r>
            <a:r>
              <a:rPr lang="en-CA" altLang="en-US" dirty="0"/>
              <a:t>&gt;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/>
              <a:t>All XML documents must have a root element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dirty="0"/>
              <a:t>All XML documents must have a unique pair of tags (open/close) to define the root element</a:t>
            </a:r>
          </a:p>
          <a:p>
            <a:pPr>
              <a:lnSpc>
                <a:spcPct val="90000"/>
              </a:lnSpc>
            </a:pPr>
            <a:r>
              <a:rPr lang="en-CA" altLang="en-US" dirty="0"/>
              <a:t>All other elements must be imbedded in the root element</a:t>
            </a:r>
          </a:p>
          <a:p>
            <a:pPr>
              <a:lnSpc>
                <a:spcPct val="90000"/>
              </a:lnSpc>
            </a:pPr>
            <a:r>
              <a:rPr lang="en-CA" altLang="en-US" dirty="0"/>
              <a:t>All elements may have sub-elements (children)</a:t>
            </a:r>
          </a:p>
          <a:p>
            <a:pPr lvl="1">
              <a:lnSpc>
                <a:spcPct val="90000"/>
              </a:lnSpc>
            </a:pPr>
            <a:r>
              <a:rPr lang="en-CA" altLang="en-US" dirty="0"/>
              <a:t>These sub-elements must be correctly imbedded in their parent element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dirty="0"/>
              <a:t>Attribute values must always be between quotes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r>
              <a:rPr lang="en-CA" altLang="en-US" dirty="0"/>
              <a:t>XML elements may have attributes in pairs name/value (like in HTML)</a:t>
            </a:r>
          </a:p>
          <a:p>
            <a:r>
              <a:rPr lang="en-CA" altLang="en-US" dirty="0"/>
              <a:t>In XML the value of an attribute must always be in quotes</a:t>
            </a:r>
          </a:p>
          <a:p>
            <a:endParaRPr lang="en-CA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fr-CA" altLang="en-US" dirty="0"/>
              <a:t>XML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en-CA" altLang="en-US" dirty="0"/>
              <a:t>XML is an acronym for </a:t>
            </a:r>
            <a:r>
              <a:rPr lang="en-CA" altLang="en-US" dirty="0" err="1"/>
              <a:t>E</a:t>
            </a:r>
            <a:r>
              <a:rPr lang="en-CA" altLang="en-US" b="1" dirty="0" err="1"/>
              <a:t>X</a:t>
            </a:r>
            <a:r>
              <a:rPr lang="en-CA" altLang="en-US" dirty="0" err="1"/>
              <a:t>tensible</a:t>
            </a:r>
            <a:r>
              <a:rPr lang="en-CA" altLang="en-US" dirty="0"/>
              <a:t> </a:t>
            </a:r>
            <a:r>
              <a:rPr lang="en-CA" altLang="en-US" b="1" dirty="0"/>
              <a:t>M</a:t>
            </a:r>
            <a:r>
              <a:rPr lang="en-CA" altLang="en-US" dirty="0"/>
              <a:t>arkup </a:t>
            </a:r>
            <a:r>
              <a:rPr lang="en-CA" altLang="en-US" b="1" dirty="0"/>
              <a:t>L</a:t>
            </a:r>
            <a:r>
              <a:rPr lang="en-CA" altLang="en-US" dirty="0"/>
              <a:t>anguage</a:t>
            </a:r>
          </a:p>
          <a:p>
            <a:r>
              <a:rPr lang="en-CA" altLang="en-US" dirty="0"/>
              <a:t>XML was created to store and transfer data</a:t>
            </a:r>
          </a:p>
          <a:p>
            <a:r>
              <a:rPr lang="en-CA" altLang="en-US" dirty="0"/>
              <a:t>XML was created to be both readable by humans and machines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dirty="0"/>
              <a:t>The first </a:t>
            </a:r>
            <a:r>
              <a:rPr lang="fr-FR" altLang="en-US" dirty="0" err="1"/>
              <a:t>is</a:t>
            </a:r>
            <a:r>
              <a:rPr lang="fr-FR" altLang="en-US" dirty="0"/>
              <a:t> incorrect, the second </a:t>
            </a:r>
            <a:r>
              <a:rPr lang="fr-FR" altLang="en-US" dirty="0" err="1"/>
              <a:t>iscorrect</a:t>
            </a:r>
            <a:r>
              <a:rPr lang="fr-FR" altLang="en-US" dirty="0"/>
              <a:t>:</a:t>
            </a:r>
          </a:p>
          <a:p>
            <a:pPr lvl="1"/>
            <a:r>
              <a:rPr lang="en-CA" altLang="en-US" dirty="0"/>
              <a:t>&lt;note date=12/11/99&gt; </a:t>
            </a:r>
          </a:p>
          <a:p>
            <a:pPr lvl="1"/>
            <a:r>
              <a:rPr lang="en-CA" altLang="en-US" dirty="0"/>
              <a:t>&lt;note date=“12/11/99”&gt; </a:t>
            </a:r>
            <a:endParaRPr lang="fr-CA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Avoid using attributes?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800" dirty="0"/>
              <a:t>There exists certain problems when using attributes: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/>
              <a:t>Attributes cannot contain multiples values (elements can)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/>
              <a:t>Attributes are not extensible (for future changes)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/>
              <a:t>Attributes cannot describe structures (like child elements can)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/>
              <a:t>Attributes are harder to manipulate by code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/>
              <a:t>Attribute values are not  easy to tester against a DTD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XML is Extensible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en-CA" altLang="en-US" dirty="0"/>
              <a:t>The majority of XML applications will keep working as intended, even if new data is added (or removed)</a:t>
            </a:r>
          </a:p>
          <a:p>
            <a:endParaRPr lang="en-CA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sz="2800" dirty="0"/>
              <a:t>Imagine an application </a:t>
            </a:r>
            <a:r>
              <a:rPr lang="en-CA" altLang="en-US" sz="2800" dirty="0"/>
              <a:t>designed</a:t>
            </a:r>
            <a:r>
              <a:rPr lang="fr-FR" altLang="en-US" sz="2800" dirty="0"/>
              <a:t> to display the original version of note.xml (&lt;destinataire&gt; &lt;source&gt; &lt;titre&gt; &lt;</a:t>
            </a:r>
            <a:r>
              <a:rPr lang="fr-CA" altLang="en-US" sz="2800" dirty="0"/>
              <a:t>contenu</a:t>
            </a:r>
            <a:r>
              <a:rPr lang="fr-FR" altLang="en-US" sz="2800" dirty="0"/>
              <a:t>&gt;).</a:t>
            </a:r>
          </a:p>
          <a:p>
            <a:r>
              <a:rPr lang="en-CA" altLang="en-US" sz="2800" dirty="0"/>
              <a:t>Then imagine a more recent version of note.xml with 2 new tags &lt;date&gt; &amp; &lt;</a:t>
            </a:r>
            <a:r>
              <a:rPr lang="en-CA" altLang="en-US" sz="2800" dirty="0" err="1"/>
              <a:t>heure</a:t>
            </a:r>
            <a:r>
              <a:rPr lang="en-CA" altLang="en-US" sz="2800" dirty="0"/>
              <a:t>&gt;, and tags the &lt;titre&gt; tag will be removed</a:t>
            </a:r>
          </a:p>
          <a:p>
            <a:r>
              <a:rPr lang="en-CA" altLang="en-US" sz="2800" dirty="0"/>
              <a:t>The manner in which the XML is constructed, the previous version of the application may still work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note2.xml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/>
              <a:t>&lt;?xml version="1.0" </a:t>
            </a:r>
            <a:r>
              <a:rPr lang="fr-CA" altLang="en-US" dirty="0" err="1"/>
              <a:t>encoding</a:t>
            </a:r>
            <a:r>
              <a:rPr lang="fr-CA" altLang="en-US" dirty="0"/>
              <a:t>="UTF-8"?&gt;</a:t>
            </a:r>
            <a:br>
              <a:rPr lang="fr-CA" altLang="en-US" dirty="0"/>
            </a:br>
            <a:r>
              <a:rPr lang="fr-CA" altLang="en-US" dirty="0"/>
              <a:t>&lt;note&gt;</a:t>
            </a:r>
            <a:br>
              <a:rPr lang="fr-CA" altLang="en-US" dirty="0"/>
            </a:br>
            <a:r>
              <a:rPr lang="fr-CA" altLang="en-US" dirty="0"/>
              <a:t>  &lt;destinataire&gt;Toby&lt;/destinataire&gt;</a:t>
            </a:r>
            <a:br>
              <a:rPr lang="fr-CA" altLang="en-US" dirty="0"/>
            </a:br>
            <a:r>
              <a:rPr lang="fr-CA" altLang="en-US" dirty="0"/>
              <a:t>  &lt;source&gt;Janie&lt;/source&gt;</a:t>
            </a:r>
            <a:br>
              <a:rPr lang="fr-CA" altLang="en-US" dirty="0"/>
            </a:br>
            <a:r>
              <a:rPr lang="fr-CA" altLang="en-US" dirty="0"/>
              <a:t>  &lt;date&gt;20-08-2016&lt;/date&gt;                                                                           &lt;heure&gt;13:00:00&lt;/heure&gt;                          &lt;contenu&gt;N’oublie pas ma fête cette fin de semaine&lt;/contenu&gt;</a:t>
            </a:r>
            <a:br>
              <a:rPr lang="fr-CA" altLang="en-US" dirty="0"/>
            </a:br>
            <a:r>
              <a:rPr lang="fr-CA" altLang="en-US" dirty="0"/>
              <a:t>&lt;/note&gt;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How to use XML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XML is used in a variety of web developments</a:t>
            </a:r>
          </a:p>
          <a:p>
            <a:r>
              <a:rPr lang="en-CA" altLang="en-US" dirty="0"/>
              <a:t>XML is often used to separate the data from the presentation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XML Separates data from </a:t>
            </a:r>
            <a:r>
              <a:rPr lang="en-CA" altLang="en-US" sz="4000"/>
              <a:t>the presentation</a:t>
            </a:r>
            <a:endParaRPr lang="en-CA" altLang="en-US" sz="40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XML does not contain information about the way the data is displayed.</a:t>
            </a:r>
          </a:p>
          <a:p>
            <a:r>
              <a:rPr lang="en-CA" altLang="en-US" dirty="0"/>
              <a:t>The same XML data can be used in multiple presentation scenarios.</a:t>
            </a:r>
          </a:p>
          <a:p>
            <a:r>
              <a:rPr lang="en-CA" altLang="en-US" dirty="0"/>
              <a:t>In XML, there is a complete separation between the data and the presentation.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76438" cy="2002234"/>
          </a:xfrm>
        </p:spPr>
        <p:txBody>
          <a:bodyPr/>
          <a:lstStyle/>
          <a:p>
            <a:r>
              <a:rPr lang="en-CA" altLang="en-US" sz="4000" dirty="0"/>
              <a:t>XML is often complementary to the HTML format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CA" altLang="en-US" dirty="0"/>
              <a:t>In many HTML applications, XML is used to pour store or  transfer data, while HTML is used to format and transfer that same 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XML separates the data from HTML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2800" dirty="0"/>
              <a:t>While displaying data in HTML, you should not have to change your HTML file when your data changes.</a:t>
            </a:r>
          </a:p>
          <a:p>
            <a:r>
              <a:rPr lang="en-CA" altLang="en-US" sz="2800" dirty="0"/>
              <a:t>In XML, the data can be stored in separate XML files.</a:t>
            </a:r>
          </a:p>
          <a:p>
            <a:r>
              <a:rPr lang="en-CA" altLang="en-US" sz="2800" dirty="0"/>
              <a:t>With just a few lines of JavaScript code, you can read an XML file and et update the content of an HTML page.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Arborescence XML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The XML documents form a tree structure that starts at the “root” and end with “leaves”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XML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XML is a tag based language, a little like HTML</a:t>
            </a:r>
          </a:p>
          <a:p>
            <a:r>
              <a:rPr lang="en-CA" altLang="en-US" dirty="0"/>
              <a:t>XML was conceived to describe data</a:t>
            </a:r>
          </a:p>
          <a:p>
            <a:r>
              <a:rPr lang="en-CA" altLang="en-US" dirty="0"/>
              <a:t>XML tags are not predefined within XML (You can define your own tags)</a:t>
            </a:r>
          </a:p>
          <a:p>
            <a:endParaRPr lang="en-CA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Graphic</a:t>
            </a:r>
          </a:p>
        </p:txBody>
      </p:sp>
      <p:pic>
        <p:nvPicPr>
          <p:cNvPr id="37893" name="Picture 5" descr="node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458913"/>
            <a:ext cx="8569325" cy="4848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76438" cy="1858218"/>
          </a:xfrm>
        </p:spPr>
        <p:txBody>
          <a:bodyPr/>
          <a:lstStyle/>
          <a:p>
            <a:r>
              <a:rPr lang="en-CA" altLang="en-US" sz="3600" dirty="0"/>
              <a:t>The following represents books in this XML file (bookstore.xml)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1600" dirty="0"/>
              <a:t>&lt;?xml version="1.0" encoding="UTF-8</a:t>
            </a:r>
            <a:r>
              <a:rPr lang="en-CA" altLang="en-US" sz="1600" b="1" dirty="0"/>
              <a:t>"</a:t>
            </a:r>
            <a:r>
              <a:rPr lang="en-CA" altLang="en-US" sz="1600" dirty="0"/>
              <a:t>?&gt;</a:t>
            </a:r>
            <a:br>
              <a:rPr lang="en-CA" altLang="en-US" sz="1600" dirty="0"/>
            </a:br>
            <a:r>
              <a:rPr lang="en-CA" altLang="en-US" sz="1600" dirty="0"/>
              <a:t>&lt;bookstore&gt;</a:t>
            </a:r>
            <a:br>
              <a:rPr lang="en-CA" altLang="en-US" sz="1600" dirty="0"/>
            </a:br>
            <a:r>
              <a:rPr lang="en-CA" altLang="en-US" sz="1600" dirty="0"/>
              <a:t>  &lt;book category="cooking"&gt;</a:t>
            </a:r>
            <a:br>
              <a:rPr lang="en-CA" altLang="en-US" sz="1600" dirty="0"/>
            </a:br>
            <a:r>
              <a:rPr lang="en-CA" altLang="en-US" sz="1600" dirty="0"/>
              <a:t>    &lt;title </a:t>
            </a:r>
            <a:r>
              <a:rPr lang="en-CA" altLang="en-US" sz="1600" dirty="0" err="1"/>
              <a:t>lang</a:t>
            </a:r>
            <a:r>
              <a:rPr lang="en-CA" altLang="en-US" sz="1600" dirty="0"/>
              <a:t>="</a:t>
            </a:r>
            <a:r>
              <a:rPr lang="en-CA" altLang="en-US" sz="1600" dirty="0" err="1"/>
              <a:t>en</a:t>
            </a:r>
            <a:r>
              <a:rPr lang="en-CA" altLang="en-US" sz="1600" dirty="0"/>
              <a:t>"&gt;Everyday Italian&lt;/title&gt;</a:t>
            </a:r>
            <a:br>
              <a:rPr lang="en-CA" altLang="en-US" sz="1600" dirty="0"/>
            </a:br>
            <a:r>
              <a:rPr lang="en-CA" altLang="en-US" sz="1600" dirty="0"/>
              <a:t>    &lt;author&gt;Giada De </a:t>
            </a:r>
            <a:r>
              <a:rPr lang="en-CA" altLang="en-US" sz="1600" dirty="0" err="1"/>
              <a:t>Laurentiis</a:t>
            </a:r>
            <a:r>
              <a:rPr lang="en-CA" altLang="en-US" sz="1600" dirty="0"/>
              <a:t>&lt;/author&gt;</a:t>
            </a:r>
            <a:br>
              <a:rPr lang="en-CA" altLang="en-US" sz="1600" dirty="0"/>
            </a:br>
            <a:r>
              <a:rPr lang="en-CA" altLang="en-US" sz="1600" dirty="0"/>
              <a:t>    &lt;year&gt;2005&lt;/year&gt;</a:t>
            </a:r>
            <a:br>
              <a:rPr lang="en-CA" altLang="en-US" sz="1600" dirty="0"/>
            </a:br>
            <a:r>
              <a:rPr lang="en-CA" altLang="en-US" sz="1600" dirty="0"/>
              <a:t>    &lt;price&gt;30.00&lt;/price&gt;</a:t>
            </a:r>
            <a:br>
              <a:rPr lang="en-CA" altLang="en-US" sz="1600" dirty="0"/>
            </a:br>
            <a:r>
              <a:rPr lang="en-CA" altLang="en-US" sz="1600" dirty="0"/>
              <a:t>  &lt;/book&gt;</a:t>
            </a:r>
            <a:br>
              <a:rPr lang="en-CA" altLang="en-US" sz="1600" dirty="0"/>
            </a:br>
            <a:r>
              <a:rPr lang="en-CA" altLang="en-US" sz="1600" dirty="0"/>
              <a:t>  &lt;book category="children"&gt;</a:t>
            </a:r>
            <a:br>
              <a:rPr lang="en-CA" altLang="en-US" sz="1600" dirty="0"/>
            </a:br>
            <a:r>
              <a:rPr lang="en-CA" altLang="en-US" sz="1600" dirty="0"/>
              <a:t>    &lt;title </a:t>
            </a:r>
            <a:r>
              <a:rPr lang="en-CA" altLang="en-US" sz="1600" dirty="0" err="1"/>
              <a:t>lang</a:t>
            </a:r>
            <a:r>
              <a:rPr lang="en-CA" altLang="en-US" sz="1600" dirty="0"/>
              <a:t>="</a:t>
            </a:r>
            <a:r>
              <a:rPr lang="en-CA" altLang="en-US" sz="1600" dirty="0" err="1"/>
              <a:t>en</a:t>
            </a:r>
            <a:r>
              <a:rPr lang="en-CA" altLang="en-US" sz="1600" dirty="0"/>
              <a:t>"&gt;Harry Potter&lt;/title&gt;</a:t>
            </a:r>
            <a:br>
              <a:rPr lang="en-CA" altLang="en-US" sz="1600" dirty="0"/>
            </a:br>
            <a:r>
              <a:rPr lang="en-CA" altLang="en-US" sz="1600" dirty="0"/>
              <a:t>    &lt;author&gt;J K. Rowling&lt;/author&gt;</a:t>
            </a:r>
            <a:br>
              <a:rPr lang="en-CA" altLang="en-US" sz="1600" dirty="0"/>
            </a:br>
            <a:r>
              <a:rPr lang="en-CA" altLang="en-US" sz="1600" dirty="0"/>
              <a:t>    &lt;year&gt;2005&lt;/year&gt;</a:t>
            </a:r>
            <a:br>
              <a:rPr lang="en-CA" altLang="en-US" sz="1600" dirty="0"/>
            </a:br>
            <a:r>
              <a:rPr lang="en-CA" altLang="en-US" sz="1600" dirty="0"/>
              <a:t>    &lt;price&gt;29.99&lt;/price&gt;</a:t>
            </a:r>
            <a:br>
              <a:rPr lang="en-CA" altLang="en-US" sz="1600" dirty="0"/>
            </a:br>
            <a:r>
              <a:rPr lang="en-CA" altLang="en-US" sz="1600" dirty="0"/>
              <a:t>  &lt;/book&gt;</a:t>
            </a:r>
            <a:br>
              <a:rPr lang="en-CA" altLang="en-US" sz="1600" dirty="0"/>
            </a:br>
            <a:r>
              <a:rPr lang="en-CA" altLang="en-US" sz="1600" dirty="0"/>
              <a:t>  &lt;book category="web"&gt;</a:t>
            </a:r>
            <a:br>
              <a:rPr lang="en-CA" altLang="en-US" sz="1600" dirty="0"/>
            </a:br>
            <a:r>
              <a:rPr lang="en-CA" altLang="en-US" sz="1600" dirty="0"/>
              <a:t>    &lt;title </a:t>
            </a:r>
            <a:r>
              <a:rPr lang="en-CA" altLang="en-US" sz="1600" dirty="0" err="1"/>
              <a:t>lang</a:t>
            </a:r>
            <a:r>
              <a:rPr lang="en-CA" altLang="en-US" sz="1600" dirty="0"/>
              <a:t>="</a:t>
            </a:r>
            <a:r>
              <a:rPr lang="en-CA" altLang="en-US" sz="1600" dirty="0" err="1"/>
              <a:t>en</a:t>
            </a:r>
            <a:r>
              <a:rPr lang="en-CA" altLang="en-US" sz="1600" dirty="0"/>
              <a:t>"&gt;Learning XML&lt;/title&gt;</a:t>
            </a:r>
            <a:br>
              <a:rPr lang="en-CA" altLang="en-US" sz="1600" dirty="0"/>
            </a:br>
            <a:r>
              <a:rPr lang="en-CA" altLang="en-US" sz="1600" dirty="0"/>
              <a:t>    &lt;author&gt;Erik T. Ray&lt;/author&gt;</a:t>
            </a:r>
            <a:br>
              <a:rPr lang="en-CA" altLang="en-US" sz="1600" dirty="0"/>
            </a:br>
            <a:r>
              <a:rPr lang="en-CA" altLang="en-US" sz="1600" dirty="0"/>
              <a:t>    &lt;year&gt;2003&lt;/year&gt;</a:t>
            </a:r>
            <a:br>
              <a:rPr lang="en-CA" altLang="en-US" sz="1600" dirty="0"/>
            </a:br>
            <a:r>
              <a:rPr lang="en-CA" altLang="en-US" sz="1600" dirty="0"/>
              <a:t>    &lt;price&gt;39.95&lt;/price&gt;</a:t>
            </a:r>
            <a:br>
              <a:rPr lang="en-CA" altLang="en-US" sz="1600" dirty="0"/>
            </a:br>
            <a:r>
              <a:rPr lang="en-CA" altLang="en-US" sz="1600" dirty="0"/>
              <a:t>  &lt;/book&gt;</a:t>
            </a:r>
            <a:br>
              <a:rPr lang="en-CA" altLang="en-US" sz="1600" dirty="0"/>
            </a:br>
            <a:r>
              <a:rPr lang="en-CA" altLang="en-US" sz="1600" dirty="0"/>
              <a:t>&lt;/bookstore&gt; </a:t>
            </a:r>
            <a:endParaRPr lang="fr-CA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XML tree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XML documents are composed in a treelike structure</a:t>
            </a:r>
          </a:p>
          <a:p>
            <a:r>
              <a:rPr lang="en-CA" altLang="en-US" dirty="0"/>
              <a:t>An XML tree starts with a root element as well as branches that lead from the root to the children</a:t>
            </a:r>
          </a:p>
          <a:p>
            <a:r>
              <a:rPr lang="en-CA" altLang="en-US" dirty="0"/>
              <a:t>All the elements can also have their own sub-elements (child nodes)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Terminology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2800" dirty="0"/>
              <a:t>The terms parent, child and sibling are used to describe relationships between elements.</a:t>
            </a:r>
          </a:p>
          <a:p>
            <a:r>
              <a:rPr lang="en-CA" altLang="en-US" sz="2800" dirty="0"/>
              <a:t>The parents have children. The children have parents. Siblings are children at the same level.</a:t>
            </a:r>
          </a:p>
          <a:p>
            <a:r>
              <a:rPr lang="en-CA" altLang="en-US" sz="2800" dirty="0"/>
              <a:t>All elements can have content (“Harry Potter”) and attributes (</a:t>
            </a:r>
            <a:r>
              <a:rPr lang="en-CA" altLang="en-US" sz="2800" dirty="0" err="1"/>
              <a:t>catégorie</a:t>
            </a:r>
            <a:r>
              <a:rPr lang="en-CA" altLang="en-US" sz="2800" dirty="0"/>
              <a:t> = "cooking").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Auto-descriptive syntax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dirty="0"/>
              <a:t>XML uses an auto-</a:t>
            </a:r>
            <a:r>
              <a:rPr lang="fr-CA" altLang="en-US" dirty="0"/>
              <a:t>descriptive</a:t>
            </a:r>
            <a:r>
              <a:rPr lang="fr-FR" altLang="en-US" dirty="0"/>
              <a:t> </a:t>
            </a:r>
            <a:r>
              <a:rPr lang="en-CA" altLang="en-US" dirty="0"/>
              <a:t>syntax</a:t>
            </a:r>
          </a:p>
          <a:p>
            <a:r>
              <a:rPr lang="fr-FR" altLang="en-US" dirty="0"/>
              <a:t>The prologue </a:t>
            </a:r>
            <a:r>
              <a:rPr lang="en-CA" altLang="en-US" dirty="0"/>
              <a:t>defines</a:t>
            </a:r>
            <a:r>
              <a:rPr lang="fr-FR" altLang="en-US" dirty="0"/>
              <a:t> the XML version and the </a:t>
            </a:r>
            <a:r>
              <a:rPr lang="en-CA" altLang="en-US" dirty="0"/>
              <a:t>character</a:t>
            </a:r>
            <a:r>
              <a:rPr lang="fr-FR" altLang="en-US" dirty="0"/>
              <a:t> </a:t>
            </a:r>
            <a:r>
              <a:rPr lang="en-CA" altLang="en-US" dirty="0"/>
              <a:t>coding</a:t>
            </a:r>
            <a:r>
              <a:rPr lang="fr-FR" altLang="en-US" dirty="0"/>
              <a:t>:</a:t>
            </a:r>
          </a:p>
          <a:p>
            <a:pPr lvl="1"/>
            <a:r>
              <a:rPr lang="en-CA" altLang="en-US" dirty="0"/>
              <a:t>&lt;?xml version="1.0" encoding="UTF-8</a:t>
            </a:r>
            <a:r>
              <a:rPr lang="en-CA" altLang="en-US" b="1" dirty="0"/>
              <a:t>"</a:t>
            </a:r>
            <a:r>
              <a:rPr lang="en-CA" altLang="en-US" dirty="0"/>
              <a:t>?&gt; </a:t>
            </a:r>
          </a:p>
          <a:p>
            <a:r>
              <a:rPr lang="en-CA" altLang="en-US" dirty="0"/>
              <a:t>The following line is the root element of the document:</a:t>
            </a:r>
          </a:p>
          <a:p>
            <a:pPr lvl="1"/>
            <a:r>
              <a:rPr lang="en-CA" altLang="en-US" dirty="0"/>
              <a:t>&lt;bookstore&gt; </a:t>
            </a:r>
          </a:p>
          <a:p>
            <a:pPr lvl="1"/>
            <a:endParaRPr lang="fr-CA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Auto-descriptive syntax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800" dirty="0"/>
              <a:t>The following  line creates the element &lt;book&gt;:</a:t>
            </a:r>
          </a:p>
          <a:p>
            <a:pPr lvl="1"/>
            <a:r>
              <a:rPr lang="en-CA" altLang="en-US" sz="2400" dirty="0"/>
              <a:t>&lt;book category="cooking"&gt; </a:t>
            </a:r>
          </a:p>
          <a:p>
            <a:r>
              <a:rPr lang="en-CA" altLang="en-US" sz="2800" dirty="0"/>
              <a:t>The &lt;book&gt; element  has 4 child elements: &lt;title&gt;, &lt;author&gt;, &lt;year&gt;, &lt;price&gt;:</a:t>
            </a:r>
          </a:p>
          <a:p>
            <a:pPr lvl="1"/>
            <a:r>
              <a:rPr lang="en-CA" altLang="en-US" sz="2400" dirty="0"/>
              <a:t>&lt;title </a:t>
            </a:r>
            <a:r>
              <a:rPr lang="en-CA" altLang="en-US" sz="2400" dirty="0" err="1"/>
              <a:t>lang</a:t>
            </a:r>
            <a:r>
              <a:rPr lang="en-CA" altLang="en-US" sz="2400" dirty="0"/>
              <a:t>="</a:t>
            </a:r>
            <a:r>
              <a:rPr lang="en-CA" altLang="en-US" sz="2400" dirty="0" err="1"/>
              <a:t>en</a:t>
            </a:r>
            <a:r>
              <a:rPr lang="en-CA" altLang="en-US" sz="2400" dirty="0"/>
              <a:t>"&gt;Everyday Italian&lt;/title&gt;</a:t>
            </a:r>
            <a:br>
              <a:rPr lang="en-CA" altLang="en-US" sz="2400" dirty="0"/>
            </a:br>
            <a:r>
              <a:rPr lang="en-CA" altLang="en-US" sz="2400" dirty="0"/>
              <a:t>&lt;author&gt;Giada De </a:t>
            </a:r>
            <a:r>
              <a:rPr lang="en-CA" altLang="en-US" sz="2400" dirty="0" err="1"/>
              <a:t>Laurentiis</a:t>
            </a:r>
            <a:r>
              <a:rPr lang="en-CA" altLang="en-US" sz="2400" dirty="0"/>
              <a:t>&lt;/author&gt;</a:t>
            </a:r>
            <a:br>
              <a:rPr lang="en-CA" altLang="en-US" sz="2400" dirty="0"/>
            </a:br>
            <a:r>
              <a:rPr lang="en-CA" altLang="en-US" sz="2400" dirty="0"/>
              <a:t>&lt;year&gt;2005&lt;/year&gt;</a:t>
            </a:r>
            <a:br>
              <a:rPr lang="en-CA" altLang="en-US" sz="2400" dirty="0"/>
            </a:br>
            <a:r>
              <a:rPr lang="en-CA" altLang="en-US" sz="2400" dirty="0"/>
              <a:t>&lt;price&gt;30.00&lt;/price&gt; </a:t>
            </a:r>
          </a:p>
          <a:p>
            <a:r>
              <a:rPr lang="en-CA" altLang="en-US" sz="2800" dirty="0"/>
              <a:t>The following line determines the book element:</a:t>
            </a:r>
          </a:p>
          <a:p>
            <a:pPr lvl="1"/>
            <a:r>
              <a:rPr lang="fr-CA" altLang="en-US" sz="2400" dirty="0"/>
              <a:t>&lt;/book&gt;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XML Syntax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dirty="0"/>
              <a:t>Any XML document must have a root </a:t>
            </a:r>
            <a:r>
              <a:rPr lang="en-CA" altLang="en-US" dirty="0" err="1"/>
              <a:t>élément</a:t>
            </a:r>
            <a:endParaRPr lang="en-CA" altLang="en-US" dirty="0"/>
          </a:p>
          <a:p>
            <a:pPr lvl="1">
              <a:lnSpc>
                <a:spcPct val="90000"/>
              </a:lnSpc>
            </a:pPr>
            <a:r>
              <a:rPr lang="en-CA" altLang="en-US" dirty="0"/>
              <a:t>XML documents must contain a root </a:t>
            </a:r>
            <a:r>
              <a:rPr lang="en-CA" altLang="en-US" dirty="0" err="1"/>
              <a:t>élément</a:t>
            </a:r>
            <a:r>
              <a:rPr lang="en-CA" altLang="en-US" dirty="0"/>
              <a:t> </a:t>
            </a:r>
            <a:r>
              <a:rPr lang="en-CA" altLang="en-US" dirty="0" err="1"/>
              <a:t>racine</a:t>
            </a:r>
            <a:r>
              <a:rPr lang="en-CA" altLang="en-US" dirty="0"/>
              <a:t> that is the parent of all other </a:t>
            </a:r>
            <a:r>
              <a:rPr lang="en-CA" altLang="en-US" dirty="0" err="1"/>
              <a:t>éléments</a:t>
            </a:r>
            <a:endParaRPr lang="en-CA" altLang="en-US" dirty="0"/>
          </a:p>
          <a:p>
            <a:pPr lvl="1">
              <a:lnSpc>
                <a:spcPct val="90000"/>
              </a:lnSpc>
            </a:pPr>
            <a:r>
              <a:rPr lang="en-CA" altLang="en-US" dirty="0"/>
              <a:t>In our example (note.xml) &lt;note&gt; is the root </a:t>
            </a:r>
            <a:r>
              <a:rPr lang="en-CA" altLang="en-US" dirty="0" err="1"/>
              <a:t>élément</a:t>
            </a:r>
            <a:endParaRPr lang="en-CA" altLang="en-US" dirty="0"/>
          </a:p>
          <a:p>
            <a:pPr>
              <a:lnSpc>
                <a:spcPct val="90000"/>
              </a:lnSpc>
            </a:pPr>
            <a:r>
              <a:rPr lang="en-CA" altLang="en-US" dirty="0"/>
              <a:t>The following line is called the XML document prologue:</a:t>
            </a:r>
          </a:p>
          <a:p>
            <a:pPr lvl="1">
              <a:lnSpc>
                <a:spcPct val="90000"/>
              </a:lnSpc>
            </a:pPr>
            <a:r>
              <a:rPr lang="en-CA" altLang="en-US" dirty="0"/>
              <a:t>&lt;?xml version = "1.0" encoding = "UTF-8"?&gt;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XML document prologue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2800" dirty="0"/>
              <a:t>The XML prologue is optional. If it exists, it must be placed in the 1</a:t>
            </a:r>
            <a:r>
              <a:rPr lang="en-CA" altLang="en-US" sz="2800" baseline="30000" dirty="0"/>
              <a:t>st</a:t>
            </a:r>
            <a:r>
              <a:rPr lang="en-CA" altLang="en-US" sz="2800" dirty="0"/>
              <a:t> line of the document.</a:t>
            </a:r>
          </a:p>
          <a:p>
            <a:r>
              <a:rPr lang="en-CA" altLang="en-US" sz="2800" dirty="0"/>
              <a:t>XML documents can contain international characters, like </a:t>
            </a:r>
            <a:r>
              <a:rPr lang="en-CA" altLang="en-US" sz="2800" dirty="0" err="1"/>
              <a:t>êèé</a:t>
            </a:r>
            <a:r>
              <a:rPr lang="en-CA" altLang="en-US" sz="2800" dirty="0"/>
              <a:t> in French.</a:t>
            </a:r>
          </a:p>
          <a:p>
            <a:r>
              <a:rPr lang="en-CA" altLang="en-US" sz="2800" dirty="0"/>
              <a:t>To avoid errors, you must specify the selected encoding, or save your XML files in UTF-8 format.</a:t>
            </a:r>
          </a:p>
          <a:p>
            <a:pPr lvl="1"/>
            <a:r>
              <a:rPr lang="en-CA" altLang="en-US" sz="2400" dirty="0"/>
              <a:t>UTF-8 is the standard character encoding for XML documents.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76438" cy="1498178"/>
          </a:xfrm>
        </p:spPr>
        <p:txBody>
          <a:bodyPr/>
          <a:lstStyle/>
          <a:p>
            <a:r>
              <a:rPr lang="en-CA" altLang="en-US" sz="4000" dirty="0"/>
              <a:t>All XML elements XML must have a closing tag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CA" altLang="en-US" dirty="0"/>
              <a:t>In XML, it is illegal to omit the closing tag</a:t>
            </a:r>
          </a:p>
          <a:p>
            <a:r>
              <a:rPr lang="en-CA" altLang="en-US" dirty="0"/>
              <a:t>All elements must have a closing tag</a:t>
            </a:r>
          </a:p>
          <a:p>
            <a:r>
              <a:rPr lang="en-CA" altLang="en-US" dirty="0"/>
              <a:t>The XML prologue XML does not have a closing tag</a:t>
            </a:r>
          </a:p>
          <a:p>
            <a:pPr lvl="1"/>
            <a:r>
              <a:rPr lang="en-CA" altLang="en-US" dirty="0"/>
              <a:t>It is not an error. The prologue is not part of the XML document.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76438" cy="1642194"/>
          </a:xfrm>
        </p:spPr>
        <p:txBody>
          <a:bodyPr/>
          <a:lstStyle/>
          <a:p>
            <a:r>
              <a:rPr lang="en-CA" altLang="en-US" sz="4000" dirty="0"/>
              <a:t>XML elements must be correctly embedded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en-CA" altLang="en-US" sz="2800" dirty="0"/>
              <a:t>In XML, all elements must be correctly embedded within each other</a:t>
            </a:r>
          </a:p>
          <a:p>
            <a:pPr lvl="1"/>
            <a:r>
              <a:rPr lang="en-CA" altLang="en-US" sz="2000" dirty="0"/>
              <a:t>&lt;b&gt;&lt;</a:t>
            </a:r>
            <a:r>
              <a:rPr lang="en-CA" altLang="en-US" sz="2000" dirty="0" err="1"/>
              <a:t>i</a:t>
            </a:r>
            <a:r>
              <a:rPr lang="en-CA" altLang="en-US" sz="2000" dirty="0"/>
              <a:t>&gt;Ce </a:t>
            </a:r>
            <a:r>
              <a:rPr lang="en-CA" altLang="en-US" sz="2000" dirty="0" err="1"/>
              <a:t>texte</a:t>
            </a:r>
            <a:r>
              <a:rPr lang="en-CA" altLang="en-US" sz="2000" dirty="0"/>
              <a:t> </a:t>
            </a:r>
            <a:r>
              <a:rPr lang="en-CA" altLang="en-US" sz="2000" dirty="0" err="1"/>
              <a:t>est</a:t>
            </a:r>
            <a:r>
              <a:rPr lang="en-CA" altLang="en-US" sz="2000" dirty="0"/>
              <a:t> </a:t>
            </a:r>
            <a:r>
              <a:rPr lang="en-CA" altLang="en-US" sz="2000" dirty="0" err="1"/>
              <a:t>en</a:t>
            </a:r>
            <a:r>
              <a:rPr lang="en-CA" altLang="en-US" sz="2000" dirty="0"/>
              <a:t> </a:t>
            </a:r>
            <a:r>
              <a:rPr lang="en-CA" altLang="en-US" sz="2000" dirty="0" err="1"/>
              <a:t>gras</a:t>
            </a:r>
            <a:r>
              <a:rPr lang="en-CA" altLang="en-US" sz="2000" dirty="0"/>
              <a:t> et </a:t>
            </a:r>
            <a:r>
              <a:rPr lang="en-CA" altLang="en-US" sz="2000" dirty="0" err="1"/>
              <a:t>en</a:t>
            </a:r>
            <a:r>
              <a:rPr lang="en-CA" altLang="en-US" sz="2000" dirty="0"/>
              <a:t> </a:t>
            </a:r>
            <a:r>
              <a:rPr lang="en-CA" altLang="en-US" sz="2000" dirty="0" err="1"/>
              <a:t>italique</a:t>
            </a:r>
            <a:r>
              <a:rPr lang="en-CA" altLang="en-US" sz="2000" dirty="0"/>
              <a:t>&lt;/</a:t>
            </a:r>
            <a:r>
              <a:rPr lang="en-CA" altLang="en-US" sz="2000" dirty="0" err="1"/>
              <a:t>i</a:t>
            </a:r>
            <a:r>
              <a:rPr lang="en-CA" altLang="en-US" sz="2000" dirty="0"/>
              <a:t>&gt;&lt;/b&gt;</a:t>
            </a:r>
          </a:p>
          <a:p>
            <a:r>
              <a:rPr lang="en-CA" altLang="en-US" sz="2800" dirty="0"/>
              <a:t>In the following example, "correctly embedded" simply means that, since the element &lt;</a:t>
            </a:r>
            <a:r>
              <a:rPr lang="en-CA" altLang="en-US" sz="2800" dirty="0" err="1"/>
              <a:t>i</a:t>
            </a:r>
            <a:r>
              <a:rPr lang="en-CA" altLang="en-US" sz="2800" dirty="0"/>
              <a:t>&gt; is opened within the &lt;b&gt; element, it must be closed within the &lt;b&gt; element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Differences between XML and HTML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XML is not a substitute for HTML</a:t>
            </a:r>
          </a:p>
          <a:p>
            <a:r>
              <a:rPr lang="en-CA" altLang="en-US" dirty="0"/>
              <a:t>XML and HTML were created with different objectives:</a:t>
            </a:r>
          </a:p>
          <a:p>
            <a:pPr lvl="1"/>
            <a:r>
              <a:rPr lang="en-CA" altLang="en-US" dirty="0"/>
              <a:t>XML was conceived to describe data and concentrate on what that data represents</a:t>
            </a:r>
          </a:p>
          <a:p>
            <a:pPr lvl="1"/>
            <a:r>
              <a:rPr lang="en-CA" altLang="en-US" dirty="0"/>
              <a:t>HTML was conceived to display data and concentrate on the manner in which that data is displayed</a:t>
            </a:r>
          </a:p>
          <a:p>
            <a:endParaRPr lang="en-CA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/>
              <a:t>Attribute values must be between quotes</a:t>
            </a:r>
            <a:endParaRPr lang="en-CA" altLang="en-US" sz="40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r>
              <a:rPr lang="en-CA" altLang="en-US" dirty="0"/>
              <a:t>XML elements can have attributes in pairs name/value (like in HTML)</a:t>
            </a:r>
          </a:p>
          <a:p>
            <a:r>
              <a:rPr lang="en-CA" altLang="en-US" dirty="0"/>
              <a:t>In XML the value of an attribute must always be in quotes</a:t>
            </a:r>
          </a:p>
          <a:p>
            <a:endParaRPr lang="en-CA" alt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The 1</a:t>
            </a:r>
            <a:r>
              <a:rPr lang="en-CA" altLang="en-US" baseline="30000" dirty="0"/>
              <a:t>st</a:t>
            </a:r>
            <a:r>
              <a:rPr lang="en-CA" altLang="en-US" dirty="0"/>
              <a:t> is incorrect, the 2</a:t>
            </a:r>
            <a:r>
              <a:rPr lang="en-CA" altLang="en-US" baseline="30000" dirty="0"/>
              <a:t>nd</a:t>
            </a:r>
            <a:r>
              <a:rPr lang="en-CA" altLang="en-US" dirty="0"/>
              <a:t> is correct:</a:t>
            </a:r>
          </a:p>
          <a:p>
            <a:pPr lvl="1"/>
            <a:r>
              <a:rPr lang="en-CA" altLang="en-US" dirty="0"/>
              <a:t>&lt;note date=12/11/99&gt; </a:t>
            </a:r>
          </a:p>
          <a:p>
            <a:pPr lvl="1"/>
            <a:r>
              <a:rPr lang="en-CA" altLang="en-US" dirty="0"/>
              <a:t>&lt;note date=“12/11/99”&gt; </a:t>
            </a:r>
            <a:endParaRPr lang="fr-CA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Special Characters in XML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800" dirty="0"/>
              <a:t>If you use a special character</a:t>
            </a:r>
            <a:r>
              <a:rPr lang="fr-CA" altLang="en-US" sz="2800" dirty="0"/>
              <a:t> </a:t>
            </a:r>
            <a:r>
              <a:rPr lang="en-CA" altLang="en-US" sz="2800" dirty="0"/>
              <a:t>such</a:t>
            </a:r>
            <a:r>
              <a:rPr lang="fr-CA" altLang="en-US" sz="2800" dirty="0"/>
              <a:t> as </a:t>
            </a:r>
            <a:r>
              <a:rPr lang="fr-FR" altLang="en-US" sz="2800" dirty="0"/>
              <a:t>"&lt;" in an XML </a:t>
            </a:r>
            <a:r>
              <a:rPr lang="en-CA" altLang="en-US" sz="2800" dirty="0"/>
              <a:t>element</a:t>
            </a:r>
            <a:r>
              <a:rPr lang="fr-FR" altLang="en-US" sz="2800" dirty="0"/>
              <a:t>, i</a:t>
            </a:r>
            <a:r>
              <a:rPr lang="en-CA" altLang="en-US" sz="2800" dirty="0"/>
              <a:t>t will generate an error because the interpreter evaluates it as the beginning of a new element</a:t>
            </a:r>
            <a:r>
              <a:rPr lang="fr-FR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CA" altLang="en-US" sz="2800" dirty="0"/>
              <a:t>The following example will generate an XML error</a:t>
            </a:r>
            <a:r>
              <a:rPr lang="fr-FR" alt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&lt;message&gt; salaire &lt; 1000 &lt;/message&gt;</a:t>
            </a:r>
          </a:p>
          <a:p>
            <a:pPr>
              <a:lnSpc>
                <a:spcPct val="90000"/>
              </a:lnSpc>
            </a:pPr>
            <a:r>
              <a:rPr lang="en-CA" altLang="en-US" sz="2800" dirty="0"/>
              <a:t>To avoid that error, replace the character "&lt;" with an entity reference</a:t>
            </a:r>
            <a:r>
              <a:rPr lang="fr-FR" alt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fr-FR" altLang="en-US" sz="2400" dirty="0"/>
              <a:t>&lt;message&gt; Salaire &amp;</a:t>
            </a:r>
            <a:r>
              <a:rPr lang="fr-FR" altLang="en-US" sz="2400" dirty="0" err="1"/>
              <a:t>lt</a:t>
            </a:r>
            <a:r>
              <a:rPr lang="fr-FR" altLang="en-US" sz="2400" dirty="0"/>
              <a:t>; 1000 &lt;/message&gt;</a:t>
            </a:r>
            <a:endParaRPr lang="fr-CA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76438" cy="1570186"/>
          </a:xfrm>
        </p:spPr>
        <p:txBody>
          <a:bodyPr/>
          <a:lstStyle/>
          <a:p>
            <a:r>
              <a:rPr lang="en-CA" altLang="en-US" sz="4000" dirty="0"/>
              <a:t>There are 5 entity references predefined in XML</a:t>
            </a:r>
          </a:p>
        </p:txBody>
      </p:sp>
      <p:graphicFrame>
        <p:nvGraphicFramePr>
          <p:cNvPr id="50206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103810"/>
              </p:ext>
            </p:extLst>
          </p:nvPr>
        </p:nvGraphicFramePr>
        <p:xfrm>
          <a:off x="457200" y="2060847"/>
          <a:ext cx="8229600" cy="446449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2719406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043373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75996734"/>
                    </a:ext>
                  </a:extLst>
                </a:gridCol>
              </a:tblGrid>
              <a:tr h="892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&amp;lt;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946676"/>
                  </a:ext>
                </a:extLst>
              </a:tr>
              <a:tr h="892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129678"/>
                  </a:ext>
                </a:extLst>
              </a:tr>
              <a:tr h="89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365302"/>
                  </a:ext>
                </a:extLst>
              </a:tr>
              <a:tr h="892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kumimoji="0" lang="en-CA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apos</a:t>
                      </a: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Apostrophe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310906"/>
                  </a:ext>
                </a:extLst>
              </a:tr>
              <a:tr h="892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kumimoji="0" lang="en-CA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</a:t>
                      </a: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39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Comments in XML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The syntax used to write comments in XML is similar to that of HTML</a:t>
            </a:r>
          </a:p>
          <a:p>
            <a:pPr marL="457200" lvl="1" indent="0">
              <a:buNone/>
            </a:pPr>
            <a:r>
              <a:rPr lang="en-CA" altLang="en-US" dirty="0"/>
              <a:t>&lt;!– this is a comment --&gt;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What is an XML element?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An XML element is everything (including) the start tag up to (and including ) the end tag.</a:t>
            </a:r>
          </a:p>
          <a:p>
            <a:pPr lvl="1"/>
            <a:r>
              <a:rPr lang="en-CA" altLang="en-US" dirty="0"/>
              <a:t>&lt;prix&gt; 29,99 &lt;/prix&gt;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An element can contain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Text </a:t>
            </a:r>
          </a:p>
          <a:p>
            <a:r>
              <a:rPr lang="en-CA" altLang="en-US" dirty="0"/>
              <a:t>Attributes </a:t>
            </a:r>
          </a:p>
          <a:p>
            <a:r>
              <a:rPr lang="en-CA" altLang="en-US" dirty="0"/>
              <a:t>Other elements</a:t>
            </a:r>
          </a:p>
          <a:p>
            <a:r>
              <a:rPr lang="en-CA" altLang="en-US" dirty="0"/>
              <a:t>A combination of the previously described items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The bookstore.xml 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&lt;title&gt;, &lt;author&gt;, &lt;year&gt;, and &lt;price&gt; contain text (ex.: 29.99)</a:t>
            </a:r>
          </a:p>
          <a:p>
            <a:r>
              <a:rPr lang="en-CA" altLang="en-US" dirty="0"/>
              <a:t>&lt;bookstore&gt; et &lt;book&gt; have children because the contain other elements</a:t>
            </a:r>
          </a:p>
          <a:p>
            <a:r>
              <a:rPr lang="en-CA" altLang="en-US" dirty="0"/>
              <a:t>&lt;book&gt; has an attribute (category="children")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5554126" cy="1143000"/>
          </a:xfrm>
        </p:spPr>
        <p:txBody>
          <a:bodyPr/>
          <a:lstStyle/>
          <a:p>
            <a:r>
              <a:rPr lang="en-CA" altLang="en-US" dirty="0"/>
              <a:t>Empty XML Elements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An element without any content is said to be empty.</a:t>
            </a:r>
          </a:p>
          <a:p>
            <a:r>
              <a:rPr lang="en-CA" altLang="en-US" dirty="0"/>
              <a:t>In XML, you can describe an empty element:</a:t>
            </a:r>
          </a:p>
          <a:p>
            <a:pPr lvl="1"/>
            <a:r>
              <a:rPr lang="en-CA" altLang="en-US" dirty="0"/>
              <a:t>&lt;element&gt;&lt;/element&gt; </a:t>
            </a:r>
          </a:p>
          <a:p>
            <a:r>
              <a:rPr lang="en-CA" altLang="en-US" dirty="0"/>
              <a:t>You can also use the auto-close form:</a:t>
            </a:r>
          </a:p>
          <a:p>
            <a:pPr lvl="1"/>
            <a:r>
              <a:rPr lang="en-CA" altLang="en-US" dirty="0"/>
              <a:t>&lt;element /&gt;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4000" dirty="0"/>
              <a:t>XML tags are case sensitive</a:t>
            </a:r>
            <a:endParaRPr lang="fr-CA" altLang="en-US" sz="400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The &lt;</a:t>
            </a:r>
            <a:r>
              <a:rPr lang="en-CA" altLang="en-US" dirty="0" err="1"/>
              <a:t>lettre</a:t>
            </a:r>
            <a:r>
              <a:rPr lang="en-CA" altLang="en-US" dirty="0"/>
              <a:t>&gt; tag is different from the &lt;</a:t>
            </a:r>
            <a:r>
              <a:rPr lang="en-CA" altLang="en-US" dirty="0" err="1"/>
              <a:t>Lettre</a:t>
            </a:r>
            <a:r>
              <a:rPr lang="en-CA" altLang="en-US" dirty="0"/>
              <a:t>&gt; tag</a:t>
            </a:r>
          </a:p>
          <a:p>
            <a:r>
              <a:rPr lang="en-CA" altLang="en-US" dirty="0"/>
              <a:t>The open and close tags must therefore be written in the same manner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XML is extensible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dirty="0"/>
              <a:t>The tags used in HTML documents as well as the document’s structure are predefined. </a:t>
            </a:r>
          </a:p>
          <a:p>
            <a:pPr>
              <a:lnSpc>
                <a:spcPct val="90000"/>
              </a:lnSpc>
            </a:pPr>
            <a:r>
              <a:rPr lang="en-CA" altLang="en-US" dirty="0"/>
              <a:t>The HTML document’s auteur can only use tags from a predefined list defined in the HTML conventions.</a:t>
            </a:r>
          </a:p>
          <a:p>
            <a:pPr>
              <a:lnSpc>
                <a:spcPct val="90000"/>
              </a:lnSpc>
            </a:pPr>
            <a:r>
              <a:rPr lang="en-CA" altLang="en-US" dirty="0"/>
              <a:t>XML allows the author to define his/her own tags and document structure.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Nomenclature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800" dirty="0"/>
              <a:t>XML elements must follow a described nomenclature: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element names are case sensitive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element names must begin by a letter or an underscore (_)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element names cannot start by the letters ‘xml’ (or XML, or Xml, etc.)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element names can contain letters, numbers, underscores (_), or dots (.)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element names cannot contain empty spaces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All words can be used, there are not restrictions (except xml).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Data transfer in XML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800" dirty="0"/>
              <a:t>In the real world, computer systems and databases contain data in incompatibles formats </a:t>
            </a:r>
          </a:p>
          <a:p>
            <a:pPr>
              <a:lnSpc>
                <a:spcPct val="90000"/>
              </a:lnSpc>
            </a:pPr>
            <a:r>
              <a:rPr lang="en-CA" altLang="en-US" sz="2800" dirty="0"/>
              <a:t>One of the greatest challenges for developers was to exchange data on the internet</a:t>
            </a:r>
          </a:p>
          <a:p>
            <a:pPr>
              <a:lnSpc>
                <a:spcPct val="90000"/>
              </a:lnSpc>
            </a:pPr>
            <a:r>
              <a:rPr lang="en-CA" altLang="en-US" sz="2800" dirty="0"/>
              <a:t>The conversion of data to the XML format can greatly reduce this complexity and create data that can be read by different types of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XML (note.xml)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/>
              <a:t>&lt;?xml version="1.0" </a:t>
            </a:r>
            <a:r>
              <a:rPr lang="fr-CA" altLang="en-US" dirty="0" err="1"/>
              <a:t>encoding</a:t>
            </a:r>
            <a:r>
              <a:rPr lang="fr-CA" altLang="en-US" dirty="0"/>
              <a:t>="UTF-8"?&gt;</a:t>
            </a:r>
            <a:br>
              <a:rPr lang="fr-CA" altLang="en-US" dirty="0"/>
            </a:br>
            <a:r>
              <a:rPr lang="fr-CA" altLang="en-US" dirty="0"/>
              <a:t>&lt;note&gt;</a:t>
            </a:r>
            <a:br>
              <a:rPr lang="fr-CA" altLang="en-US" dirty="0"/>
            </a:br>
            <a:r>
              <a:rPr lang="fr-CA" altLang="en-US" dirty="0"/>
              <a:t>  &lt;destinataire&gt;Toby&lt;/destinataire&gt;</a:t>
            </a:r>
            <a:br>
              <a:rPr lang="fr-CA" altLang="en-US" dirty="0"/>
            </a:br>
            <a:r>
              <a:rPr lang="fr-CA" altLang="en-US" dirty="0"/>
              <a:t>  &lt;source&gt;Janie&lt;/source&gt;</a:t>
            </a:r>
            <a:br>
              <a:rPr lang="fr-CA" altLang="en-US" dirty="0"/>
            </a:br>
            <a:r>
              <a:rPr lang="fr-CA" altLang="en-US" dirty="0"/>
              <a:t>  &lt;titre&gt;Rappel&lt;/titre&gt;</a:t>
            </a:r>
            <a:br>
              <a:rPr lang="fr-CA" altLang="en-US" dirty="0"/>
            </a:br>
            <a:r>
              <a:rPr lang="fr-CA" altLang="en-US" dirty="0"/>
              <a:t>  &lt;contenu&gt;N’oublie pas ma fête cette fin de semaine&lt;/contenu&gt;</a:t>
            </a:r>
            <a:br>
              <a:rPr lang="fr-CA" altLang="en-US" dirty="0"/>
            </a:br>
            <a:r>
              <a:rPr lang="fr-CA" altLang="en-US" dirty="0"/>
              <a:t>&lt;/note&gt;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z="3200"/>
              <a:t>&lt;?xml version="1.0" encoding="UTF-8"?&gt;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The first line of the document: </a:t>
            </a:r>
          </a:p>
          <a:p>
            <a:pPr lvl="1"/>
            <a:r>
              <a:rPr lang="en-CA" altLang="en-US" dirty="0"/>
              <a:t>The XML declaration must always be included. </a:t>
            </a:r>
          </a:p>
          <a:p>
            <a:pPr lvl="1"/>
            <a:r>
              <a:rPr lang="en-CA" altLang="en-US" dirty="0"/>
              <a:t>It defines the XML version of the document. </a:t>
            </a:r>
          </a:p>
          <a:p>
            <a:r>
              <a:rPr lang="en-CA" altLang="en-US" dirty="0"/>
              <a:t>In this case, the document will conform to the specification 1.0 of XML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&lt;note&gt;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The next line defines the first element of the document (root element)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2399</Words>
  <Application>Microsoft Office PowerPoint</Application>
  <PresentationFormat>On-screen Show (4:3)</PresentationFormat>
  <Paragraphs>203</Paragraphs>
  <Slides>50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Arial</vt:lpstr>
      <vt:lpstr>Modèle par défaut</vt:lpstr>
      <vt:lpstr>Introduction to XML</vt:lpstr>
      <vt:lpstr>XML</vt:lpstr>
      <vt:lpstr>XML</vt:lpstr>
      <vt:lpstr>Differences between XML and HTML</vt:lpstr>
      <vt:lpstr>XML is extensible</vt:lpstr>
      <vt:lpstr>Data transfer in XML</vt:lpstr>
      <vt:lpstr>XML (note.xml)</vt:lpstr>
      <vt:lpstr>&lt;?xml version="1.0" encoding="UTF-8"?&gt;</vt:lpstr>
      <vt:lpstr>&lt;note&gt;</vt:lpstr>
      <vt:lpstr>PowerPoint Presentation</vt:lpstr>
      <vt:lpstr>&lt;/note&gt;</vt:lpstr>
      <vt:lpstr>Why study XML?</vt:lpstr>
      <vt:lpstr>XML does nothing?</vt:lpstr>
      <vt:lpstr>XML does not use predefined tags</vt:lpstr>
      <vt:lpstr>All XML tags must have a closing tag</vt:lpstr>
      <vt:lpstr>XML tags are case sensitive</vt:lpstr>
      <vt:lpstr>All XML elements must be correctly embedded</vt:lpstr>
      <vt:lpstr>All XML documents must have a root element</vt:lpstr>
      <vt:lpstr>Attribute values must always be between quotes</vt:lpstr>
      <vt:lpstr>Example</vt:lpstr>
      <vt:lpstr>Avoid using attributes?</vt:lpstr>
      <vt:lpstr>XML is Extensible</vt:lpstr>
      <vt:lpstr>Example</vt:lpstr>
      <vt:lpstr>note2.xml</vt:lpstr>
      <vt:lpstr>How to use XML</vt:lpstr>
      <vt:lpstr>XML Separates data from the presentation</vt:lpstr>
      <vt:lpstr>XML is often complementary to the HTML format</vt:lpstr>
      <vt:lpstr>XML separates the data from HTML</vt:lpstr>
      <vt:lpstr>Arborescence XML</vt:lpstr>
      <vt:lpstr>Graphic</vt:lpstr>
      <vt:lpstr>The following represents books in this XML file (bookstore.xml)</vt:lpstr>
      <vt:lpstr>XML tree</vt:lpstr>
      <vt:lpstr>Terminology</vt:lpstr>
      <vt:lpstr>Auto-descriptive syntax</vt:lpstr>
      <vt:lpstr>Auto-descriptive syntax (cont.)</vt:lpstr>
      <vt:lpstr>XML Syntax</vt:lpstr>
      <vt:lpstr>XML document prologue</vt:lpstr>
      <vt:lpstr>All XML elements XML must have a closing tag</vt:lpstr>
      <vt:lpstr>XML elements must be correctly embedded</vt:lpstr>
      <vt:lpstr>Attribute values must be between quotes</vt:lpstr>
      <vt:lpstr>Example</vt:lpstr>
      <vt:lpstr>Special Characters in XML</vt:lpstr>
      <vt:lpstr>There are 5 entity references predefined in XML</vt:lpstr>
      <vt:lpstr>Comments in XML</vt:lpstr>
      <vt:lpstr>What is an XML element?</vt:lpstr>
      <vt:lpstr>An element can contain</vt:lpstr>
      <vt:lpstr>The bookstore.xml example</vt:lpstr>
      <vt:lpstr>Empty XML Elements</vt:lpstr>
      <vt:lpstr>XML tags are case sensitive</vt:lpstr>
      <vt:lpstr>Nomenclature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XML</dc:title>
  <dc:creator>dakoreman73</dc:creator>
  <cp:lastModifiedBy>Ronald Raphael</cp:lastModifiedBy>
  <cp:revision>161</cp:revision>
  <dcterms:created xsi:type="dcterms:W3CDTF">2016-08-20T00:04:54Z</dcterms:created>
  <dcterms:modified xsi:type="dcterms:W3CDTF">2020-11-02T20:01:36Z</dcterms:modified>
</cp:coreProperties>
</file>