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73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l"/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 Advanced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With PHP, it is easy to upload files to the server.</a:t>
            </a:r>
          </a:p>
          <a:p>
            <a:r>
              <a:rPr lang="en-US" dirty="0"/>
              <a:t>However, with ease comes danger, so always be careful when allowing file uploads!</a:t>
            </a:r>
          </a:p>
          <a:p>
            <a:r>
              <a:rPr lang="en-US" dirty="0"/>
              <a:t>First, ensure that PHP is configured to allow file uploads.</a:t>
            </a:r>
          </a:p>
          <a:p>
            <a:r>
              <a:rPr lang="en-US" dirty="0"/>
              <a:t>In your "php.ini" file, search for the </a:t>
            </a:r>
            <a:r>
              <a:rPr lang="en-US" dirty="0" err="1"/>
              <a:t>file_uploads</a:t>
            </a:r>
            <a:r>
              <a:rPr lang="en-US" dirty="0"/>
              <a:t> directive, and set it to 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02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/>
              <a:t>HTML:</a:t>
            </a:r>
          </a:p>
          <a:p>
            <a:pPr marL="594000" lvl="2" indent="0">
              <a:buNone/>
            </a:pPr>
            <a:r>
              <a:rPr lang="en-CA" sz="1600" dirty="0"/>
              <a:t>&lt;form action="</a:t>
            </a:r>
            <a:r>
              <a:rPr lang="en-CA" sz="1600" dirty="0" err="1"/>
              <a:t>upload.php</a:t>
            </a:r>
            <a:r>
              <a:rPr lang="en-CA" sz="1600" dirty="0"/>
              <a:t>" method="post" </a:t>
            </a:r>
            <a:r>
              <a:rPr lang="en-CA" sz="1600" dirty="0" err="1"/>
              <a:t>enctype</a:t>
            </a:r>
            <a:r>
              <a:rPr lang="en-CA" sz="1600" dirty="0"/>
              <a:t>="multipart/form-data"&gt;</a:t>
            </a:r>
          </a:p>
          <a:p>
            <a:pPr marL="594000" lvl="2" indent="0">
              <a:buNone/>
            </a:pPr>
            <a:r>
              <a:rPr lang="en-CA" sz="1600" dirty="0"/>
              <a:t>  Select image to upload:</a:t>
            </a:r>
          </a:p>
          <a:p>
            <a:pPr marL="594000" lvl="2" indent="0">
              <a:buNone/>
            </a:pPr>
            <a:r>
              <a:rPr lang="en-CA" sz="1600" dirty="0"/>
              <a:t>  &lt;input type="file" name="</a:t>
            </a:r>
            <a:r>
              <a:rPr lang="en-CA" sz="1600" dirty="0" err="1"/>
              <a:t>fileToUpload</a:t>
            </a:r>
            <a:r>
              <a:rPr lang="en-CA" sz="1600" dirty="0"/>
              <a:t>" id="</a:t>
            </a:r>
            <a:r>
              <a:rPr lang="en-CA" sz="1600" dirty="0" err="1"/>
              <a:t>fileToUpload</a:t>
            </a:r>
            <a:r>
              <a:rPr lang="en-CA" sz="1600" dirty="0"/>
              <a:t>"&gt;</a:t>
            </a:r>
          </a:p>
          <a:p>
            <a:pPr marL="594000" lvl="2" indent="0">
              <a:buNone/>
            </a:pPr>
            <a:r>
              <a:rPr lang="en-CA" sz="1600" dirty="0"/>
              <a:t>  &lt;input type="submit" value="Upload Image" name="submit"&gt;</a:t>
            </a:r>
          </a:p>
          <a:p>
            <a:pPr marL="594000" lvl="2" indent="0">
              <a:buNone/>
            </a:pPr>
            <a:r>
              <a:rPr lang="en-CA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5728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Some rules to follow for the HTML form above:</a:t>
            </a:r>
          </a:p>
          <a:p>
            <a:r>
              <a:rPr lang="en-US" dirty="0"/>
              <a:t>Make sure that the form uses method="post"</a:t>
            </a:r>
          </a:p>
          <a:p>
            <a:r>
              <a:rPr lang="en-US" dirty="0"/>
              <a:t>The form also needs the following attribute: </a:t>
            </a:r>
            <a:r>
              <a:rPr lang="en-US" dirty="0" err="1"/>
              <a:t>enctype</a:t>
            </a:r>
            <a:r>
              <a:rPr lang="en-US" dirty="0"/>
              <a:t>="multipart/form-data". It specifies which content-type to use when submitting the form</a:t>
            </a:r>
          </a:p>
          <a:p>
            <a:r>
              <a:rPr lang="en-US" dirty="0"/>
              <a:t>Without the requirements above, the file upload will not work.</a:t>
            </a:r>
          </a:p>
          <a:p>
            <a:r>
              <a:rPr lang="en-US" dirty="0"/>
              <a:t>Other things to notice:</a:t>
            </a:r>
          </a:p>
          <a:p>
            <a:pPr lvl="1"/>
            <a:r>
              <a:rPr lang="en-US" sz="1800" dirty="0"/>
              <a:t>The type="file" attribute of the &lt;input&gt; tag shows the input field as a file-select control, with a "Browse" button next to the input control</a:t>
            </a:r>
          </a:p>
          <a:p>
            <a:pPr lvl="1"/>
            <a:r>
              <a:rPr lang="en-US" sz="1800" dirty="0"/>
              <a:t>The form above sends data to a file called "</a:t>
            </a:r>
            <a:r>
              <a:rPr lang="en-US" sz="1800" dirty="0" err="1"/>
              <a:t>upload.php</a:t>
            </a:r>
            <a:r>
              <a:rPr lang="en-US" sz="1800" dirty="0"/>
              <a:t>"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889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5886"/>
            <a:ext cx="11029615" cy="4720045"/>
          </a:xfrm>
        </p:spPr>
        <p:txBody>
          <a:bodyPr anchor="t">
            <a:normAutofit fontScale="85000" lnSpcReduction="20000"/>
          </a:bodyPr>
          <a:lstStyle/>
          <a:p>
            <a:r>
              <a:rPr lang="en-CA" dirty="0" err="1"/>
              <a:t>Upload.php</a:t>
            </a:r>
            <a:r>
              <a:rPr lang="en-CA" dirty="0"/>
              <a:t>:</a:t>
            </a:r>
          </a:p>
          <a:p>
            <a:pPr marL="594000" lvl="2" indent="0">
              <a:buNone/>
            </a:pPr>
            <a:r>
              <a:rPr lang="en-CA" sz="1700" dirty="0"/>
              <a:t>$</a:t>
            </a:r>
            <a:r>
              <a:rPr lang="en-CA" sz="1700" dirty="0" err="1"/>
              <a:t>target_dir</a:t>
            </a:r>
            <a:r>
              <a:rPr lang="en-CA" sz="1700" dirty="0"/>
              <a:t> = "uploads/";</a:t>
            </a:r>
          </a:p>
          <a:p>
            <a:pPr marL="594000" lvl="2" indent="0">
              <a:buNone/>
            </a:pPr>
            <a:r>
              <a:rPr lang="en-CA" sz="1700" dirty="0"/>
              <a:t>$</a:t>
            </a:r>
            <a:r>
              <a:rPr lang="en-CA" sz="1700" dirty="0" err="1"/>
              <a:t>target_file</a:t>
            </a:r>
            <a:r>
              <a:rPr lang="en-CA" sz="1700" dirty="0"/>
              <a:t> = $</a:t>
            </a:r>
            <a:r>
              <a:rPr lang="en-CA" sz="1700" dirty="0" err="1"/>
              <a:t>target_dir</a:t>
            </a:r>
            <a:r>
              <a:rPr lang="en-CA" sz="1700" dirty="0"/>
              <a:t> . </a:t>
            </a:r>
            <a:r>
              <a:rPr lang="en-CA" sz="1700" dirty="0" err="1"/>
              <a:t>basename</a:t>
            </a:r>
            <a:r>
              <a:rPr lang="en-CA" sz="1700" dirty="0"/>
              <a:t>($_FILES["</a:t>
            </a:r>
            <a:r>
              <a:rPr lang="en-CA" sz="1700" dirty="0" err="1"/>
              <a:t>fileToUpload</a:t>
            </a:r>
            <a:r>
              <a:rPr lang="en-CA" sz="1700" dirty="0"/>
              <a:t>"]["name"]);</a:t>
            </a:r>
          </a:p>
          <a:p>
            <a:pPr marL="594000" lvl="2" indent="0">
              <a:buNone/>
            </a:pPr>
            <a:r>
              <a:rPr lang="en-CA" sz="1700" dirty="0"/>
              <a:t>$</a:t>
            </a:r>
            <a:r>
              <a:rPr lang="en-CA" sz="1700" dirty="0" err="1"/>
              <a:t>uploadOk</a:t>
            </a:r>
            <a:r>
              <a:rPr lang="en-CA" sz="1700" dirty="0"/>
              <a:t> = 1;</a:t>
            </a:r>
          </a:p>
          <a:p>
            <a:pPr marL="594000" lvl="2" indent="0">
              <a:buNone/>
            </a:pPr>
            <a:r>
              <a:rPr lang="en-CA" sz="1700" dirty="0"/>
              <a:t>$</a:t>
            </a:r>
            <a:r>
              <a:rPr lang="en-CA" sz="1700" dirty="0" err="1"/>
              <a:t>imageFileType</a:t>
            </a:r>
            <a:r>
              <a:rPr lang="en-CA" sz="1700" dirty="0"/>
              <a:t> = </a:t>
            </a:r>
            <a:r>
              <a:rPr lang="en-CA" sz="1700" dirty="0" err="1"/>
              <a:t>strtolower</a:t>
            </a:r>
            <a:r>
              <a:rPr lang="en-CA" sz="1700" dirty="0"/>
              <a:t>(</a:t>
            </a:r>
            <a:r>
              <a:rPr lang="en-CA" sz="1700" dirty="0" err="1"/>
              <a:t>pathinfo</a:t>
            </a:r>
            <a:r>
              <a:rPr lang="en-CA" sz="1700" dirty="0"/>
              <a:t>($</a:t>
            </a:r>
            <a:r>
              <a:rPr lang="en-CA" sz="1700" dirty="0" err="1"/>
              <a:t>target_file,PATHINFO_EXTENSION</a:t>
            </a:r>
            <a:r>
              <a:rPr lang="en-CA" sz="1700" dirty="0"/>
              <a:t>));</a:t>
            </a:r>
          </a:p>
          <a:p>
            <a:pPr marL="594000" lvl="2" indent="0">
              <a:buNone/>
            </a:pPr>
            <a:r>
              <a:rPr lang="en-CA" sz="1700" dirty="0"/>
              <a:t>// Check if image file is a actual image or fake image</a:t>
            </a:r>
          </a:p>
          <a:p>
            <a:pPr marL="594000" lvl="2" indent="0">
              <a:buNone/>
            </a:pPr>
            <a:r>
              <a:rPr lang="en-CA" sz="1700" dirty="0"/>
              <a:t>if(</a:t>
            </a:r>
            <a:r>
              <a:rPr lang="en-CA" sz="1700" dirty="0" err="1"/>
              <a:t>isset</a:t>
            </a:r>
            <a:r>
              <a:rPr lang="en-CA" sz="1700" dirty="0"/>
              <a:t>($_POST["submit"])) {</a:t>
            </a:r>
          </a:p>
          <a:p>
            <a:pPr marL="594000" lvl="2" indent="0">
              <a:buNone/>
            </a:pPr>
            <a:r>
              <a:rPr lang="en-CA" sz="1700" dirty="0"/>
              <a:t>  $check = </a:t>
            </a:r>
            <a:r>
              <a:rPr lang="en-CA" sz="1700" dirty="0" err="1"/>
              <a:t>getimagesize</a:t>
            </a:r>
            <a:r>
              <a:rPr lang="en-CA" sz="1700" dirty="0"/>
              <a:t>($_FILES["</a:t>
            </a:r>
            <a:r>
              <a:rPr lang="en-CA" sz="1700" dirty="0" err="1"/>
              <a:t>fileToUpload</a:t>
            </a:r>
            <a:r>
              <a:rPr lang="en-CA" sz="1700" dirty="0"/>
              <a:t>"]["</a:t>
            </a:r>
            <a:r>
              <a:rPr lang="en-CA" sz="1700" dirty="0" err="1"/>
              <a:t>tmp_name</a:t>
            </a:r>
            <a:r>
              <a:rPr lang="en-CA" sz="1700" dirty="0"/>
              <a:t>"]);</a:t>
            </a:r>
          </a:p>
          <a:p>
            <a:pPr marL="594000" lvl="2" indent="0">
              <a:buNone/>
            </a:pPr>
            <a:r>
              <a:rPr lang="en-CA" sz="1700" dirty="0"/>
              <a:t>  if($check !== false) {</a:t>
            </a:r>
          </a:p>
          <a:p>
            <a:pPr marL="594000" lvl="2" indent="0">
              <a:buNone/>
            </a:pPr>
            <a:r>
              <a:rPr lang="en-CA" sz="1700" dirty="0"/>
              <a:t>    echo "File is an image - " . $check["mime"] . ".";</a:t>
            </a:r>
          </a:p>
          <a:p>
            <a:pPr marL="594000" lvl="2" indent="0">
              <a:buNone/>
            </a:pPr>
            <a:r>
              <a:rPr lang="en-CA" sz="1700" dirty="0"/>
              <a:t>    $</a:t>
            </a:r>
            <a:r>
              <a:rPr lang="en-CA" sz="1700" dirty="0" err="1"/>
              <a:t>uploadOk</a:t>
            </a:r>
            <a:r>
              <a:rPr lang="en-CA" sz="1700" dirty="0"/>
              <a:t> = 1;</a:t>
            </a:r>
          </a:p>
          <a:p>
            <a:pPr marL="594000" lvl="2" indent="0">
              <a:buNone/>
            </a:pPr>
            <a:r>
              <a:rPr lang="en-CA" sz="1700" dirty="0"/>
              <a:t>  } else {</a:t>
            </a:r>
          </a:p>
          <a:p>
            <a:pPr marL="594000" lvl="2" indent="0">
              <a:buNone/>
            </a:pPr>
            <a:r>
              <a:rPr lang="en-CA" sz="1700" dirty="0"/>
              <a:t>    echo "File is not an image.";</a:t>
            </a:r>
          </a:p>
          <a:p>
            <a:pPr marL="594000" lvl="2" indent="0">
              <a:buNone/>
            </a:pPr>
            <a:r>
              <a:rPr lang="en-CA" sz="1700" dirty="0"/>
              <a:t>    $</a:t>
            </a:r>
            <a:r>
              <a:rPr lang="en-CA" sz="1700" dirty="0" err="1"/>
              <a:t>uploadOk</a:t>
            </a:r>
            <a:r>
              <a:rPr lang="en-CA" sz="1700" dirty="0"/>
              <a:t> = 0;</a:t>
            </a:r>
          </a:p>
          <a:p>
            <a:pPr marL="594000" lvl="2" indent="0">
              <a:buNone/>
            </a:pPr>
            <a:r>
              <a:rPr lang="en-CA" sz="1700" dirty="0"/>
              <a:t>  }</a:t>
            </a:r>
          </a:p>
          <a:p>
            <a:pPr marL="594000" lvl="2" indent="0">
              <a:buNone/>
            </a:pPr>
            <a:r>
              <a:rPr lang="en-CA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69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PHP script explained:</a:t>
            </a:r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target_dir</a:t>
            </a:r>
            <a:r>
              <a:rPr lang="en-US" sz="1800" dirty="0"/>
              <a:t> = "uploads/" - specifies the directory where the file is going to be placed</a:t>
            </a:r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target_file</a:t>
            </a:r>
            <a:r>
              <a:rPr lang="en-US" sz="1800" dirty="0"/>
              <a:t> specifies the path of the file to be uploaded</a:t>
            </a:r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uploadOk</a:t>
            </a:r>
            <a:r>
              <a:rPr lang="en-US" sz="1800" dirty="0"/>
              <a:t>=1 is not used yet (will be used later)</a:t>
            </a:r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imageFileType</a:t>
            </a:r>
            <a:r>
              <a:rPr lang="en-US" sz="1800" dirty="0"/>
              <a:t> holds the file extension of the file (in lower case)</a:t>
            </a:r>
          </a:p>
          <a:p>
            <a:pPr lvl="1"/>
            <a:r>
              <a:rPr lang="en-US" sz="1800" dirty="0"/>
              <a:t>Next, check if the image file is an actual image or a fake image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9893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can check if the file already exists in the "uploads" folder. If it does, an error message is displayed</a:t>
            </a:r>
          </a:p>
          <a:p>
            <a:pPr lvl="1"/>
            <a:r>
              <a:rPr lang="en-CA" dirty="0" err="1"/>
              <a:t>file_exists</a:t>
            </a:r>
            <a:r>
              <a:rPr lang="en-CA" dirty="0"/>
              <a:t>($</a:t>
            </a:r>
            <a:r>
              <a:rPr lang="en-CA" dirty="0" err="1"/>
              <a:t>target_file</a:t>
            </a:r>
            <a:r>
              <a:rPr lang="en-CA" dirty="0"/>
              <a:t>)</a:t>
            </a:r>
          </a:p>
          <a:p>
            <a:r>
              <a:rPr lang="en-US" dirty="0"/>
              <a:t>We want to check the size of the file. If the file is larger than 500KB, an error message is displayed</a:t>
            </a:r>
          </a:p>
          <a:p>
            <a:pPr lvl="1"/>
            <a:r>
              <a:rPr lang="en-US" dirty="0"/>
              <a:t>$_FILES["</a:t>
            </a:r>
            <a:r>
              <a:rPr lang="en-US" dirty="0" err="1"/>
              <a:t>fileToUpload</a:t>
            </a:r>
            <a:r>
              <a:rPr lang="en-US" dirty="0"/>
              <a:t>"]["size"] &gt; 500000</a:t>
            </a:r>
          </a:p>
          <a:p>
            <a:r>
              <a:rPr lang="en-US" dirty="0"/>
              <a:t>The code below only allows users to upload JPG, JPEG, PNG, and GIF files</a:t>
            </a:r>
          </a:p>
          <a:p>
            <a:pPr lvl="1"/>
            <a:r>
              <a:rPr lang="en-CA" dirty="0"/>
              <a:t>if($</a:t>
            </a:r>
            <a:r>
              <a:rPr lang="en-CA" dirty="0" err="1"/>
              <a:t>imageFileType</a:t>
            </a:r>
            <a:r>
              <a:rPr lang="en-CA" dirty="0"/>
              <a:t> != "jpg" &amp;&amp; $</a:t>
            </a:r>
            <a:r>
              <a:rPr lang="en-CA" dirty="0" err="1"/>
              <a:t>imageFileType</a:t>
            </a:r>
            <a:r>
              <a:rPr lang="en-CA" dirty="0"/>
              <a:t> != "</a:t>
            </a:r>
            <a:r>
              <a:rPr lang="en-CA" dirty="0" err="1"/>
              <a:t>png</a:t>
            </a:r>
            <a:r>
              <a:rPr lang="en-CA" dirty="0"/>
              <a:t>" &amp;&amp; $</a:t>
            </a:r>
            <a:r>
              <a:rPr lang="en-CA" dirty="0" err="1"/>
              <a:t>imageFileType</a:t>
            </a:r>
            <a:r>
              <a:rPr lang="en-CA" dirty="0"/>
              <a:t> != "jpeg“ &amp;&amp; $</a:t>
            </a:r>
            <a:r>
              <a:rPr lang="en-CA" dirty="0" err="1"/>
              <a:t>imageFileType</a:t>
            </a:r>
            <a:r>
              <a:rPr lang="en-CA" dirty="0"/>
              <a:t> != "gif" 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33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E4B8-B7D5-3185-219B-A64C5785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cookie is often used to identify a user. A cookie is a small file that the server embeds on the user's computer. Each time the same computer requests a page with a browser, it will send the cookie too. With PHP, you can both create and retrieve cookie values.</a:t>
            </a:r>
          </a:p>
          <a:p>
            <a:r>
              <a:rPr lang="en-US" dirty="0"/>
              <a:t>A cookie is created with the </a:t>
            </a:r>
            <a:r>
              <a:rPr lang="en-US" dirty="0" err="1"/>
              <a:t>setcookie</a:t>
            </a:r>
            <a:r>
              <a:rPr lang="en-US" dirty="0"/>
              <a:t>() function.</a:t>
            </a:r>
          </a:p>
          <a:p>
            <a:pPr lvl="1"/>
            <a:r>
              <a:rPr lang="en-US" dirty="0" err="1"/>
              <a:t>setcookie</a:t>
            </a:r>
            <a:r>
              <a:rPr lang="en-US" dirty="0"/>
              <a:t>(name, value, expire, path, domain, secure, </a:t>
            </a:r>
            <a:r>
              <a:rPr lang="en-US" dirty="0" err="1"/>
              <a:t>httponly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Only the name parameter is required. All other parameters are optional.</a:t>
            </a:r>
          </a:p>
          <a:p>
            <a:r>
              <a:rPr lang="en-US" dirty="0"/>
              <a:t>To modify a cookie, just set (again) the cookie using the </a:t>
            </a:r>
            <a:r>
              <a:rPr lang="en-US" dirty="0" err="1"/>
              <a:t>setcookie</a:t>
            </a:r>
            <a:r>
              <a:rPr lang="en-US" dirty="0"/>
              <a:t>() function</a:t>
            </a:r>
          </a:p>
          <a:p>
            <a:r>
              <a:rPr lang="en-US" dirty="0"/>
              <a:t>To delete a cookie, use the </a:t>
            </a:r>
            <a:r>
              <a:rPr lang="en-US" dirty="0" err="1"/>
              <a:t>setcookie</a:t>
            </a:r>
            <a:r>
              <a:rPr lang="en-US" dirty="0"/>
              <a:t>() function with an expiration date in the past</a:t>
            </a:r>
          </a:p>
          <a:p>
            <a:r>
              <a:rPr lang="en-US" dirty="0"/>
              <a:t>To check if cookies are enabled, try to create a test cookie with the </a:t>
            </a:r>
            <a:r>
              <a:rPr lang="en-US" dirty="0" err="1"/>
              <a:t>setcookie</a:t>
            </a:r>
            <a:r>
              <a:rPr lang="en-US" dirty="0"/>
              <a:t>() function, then count the $_COOKIE array variable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17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E4B8-B7D5-3185-219B-A64C5785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 session is a way to store information (in variables) to be used across multiple pages.</a:t>
            </a:r>
          </a:p>
          <a:p>
            <a:r>
              <a:rPr lang="en-US" dirty="0"/>
              <a:t>Unlike a cookie, the information is not stored on the users computer.</a:t>
            </a:r>
          </a:p>
          <a:p>
            <a:r>
              <a:rPr lang="en-US" dirty="0"/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r>
              <a:rPr lang="en-US" dirty="0"/>
              <a:t>Session variables solve this problem by storing user information to be used across multiple pages (e.g. username, favorite color, </a:t>
            </a:r>
            <a:r>
              <a:rPr lang="en-US" dirty="0" err="1"/>
              <a:t>etc</a:t>
            </a:r>
            <a:r>
              <a:rPr lang="en-US" dirty="0"/>
              <a:t>). By default, session variables last until the user closes the browser.</a:t>
            </a:r>
          </a:p>
          <a:p>
            <a:r>
              <a:rPr lang="en-US" dirty="0"/>
              <a:t>So; Session variables hold information about one single user, and are available to all pages in one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1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C3FC-32AA-DB49-6AD9-7A5C6AC4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session is started with the </a:t>
            </a:r>
            <a:r>
              <a:rPr lang="en-US" dirty="0" err="1"/>
              <a:t>session_start</a:t>
            </a:r>
            <a:r>
              <a:rPr lang="en-US" dirty="0"/>
              <a:t>() function.</a:t>
            </a:r>
          </a:p>
          <a:p>
            <a:r>
              <a:rPr lang="en-US" dirty="0"/>
              <a:t>Session variables are set with the PHP global variable: $_SESSION.</a:t>
            </a:r>
          </a:p>
          <a:p>
            <a:r>
              <a:rPr lang="en-US" dirty="0"/>
              <a:t>Notice that session variables are not passed individually to each new page, instead they are retrieved from the session we open at the beginning of each page (</a:t>
            </a:r>
            <a:r>
              <a:rPr lang="en-US" dirty="0" err="1"/>
              <a:t>session_start</a:t>
            </a:r>
            <a:r>
              <a:rPr lang="en-US" dirty="0"/>
              <a:t>()).</a:t>
            </a:r>
          </a:p>
          <a:p>
            <a:r>
              <a:rPr lang="en-US" dirty="0"/>
              <a:t>Also notice that all session variable values are stored in the global $_SESSION variable</a:t>
            </a:r>
          </a:p>
          <a:p>
            <a:r>
              <a:rPr lang="en-US" dirty="0"/>
              <a:t>To change a session variable, just overwrite it</a:t>
            </a:r>
          </a:p>
          <a:p>
            <a:r>
              <a:rPr lang="en-US" dirty="0"/>
              <a:t>To remove all global session variables and destroy the session, use </a:t>
            </a:r>
            <a:r>
              <a:rPr lang="en-US" dirty="0" err="1"/>
              <a:t>session_unset</a:t>
            </a:r>
            <a:r>
              <a:rPr lang="en-US" dirty="0"/>
              <a:t>() and </a:t>
            </a:r>
            <a:r>
              <a:rPr lang="en-US" dirty="0" err="1"/>
              <a:t>session_destroy</a:t>
            </a:r>
            <a:r>
              <a:rPr lang="en-US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4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The PHP Date() Function</a:t>
            </a:r>
          </a:p>
          <a:p>
            <a:r>
              <a:rPr lang="en-CA" dirty="0"/>
              <a:t>Syntax: date(</a:t>
            </a:r>
            <a:r>
              <a:rPr lang="en-CA" dirty="0" err="1"/>
              <a:t>format,timestamp</a:t>
            </a:r>
            <a:r>
              <a:rPr lang="en-CA" dirty="0"/>
              <a:t>)</a:t>
            </a:r>
          </a:p>
          <a:p>
            <a:r>
              <a:rPr lang="en-US" dirty="0"/>
              <a:t>The required format parameter of the date() function specifies how to format the date (or time).</a:t>
            </a:r>
          </a:p>
          <a:p>
            <a:r>
              <a:rPr lang="en-US" dirty="0"/>
              <a:t>Here are some characters that are commonly used for dates:</a:t>
            </a:r>
          </a:p>
          <a:p>
            <a:pPr lvl="1"/>
            <a:r>
              <a:rPr lang="en-US" dirty="0"/>
              <a:t>d - Represents the day of the month (01 to 31)</a:t>
            </a:r>
          </a:p>
          <a:p>
            <a:pPr lvl="1"/>
            <a:r>
              <a:rPr lang="en-US" dirty="0"/>
              <a:t>m - Represents a month (01 to 12)</a:t>
            </a:r>
          </a:p>
          <a:p>
            <a:pPr lvl="1"/>
            <a:r>
              <a:rPr lang="en-US" dirty="0"/>
              <a:t>Y - Represents a year (in four digits)</a:t>
            </a:r>
          </a:p>
          <a:p>
            <a:pPr lvl="1"/>
            <a:r>
              <a:rPr lang="en-US" dirty="0"/>
              <a:t>l (lowercase 'L') - Represents the day of the week</a:t>
            </a:r>
          </a:p>
          <a:p>
            <a:pPr lvl="1"/>
            <a:r>
              <a:rPr lang="en-US" dirty="0"/>
              <a:t>Other characters, like"/", ".", or "-" can also be inserted between the characters to add additional formatting.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61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B599C-6FAF-63FD-8BB2-2E72F47F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Here are some characters that are commonly used for times:</a:t>
            </a:r>
          </a:p>
          <a:p>
            <a:pPr lvl="1"/>
            <a:r>
              <a:rPr lang="en-US" dirty="0"/>
              <a:t>H - 24-hour format of an hour (00 to 23)</a:t>
            </a:r>
          </a:p>
          <a:p>
            <a:pPr lvl="1"/>
            <a:r>
              <a:rPr lang="en-US" dirty="0"/>
              <a:t>h - 12-hour format of an hour with leading zeros (01 to 12)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- Minutes with leading zeros (00 to 59)</a:t>
            </a:r>
          </a:p>
          <a:p>
            <a:pPr lvl="1"/>
            <a:r>
              <a:rPr lang="en-US" dirty="0"/>
              <a:t>s - Seconds with leading zeros (00 to 59)</a:t>
            </a:r>
          </a:p>
          <a:p>
            <a:pPr lvl="1"/>
            <a:r>
              <a:rPr lang="en-US" dirty="0"/>
              <a:t>a - Lowercase Ante meridiem and Post meridiem (am or pm)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CE218-C09A-CE3B-A301-6BF9B5D23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If the time you got back from the code is not correct, it's probably because your server is in another country or set up for a different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  <a:p>
            <a:r>
              <a:rPr lang="en-US" dirty="0"/>
              <a:t>So, if you need the time to be correct according to a specific location, you can set the </a:t>
            </a:r>
            <a:r>
              <a:rPr lang="en-US" dirty="0" err="1"/>
              <a:t>timezone</a:t>
            </a:r>
            <a:r>
              <a:rPr lang="en-US" dirty="0"/>
              <a:t> you want to use.</a:t>
            </a:r>
          </a:p>
          <a:p>
            <a:r>
              <a:rPr lang="en-US" dirty="0"/>
              <a:t>The example below sets the </a:t>
            </a:r>
            <a:r>
              <a:rPr lang="en-US" dirty="0" err="1"/>
              <a:t>timezone</a:t>
            </a:r>
            <a:r>
              <a:rPr lang="en-US" dirty="0"/>
              <a:t> to "America/</a:t>
            </a:r>
            <a:r>
              <a:rPr lang="en-US" dirty="0" err="1"/>
              <a:t>New_York</a:t>
            </a:r>
            <a:r>
              <a:rPr lang="en-US" dirty="0"/>
              <a:t>", then outputs the current time in the specified format:</a:t>
            </a:r>
          </a:p>
          <a:p>
            <a:pPr lvl="1"/>
            <a:r>
              <a:rPr lang="en-US" dirty="0" err="1"/>
              <a:t>date_default_timezone_set</a:t>
            </a:r>
            <a:r>
              <a:rPr lang="en-US" dirty="0"/>
              <a:t>("America/</a:t>
            </a:r>
            <a:r>
              <a:rPr lang="en-US" dirty="0" err="1"/>
              <a:t>New_York</a:t>
            </a:r>
            <a:r>
              <a:rPr lang="en-US" dirty="0"/>
              <a:t>");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449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Include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include (or require) statement takes all the text/code/markup that exists in the specified file and copies it into the file that uses the include statement.</a:t>
            </a:r>
          </a:p>
          <a:p>
            <a:r>
              <a:rPr lang="en-US" dirty="0"/>
              <a:t>Including files is very useful when you want to include the same PHP, HTML, or text on multiple pages of a website.</a:t>
            </a:r>
          </a:p>
          <a:p>
            <a:r>
              <a:rPr lang="en-US" dirty="0"/>
              <a:t>The include and require statements are identical, except upon failure:</a:t>
            </a:r>
          </a:p>
          <a:p>
            <a:pPr lvl="1"/>
            <a:r>
              <a:rPr lang="en-US" dirty="0"/>
              <a:t>require will produce a fatal error (E_COMPILE_ERROR) and stop the script</a:t>
            </a:r>
          </a:p>
          <a:p>
            <a:pPr lvl="1"/>
            <a:r>
              <a:rPr lang="en-US" dirty="0"/>
              <a:t>include will only produce a warning (E_WARNING) and the script will continue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4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include and require Statements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So, if you want the execution to go on and show users the output, even if the include file is missing, use the include statement. Otherwise, in case of </a:t>
            </a:r>
            <a:r>
              <a:rPr lang="en-US" dirty="0" err="1"/>
              <a:t>FrameWork</a:t>
            </a:r>
            <a:r>
              <a:rPr lang="en-US" dirty="0"/>
              <a:t>, CMS, or a complex PHP application coding, always use the require statement to include a key file to the flow of execution. This will help avoid compromising your application's security and integrity, just in-case one key file is accidentally missing.</a:t>
            </a:r>
          </a:p>
          <a:p>
            <a:r>
              <a:rPr lang="en-US" dirty="0"/>
              <a:t>Including files saves a lot of work. This means that you can create a standard header, footer, or menu file for all your web pages. Then, when the header needs to be updated, you can only update the header include file.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69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</a:t>
            </a:r>
            <a:r>
              <a:rPr lang="en-US" dirty="0" err="1"/>
              <a:t>readfile</a:t>
            </a:r>
            <a:r>
              <a:rPr lang="en-US" dirty="0"/>
              <a:t>() function reads a file and writes it to the output buffer.</a:t>
            </a:r>
          </a:p>
          <a:p>
            <a:pPr lvl="1"/>
            <a:r>
              <a:rPr lang="en-US" dirty="0"/>
              <a:t>Ex.: echo </a:t>
            </a:r>
            <a:r>
              <a:rPr lang="en-US" dirty="0" err="1"/>
              <a:t>readfile</a:t>
            </a:r>
            <a:r>
              <a:rPr lang="en-US" dirty="0"/>
              <a:t>("webdictionary.txt");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8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Open File - </a:t>
            </a:r>
            <a:r>
              <a:rPr lang="en-CA" dirty="0" err="1"/>
              <a:t>fopen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better method to open files is with the </a:t>
            </a:r>
            <a:r>
              <a:rPr lang="en-US" dirty="0" err="1"/>
              <a:t>fopen</a:t>
            </a:r>
            <a:r>
              <a:rPr lang="en-US" dirty="0"/>
              <a:t>() 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r>
              <a:rPr lang="en-US" dirty="0"/>
              <a:t>The first parameter of </a:t>
            </a:r>
            <a:r>
              <a:rPr lang="en-US" dirty="0" err="1"/>
              <a:t>fopen</a:t>
            </a:r>
            <a:r>
              <a:rPr lang="en-US" dirty="0"/>
              <a:t>() contains the name of the file to be opened and the second parameter specifies in which mode the file should be opened. </a:t>
            </a:r>
          </a:p>
          <a:p>
            <a:r>
              <a:rPr lang="en-US" dirty="0"/>
              <a:t>The </a:t>
            </a:r>
            <a:r>
              <a:rPr lang="en-US" dirty="0" err="1"/>
              <a:t>fread</a:t>
            </a:r>
            <a:r>
              <a:rPr lang="en-US" dirty="0"/>
              <a:t>() function reads from an open file.</a:t>
            </a:r>
          </a:p>
          <a:p>
            <a:pPr lvl="1"/>
            <a:r>
              <a:rPr lang="en-US" dirty="0"/>
              <a:t>The first parameter of </a:t>
            </a:r>
            <a:r>
              <a:rPr lang="en-US" dirty="0" err="1"/>
              <a:t>fread</a:t>
            </a:r>
            <a:r>
              <a:rPr lang="en-US" dirty="0"/>
              <a:t>() contains the name of the file to read from and the second parameter specifies the maximum number of bytes to read.</a:t>
            </a:r>
          </a:p>
          <a:p>
            <a:pPr lvl="1"/>
            <a:r>
              <a:rPr lang="en-US" dirty="0"/>
              <a:t>Ex.: </a:t>
            </a:r>
            <a:r>
              <a:rPr lang="en-US" dirty="0" err="1"/>
              <a:t>fread</a:t>
            </a:r>
            <a:r>
              <a:rPr lang="en-US" dirty="0"/>
              <a:t>($</a:t>
            </a:r>
            <a:r>
              <a:rPr lang="en-US" dirty="0" err="1"/>
              <a:t>myfile,filesize</a:t>
            </a:r>
            <a:r>
              <a:rPr lang="en-US" dirty="0"/>
              <a:t>("webdictionary.txt"));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an open file.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requires the name of the file (or a variable that holds the filename) we want to close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0BA59A-EF54-743B-FBD4-06922AF5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fclose()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is used to close an open file.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fgets</a:t>
            </a:r>
            <a:r>
              <a:rPr lang="en-US" dirty="0"/>
              <a:t>() function is used to read a single line from a file.</a:t>
            </a:r>
          </a:p>
          <a:p>
            <a:r>
              <a:rPr lang="en-US" dirty="0"/>
              <a:t>The </a:t>
            </a:r>
            <a:r>
              <a:rPr lang="en-US" dirty="0" err="1"/>
              <a:t>feof</a:t>
            </a:r>
            <a:r>
              <a:rPr lang="en-US" dirty="0"/>
              <a:t>() function checks if the "end-of-file" (EOF) has been reached.</a:t>
            </a:r>
          </a:p>
          <a:p>
            <a:r>
              <a:rPr lang="en-US" dirty="0"/>
              <a:t>The </a:t>
            </a:r>
            <a:r>
              <a:rPr lang="en-US" dirty="0" err="1"/>
              <a:t>feof</a:t>
            </a:r>
            <a:r>
              <a:rPr lang="en-US" dirty="0"/>
              <a:t>() function is useful for looping through data of unknown length.</a:t>
            </a:r>
          </a:p>
          <a:p>
            <a:r>
              <a:rPr lang="en-US" dirty="0"/>
              <a:t>Ex.:</a:t>
            </a:r>
          </a:p>
          <a:p>
            <a:pPr marL="594000" lvl="2" indent="0">
              <a:buNone/>
            </a:pPr>
            <a:r>
              <a:rPr lang="en-CA" dirty="0"/>
              <a:t>$</a:t>
            </a:r>
            <a:r>
              <a:rPr lang="en-CA" dirty="0" err="1"/>
              <a:t>myfile</a:t>
            </a:r>
            <a:r>
              <a:rPr lang="en-CA" dirty="0"/>
              <a:t> = </a:t>
            </a:r>
            <a:r>
              <a:rPr lang="en-CA" dirty="0" err="1"/>
              <a:t>fopen</a:t>
            </a:r>
            <a:r>
              <a:rPr lang="en-CA" dirty="0"/>
              <a:t>("webdictionary.txt", "r") or die("Unable to open file!");</a:t>
            </a:r>
          </a:p>
          <a:p>
            <a:pPr marL="594000" lvl="2" indent="0">
              <a:buNone/>
            </a:pPr>
            <a:r>
              <a:rPr lang="en-CA" dirty="0"/>
              <a:t>// Output one line until end-of-file</a:t>
            </a:r>
          </a:p>
          <a:p>
            <a:pPr marL="594000" lvl="2" indent="0">
              <a:buNone/>
            </a:pPr>
            <a:r>
              <a:rPr lang="en-CA" dirty="0"/>
              <a:t>while(!</a:t>
            </a:r>
            <a:r>
              <a:rPr lang="en-CA" dirty="0" err="1"/>
              <a:t>feof</a:t>
            </a:r>
            <a:r>
              <a:rPr lang="en-CA" dirty="0"/>
              <a:t>($</a:t>
            </a:r>
            <a:r>
              <a:rPr lang="en-CA" dirty="0" err="1"/>
              <a:t>myfile</a:t>
            </a:r>
            <a:r>
              <a:rPr lang="en-CA" dirty="0"/>
              <a:t>)) {</a:t>
            </a:r>
          </a:p>
          <a:p>
            <a:pPr marL="594000" lvl="2" indent="0">
              <a:buNone/>
            </a:pPr>
            <a:r>
              <a:rPr lang="en-CA" dirty="0"/>
              <a:t>  echo </a:t>
            </a:r>
            <a:r>
              <a:rPr lang="en-CA" dirty="0" err="1"/>
              <a:t>fgets</a:t>
            </a:r>
            <a:r>
              <a:rPr lang="en-CA" dirty="0"/>
              <a:t>($</a:t>
            </a:r>
            <a:r>
              <a:rPr lang="en-CA" dirty="0" err="1"/>
              <a:t>myfile</a:t>
            </a:r>
            <a:r>
              <a:rPr lang="en-CA" dirty="0"/>
              <a:t>) . "&lt;</a:t>
            </a:r>
            <a:r>
              <a:rPr lang="en-CA" dirty="0" err="1"/>
              <a:t>br</a:t>
            </a:r>
            <a:r>
              <a:rPr lang="en-CA" dirty="0"/>
              <a:t>&gt;";</a:t>
            </a:r>
          </a:p>
          <a:p>
            <a:pPr marL="594000" lvl="2" indent="0">
              <a:buNone/>
            </a:pPr>
            <a:r>
              <a:rPr lang="en-CA" dirty="0"/>
              <a:t>}</a:t>
            </a:r>
          </a:p>
          <a:p>
            <a:pPr marL="594000" lvl="2" indent="0">
              <a:buNone/>
            </a:pPr>
            <a:r>
              <a:rPr lang="en-CA" dirty="0" err="1"/>
              <a:t>fclose</a:t>
            </a:r>
            <a:r>
              <a:rPr lang="en-CA" dirty="0"/>
              <a:t>($</a:t>
            </a:r>
            <a:r>
              <a:rPr lang="en-CA" dirty="0" err="1"/>
              <a:t>myfile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9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334-33CA-CFC9-D749-2F4CED94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File Create/Write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254E-034D-0DBB-76EB-9CCD06E3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he </a:t>
            </a:r>
            <a:r>
              <a:rPr lang="en-US" dirty="0" err="1"/>
              <a:t>fopen</a:t>
            </a:r>
            <a:r>
              <a:rPr lang="en-US" dirty="0"/>
              <a:t>() function is also used to create a file. Maybe a little confusing, but in PHP, a file is created using the same function used to open files.</a:t>
            </a:r>
          </a:p>
          <a:p>
            <a:r>
              <a:rPr lang="en-US" dirty="0"/>
              <a:t>If you use </a:t>
            </a:r>
            <a:r>
              <a:rPr lang="en-US" dirty="0" err="1"/>
              <a:t>fopen</a:t>
            </a:r>
            <a:r>
              <a:rPr lang="en-US" dirty="0"/>
              <a:t>() on a file that does not exist, it will create it, given that the file is opened for writing (w) or appending (a).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fwrite</a:t>
            </a:r>
            <a:r>
              <a:rPr lang="en-US" dirty="0"/>
              <a:t>() function is used to write to a file.</a:t>
            </a:r>
          </a:p>
          <a:p>
            <a:r>
              <a:rPr lang="en-US" dirty="0"/>
              <a:t>The first parameter of </a:t>
            </a:r>
            <a:r>
              <a:rPr lang="en-US" dirty="0" err="1"/>
              <a:t>fwrite</a:t>
            </a:r>
            <a:r>
              <a:rPr lang="en-US" dirty="0"/>
              <a:t>() contains the name of the file to write to and the second parameter is the string to be written.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053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</TotalTime>
  <Words>1908</Words>
  <Application>Microsoft Office PowerPoint</Application>
  <PresentationFormat>Widescreen</PresentationFormat>
  <Paragraphs>128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Gill Sans MT</vt:lpstr>
      <vt:lpstr>Segoe UI</vt:lpstr>
      <vt:lpstr>Verdana</vt:lpstr>
      <vt:lpstr>Wingdings 2</vt:lpstr>
      <vt:lpstr>Custom</vt:lpstr>
      <vt:lpstr>PHP Advanced</vt:lpstr>
      <vt:lpstr>PowerPoint Presentation</vt:lpstr>
      <vt:lpstr>PowerPoint Presentation</vt:lpstr>
      <vt:lpstr>PHP Include Files</vt:lpstr>
      <vt:lpstr>PHP include and require Statements</vt:lpstr>
      <vt:lpstr>PHP File Handling</vt:lpstr>
      <vt:lpstr>PHP Open File - fopen()</vt:lpstr>
      <vt:lpstr>PowerPoint Presentation</vt:lpstr>
      <vt:lpstr>PHP File Create/Write</vt:lpstr>
      <vt:lpstr>PHP File Upload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PHP Cookies</vt:lpstr>
      <vt:lpstr>PHP Sessions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Ronald Raphael</dc:creator>
  <cp:lastModifiedBy>Ronald Raphael</cp:lastModifiedBy>
  <cp:revision>21</cp:revision>
  <dcterms:created xsi:type="dcterms:W3CDTF">2023-08-20T19:35:11Z</dcterms:created>
  <dcterms:modified xsi:type="dcterms:W3CDTF">2023-08-20T20:16:21Z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