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21"/>
  </p:notesMasterIdLst>
  <p:handoutMasterIdLst>
    <p:handoutMasterId r:id="rId22"/>
  </p:handoutMasterIdLst>
  <p:sldIdLst>
    <p:sldId id="256"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6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48" autoAdjust="0"/>
  </p:normalViewPr>
  <p:slideViewPr>
    <p:cSldViewPr snapToGrid="0">
      <p:cViewPr varScale="1">
        <p:scale>
          <a:sx n="110" d="100"/>
          <a:sy n="110" d="100"/>
        </p:scale>
        <p:origin x="492" y="10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8/26/2023</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8/26/2023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16</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8/26/2023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8/26/2023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8/26/2023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8/26/2023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8/26/2023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8/26/2023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PHP MySQL Database</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45F54-71E2-3889-1411-F9A2D714F18C}"/>
              </a:ext>
            </a:extLst>
          </p:cNvPr>
          <p:cNvSpPr>
            <a:spLocks noGrp="1"/>
          </p:cNvSpPr>
          <p:nvPr>
            <p:ph type="title"/>
          </p:nvPr>
        </p:nvSpPr>
        <p:spPr/>
        <p:txBody>
          <a:bodyPr/>
          <a:lstStyle/>
          <a:p>
            <a:r>
              <a:rPr lang="en-CA" dirty="0"/>
              <a:t>PHP MySQL Prepared Statements</a:t>
            </a:r>
          </a:p>
        </p:txBody>
      </p:sp>
      <p:sp>
        <p:nvSpPr>
          <p:cNvPr id="3" name="Content Placeholder 2">
            <a:extLst>
              <a:ext uri="{FF2B5EF4-FFF2-40B4-BE49-F238E27FC236}">
                <a16:creationId xmlns:a16="http://schemas.microsoft.com/office/drawing/2014/main" id="{46D1156D-E3EC-4214-6DA5-D6BBFBBBCE39}"/>
              </a:ext>
            </a:extLst>
          </p:cNvPr>
          <p:cNvSpPr>
            <a:spLocks noGrp="1"/>
          </p:cNvSpPr>
          <p:nvPr>
            <p:ph idx="1"/>
          </p:nvPr>
        </p:nvSpPr>
        <p:spPr/>
        <p:txBody>
          <a:bodyPr anchor="t">
            <a:normAutofit/>
          </a:bodyPr>
          <a:lstStyle/>
          <a:p>
            <a:r>
              <a:rPr lang="en-US" b="0" i="0" dirty="0">
                <a:solidFill>
                  <a:srgbClr val="000000"/>
                </a:solidFill>
                <a:effectLst/>
                <a:latin typeface="Verdana" panose="020B0604030504040204" pitchFamily="34" charset="0"/>
              </a:rPr>
              <a:t>Prepared statements are very useful against SQL injections.</a:t>
            </a:r>
          </a:p>
          <a:p>
            <a:pPr algn="l"/>
            <a:r>
              <a:rPr lang="en-US" b="0" i="0" dirty="0">
                <a:solidFill>
                  <a:srgbClr val="000000"/>
                </a:solidFill>
                <a:effectLst/>
                <a:latin typeface="Verdana" panose="020B0604030504040204" pitchFamily="34" charset="0"/>
              </a:rPr>
              <a:t>A prepared statement is a feature used to execute the same (or similar) SQL statements repeatedly with high efficiency.</a:t>
            </a:r>
          </a:p>
          <a:p>
            <a:pPr algn="l"/>
            <a:r>
              <a:rPr lang="en-US" b="0" i="0" dirty="0">
                <a:solidFill>
                  <a:srgbClr val="000000"/>
                </a:solidFill>
                <a:effectLst/>
                <a:latin typeface="Verdana" panose="020B0604030504040204" pitchFamily="34" charset="0"/>
              </a:rPr>
              <a:t>Prepared statements basically work like this:</a:t>
            </a:r>
          </a:p>
          <a:p>
            <a:pPr lvl="1">
              <a:buFont typeface="+mj-lt"/>
              <a:buAutoNum type="arabicPeriod"/>
            </a:pPr>
            <a:r>
              <a:rPr lang="en-US" b="0" i="0" dirty="0">
                <a:solidFill>
                  <a:srgbClr val="000000"/>
                </a:solidFill>
                <a:effectLst/>
                <a:latin typeface="Verdana" panose="020B0604030504040204" pitchFamily="34" charset="0"/>
              </a:rPr>
              <a:t>Prepare: An SQL statement template is created and sent to the database. Certain values are left unspecified, called parameters (labeled "?"). Example: INSERT INTO </a:t>
            </a:r>
            <a:r>
              <a:rPr lang="en-US" b="0" i="0" dirty="0" err="1">
                <a:solidFill>
                  <a:srgbClr val="000000"/>
                </a:solidFill>
                <a:effectLst/>
                <a:latin typeface="Verdana" panose="020B0604030504040204" pitchFamily="34" charset="0"/>
              </a:rPr>
              <a:t>MyGuests</a:t>
            </a:r>
            <a:r>
              <a:rPr lang="en-US" b="0" i="0" dirty="0">
                <a:solidFill>
                  <a:srgbClr val="000000"/>
                </a:solidFill>
                <a:effectLst/>
                <a:latin typeface="Verdana" panose="020B0604030504040204" pitchFamily="34" charset="0"/>
              </a:rPr>
              <a:t> VALUES(?, ?, ?)</a:t>
            </a:r>
          </a:p>
          <a:p>
            <a:pPr lvl="1">
              <a:buFont typeface="+mj-lt"/>
              <a:buAutoNum type="arabicPeriod"/>
            </a:pPr>
            <a:r>
              <a:rPr lang="en-US" b="0" i="0" dirty="0">
                <a:solidFill>
                  <a:srgbClr val="000000"/>
                </a:solidFill>
                <a:effectLst/>
                <a:latin typeface="Verdana" panose="020B0604030504040204" pitchFamily="34" charset="0"/>
              </a:rPr>
              <a:t>The database parses, compiles, and performs query optimization on the SQL statement template, and stores the result without executing it</a:t>
            </a:r>
          </a:p>
          <a:p>
            <a:pPr lvl="1">
              <a:buFont typeface="+mj-lt"/>
              <a:buAutoNum type="arabicPeriod"/>
            </a:pPr>
            <a:r>
              <a:rPr lang="en-US" b="0" i="0" dirty="0">
                <a:solidFill>
                  <a:srgbClr val="000000"/>
                </a:solidFill>
                <a:effectLst/>
                <a:latin typeface="Verdana" panose="020B0604030504040204" pitchFamily="34" charset="0"/>
              </a:rPr>
              <a:t>Execute: At a later time, the application binds the values to the parameters, and the database executes the statement. The application may execute the statement as many times as it wants with different values</a:t>
            </a:r>
          </a:p>
          <a:p>
            <a:endParaRPr lang="en-CA" dirty="0"/>
          </a:p>
        </p:txBody>
      </p:sp>
    </p:spTree>
    <p:extLst>
      <p:ext uri="{BB962C8B-B14F-4D97-AF65-F5344CB8AC3E}">
        <p14:creationId xmlns:p14="http://schemas.microsoft.com/office/powerpoint/2010/main" val="3256903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45F54-71E2-3889-1411-F9A2D714F18C}"/>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46D1156D-E3EC-4214-6DA5-D6BBFBBBCE39}"/>
              </a:ext>
            </a:extLst>
          </p:cNvPr>
          <p:cNvSpPr>
            <a:spLocks noGrp="1"/>
          </p:cNvSpPr>
          <p:nvPr>
            <p:ph idx="1"/>
          </p:nvPr>
        </p:nvSpPr>
        <p:spPr/>
        <p:txBody>
          <a:bodyPr anchor="t"/>
          <a:lstStyle/>
          <a:p>
            <a:pPr algn="l"/>
            <a:r>
              <a:rPr lang="en-US" b="0" i="0" dirty="0">
                <a:solidFill>
                  <a:srgbClr val="000000"/>
                </a:solidFill>
                <a:effectLst/>
                <a:latin typeface="Verdana" panose="020B0604030504040204" pitchFamily="34" charset="0"/>
              </a:rPr>
              <a:t>Compared to executing SQL statements directly, prepared statements have three main advantages:</a:t>
            </a:r>
          </a:p>
          <a:p>
            <a:pPr lvl="1">
              <a:buFont typeface="Arial" panose="020B0604020202020204" pitchFamily="34" charset="0"/>
              <a:buChar char="•"/>
            </a:pPr>
            <a:r>
              <a:rPr lang="en-US" b="0" i="0" dirty="0">
                <a:solidFill>
                  <a:srgbClr val="000000"/>
                </a:solidFill>
                <a:effectLst/>
                <a:latin typeface="Verdana" panose="020B0604030504040204" pitchFamily="34" charset="0"/>
              </a:rPr>
              <a:t>Prepared statements reduce parsing time as the preparation on the query is done only once (although the statement is executed multiple times)</a:t>
            </a:r>
          </a:p>
          <a:p>
            <a:pPr lvl="1">
              <a:buFont typeface="Arial" panose="020B0604020202020204" pitchFamily="34" charset="0"/>
              <a:buChar char="•"/>
            </a:pPr>
            <a:r>
              <a:rPr lang="en-US" b="0" i="0" dirty="0">
                <a:solidFill>
                  <a:srgbClr val="000000"/>
                </a:solidFill>
                <a:effectLst/>
                <a:latin typeface="Verdana" panose="020B0604030504040204" pitchFamily="34" charset="0"/>
              </a:rPr>
              <a:t>Bound parameters minimize bandwidth to the server as you need send only the parameters each time, and not the whole query</a:t>
            </a:r>
          </a:p>
          <a:p>
            <a:pPr lvl="1">
              <a:buFont typeface="Arial" panose="020B0604020202020204" pitchFamily="34" charset="0"/>
              <a:buChar char="•"/>
            </a:pPr>
            <a:r>
              <a:rPr lang="en-US" b="0" i="0" dirty="0">
                <a:solidFill>
                  <a:srgbClr val="000000"/>
                </a:solidFill>
                <a:effectLst/>
                <a:latin typeface="Verdana" panose="020B0604030504040204" pitchFamily="34" charset="0"/>
              </a:rPr>
              <a:t>Prepared statements are very useful against SQL injections, because parameter values, which are transmitted later using a different protocol, need not be correctly escaped. If the original statement template is not derived from external input, SQL injection cannot occur.</a:t>
            </a:r>
          </a:p>
        </p:txBody>
      </p:sp>
    </p:spTree>
    <p:extLst>
      <p:ext uri="{BB962C8B-B14F-4D97-AF65-F5344CB8AC3E}">
        <p14:creationId xmlns:p14="http://schemas.microsoft.com/office/powerpoint/2010/main" val="3434823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45F54-71E2-3889-1411-F9A2D714F18C}"/>
              </a:ext>
            </a:extLst>
          </p:cNvPr>
          <p:cNvSpPr>
            <a:spLocks noGrp="1"/>
          </p:cNvSpPr>
          <p:nvPr>
            <p:ph type="title"/>
          </p:nvPr>
        </p:nvSpPr>
        <p:spPr/>
        <p:txBody>
          <a:bodyPr/>
          <a:lstStyle/>
          <a:p>
            <a:r>
              <a:rPr lang="en-CA" dirty="0"/>
              <a:t>Prepared Statements in </a:t>
            </a:r>
            <a:r>
              <a:rPr lang="en-CA" dirty="0" err="1"/>
              <a:t>MySQLi</a:t>
            </a:r>
            <a:endParaRPr lang="en-CA" dirty="0"/>
          </a:p>
        </p:txBody>
      </p:sp>
      <p:sp>
        <p:nvSpPr>
          <p:cNvPr id="3" name="Content Placeholder 2">
            <a:extLst>
              <a:ext uri="{FF2B5EF4-FFF2-40B4-BE49-F238E27FC236}">
                <a16:creationId xmlns:a16="http://schemas.microsoft.com/office/drawing/2014/main" id="{46D1156D-E3EC-4214-6DA5-D6BBFBBBCE39}"/>
              </a:ext>
            </a:extLst>
          </p:cNvPr>
          <p:cNvSpPr>
            <a:spLocks noGrp="1"/>
          </p:cNvSpPr>
          <p:nvPr>
            <p:ph idx="1"/>
          </p:nvPr>
        </p:nvSpPr>
        <p:spPr/>
        <p:txBody>
          <a:bodyPr anchor="t">
            <a:normAutofit fontScale="85000" lnSpcReduction="20000"/>
          </a:bodyPr>
          <a:lstStyle/>
          <a:p>
            <a:pPr marL="0" indent="0">
              <a:buNone/>
            </a:pPr>
            <a:r>
              <a:rPr lang="en-CA" b="0" i="0" dirty="0">
                <a:solidFill>
                  <a:srgbClr val="008000"/>
                </a:solidFill>
                <a:effectLst/>
                <a:latin typeface="Consolas" panose="020B0609020204030204" pitchFamily="49" charset="0"/>
              </a:rPr>
              <a:t>// prepare and bind</a:t>
            </a:r>
            <a:br>
              <a:rPr lang="en-CA" b="0" i="0" dirty="0">
                <a:solidFill>
                  <a:srgbClr val="008000"/>
                </a:solidFill>
                <a:effectLst/>
                <a:latin typeface="Consolas" panose="020B0609020204030204" pitchFamily="49" charset="0"/>
              </a:rPr>
            </a:br>
            <a:r>
              <a:rPr lang="en-CA" b="0" i="0" dirty="0">
                <a:solidFill>
                  <a:srgbClr val="000000"/>
                </a:solidFill>
                <a:effectLst/>
                <a:latin typeface="Consolas" panose="020B0609020204030204" pitchFamily="49" charset="0"/>
              </a:rPr>
              <a:t>$</a:t>
            </a:r>
            <a:r>
              <a:rPr lang="en-CA" b="0" i="0" dirty="0" err="1">
                <a:solidFill>
                  <a:srgbClr val="000000"/>
                </a:solidFill>
                <a:effectLst/>
                <a:latin typeface="Consolas" panose="020B0609020204030204" pitchFamily="49" charset="0"/>
              </a:rPr>
              <a:t>stmt</a:t>
            </a:r>
            <a:r>
              <a:rPr lang="en-CA" b="0" i="0" dirty="0">
                <a:solidFill>
                  <a:srgbClr val="000000"/>
                </a:solidFill>
                <a:effectLst/>
                <a:latin typeface="Consolas" panose="020B0609020204030204" pitchFamily="49" charset="0"/>
              </a:rPr>
              <a:t> = $conn-&gt;prepare(</a:t>
            </a:r>
            <a:r>
              <a:rPr lang="en-CA" b="0" i="0" dirty="0">
                <a:solidFill>
                  <a:srgbClr val="A52A2A"/>
                </a:solidFill>
                <a:effectLst/>
                <a:latin typeface="Consolas" panose="020B0609020204030204" pitchFamily="49" charset="0"/>
              </a:rPr>
              <a:t>"INSERT INTO </a:t>
            </a:r>
            <a:r>
              <a:rPr lang="en-CA" b="0" i="0" dirty="0" err="1">
                <a:solidFill>
                  <a:srgbClr val="A52A2A"/>
                </a:solidFill>
                <a:effectLst/>
                <a:latin typeface="Consolas" panose="020B0609020204030204" pitchFamily="49" charset="0"/>
              </a:rPr>
              <a:t>MyGuests</a:t>
            </a:r>
            <a:r>
              <a:rPr lang="en-CA" b="0" i="0" dirty="0">
                <a:solidFill>
                  <a:srgbClr val="A52A2A"/>
                </a:solidFill>
                <a:effectLst/>
                <a:latin typeface="Consolas" panose="020B0609020204030204" pitchFamily="49" charset="0"/>
              </a:rPr>
              <a:t> (</a:t>
            </a:r>
            <a:r>
              <a:rPr lang="en-CA" b="0" i="0" dirty="0" err="1">
                <a:solidFill>
                  <a:srgbClr val="A52A2A"/>
                </a:solidFill>
                <a:effectLst/>
                <a:latin typeface="Consolas" panose="020B0609020204030204" pitchFamily="49" charset="0"/>
              </a:rPr>
              <a:t>firstname</a:t>
            </a:r>
            <a:r>
              <a:rPr lang="en-CA" b="0" i="0" dirty="0">
                <a:solidFill>
                  <a:srgbClr val="A52A2A"/>
                </a:solidFill>
                <a:effectLst/>
                <a:latin typeface="Consolas" panose="020B0609020204030204" pitchFamily="49" charset="0"/>
              </a:rPr>
              <a:t>, </a:t>
            </a:r>
            <a:r>
              <a:rPr lang="en-CA" b="0" i="0" dirty="0" err="1">
                <a:solidFill>
                  <a:srgbClr val="A52A2A"/>
                </a:solidFill>
                <a:effectLst/>
                <a:latin typeface="Consolas" panose="020B0609020204030204" pitchFamily="49" charset="0"/>
              </a:rPr>
              <a:t>lastname</a:t>
            </a:r>
            <a:r>
              <a:rPr lang="en-CA" b="0" i="0" dirty="0">
                <a:solidFill>
                  <a:srgbClr val="A52A2A"/>
                </a:solidFill>
                <a:effectLst/>
                <a:latin typeface="Consolas" panose="020B0609020204030204" pitchFamily="49" charset="0"/>
              </a:rPr>
              <a:t>, email) VALUES (?, ?, ?)"</a:t>
            </a:r>
            <a:r>
              <a:rPr lang="en-CA" b="0" i="0" dirty="0">
                <a:solidFill>
                  <a:srgbClr val="000000"/>
                </a:solidFill>
                <a:effectLst/>
                <a:latin typeface="Consolas" panose="020B0609020204030204" pitchFamily="49" charset="0"/>
              </a:rPr>
              <a:t>);</a:t>
            </a:r>
            <a:br>
              <a:rPr lang="en-CA" dirty="0"/>
            </a:br>
            <a:r>
              <a:rPr lang="en-CA" b="0" i="0" dirty="0">
                <a:solidFill>
                  <a:srgbClr val="000000"/>
                </a:solidFill>
                <a:effectLst/>
                <a:latin typeface="Consolas" panose="020B0609020204030204" pitchFamily="49" charset="0"/>
              </a:rPr>
              <a:t>$</a:t>
            </a:r>
            <a:r>
              <a:rPr lang="en-CA" b="0" i="0" dirty="0" err="1">
                <a:solidFill>
                  <a:srgbClr val="000000"/>
                </a:solidFill>
                <a:effectLst/>
                <a:latin typeface="Consolas" panose="020B0609020204030204" pitchFamily="49" charset="0"/>
              </a:rPr>
              <a:t>stmt</a:t>
            </a:r>
            <a:r>
              <a:rPr lang="en-CA" b="0" i="0" dirty="0">
                <a:solidFill>
                  <a:srgbClr val="000000"/>
                </a:solidFill>
                <a:effectLst/>
                <a:latin typeface="Consolas" panose="020B0609020204030204" pitchFamily="49" charset="0"/>
              </a:rPr>
              <a:t>-&gt;</a:t>
            </a:r>
            <a:r>
              <a:rPr lang="en-CA" b="0" i="0" dirty="0" err="1">
                <a:solidFill>
                  <a:srgbClr val="000000"/>
                </a:solidFill>
                <a:effectLst/>
                <a:latin typeface="Consolas" panose="020B0609020204030204" pitchFamily="49" charset="0"/>
              </a:rPr>
              <a:t>bind_param</a:t>
            </a:r>
            <a:r>
              <a:rPr lang="en-CA" b="0" i="0" dirty="0">
                <a:solidFill>
                  <a:srgbClr val="000000"/>
                </a:solidFill>
                <a:effectLst/>
                <a:latin typeface="Consolas" panose="020B0609020204030204" pitchFamily="49" charset="0"/>
              </a:rPr>
              <a:t>(</a:t>
            </a:r>
            <a:r>
              <a:rPr lang="en-CA" b="0" i="0" dirty="0">
                <a:solidFill>
                  <a:srgbClr val="A52A2A"/>
                </a:solidFill>
                <a:effectLst/>
                <a:latin typeface="Consolas" panose="020B0609020204030204" pitchFamily="49" charset="0"/>
              </a:rPr>
              <a:t>"</a:t>
            </a:r>
            <a:r>
              <a:rPr lang="en-CA" b="0" i="0" dirty="0" err="1">
                <a:solidFill>
                  <a:srgbClr val="A52A2A"/>
                </a:solidFill>
                <a:effectLst/>
                <a:latin typeface="Consolas" panose="020B0609020204030204" pitchFamily="49" charset="0"/>
              </a:rPr>
              <a:t>sss</a:t>
            </a:r>
            <a:r>
              <a:rPr lang="en-CA" b="0" i="0" dirty="0">
                <a:solidFill>
                  <a:srgbClr val="A52A2A"/>
                </a:solidFill>
                <a:effectLst/>
                <a:latin typeface="Consolas" panose="020B0609020204030204" pitchFamily="49" charset="0"/>
              </a:rPr>
              <a:t>"</a:t>
            </a:r>
            <a:r>
              <a:rPr lang="en-CA" b="0" i="0" dirty="0">
                <a:solidFill>
                  <a:srgbClr val="000000"/>
                </a:solidFill>
                <a:effectLst/>
                <a:latin typeface="Consolas" panose="020B0609020204030204" pitchFamily="49" charset="0"/>
              </a:rPr>
              <a:t>, $</a:t>
            </a:r>
            <a:r>
              <a:rPr lang="en-CA" b="0" i="0" dirty="0" err="1">
                <a:solidFill>
                  <a:srgbClr val="000000"/>
                </a:solidFill>
                <a:effectLst/>
                <a:latin typeface="Consolas" panose="020B0609020204030204" pitchFamily="49" charset="0"/>
              </a:rPr>
              <a:t>firstname</a:t>
            </a:r>
            <a:r>
              <a:rPr lang="en-CA" b="0" i="0" dirty="0">
                <a:solidFill>
                  <a:srgbClr val="000000"/>
                </a:solidFill>
                <a:effectLst/>
                <a:latin typeface="Consolas" panose="020B0609020204030204" pitchFamily="49" charset="0"/>
              </a:rPr>
              <a:t>, $</a:t>
            </a:r>
            <a:r>
              <a:rPr lang="en-CA" b="0" i="0" dirty="0" err="1">
                <a:solidFill>
                  <a:srgbClr val="000000"/>
                </a:solidFill>
                <a:effectLst/>
                <a:latin typeface="Consolas" panose="020B0609020204030204" pitchFamily="49" charset="0"/>
              </a:rPr>
              <a:t>lastname</a:t>
            </a:r>
            <a:r>
              <a:rPr lang="en-CA" b="0" i="0" dirty="0">
                <a:solidFill>
                  <a:srgbClr val="000000"/>
                </a:solidFill>
                <a:effectLst/>
                <a:latin typeface="Consolas" panose="020B0609020204030204" pitchFamily="49" charset="0"/>
              </a:rPr>
              <a:t>, $email);</a:t>
            </a:r>
            <a:br>
              <a:rPr lang="en-CA" dirty="0"/>
            </a:br>
            <a:br>
              <a:rPr lang="en-CA" dirty="0"/>
            </a:br>
            <a:r>
              <a:rPr lang="en-CA" b="0" i="0" dirty="0">
                <a:solidFill>
                  <a:srgbClr val="008000"/>
                </a:solidFill>
                <a:effectLst/>
                <a:latin typeface="Consolas" panose="020B0609020204030204" pitchFamily="49" charset="0"/>
              </a:rPr>
              <a:t>// set parameters and execute</a:t>
            </a:r>
            <a:br>
              <a:rPr lang="en-CA" b="0" i="0" dirty="0">
                <a:solidFill>
                  <a:srgbClr val="008000"/>
                </a:solidFill>
                <a:effectLst/>
                <a:latin typeface="Consolas" panose="020B0609020204030204" pitchFamily="49" charset="0"/>
              </a:rPr>
            </a:br>
            <a:r>
              <a:rPr lang="en-CA" b="0" i="0" dirty="0">
                <a:solidFill>
                  <a:srgbClr val="000000"/>
                </a:solidFill>
                <a:effectLst/>
                <a:latin typeface="Consolas" panose="020B0609020204030204" pitchFamily="49" charset="0"/>
              </a:rPr>
              <a:t>$</a:t>
            </a:r>
            <a:r>
              <a:rPr lang="en-CA" b="0" i="0" dirty="0" err="1">
                <a:solidFill>
                  <a:srgbClr val="000000"/>
                </a:solidFill>
                <a:effectLst/>
                <a:latin typeface="Consolas" panose="020B0609020204030204" pitchFamily="49" charset="0"/>
              </a:rPr>
              <a:t>firstname</a:t>
            </a:r>
            <a:r>
              <a:rPr lang="en-CA" b="0" i="0" dirty="0">
                <a:solidFill>
                  <a:srgbClr val="000000"/>
                </a:solidFill>
                <a:effectLst/>
                <a:latin typeface="Consolas" panose="020B0609020204030204" pitchFamily="49" charset="0"/>
              </a:rPr>
              <a:t> = </a:t>
            </a:r>
            <a:r>
              <a:rPr lang="en-CA" b="0" i="0" dirty="0">
                <a:solidFill>
                  <a:srgbClr val="A52A2A"/>
                </a:solidFill>
                <a:effectLst/>
                <a:latin typeface="Consolas" panose="020B0609020204030204" pitchFamily="49" charset="0"/>
              </a:rPr>
              <a:t>"John"</a:t>
            </a:r>
            <a:r>
              <a:rPr lang="en-CA" b="0" i="0" dirty="0">
                <a:solidFill>
                  <a:srgbClr val="000000"/>
                </a:solidFill>
                <a:effectLst/>
                <a:latin typeface="Consolas" panose="020B0609020204030204" pitchFamily="49" charset="0"/>
              </a:rPr>
              <a:t>;</a:t>
            </a:r>
            <a:br>
              <a:rPr lang="en-CA" dirty="0"/>
            </a:br>
            <a:r>
              <a:rPr lang="en-CA" b="0" i="0" dirty="0">
                <a:solidFill>
                  <a:srgbClr val="000000"/>
                </a:solidFill>
                <a:effectLst/>
                <a:latin typeface="Consolas" panose="020B0609020204030204" pitchFamily="49" charset="0"/>
              </a:rPr>
              <a:t>$</a:t>
            </a:r>
            <a:r>
              <a:rPr lang="en-CA" b="0" i="0" dirty="0" err="1">
                <a:solidFill>
                  <a:srgbClr val="000000"/>
                </a:solidFill>
                <a:effectLst/>
                <a:latin typeface="Consolas" panose="020B0609020204030204" pitchFamily="49" charset="0"/>
              </a:rPr>
              <a:t>lastname</a:t>
            </a:r>
            <a:r>
              <a:rPr lang="en-CA" b="0" i="0" dirty="0">
                <a:solidFill>
                  <a:srgbClr val="000000"/>
                </a:solidFill>
                <a:effectLst/>
                <a:latin typeface="Consolas" panose="020B0609020204030204" pitchFamily="49" charset="0"/>
              </a:rPr>
              <a:t> = </a:t>
            </a:r>
            <a:r>
              <a:rPr lang="en-CA" b="0" i="0" dirty="0">
                <a:solidFill>
                  <a:srgbClr val="A52A2A"/>
                </a:solidFill>
                <a:effectLst/>
                <a:latin typeface="Consolas" panose="020B0609020204030204" pitchFamily="49" charset="0"/>
              </a:rPr>
              <a:t>"Doe"</a:t>
            </a:r>
            <a:r>
              <a:rPr lang="en-CA" b="0" i="0" dirty="0">
                <a:solidFill>
                  <a:srgbClr val="000000"/>
                </a:solidFill>
                <a:effectLst/>
                <a:latin typeface="Consolas" panose="020B0609020204030204" pitchFamily="49" charset="0"/>
              </a:rPr>
              <a:t>;</a:t>
            </a:r>
            <a:br>
              <a:rPr lang="en-CA" dirty="0"/>
            </a:br>
            <a:r>
              <a:rPr lang="en-CA" b="0" i="0" dirty="0">
                <a:solidFill>
                  <a:srgbClr val="000000"/>
                </a:solidFill>
                <a:effectLst/>
                <a:latin typeface="Consolas" panose="020B0609020204030204" pitchFamily="49" charset="0"/>
              </a:rPr>
              <a:t>$email = </a:t>
            </a:r>
            <a:r>
              <a:rPr lang="en-CA" b="0" i="0" dirty="0">
                <a:solidFill>
                  <a:srgbClr val="A52A2A"/>
                </a:solidFill>
                <a:effectLst/>
                <a:latin typeface="Consolas" panose="020B0609020204030204" pitchFamily="49" charset="0"/>
              </a:rPr>
              <a:t>"john@example.com"</a:t>
            </a:r>
            <a:r>
              <a:rPr lang="en-CA" b="0" i="0" dirty="0">
                <a:solidFill>
                  <a:srgbClr val="000000"/>
                </a:solidFill>
                <a:effectLst/>
                <a:latin typeface="Consolas" panose="020B0609020204030204" pitchFamily="49" charset="0"/>
              </a:rPr>
              <a:t>;</a:t>
            </a:r>
            <a:br>
              <a:rPr lang="en-CA" dirty="0"/>
            </a:br>
            <a:r>
              <a:rPr lang="en-CA" b="0" i="0" dirty="0">
                <a:solidFill>
                  <a:srgbClr val="000000"/>
                </a:solidFill>
                <a:effectLst/>
                <a:latin typeface="Consolas" panose="020B0609020204030204" pitchFamily="49" charset="0"/>
              </a:rPr>
              <a:t>$</a:t>
            </a:r>
            <a:r>
              <a:rPr lang="en-CA" b="0" i="0" dirty="0" err="1">
                <a:solidFill>
                  <a:srgbClr val="000000"/>
                </a:solidFill>
                <a:effectLst/>
                <a:latin typeface="Consolas" panose="020B0609020204030204" pitchFamily="49" charset="0"/>
              </a:rPr>
              <a:t>stmt</a:t>
            </a:r>
            <a:r>
              <a:rPr lang="en-CA" b="0" i="0" dirty="0">
                <a:solidFill>
                  <a:srgbClr val="000000"/>
                </a:solidFill>
                <a:effectLst/>
                <a:latin typeface="Consolas" panose="020B0609020204030204" pitchFamily="49" charset="0"/>
              </a:rPr>
              <a:t>-&gt;execute();</a:t>
            </a:r>
            <a:br>
              <a:rPr lang="en-CA" dirty="0"/>
            </a:br>
            <a:br>
              <a:rPr lang="en-CA" dirty="0"/>
            </a:br>
            <a:r>
              <a:rPr lang="en-CA" b="0" i="0" dirty="0">
                <a:solidFill>
                  <a:srgbClr val="000000"/>
                </a:solidFill>
                <a:effectLst/>
                <a:latin typeface="Consolas" panose="020B0609020204030204" pitchFamily="49" charset="0"/>
              </a:rPr>
              <a:t>$</a:t>
            </a:r>
            <a:r>
              <a:rPr lang="en-CA" b="0" i="0" dirty="0" err="1">
                <a:solidFill>
                  <a:srgbClr val="000000"/>
                </a:solidFill>
                <a:effectLst/>
                <a:latin typeface="Consolas" panose="020B0609020204030204" pitchFamily="49" charset="0"/>
              </a:rPr>
              <a:t>firstname</a:t>
            </a:r>
            <a:r>
              <a:rPr lang="en-CA" b="0" i="0" dirty="0">
                <a:solidFill>
                  <a:srgbClr val="000000"/>
                </a:solidFill>
                <a:effectLst/>
                <a:latin typeface="Consolas" panose="020B0609020204030204" pitchFamily="49" charset="0"/>
              </a:rPr>
              <a:t> = </a:t>
            </a:r>
            <a:r>
              <a:rPr lang="en-CA" b="0" i="0" dirty="0">
                <a:solidFill>
                  <a:srgbClr val="A52A2A"/>
                </a:solidFill>
                <a:effectLst/>
                <a:latin typeface="Consolas" panose="020B0609020204030204" pitchFamily="49" charset="0"/>
              </a:rPr>
              <a:t>"Mary"</a:t>
            </a:r>
            <a:r>
              <a:rPr lang="en-CA" b="0" i="0" dirty="0">
                <a:solidFill>
                  <a:srgbClr val="000000"/>
                </a:solidFill>
                <a:effectLst/>
                <a:latin typeface="Consolas" panose="020B0609020204030204" pitchFamily="49" charset="0"/>
              </a:rPr>
              <a:t>;</a:t>
            </a:r>
            <a:br>
              <a:rPr lang="en-CA" dirty="0"/>
            </a:br>
            <a:r>
              <a:rPr lang="en-CA" b="0" i="0" dirty="0">
                <a:solidFill>
                  <a:srgbClr val="000000"/>
                </a:solidFill>
                <a:effectLst/>
                <a:latin typeface="Consolas" panose="020B0609020204030204" pitchFamily="49" charset="0"/>
              </a:rPr>
              <a:t>$</a:t>
            </a:r>
            <a:r>
              <a:rPr lang="en-CA" b="0" i="0" dirty="0" err="1">
                <a:solidFill>
                  <a:srgbClr val="000000"/>
                </a:solidFill>
                <a:effectLst/>
                <a:latin typeface="Consolas" panose="020B0609020204030204" pitchFamily="49" charset="0"/>
              </a:rPr>
              <a:t>lastname</a:t>
            </a:r>
            <a:r>
              <a:rPr lang="en-CA" b="0" i="0" dirty="0">
                <a:solidFill>
                  <a:srgbClr val="000000"/>
                </a:solidFill>
                <a:effectLst/>
                <a:latin typeface="Consolas" panose="020B0609020204030204" pitchFamily="49" charset="0"/>
              </a:rPr>
              <a:t> = </a:t>
            </a:r>
            <a:r>
              <a:rPr lang="en-CA" b="0" i="0" dirty="0">
                <a:solidFill>
                  <a:srgbClr val="A52A2A"/>
                </a:solidFill>
                <a:effectLst/>
                <a:latin typeface="Consolas" panose="020B0609020204030204" pitchFamily="49" charset="0"/>
              </a:rPr>
              <a:t>"Moe"</a:t>
            </a:r>
            <a:r>
              <a:rPr lang="en-CA" b="0" i="0" dirty="0">
                <a:solidFill>
                  <a:srgbClr val="000000"/>
                </a:solidFill>
                <a:effectLst/>
                <a:latin typeface="Consolas" panose="020B0609020204030204" pitchFamily="49" charset="0"/>
              </a:rPr>
              <a:t>;</a:t>
            </a:r>
            <a:br>
              <a:rPr lang="en-CA" dirty="0"/>
            </a:br>
            <a:r>
              <a:rPr lang="en-CA" b="0" i="0" dirty="0">
                <a:solidFill>
                  <a:srgbClr val="000000"/>
                </a:solidFill>
                <a:effectLst/>
                <a:latin typeface="Consolas" panose="020B0609020204030204" pitchFamily="49" charset="0"/>
              </a:rPr>
              <a:t>$email = </a:t>
            </a:r>
            <a:r>
              <a:rPr lang="en-CA" b="0" i="0" dirty="0">
                <a:solidFill>
                  <a:srgbClr val="A52A2A"/>
                </a:solidFill>
                <a:effectLst/>
                <a:latin typeface="Consolas" panose="020B0609020204030204" pitchFamily="49" charset="0"/>
              </a:rPr>
              <a:t>"mary@example.com"</a:t>
            </a:r>
            <a:r>
              <a:rPr lang="en-CA" b="0" i="0" dirty="0">
                <a:solidFill>
                  <a:srgbClr val="000000"/>
                </a:solidFill>
                <a:effectLst/>
                <a:latin typeface="Consolas" panose="020B0609020204030204" pitchFamily="49" charset="0"/>
              </a:rPr>
              <a:t>;</a:t>
            </a:r>
            <a:br>
              <a:rPr lang="en-CA" dirty="0"/>
            </a:br>
            <a:r>
              <a:rPr lang="en-CA" b="0" i="0" dirty="0">
                <a:solidFill>
                  <a:srgbClr val="000000"/>
                </a:solidFill>
                <a:effectLst/>
                <a:latin typeface="Consolas" panose="020B0609020204030204" pitchFamily="49" charset="0"/>
              </a:rPr>
              <a:t>$</a:t>
            </a:r>
            <a:r>
              <a:rPr lang="en-CA" b="0" i="0" dirty="0" err="1">
                <a:solidFill>
                  <a:srgbClr val="000000"/>
                </a:solidFill>
                <a:effectLst/>
                <a:latin typeface="Consolas" panose="020B0609020204030204" pitchFamily="49" charset="0"/>
              </a:rPr>
              <a:t>stmt</a:t>
            </a:r>
            <a:r>
              <a:rPr lang="en-CA" b="0" i="0" dirty="0">
                <a:solidFill>
                  <a:srgbClr val="000000"/>
                </a:solidFill>
                <a:effectLst/>
                <a:latin typeface="Consolas" panose="020B0609020204030204" pitchFamily="49" charset="0"/>
              </a:rPr>
              <a:t>-&gt;execute();</a:t>
            </a:r>
            <a:br>
              <a:rPr lang="en-CA" dirty="0"/>
            </a:br>
            <a:br>
              <a:rPr lang="en-CA" dirty="0"/>
            </a:br>
            <a:r>
              <a:rPr lang="en-CA" b="0" i="0" dirty="0">
                <a:solidFill>
                  <a:srgbClr val="000000"/>
                </a:solidFill>
                <a:effectLst/>
                <a:latin typeface="Consolas" panose="020B0609020204030204" pitchFamily="49" charset="0"/>
              </a:rPr>
              <a:t>$</a:t>
            </a:r>
            <a:r>
              <a:rPr lang="en-CA" b="0" i="0" dirty="0" err="1">
                <a:solidFill>
                  <a:srgbClr val="000000"/>
                </a:solidFill>
                <a:effectLst/>
                <a:latin typeface="Consolas" panose="020B0609020204030204" pitchFamily="49" charset="0"/>
              </a:rPr>
              <a:t>firstname</a:t>
            </a:r>
            <a:r>
              <a:rPr lang="en-CA" b="0" i="0" dirty="0">
                <a:solidFill>
                  <a:srgbClr val="000000"/>
                </a:solidFill>
                <a:effectLst/>
                <a:latin typeface="Consolas" panose="020B0609020204030204" pitchFamily="49" charset="0"/>
              </a:rPr>
              <a:t> = </a:t>
            </a:r>
            <a:r>
              <a:rPr lang="en-CA" b="0" i="0" dirty="0">
                <a:solidFill>
                  <a:srgbClr val="A52A2A"/>
                </a:solidFill>
                <a:effectLst/>
                <a:latin typeface="Consolas" panose="020B0609020204030204" pitchFamily="49" charset="0"/>
              </a:rPr>
              <a:t>"Julie"</a:t>
            </a:r>
            <a:r>
              <a:rPr lang="en-CA" b="0" i="0" dirty="0">
                <a:solidFill>
                  <a:srgbClr val="000000"/>
                </a:solidFill>
                <a:effectLst/>
                <a:latin typeface="Consolas" panose="020B0609020204030204" pitchFamily="49" charset="0"/>
              </a:rPr>
              <a:t>;</a:t>
            </a:r>
            <a:br>
              <a:rPr lang="en-CA" dirty="0"/>
            </a:br>
            <a:r>
              <a:rPr lang="en-CA" b="0" i="0" dirty="0">
                <a:solidFill>
                  <a:srgbClr val="000000"/>
                </a:solidFill>
                <a:effectLst/>
                <a:latin typeface="Consolas" panose="020B0609020204030204" pitchFamily="49" charset="0"/>
              </a:rPr>
              <a:t>$</a:t>
            </a:r>
            <a:r>
              <a:rPr lang="en-CA" b="0" i="0" dirty="0" err="1">
                <a:solidFill>
                  <a:srgbClr val="000000"/>
                </a:solidFill>
                <a:effectLst/>
                <a:latin typeface="Consolas" panose="020B0609020204030204" pitchFamily="49" charset="0"/>
              </a:rPr>
              <a:t>lastname</a:t>
            </a:r>
            <a:r>
              <a:rPr lang="en-CA" b="0" i="0" dirty="0">
                <a:solidFill>
                  <a:srgbClr val="000000"/>
                </a:solidFill>
                <a:effectLst/>
                <a:latin typeface="Consolas" panose="020B0609020204030204" pitchFamily="49" charset="0"/>
              </a:rPr>
              <a:t> = </a:t>
            </a:r>
            <a:r>
              <a:rPr lang="en-CA" b="0" i="0" dirty="0">
                <a:solidFill>
                  <a:srgbClr val="A52A2A"/>
                </a:solidFill>
                <a:effectLst/>
                <a:latin typeface="Consolas" panose="020B0609020204030204" pitchFamily="49" charset="0"/>
              </a:rPr>
              <a:t>"Dooley"</a:t>
            </a:r>
            <a:r>
              <a:rPr lang="en-CA" b="0" i="0" dirty="0">
                <a:solidFill>
                  <a:srgbClr val="000000"/>
                </a:solidFill>
                <a:effectLst/>
                <a:latin typeface="Consolas" panose="020B0609020204030204" pitchFamily="49" charset="0"/>
              </a:rPr>
              <a:t>;</a:t>
            </a:r>
            <a:br>
              <a:rPr lang="en-CA" dirty="0"/>
            </a:br>
            <a:r>
              <a:rPr lang="en-CA" b="0" i="0" dirty="0">
                <a:solidFill>
                  <a:srgbClr val="000000"/>
                </a:solidFill>
                <a:effectLst/>
                <a:latin typeface="Consolas" panose="020B0609020204030204" pitchFamily="49" charset="0"/>
              </a:rPr>
              <a:t>$email = </a:t>
            </a:r>
            <a:r>
              <a:rPr lang="en-CA" b="0" i="0" dirty="0">
                <a:solidFill>
                  <a:srgbClr val="A52A2A"/>
                </a:solidFill>
                <a:effectLst/>
                <a:latin typeface="Consolas" panose="020B0609020204030204" pitchFamily="49" charset="0"/>
              </a:rPr>
              <a:t>"julie@example.com"</a:t>
            </a:r>
            <a:r>
              <a:rPr lang="en-CA" b="0" i="0" dirty="0">
                <a:solidFill>
                  <a:srgbClr val="000000"/>
                </a:solidFill>
                <a:effectLst/>
                <a:latin typeface="Consolas" panose="020B0609020204030204" pitchFamily="49" charset="0"/>
              </a:rPr>
              <a:t>;</a:t>
            </a:r>
            <a:br>
              <a:rPr lang="en-CA" dirty="0"/>
            </a:br>
            <a:r>
              <a:rPr lang="en-CA" b="0" i="0" dirty="0">
                <a:solidFill>
                  <a:srgbClr val="000000"/>
                </a:solidFill>
                <a:effectLst/>
                <a:latin typeface="Consolas" panose="020B0609020204030204" pitchFamily="49" charset="0"/>
              </a:rPr>
              <a:t>$</a:t>
            </a:r>
            <a:r>
              <a:rPr lang="en-CA" b="0" i="0" dirty="0" err="1">
                <a:solidFill>
                  <a:srgbClr val="000000"/>
                </a:solidFill>
                <a:effectLst/>
                <a:latin typeface="Consolas" panose="020B0609020204030204" pitchFamily="49" charset="0"/>
              </a:rPr>
              <a:t>stmt</a:t>
            </a:r>
            <a:r>
              <a:rPr lang="en-CA" b="0" i="0" dirty="0">
                <a:solidFill>
                  <a:srgbClr val="000000"/>
                </a:solidFill>
                <a:effectLst/>
                <a:latin typeface="Consolas" panose="020B0609020204030204" pitchFamily="49" charset="0"/>
              </a:rPr>
              <a:t>-&gt;execute();</a:t>
            </a:r>
            <a:endParaRPr lang="en-CA" dirty="0"/>
          </a:p>
        </p:txBody>
      </p:sp>
    </p:spTree>
    <p:extLst>
      <p:ext uri="{BB962C8B-B14F-4D97-AF65-F5344CB8AC3E}">
        <p14:creationId xmlns:p14="http://schemas.microsoft.com/office/powerpoint/2010/main" val="155385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45F54-71E2-3889-1411-F9A2D714F18C}"/>
              </a:ext>
            </a:extLst>
          </p:cNvPr>
          <p:cNvSpPr>
            <a:spLocks noGrp="1"/>
          </p:cNvSpPr>
          <p:nvPr>
            <p:ph type="title"/>
          </p:nvPr>
        </p:nvSpPr>
        <p:spPr/>
        <p:txBody>
          <a:bodyPr/>
          <a:lstStyle/>
          <a:p>
            <a:r>
              <a:rPr lang="en-CA" dirty="0"/>
              <a:t>Prepared Statements in PDO</a:t>
            </a:r>
          </a:p>
        </p:txBody>
      </p:sp>
      <p:sp>
        <p:nvSpPr>
          <p:cNvPr id="3" name="Content Placeholder 2">
            <a:extLst>
              <a:ext uri="{FF2B5EF4-FFF2-40B4-BE49-F238E27FC236}">
                <a16:creationId xmlns:a16="http://schemas.microsoft.com/office/drawing/2014/main" id="{46D1156D-E3EC-4214-6DA5-D6BBFBBBCE39}"/>
              </a:ext>
            </a:extLst>
          </p:cNvPr>
          <p:cNvSpPr>
            <a:spLocks noGrp="1"/>
          </p:cNvSpPr>
          <p:nvPr>
            <p:ph idx="1"/>
          </p:nvPr>
        </p:nvSpPr>
        <p:spPr/>
        <p:txBody>
          <a:bodyPr anchor="t">
            <a:normAutofit fontScale="70000" lnSpcReduction="20000"/>
          </a:bodyPr>
          <a:lstStyle/>
          <a:p>
            <a:pPr marL="0" indent="0">
              <a:buNone/>
            </a:pPr>
            <a:r>
              <a:rPr lang="en-CA" b="0" i="0" dirty="0">
                <a:solidFill>
                  <a:srgbClr val="000000"/>
                </a:solidFill>
                <a:effectLst/>
                <a:latin typeface="Consolas" panose="020B0609020204030204" pitchFamily="49" charset="0"/>
              </a:rPr>
              <a:t>$conn = </a:t>
            </a:r>
            <a:r>
              <a:rPr lang="en-CA" b="0" i="0" dirty="0">
                <a:solidFill>
                  <a:srgbClr val="0000CD"/>
                </a:solidFill>
                <a:effectLst/>
                <a:latin typeface="Consolas" panose="020B0609020204030204" pitchFamily="49" charset="0"/>
              </a:rPr>
              <a:t>new</a:t>
            </a:r>
            <a:r>
              <a:rPr lang="en-CA" b="0" i="0" dirty="0">
                <a:solidFill>
                  <a:srgbClr val="000000"/>
                </a:solidFill>
                <a:effectLst/>
                <a:latin typeface="Consolas" panose="020B0609020204030204" pitchFamily="49" charset="0"/>
              </a:rPr>
              <a:t> PDO(</a:t>
            </a:r>
            <a:r>
              <a:rPr lang="en-CA" b="0" i="0" dirty="0">
                <a:solidFill>
                  <a:srgbClr val="A52A2A"/>
                </a:solidFill>
                <a:effectLst/>
                <a:latin typeface="Consolas" panose="020B0609020204030204" pitchFamily="49" charset="0"/>
              </a:rPr>
              <a:t>"</a:t>
            </a:r>
            <a:r>
              <a:rPr lang="en-CA" b="0" i="0" dirty="0" err="1">
                <a:solidFill>
                  <a:srgbClr val="A52A2A"/>
                </a:solidFill>
                <a:effectLst/>
                <a:latin typeface="Consolas" panose="020B0609020204030204" pitchFamily="49" charset="0"/>
              </a:rPr>
              <a:t>mysql:host</a:t>
            </a:r>
            <a:r>
              <a:rPr lang="en-CA" b="0" i="0" dirty="0">
                <a:solidFill>
                  <a:srgbClr val="A52A2A"/>
                </a:solidFill>
                <a:effectLst/>
                <a:latin typeface="Consolas" panose="020B0609020204030204" pitchFamily="49" charset="0"/>
              </a:rPr>
              <a:t>=$</a:t>
            </a:r>
            <a:r>
              <a:rPr lang="en-CA" b="0" i="0" dirty="0" err="1">
                <a:solidFill>
                  <a:srgbClr val="A52A2A"/>
                </a:solidFill>
                <a:effectLst/>
                <a:latin typeface="Consolas" panose="020B0609020204030204" pitchFamily="49" charset="0"/>
              </a:rPr>
              <a:t>servername;dbname</a:t>
            </a:r>
            <a:r>
              <a:rPr lang="en-CA" b="0" i="0" dirty="0">
                <a:solidFill>
                  <a:srgbClr val="A52A2A"/>
                </a:solidFill>
                <a:effectLst/>
                <a:latin typeface="Consolas" panose="020B0609020204030204" pitchFamily="49" charset="0"/>
              </a:rPr>
              <a:t>=$</a:t>
            </a:r>
            <a:r>
              <a:rPr lang="en-CA" b="0" i="0" dirty="0" err="1">
                <a:solidFill>
                  <a:srgbClr val="A52A2A"/>
                </a:solidFill>
                <a:effectLst/>
                <a:latin typeface="Consolas" panose="020B0609020204030204" pitchFamily="49" charset="0"/>
              </a:rPr>
              <a:t>dbname</a:t>
            </a:r>
            <a:r>
              <a:rPr lang="en-CA" b="0" i="0" dirty="0">
                <a:solidFill>
                  <a:srgbClr val="A52A2A"/>
                </a:solidFill>
                <a:effectLst/>
                <a:latin typeface="Consolas" panose="020B0609020204030204" pitchFamily="49" charset="0"/>
              </a:rPr>
              <a:t>"</a:t>
            </a:r>
            <a:r>
              <a:rPr lang="en-CA" b="0" i="0" dirty="0">
                <a:solidFill>
                  <a:srgbClr val="000000"/>
                </a:solidFill>
                <a:effectLst/>
                <a:latin typeface="Consolas" panose="020B0609020204030204" pitchFamily="49" charset="0"/>
              </a:rPr>
              <a:t>, $username, $password);</a:t>
            </a:r>
            <a:br>
              <a:rPr lang="en-CA" dirty="0"/>
            </a:br>
            <a:r>
              <a:rPr lang="en-CA" b="0" i="0" dirty="0">
                <a:solidFill>
                  <a:srgbClr val="000000"/>
                </a:solidFill>
                <a:effectLst/>
                <a:latin typeface="Consolas" panose="020B0609020204030204" pitchFamily="49" charset="0"/>
              </a:rPr>
              <a:t>  </a:t>
            </a:r>
            <a:r>
              <a:rPr lang="en-CA" b="0" i="0" dirty="0">
                <a:solidFill>
                  <a:srgbClr val="008000"/>
                </a:solidFill>
                <a:effectLst/>
                <a:latin typeface="Consolas" panose="020B0609020204030204" pitchFamily="49" charset="0"/>
              </a:rPr>
              <a:t>// set the PDO error mode to exception</a:t>
            </a:r>
            <a:br>
              <a:rPr lang="en-CA" b="0" i="0" dirty="0">
                <a:solidFill>
                  <a:srgbClr val="008000"/>
                </a:solidFill>
                <a:effectLst/>
                <a:latin typeface="Consolas" panose="020B0609020204030204" pitchFamily="49" charset="0"/>
              </a:rPr>
            </a:br>
            <a:r>
              <a:rPr lang="en-CA" b="0" i="0" dirty="0">
                <a:solidFill>
                  <a:srgbClr val="000000"/>
                </a:solidFill>
                <a:effectLst/>
                <a:latin typeface="Consolas" panose="020B0609020204030204" pitchFamily="49" charset="0"/>
              </a:rPr>
              <a:t>  $conn-&gt;</a:t>
            </a:r>
            <a:r>
              <a:rPr lang="en-CA" b="0" i="0" dirty="0" err="1">
                <a:solidFill>
                  <a:srgbClr val="000000"/>
                </a:solidFill>
                <a:effectLst/>
                <a:latin typeface="Consolas" panose="020B0609020204030204" pitchFamily="49" charset="0"/>
              </a:rPr>
              <a:t>setAttribute</a:t>
            </a:r>
            <a:r>
              <a:rPr lang="en-CA" b="0" i="0" dirty="0">
                <a:solidFill>
                  <a:srgbClr val="000000"/>
                </a:solidFill>
                <a:effectLst/>
                <a:latin typeface="Consolas" panose="020B0609020204030204" pitchFamily="49" charset="0"/>
              </a:rPr>
              <a:t>(PDO::ATTR_ERRMODE, PDO::ERRMODE_EXCEPTION);</a:t>
            </a:r>
            <a:br>
              <a:rPr lang="en-CA" dirty="0"/>
            </a:br>
            <a:br>
              <a:rPr lang="en-CA" dirty="0"/>
            </a:br>
            <a:r>
              <a:rPr lang="en-CA" b="0" i="0" dirty="0">
                <a:solidFill>
                  <a:srgbClr val="000000"/>
                </a:solidFill>
                <a:effectLst/>
                <a:latin typeface="Consolas" panose="020B0609020204030204" pitchFamily="49" charset="0"/>
              </a:rPr>
              <a:t>  </a:t>
            </a:r>
            <a:r>
              <a:rPr lang="en-CA" b="0" i="0" dirty="0">
                <a:solidFill>
                  <a:srgbClr val="008000"/>
                </a:solidFill>
                <a:effectLst/>
                <a:latin typeface="Consolas" panose="020B0609020204030204" pitchFamily="49" charset="0"/>
              </a:rPr>
              <a:t>// prepare </a:t>
            </a:r>
            <a:r>
              <a:rPr lang="en-CA" b="0" i="0" dirty="0" err="1">
                <a:solidFill>
                  <a:srgbClr val="008000"/>
                </a:solidFill>
                <a:effectLst/>
                <a:latin typeface="Consolas" panose="020B0609020204030204" pitchFamily="49" charset="0"/>
              </a:rPr>
              <a:t>sql</a:t>
            </a:r>
            <a:r>
              <a:rPr lang="en-CA" b="0" i="0" dirty="0">
                <a:solidFill>
                  <a:srgbClr val="008000"/>
                </a:solidFill>
                <a:effectLst/>
                <a:latin typeface="Consolas" panose="020B0609020204030204" pitchFamily="49" charset="0"/>
              </a:rPr>
              <a:t> and bind parameters</a:t>
            </a:r>
            <a:br>
              <a:rPr lang="en-CA" b="0" i="0" dirty="0">
                <a:solidFill>
                  <a:srgbClr val="008000"/>
                </a:solidFill>
                <a:effectLst/>
                <a:latin typeface="Consolas" panose="020B0609020204030204" pitchFamily="49" charset="0"/>
              </a:rPr>
            </a:br>
            <a:r>
              <a:rPr lang="en-CA" b="0" i="0" dirty="0">
                <a:solidFill>
                  <a:srgbClr val="000000"/>
                </a:solidFill>
                <a:effectLst/>
                <a:latin typeface="Consolas" panose="020B0609020204030204" pitchFamily="49" charset="0"/>
              </a:rPr>
              <a:t>  $</a:t>
            </a:r>
            <a:r>
              <a:rPr lang="en-CA" b="0" i="0" dirty="0" err="1">
                <a:solidFill>
                  <a:srgbClr val="000000"/>
                </a:solidFill>
                <a:effectLst/>
                <a:latin typeface="Consolas" panose="020B0609020204030204" pitchFamily="49" charset="0"/>
              </a:rPr>
              <a:t>stmt</a:t>
            </a:r>
            <a:r>
              <a:rPr lang="en-CA" b="0" i="0" dirty="0">
                <a:solidFill>
                  <a:srgbClr val="000000"/>
                </a:solidFill>
                <a:effectLst/>
                <a:latin typeface="Consolas" panose="020B0609020204030204" pitchFamily="49" charset="0"/>
              </a:rPr>
              <a:t> = $conn-&gt;prepare(</a:t>
            </a:r>
            <a:r>
              <a:rPr lang="en-CA" b="0" i="0" dirty="0">
                <a:solidFill>
                  <a:srgbClr val="A52A2A"/>
                </a:solidFill>
                <a:effectLst/>
                <a:latin typeface="Consolas" panose="020B0609020204030204" pitchFamily="49" charset="0"/>
              </a:rPr>
              <a:t>"INSERT INTO </a:t>
            </a:r>
            <a:r>
              <a:rPr lang="en-CA" b="0" i="0" dirty="0" err="1">
                <a:solidFill>
                  <a:srgbClr val="A52A2A"/>
                </a:solidFill>
                <a:effectLst/>
                <a:latin typeface="Consolas" panose="020B0609020204030204" pitchFamily="49" charset="0"/>
              </a:rPr>
              <a:t>MyGuests</a:t>
            </a:r>
            <a:r>
              <a:rPr lang="en-CA" b="0" i="0" dirty="0">
                <a:solidFill>
                  <a:srgbClr val="A52A2A"/>
                </a:solidFill>
                <a:effectLst/>
                <a:latin typeface="Consolas" panose="020B0609020204030204" pitchFamily="49" charset="0"/>
              </a:rPr>
              <a:t> (</a:t>
            </a:r>
            <a:r>
              <a:rPr lang="en-CA" b="0" i="0" dirty="0" err="1">
                <a:solidFill>
                  <a:srgbClr val="A52A2A"/>
                </a:solidFill>
                <a:effectLst/>
                <a:latin typeface="Consolas" panose="020B0609020204030204" pitchFamily="49" charset="0"/>
              </a:rPr>
              <a:t>firstname</a:t>
            </a:r>
            <a:r>
              <a:rPr lang="en-CA" b="0" i="0" dirty="0">
                <a:solidFill>
                  <a:srgbClr val="A52A2A"/>
                </a:solidFill>
                <a:effectLst/>
                <a:latin typeface="Consolas" panose="020B0609020204030204" pitchFamily="49" charset="0"/>
              </a:rPr>
              <a:t>, </a:t>
            </a:r>
            <a:r>
              <a:rPr lang="en-CA" b="0" i="0" dirty="0" err="1">
                <a:solidFill>
                  <a:srgbClr val="A52A2A"/>
                </a:solidFill>
                <a:effectLst/>
                <a:latin typeface="Consolas" panose="020B0609020204030204" pitchFamily="49" charset="0"/>
              </a:rPr>
              <a:t>lastname</a:t>
            </a:r>
            <a:r>
              <a:rPr lang="en-CA" b="0" i="0" dirty="0">
                <a:solidFill>
                  <a:srgbClr val="A52A2A"/>
                </a:solidFill>
                <a:effectLst/>
                <a:latin typeface="Consolas" panose="020B0609020204030204" pitchFamily="49" charset="0"/>
              </a:rPr>
              <a:t>, email)</a:t>
            </a:r>
            <a:br>
              <a:rPr lang="en-CA" b="0" i="0" dirty="0">
                <a:solidFill>
                  <a:srgbClr val="A52A2A"/>
                </a:solidFill>
                <a:effectLst/>
                <a:latin typeface="Consolas" panose="020B0609020204030204" pitchFamily="49" charset="0"/>
              </a:rPr>
            </a:br>
            <a:r>
              <a:rPr lang="en-CA" b="0" i="0" dirty="0">
                <a:solidFill>
                  <a:srgbClr val="A52A2A"/>
                </a:solidFill>
                <a:effectLst/>
                <a:latin typeface="Consolas" panose="020B0609020204030204" pitchFamily="49" charset="0"/>
              </a:rPr>
              <a:t>  VALUES (:</a:t>
            </a:r>
            <a:r>
              <a:rPr lang="en-CA" b="0" i="0" dirty="0" err="1">
                <a:solidFill>
                  <a:srgbClr val="A52A2A"/>
                </a:solidFill>
                <a:effectLst/>
                <a:latin typeface="Consolas" panose="020B0609020204030204" pitchFamily="49" charset="0"/>
              </a:rPr>
              <a:t>firstname</a:t>
            </a:r>
            <a:r>
              <a:rPr lang="en-CA" b="0" i="0" dirty="0">
                <a:solidFill>
                  <a:srgbClr val="A52A2A"/>
                </a:solidFill>
                <a:effectLst/>
                <a:latin typeface="Consolas" panose="020B0609020204030204" pitchFamily="49" charset="0"/>
              </a:rPr>
              <a:t>, :</a:t>
            </a:r>
            <a:r>
              <a:rPr lang="en-CA" b="0" i="0" dirty="0" err="1">
                <a:solidFill>
                  <a:srgbClr val="A52A2A"/>
                </a:solidFill>
                <a:effectLst/>
                <a:latin typeface="Consolas" panose="020B0609020204030204" pitchFamily="49" charset="0"/>
              </a:rPr>
              <a:t>lastname</a:t>
            </a:r>
            <a:r>
              <a:rPr lang="en-CA" b="0" i="0" dirty="0">
                <a:solidFill>
                  <a:srgbClr val="A52A2A"/>
                </a:solidFill>
                <a:effectLst/>
                <a:latin typeface="Consolas" panose="020B0609020204030204" pitchFamily="49" charset="0"/>
              </a:rPr>
              <a:t>, :email)"</a:t>
            </a:r>
            <a:r>
              <a:rPr lang="en-CA" b="0" i="0" dirty="0">
                <a:solidFill>
                  <a:srgbClr val="000000"/>
                </a:solidFill>
                <a:effectLst/>
                <a:latin typeface="Consolas" panose="020B0609020204030204" pitchFamily="49" charset="0"/>
              </a:rPr>
              <a:t>);</a:t>
            </a:r>
            <a:br>
              <a:rPr lang="en-CA" dirty="0"/>
            </a:br>
            <a:r>
              <a:rPr lang="en-CA" b="0" i="0" dirty="0">
                <a:solidFill>
                  <a:srgbClr val="000000"/>
                </a:solidFill>
                <a:effectLst/>
                <a:latin typeface="Consolas" panose="020B0609020204030204" pitchFamily="49" charset="0"/>
              </a:rPr>
              <a:t>  $</a:t>
            </a:r>
            <a:r>
              <a:rPr lang="en-CA" b="0" i="0" dirty="0" err="1">
                <a:solidFill>
                  <a:srgbClr val="000000"/>
                </a:solidFill>
                <a:effectLst/>
                <a:latin typeface="Consolas" panose="020B0609020204030204" pitchFamily="49" charset="0"/>
              </a:rPr>
              <a:t>stmt</a:t>
            </a:r>
            <a:r>
              <a:rPr lang="en-CA" b="0" i="0" dirty="0">
                <a:solidFill>
                  <a:srgbClr val="000000"/>
                </a:solidFill>
                <a:effectLst/>
                <a:latin typeface="Consolas" panose="020B0609020204030204" pitchFamily="49" charset="0"/>
              </a:rPr>
              <a:t>-&gt;</a:t>
            </a:r>
            <a:r>
              <a:rPr lang="en-CA" b="0" i="0" dirty="0" err="1">
                <a:solidFill>
                  <a:srgbClr val="000000"/>
                </a:solidFill>
                <a:effectLst/>
                <a:latin typeface="Consolas" panose="020B0609020204030204" pitchFamily="49" charset="0"/>
              </a:rPr>
              <a:t>bindParam</a:t>
            </a:r>
            <a:r>
              <a:rPr lang="en-CA" b="0" i="0" dirty="0">
                <a:solidFill>
                  <a:srgbClr val="000000"/>
                </a:solidFill>
                <a:effectLst/>
                <a:latin typeface="Consolas" panose="020B0609020204030204" pitchFamily="49" charset="0"/>
              </a:rPr>
              <a:t>(</a:t>
            </a:r>
            <a:r>
              <a:rPr lang="en-CA" b="0" i="0" dirty="0">
                <a:solidFill>
                  <a:srgbClr val="A52A2A"/>
                </a:solidFill>
                <a:effectLst/>
                <a:latin typeface="Consolas" panose="020B0609020204030204" pitchFamily="49" charset="0"/>
              </a:rPr>
              <a:t>':</a:t>
            </a:r>
            <a:r>
              <a:rPr lang="en-CA" b="0" i="0" dirty="0" err="1">
                <a:solidFill>
                  <a:srgbClr val="A52A2A"/>
                </a:solidFill>
                <a:effectLst/>
                <a:latin typeface="Consolas" panose="020B0609020204030204" pitchFamily="49" charset="0"/>
              </a:rPr>
              <a:t>firstname</a:t>
            </a:r>
            <a:r>
              <a:rPr lang="en-CA" b="0" i="0" dirty="0">
                <a:solidFill>
                  <a:srgbClr val="A52A2A"/>
                </a:solidFill>
                <a:effectLst/>
                <a:latin typeface="Consolas" panose="020B0609020204030204" pitchFamily="49" charset="0"/>
              </a:rPr>
              <a:t>'</a:t>
            </a:r>
            <a:r>
              <a:rPr lang="en-CA" b="0" i="0" dirty="0">
                <a:solidFill>
                  <a:srgbClr val="000000"/>
                </a:solidFill>
                <a:effectLst/>
                <a:latin typeface="Consolas" panose="020B0609020204030204" pitchFamily="49" charset="0"/>
              </a:rPr>
              <a:t>, $</a:t>
            </a:r>
            <a:r>
              <a:rPr lang="en-CA" b="0" i="0" dirty="0" err="1">
                <a:solidFill>
                  <a:srgbClr val="000000"/>
                </a:solidFill>
                <a:effectLst/>
                <a:latin typeface="Consolas" panose="020B0609020204030204" pitchFamily="49" charset="0"/>
              </a:rPr>
              <a:t>firstname</a:t>
            </a:r>
            <a:r>
              <a:rPr lang="en-CA" b="0" i="0" dirty="0">
                <a:solidFill>
                  <a:srgbClr val="000000"/>
                </a:solidFill>
                <a:effectLst/>
                <a:latin typeface="Consolas" panose="020B0609020204030204" pitchFamily="49" charset="0"/>
              </a:rPr>
              <a:t>);</a:t>
            </a:r>
            <a:br>
              <a:rPr lang="en-CA" dirty="0"/>
            </a:br>
            <a:r>
              <a:rPr lang="en-CA" b="0" i="0" dirty="0">
                <a:solidFill>
                  <a:srgbClr val="000000"/>
                </a:solidFill>
                <a:effectLst/>
                <a:latin typeface="Consolas" panose="020B0609020204030204" pitchFamily="49" charset="0"/>
              </a:rPr>
              <a:t>  $</a:t>
            </a:r>
            <a:r>
              <a:rPr lang="en-CA" b="0" i="0" dirty="0" err="1">
                <a:solidFill>
                  <a:srgbClr val="000000"/>
                </a:solidFill>
                <a:effectLst/>
                <a:latin typeface="Consolas" panose="020B0609020204030204" pitchFamily="49" charset="0"/>
              </a:rPr>
              <a:t>stmt</a:t>
            </a:r>
            <a:r>
              <a:rPr lang="en-CA" b="0" i="0" dirty="0">
                <a:solidFill>
                  <a:srgbClr val="000000"/>
                </a:solidFill>
                <a:effectLst/>
                <a:latin typeface="Consolas" panose="020B0609020204030204" pitchFamily="49" charset="0"/>
              </a:rPr>
              <a:t>-&gt;</a:t>
            </a:r>
            <a:r>
              <a:rPr lang="en-CA" b="0" i="0" dirty="0" err="1">
                <a:solidFill>
                  <a:srgbClr val="000000"/>
                </a:solidFill>
                <a:effectLst/>
                <a:latin typeface="Consolas" panose="020B0609020204030204" pitchFamily="49" charset="0"/>
              </a:rPr>
              <a:t>bindParam</a:t>
            </a:r>
            <a:r>
              <a:rPr lang="en-CA" b="0" i="0" dirty="0">
                <a:solidFill>
                  <a:srgbClr val="000000"/>
                </a:solidFill>
                <a:effectLst/>
                <a:latin typeface="Consolas" panose="020B0609020204030204" pitchFamily="49" charset="0"/>
              </a:rPr>
              <a:t>(</a:t>
            </a:r>
            <a:r>
              <a:rPr lang="en-CA" b="0" i="0" dirty="0">
                <a:solidFill>
                  <a:srgbClr val="A52A2A"/>
                </a:solidFill>
                <a:effectLst/>
                <a:latin typeface="Consolas" panose="020B0609020204030204" pitchFamily="49" charset="0"/>
              </a:rPr>
              <a:t>':</a:t>
            </a:r>
            <a:r>
              <a:rPr lang="en-CA" b="0" i="0" dirty="0" err="1">
                <a:solidFill>
                  <a:srgbClr val="A52A2A"/>
                </a:solidFill>
                <a:effectLst/>
                <a:latin typeface="Consolas" panose="020B0609020204030204" pitchFamily="49" charset="0"/>
              </a:rPr>
              <a:t>lastname</a:t>
            </a:r>
            <a:r>
              <a:rPr lang="en-CA" b="0" i="0" dirty="0">
                <a:solidFill>
                  <a:srgbClr val="A52A2A"/>
                </a:solidFill>
                <a:effectLst/>
                <a:latin typeface="Consolas" panose="020B0609020204030204" pitchFamily="49" charset="0"/>
              </a:rPr>
              <a:t>'</a:t>
            </a:r>
            <a:r>
              <a:rPr lang="en-CA" b="0" i="0" dirty="0">
                <a:solidFill>
                  <a:srgbClr val="000000"/>
                </a:solidFill>
                <a:effectLst/>
                <a:latin typeface="Consolas" panose="020B0609020204030204" pitchFamily="49" charset="0"/>
              </a:rPr>
              <a:t>, $</a:t>
            </a:r>
            <a:r>
              <a:rPr lang="en-CA" b="0" i="0" dirty="0" err="1">
                <a:solidFill>
                  <a:srgbClr val="000000"/>
                </a:solidFill>
                <a:effectLst/>
                <a:latin typeface="Consolas" panose="020B0609020204030204" pitchFamily="49" charset="0"/>
              </a:rPr>
              <a:t>lastname</a:t>
            </a:r>
            <a:r>
              <a:rPr lang="en-CA" b="0" i="0" dirty="0">
                <a:solidFill>
                  <a:srgbClr val="000000"/>
                </a:solidFill>
                <a:effectLst/>
                <a:latin typeface="Consolas" panose="020B0609020204030204" pitchFamily="49" charset="0"/>
              </a:rPr>
              <a:t>);</a:t>
            </a:r>
            <a:br>
              <a:rPr lang="en-CA" dirty="0"/>
            </a:br>
            <a:r>
              <a:rPr lang="en-CA" b="0" i="0" dirty="0">
                <a:solidFill>
                  <a:srgbClr val="000000"/>
                </a:solidFill>
                <a:effectLst/>
                <a:latin typeface="Consolas" panose="020B0609020204030204" pitchFamily="49" charset="0"/>
              </a:rPr>
              <a:t>  $</a:t>
            </a:r>
            <a:r>
              <a:rPr lang="en-CA" b="0" i="0" dirty="0" err="1">
                <a:solidFill>
                  <a:srgbClr val="000000"/>
                </a:solidFill>
                <a:effectLst/>
                <a:latin typeface="Consolas" panose="020B0609020204030204" pitchFamily="49" charset="0"/>
              </a:rPr>
              <a:t>stmt</a:t>
            </a:r>
            <a:r>
              <a:rPr lang="en-CA" b="0" i="0" dirty="0">
                <a:solidFill>
                  <a:srgbClr val="000000"/>
                </a:solidFill>
                <a:effectLst/>
                <a:latin typeface="Consolas" panose="020B0609020204030204" pitchFamily="49" charset="0"/>
              </a:rPr>
              <a:t>-&gt;</a:t>
            </a:r>
            <a:r>
              <a:rPr lang="en-CA" b="0" i="0" dirty="0" err="1">
                <a:solidFill>
                  <a:srgbClr val="000000"/>
                </a:solidFill>
                <a:effectLst/>
                <a:latin typeface="Consolas" panose="020B0609020204030204" pitchFamily="49" charset="0"/>
              </a:rPr>
              <a:t>bindParam</a:t>
            </a:r>
            <a:r>
              <a:rPr lang="en-CA" b="0" i="0" dirty="0">
                <a:solidFill>
                  <a:srgbClr val="000000"/>
                </a:solidFill>
                <a:effectLst/>
                <a:latin typeface="Consolas" panose="020B0609020204030204" pitchFamily="49" charset="0"/>
              </a:rPr>
              <a:t>(</a:t>
            </a:r>
            <a:r>
              <a:rPr lang="en-CA" b="0" i="0" dirty="0">
                <a:solidFill>
                  <a:srgbClr val="A52A2A"/>
                </a:solidFill>
                <a:effectLst/>
                <a:latin typeface="Consolas" panose="020B0609020204030204" pitchFamily="49" charset="0"/>
              </a:rPr>
              <a:t>':email'</a:t>
            </a:r>
            <a:r>
              <a:rPr lang="en-CA" b="0" i="0" dirty="0">
                <a:solidFill>
                  <a:srgbClr val="000000"/>
                </a:solidFill>
                <a:effectLst/>
                <a:latin typeface="Consolas" panose="020B0609020204030204" pitchFamily="49" charset="0"/>
              </a:rPr>
              <a:t>, $email);</a:t>
            </a:r>
            <a:br>
              <a:rPr lang="en-CA" dirty="0"/>
            </a:br>
            <a:br>
              <a:rPr lang="en-CA" dirty="0"/>
            </a:br>
            <a:r>
              <a:rPr lang="en-CA" b="0" i="0" dirty="0">
                <a:solidFill>
                  <a:srgbClr val="000000"/>
                </a:solidFill>
                <a:effectLst/>
                <a:latin typeface="Consolas" panose="020B0609020204030204" pitchFamily="49" charset="0"/>
              </a:rPr>
              <a:t>  </a:t>
            </a:r>
            <a:r>
              <a:rPr lang="en-CA" b="0" i="0" dirty="0">
                <a:solidFill>
                  <a:srgbClr val="008000"/>
                </a:solidFill>
                <a:effectLst/>
                <a:latin typeface="Consolas" panose="020B0609020204030204" pitchFamily="49" charset="0"/>
              </a:rPr>
              <a:t>// insert a row</a:t>
            </a:r>
            <a:br>
              <a:rPr lang="en-CA" b="0" i="0" dirty="0">
                <a:solidFill>
                  <a:srgbClr val="008000"/>
                </a:solidFill>
                <a:effectLst/>
                <a:latin typeface="Consolas" panose="020B0609020204030204" pitchFamily="49" charset="0"/>
              </a:rPr>
            </a:br>
            <a:r>
              <a:rPr lang="en-CA" b="0" i="0" dirty="0">
                <a:solidFill>
                  <a:srgbClr val="000000"/>
                </a:solidFill>
                <a:effectLst/>
                <a:latin typeface="Consolas" panose="020B0609020204030204" pitchFamily="49" charset="0"/>
              </a:rPr>
              <a:t>  $</a:t>
            </a:r>
            <a:r>
              <a:rPr lang="en-CA" b="0" i="0" dirty="0" err="1">
                <a:solidFill>
                  <a:srgbClr val="000000"/>
                </a:solidFill>
                <a:effectLst/>
                <a:latin typeface="Consolas" panose="020B0609020204030204" pitchFamily="49" charset="0"/>
              </a:rPr>
              <a:t>firstname</a:t>
            </a:r>
            <a:r>
              <a:rPr lang="en-CA" b="0" i="0" dirty="0">
                <a:solidFill>
                  <a:srgbClr val="000000"/>
                </a:solidFill>
                <a:effectLst/>
                <a:latin typeface="Consolas" panose="020B0609020204030204" pitchFamily="49" charset="0"/>
              </a:rPr>
              <a:t> = </a:t>
            </a:r>
            <a:r>
              <a:rPr lang="en-CA" b="0" i="0" dirty="0">
                <a:solidFill>
                  <a:srgbClr val="A52A2A"/>
                </a:solidFill>
                <a:effectLst/>
                <a:latin typeface="Consolas" panose="020B0609020204030204" pitchFamily="49" charset="0"/>
              </a:rPr>
              <a:t>"John"</a:t>
            </a:r>
            <a:r>
              <a:rPr lang="en-CA" b="0" i="0" dirty="0">
                <a:solidFill>
                  <a:srgbClr val="000000"/>
                </a:solidFill>
                <a:effectLst/>
                <a:latin typeface="Consolas" panose="020B0609020204030204" pitchFamily="49" charset="0"/>
              </a:rPr>
              <a:t>;</a:t>
            </a:r>
            <a:br>
              <a:rPr lang="en-CA" dirty="0"/>
            </a:br>
            <a:r>
              <a:rPr lang="en-CA" b="0" i="0" dirty="0">
                <a:solidFill>
                  <a:srgbClr val="000000"/>
                </a:solidFill>
                <a:effectLst/>
                <a:latin typeface="Consolas" panose="020B0609020204030204" pitchFamily="49" charset="0"/>
              </a:rPr>
              <a:t>  $</a:t>
            </a:r>
            <a:r>
              <a:rPr lang="en-CA" b="0" i="0" dirty="0" err="1">
                <a:solidFill>
                  <a:srgbClr val="000000"/>
                </a:solidFill>
                <a:effectLst/>
                <a:latin typeface="Consolas" panose="020B0609020204030204" pitchFamily="49" charset="0"/>
              </a:rPr>
              <a:t>lastname</a:t>
            </a:r>
            <a:r>
              <a:rPr lang="en-CA" b="0" i="0" dirty="0">
                <a:solidFill>
                  <a:srgbClr val="000000"/>
                </a:solidFill>
                <a:effectLst/>
                <a:latin typeface="Consolas" panose="020B0609020204030204" pitchFamily="49" charset="0"/>
              </a:rPr>
              <a:t> = </a:t>
            </a:r>
            <a:r>
              <a:rPr lang="en-CA" b="0" i="0" dirty="0">
                <a:solidFill>
                  <a:srgbClr val="A52A2A"/>
                </a:solidFill>
                <a:effectLst/>
                <a:latin typeface="Consolas" panose="020B0609020204030204" pitchFamily="49" charset="0"/>
              </a:rPr>
              <a:t>"Doe"</a:t>
            </a:r>
            <a:r>
              <a:rPr lang="en-CA" b="0" i="0" dirty="0">
                <a:solidFill>
                  <a:srgbClr val="000000"/>
                </a:solidFill>
                <a:effectLst/>
                <a:latin typeface="Consolas" panose="020B0609020204030204" pitchFamily="49" charset="0"/>
              </a:rPr>
              <a:t>;</a:t>
            </a:r>
            <a:br>
              <a:rPr lang="en-CA" dirty="0"/>
            </a:br>
            <a:r>
              <a:rPr lang="en-CA" b="0" i="0" dirty="0">
                <a:solidFill>
                  <a:srgbClr val="000000"/>
                </a:solidFill>
                <a:effectLst/>
                <a:latin typeface="Consolas" panose="020B0609020204030204" pitchFamily="49" charset="0"/>
              </a:rPr>
              <a:t>  $email = </a:t>
            </a:r>
            <a:r>
              <a:rPr lang="en-CA" b="0" i="0" dirty="0">
                <a:solidFill>
                  <a:srgbClr val="A52A2A"/>
                </a:solidFill>
                <a:effectLst/>
                <a:latin typeface="Consolas" panose="020B0609020204030204" pitchFamily="49" charset="0"/>
              </a:rPr>
              <a:t>"john@example.com"</a:t>
            </a:r>
            <a:r>
              <a:rPr lang="en-CA" b="0" i="0" dirty="0">
                <a:solidFill>
                  <a:srgbClr val="000000"/>
                </a:solidFill>
                <a:effectLst/>
                <a:latin typeface="Consolas" panose="020B0609020204030204" pitchFamily="49" charset="0"/>
              </a:rPr>
              <a:t>;</a:t>
            </a:r>
            <a:br>
              <a:rPr lang="en-CA" dirty="0"/>
            </a:br>
            <a:r>
              <a:rPr lang="en-CA" b="0" i="0" dirty="0">
                <a:solidFill>
                  <a:srgbClr val="000000"/>
                </a:solidFill>
                <a:effectLst/>
                <a:latin typeface="Consolas" panose="020B0609020204030204" pitchFamily="49" charset="0"/>
              </a:rPr>
              <a:t>  $</a:t>
            </a:r>
            <a:r>
              <a:rPr lang="en-CA" b="0" i="0" dirty="0" err="1">
                <a:solidFill>
                  <a:srgbClr val="000000"/>
                </a:solidFill>
                <a:effectLst/>
                <a:latin typeface="Consolas" panose="020B0609020204030204" pitchFamily="49" charset="0"/>
              </a:rPr>
              <a:t>stmt</a:t>
            </a:r>
            <a:r>
              <a:rPr lang="en-CA" b="0" i="0" dirty="0">
                <a:solidFill>
                  <a:srgbClr val="000000"/>
                </a:solidFill>
                <a:effectLst/>
                <a:latin typeface="Consolas" panose="020B0609020204030204" pitchFamily="49" charset="0"/>
              </a:rPr>
              <a:t>-&gt;execute();</a:t>
            </a:r>
            <a:br>
              <a:rPr lang="en-CA" dirty="0"/>
            </a:br>
            <a:br>
              <a:rPr lang="en-CA" dirty="0"/>
            </a:br>
            <a:r>
              <a:rPr lang="en-CA" b="0" i="0" dirty="0">
                <a:solidFill>
                  <a:srgbClr val="000000"/>
                </a:solidFill>
                <a:effectLst/>
                <a:latin typeface="Consolas" panose="020B0609020204030204" pitchFamily="49" charset="0"/>
              </a:rPr>
              <a:t>  </a:t>
            </a:r>
            <a:r>
              <a:rPr lang="en-CA" b="0" i="0" dirty="0">
                <a:solidFill>
                  <a:srgbClr val="008000"/>
                </a:solidFill>
                <a:effectLst/>
                <a:latin typeface="Consolas" panose="020B0609020204030204" pitchFamily="49" charset="0"/>
              </a:rPr>
              <a:t>// insert another row</a:t>
            </a:r>
            <a:br>
              <a:rPr lang="en-CA" b="0" i="0" dirty="0">
                <a:solidFill>
                  <a:srgbClr val="008000"/>
                </a:solidFill>
                <a:effectLst/>
                <a:latin typeface="Consolas" panose="020B0609020204030204" pitchFamily="49" charset="0"/>
              </a:rPr>
            </a:br>
            <a:r>
              <a:rPr lang="en-CA" b="0" i="0" dirty="0">
                <a:solidFill>
                  <a:srgbClr val="000000"/>
                </a:solidFill>
                <a:effectLst/>
                <a:latin typeface="Consolas" panose="020B0609020204030204" pitchFamily="49" charset="0"/>
              </a:rPr>
              <a:t>  $</a:t>
            </a:r>
            <a:r>
              <a:rPr lang="en-CA" b="0" i="0" dirty="0" err="1">
                <a:solidFill>
                  <a:srgbClr val="000000"/>
                </a:solidFill>
                <a:effectLst/>
                <a:latin typeface="Consolas" panose="020B0609020204030204" pitchFamily="49" charset="0"/>
              </a:rPr>
              <a:t>firstname</a:t>
            </a:r>
            <a:r>
              <a:rPr lang="en-CA" b="0" i="0" dirty="0">
                <a:solidFill>
                  <a:srgbClr val="000000"/>
                </a:solidFill>
                <a:effectLst/>
                <a:latin typeface="Consolas" panose="020B0609020204030204" pitchFamily="49" charset="0"/>
              </a:rPr>
              <a:t> = </a:t>
            </a:r>
            <a:r>
              <a:rPr lang="en-CA" b="0" i="0" dirty="0">
                <a:solidFill>
                  <a:srgbClr val="A52A2A"/>
                </a:solidFill>
                <a:effectLst/>
                <a:latin typeface="Consolas" panose="020B0609020204030204" pitchFamily="49" charset="0"/>
              </a:rPr>
              <a:t>"Mary"</a:t>
            </a:r>
            <a:r>
              <a:rPr lang="en-CA" b="0" i="0" dirty="0">
                <a:solidFill>
                  <a:srgbClr val="000000"/>
                </a:solidFill>
                <a:effectLst/>
                <a:latin typeface="Consolas" panose="020B0609020204030204" pitchFamily="49" charset="0"/>
              </a:rPr>
              <a:t>;</a:t>
            </a:r>
            <a:br>
              <a:rPr lang="en-CA" dirty="0"/>
            </a:br>
            <a:r>
              <a:rPr lang="en-CA" b="0" i="0" dirty="0">
                <a:solidFill>
                  <a:srgbClr val="000000"/>
                </a:solidFill>
                <a:effectLst/>
                <a:latin typeface="Consolas" panose="020B0609020204030204" pitchFamily="49" charset="0"/>
              </a:rPr>
              <a:t>  $</a:t>
            </a:r>
            <a:r>
              <a:rPr lang="en-CA" b="0" i="0" dirty="0" err="1">
                <a:solidFill>
                  <a:srgbClr val="000000"/>
                </a:solidFill>
                <a:effectLst/>
                <a:latin typeface="Consolas" panose="020B0609020204030204" pitchFamily="49" charset="0"/>
              </a:rPr>
              <a:t>lastname</a:t>
            </a:r>
            <a:r>
              <a:rPr lang="en-CA" b="0" i="0" dirty="0">
                <a:solidFill>
                  <a:srgbClr val="000000"/>
                </a:solidFill>
                <a:effectLst/>
                <a:latin typeface="Consolas" panose="020B0609020204030204" pitchFamily="49" charset="0"/>
              </a:rPr>
              <a:t> = </a:t>
            </a:r>
            <a:r>
              <a:rPr lang="en-CA" b="0" i="0" dirty="0">
                <a:solidFill>
                  <a:srgbClr val="A52A2A"/>
                </a:solidFill>
                <a:effectLst/>
                <a:latin typeface="Consolas" panose="020B0609020204030204" pitchFamily="49" charset="0"/>
              </a:rPr>
              <a:t>"Moe"</a:t>
            </a:r>
            <a:r>
              <a:rPr lang="en-CA" b="0" i="0" dirty="0">
                <a:solidFill>
                  <a:srgbClr val="000000"/>
                </a:solidFill>
                <a:effectLst/>
                <a:latin typeface="Consolas" panose="020B0609020204030204" pitchFamily="49" charset="0"/>
              </a:rPr>
              <a:t>;</a:t>
            </a:r>
            <a:br>
              <a:rPr lang="en-CA" dirty="0"/>
            </a:br>
            <a:r>
              <a:rPr lang="en-CA" b="0" i="0" dirty="0">
                <a:solidFill>
                  <a:srgbClr val="000000"/>
                </a:solidFill>
                <a:effectLst/>
                <a:latin typeface="Consolas" panose="020B0609020204030204" pitchFamily="49" charset="0"/>
              </a:rPr>
              <a:t>  $email = </a:t>
            </a:r>
            <a:r>
              <a:rPr lang="en-CA" b="0" i="0" dirty="0">
                <a:solidFill>
                  <a:srgbClr val="A52A2A"/>
                </a:solidFill>
                <a:effectLst/>
                <a:latin typeface="Consolas" panose="020B0609020204030204" pitchFamily="49" charset="0"/>
              </a:rPr>
              <a:t>"mary@example.com"</a:t>
            </a:r>
            <a:r>
              <a:rPr lang="en-CA" b="0" i="0" dirty="0">
                <a:solidFill>
                  <a:srgbClr val="000000"/>
                </a:solidFill>
                <a:effectLst/>
                <a:latin typeface="Consolas" panose="020B0609020204030204" pitchFamily="49" charset="0"/>
              </a:rPr>
              <a:t>;</a:t>
            </a:r>
            <a:br>
              <a:rPr lang="en-CA" dirty="0"/>
            </a:br>
            <a:r>
              <a:rPr lang="en-CA" b="0" i="0" dirty="0">
                <a:solidFill>
                  <a:srgbClr val="000000"/>
                </a:solidFill>
                <a:effectLst/>
                <a:latin typeface="Consolas" panose="020B0609020204030204" pitchFamily="49" charset="0"/>
              </a:rPr>
              <a:t>  $</a:t>
            </a:r>
            <a:r>
              <a:rPr lang="en-CA" b="0" i="0" dirty="0" err="1">
                <a:solidFill>
                  <a:srgbClr val="000000"/>
                </a:solidFill>
                <a:effectLst/>
                <a:latin typeface="Consolas" panose="020B0609020204030204" pitchFamily="49" charset="0"/>
              </a:rPr>
              <a:t>stmt</a:t>
            </a:r>
            <a:r>
              <a:rPr lang="en-CA" b="0" i="0" dirty="0">
                <a:solidFill>
                  <a:srgbClr val="000000"/>
                </a:solidFill>
                <a:effectLst/>
                <a:latin typeface="Consolas" panose="020B0609020204030204" pitchFamily="49" charset="0"/>
              </a:rPr>
              <a:t>-&gt;execute();</a:t>
            </a:r>
            <a:endParaRPr lang="en-CA" dirty="0"/>
          </a:p>
        </p:txBody>
      </p:sp>
    </p:spTree>
    <p:extLst>
      <p:ext uri="{BB962C8B-B14F-4D97-AF65-F5344CB8AC3E}">
        <p14:creationId xmlns:p14="http://schemas.microsoft.com/office/powerpoint/2010/main" val="2616142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45F54-71E2-3889-1411-F9A2D714F18C}"/>
              </a:ext>
            </a:extLst>
          </p:cNvPr>
          <p:cNvSpPr>
            <a:spLocks noGrp="1"/>
          </p:cNvSpPr>
          <p:nvPr>
            <p:ph type="title"/>
          </p:nvPr>
        </p:nvSpPr>
        <p:spPr/>
        <p:txBody>
          <a:bodyPr/>
          <a:lstStyle/>
          <a:p>
            <a:r>
              <a:rPr lang="en-CA" dirty="0"/>
              <a:t>Select Data With </a:t>
            </a:r>
            <a:r>
              <a:rPr lang="en-CA" dirty="0" err="1"/>
              <a:t>MySQLi</a:t>
            </a:r>
            <a:endParaRPr lang="en-CA" dirty="0"/>
          </a:p>
        </p:txBody>
      </p:sp>
      <p:sp>
        <p:nvSpPr>
          <p:cNvPr id="3" name="Content Placeholder 2">
            <a:extLst>
              <a:ext uri="{FF2B5EF4-FFF2-40B4-BE49-F238E27FC236}">
                <a16:creationId xmlns:a16="http://schemas.microsoft.com/office/drawing/2014/main" id="{46D1156D-E3EC-4214-6DA5-D6BBFBBBCE39}"/>
              </a:ext>
            </a:extLst>
          </p:cNvPr>
          <p:cNvSpPr>
            <a:spLocks noGrp="1"/>
          </p:cNvSpPr>
          <p:nvPr>
            <p:ph idx="1"/>
          </p:nvPr>
        </p:nvSpPr>
        <p:spPr/>
        <p:txBody>
          <a:bodyPr anchor="t"/>
          <a:lstStyle/>
          <a:p>
            <a:pPr marL="0" indent="0">
              <a:buNone/>
            </a:pPr>
            <a:r>
              <a:rPr lang="en-CA" b="0" i="0" dirty="0">
                <a:solidFill>
                  <a:srgbClr val="000000"/>
                </a:solidFill>
                <a:effectLst/>
                <a:latin typeface="Consolas" panose="020B0609020204030204" pitchFamily="49" charset="0"/>
              </a:rPr>
              <a:t>$</a:t>
            </a:r>
            <a:r>
              <a:rPr lang="en-CA" b="0" i="0" dirty="0" err="1">
                <a:solidFill>
                  <a:srgbClr val="000000"/>
                </a:solidFill>
                <a:effectLst/>
                <a:latin typeface="Consolas" panose="020B0609020204030204" pitchFamily="49" charset="0"/>
              </a:rPr>
              <a:t>sql</a:t>
            </a:r>
            <a:r>
              <a:rPr lang="en-CA" b="0" i="0" dirty="0">
                <a:solidFill>
                  <a:srgbClr val="000000"/>
                </a:solidFill>
                <a:effectLst/>
                <a:latin typeface="Consolas" panose="020B0609020204030204" pitchFamily="49" charset="0"/>
              </a:rPr>
              <a:t> = </a:t>
            </a:r>
            <a:r>
              <a:rPr lang="en-CA" b="0" i="0" dirty="0">
                <a:solidFill>
                  <a:srgbClr val="A52A2A"/>
                </a:solidFill>
                <a:effectLst/>
                <a:latin typeface="Consolas" panose="020B0609020204030204" pitchFamily="49" charset="0"/>
              </a:rPr>
              <a:t>"SELECT id, </a:t>
            </a:r>
            <a:r>
              <a:rPr lang="en-CA" b="0" i="0" dirty="0" err="1">
                <a:solidFill>
                  <a:srgbClr val="A52A2A"/>
                </a:solidFill>
                <a:effectLst/>
                <a:latin typeface="Consolas" panose="020B0609020204030204" pitchFamily="49" charset="0"/>
              </a:rPr>
              <a:t>firstname</a:t>
            </a:r>
            <a:r>
              <a:rPr lang="en-CA" b="0" i="0" dirty="0">
                <a:solidFill>
                  <a:srgbClr val="A52A2A"/>
                </a:solidFill>
                <a:effectLst/>
                <a:latin typeface="Consolas" panose="020B0609020204030204" pitchFamily="49" charset="0"/>
              </a:rPr>
              <a:t>, </a:t>
            </a:r>
            <a:r>
              <a:rPr lang="en-CA" b="0" i="0" dirty="0" err="1">
                <a:solidFill>
                  <a:srgbClr val="A52A2A"/>
                </a:solidFill>
                <a:effectLst/>
                <a:latin typeface="Consolas" panose="020B0609020204030204" pitchFamily="49" charset="0"/>
              </a:rPr>
              <a:t>lastname</a:t>
            </a:r>
            <a:r>
              <a:rPr lang="en-CA" b="0" i="0" dirty="0">
                <a:solidFill>
                  <a:srgbClr val="A52A2A"/>
                </a:solidFill>
                <a:effectLst/>
                <a:latin typeface="Consolas" panose="020B0609020204030204" pitchFamily="49" charset="0"/>
              </a:rPr>
              <a:t> FROM </a:t>
            </a:r>
            <a:r>
              <a:rPr lang="en-CA" b="0" i="0" dirty="0" err="1">
                <a:solidFill>
                  <a:srgbClr val="A52A2A"/>
                </a:solidFill>
                <a:effectLst/>
                <a:latin typeface="Consolas" panose="020B0609020204030204" pitchFamily="49" charset="0"/>
              </a:rPr>
              <a:t>MyGuests</a:t>
            </a:r>
            <a:r>
              <a:rPr lang="en-CA" b="0" i="0" dirty="0">
                <a:solidFill>
                  <a:srgbClr val="A52A2A"/>
                </a:solidFill>
                <a:effectLst/>
                <a:latin typeface="Consolas" panose="020B0609020204030204" pitchFamily="49" charset="0"/>
              </a:rPr>
              <a:t>"</a:t>
            </a:r>
            <a:r>
              <a:rPr lang="en-CA" b="0" i="0" dirty="0">
                <a:solidFill>
                  <a:srgbClr val="000000"/>
                </a:solidFill>
                <a:effectLst/>
                <a:latin typeface="Consolas" panose="020B0609020204030204" pitchFamily="49" charset="0"/>
              </a:rPr>
              <a:t>;</a:t>
            </a:r>
            <a:br>
              <a:rPr lang="en-CA" dirty="0"/>
            </a:br>
            <a:r>
              <a:rPr lang="en-CA" b="0" i="0" dirty="0">
                <a:solidFill>
                  <a:srgbClr val="000000"/>
                </a:solidFill>
                <a:effectLst/>
                <a:latin typeface="Consolas" panose="020B0609020204030204" pitchFamily="49" charset="0"/>
              </a:rPr>
              <a:t>$result = $conn-&gt;query($</a:t>
            </a:r>
            <a:r>
              <a:rPr lang="en-CA" b="0" i="0" dirty="0" err="1">
                <a:solidFill>
                  <a:srgbClr val="000000"/>
                </a:solidFill>
                <a:effectLst/>
                <a:latin typeface="Consolas" panose="020B0609020204030204" pitchFamily="49" charset="0"/>
              </a:rPr>
              <a:t>sql</a:t>
            </a:r>
            <a:r>
              <a:rPr lang="en-CA" b="0" i="0" dirty="0">
                <a:solidFill>
                  <a:srgbClr val="000000"/>
                </a:solidFill>
                <a:effectLst/>
                <a:latin typeface="Consolas" panose="020B0609020204030204" pitchFamily="49" charset="0"/>
              </a:rPr>
              <a:t>);</a:t>
            </a:r>
            <a:br>
              <a:rPr lang="en-CA" dirty="0"/>
            </a:br>
            <a:br>
              <a:rPr lang="en-CA" dirty="0"/>
            </a:br>
            <a:r>
              <a:rPr lang="en-CA" b="0" i="0" dirty="0">
                <a:solidFill>
                  <a:srgbClr val="0000CD"/>
                </a:solidFill>
                <a:effectLst/>
                <a:latin typeface="Consolas" panose="020B0609020204030204" pitchFamily="49" charset="0"/>
              </a:rPr>
              <a:t>if</a:t>
            </a:r>
            <a:r>
              <a:rPr lang="en-CA" b="0" i="0" dirty="0">
                <a:solidFill>
                  <a:srgbClr val="000000"/>
                </a:solidFill>
                <a:effectLst/>
                <a:latin typeface="Consolas" panose="020B0609020204030204" pitchFamily="49" charset="0"/>
              </a:rPr>
              <a:t> ($result-&gt;</a:t>
            </a:r>
            <a:r>
              <a:rPr lang="en-CA" b="0" i="0" dirty="0" err="1">
                <a:solidFill>
                  <a:srgbClr val="000000"/>
                </a:solidFill>
                <a:effectLst/>
                <a:latin typeface="Consolas" panose="020B0609020204030204" pitchFamily="49" charset="0"/>
              </a:rPr>
              <a:t>num_rows</a:t>
            </a:r>
            <a:r>
              <a:rPr lang="en-CA" b="0" i="0" dirty="0">
                <a:solidFill>
                  <a:srgbClr val="000000"/>
                </a:solidFill>
                <a:effectLst/>
                <a:latin typeface="Consolas" panose="020B0609020204030204" pitchFamily="49" charset="0"/>
              </a:rPr>
              <a:t> &gt; </a:t>
            </a:r>
            <a:r>
              <a:rPr lang="en-CA" b="0" i="0" dirty="0">
                <a:solidFill>
                  <a:srgbClr val="FF0000"/>
                </a:solidFill>
                <a:effectLst/>
                <a:latin typeface="Consolas" panose="020B0609020204030204" pitchFamily="49" charset="0"/>
              </a:rPr>
              <a:t>0</a:t>
            </a:r>
            <a:r>
              <a:rPr lang="en-CA" b="0" i="0" dirty="0">
                <a:solidFill>
                  <a:srgbClr val="000000"/>
                </a:solidFill>
                <a:effectLst/>
                <a:latin typeface="Consolas" panose="020B0609020204030204" pitchFamily="49" charset="0"/>
              </a:rPr>
              <a:t>) {</a:t>
            </a:r>
            <a:br>
              <a:rPr lang="en-CA" dirty="0"/>
            </a:br>
            <a:r>
              <a:rPr lang="en-CA" b="0" i="0" dirty="0">
                <a:solidFill>
                  <a:srgbClr val="000000"/>
                </a:solidFill>
                <a:effectLst/>
                <a:latin typeface="Consolas" panose="020B0609020204030204" pitchFamily="49" charset="0"/>
              </a:rPr>
              <a:t>  </a:t>
            </a:r>
            <a:r>
              <a:rPr lang="en-CA" b="0" i="0" dirty="0">
                <a:solidFill>
                  <a:srgbClr val="008000"/>
                </a:solidFill>
                <a:effectLst/>
                <a:latin typeface="Consolas" panose="020B0609020204030204" pitchFamily="49" charset="0"/>
              </a:rPr>
              <a:t>// output data of each row</a:t>
            </a:r>
            <a:br>
              <a:rPr lang="en-CA" b="0" i="0" dirty="0">
                <a:solidFill>
                  <a:srgbClr val="008000"/>
                </a:solidFill>
                <a:effectLst/>
                <a:latin typeface="Consolas" panose="020B0609020204030204" pitchFamily="49" charset="0"/>
              </a:rPr>
            </a:br>
            <a:r>
              <a:rPr lang="en-CA" b="0" i="0" dirty="0">
                <a:solidFill>
                  <a:srgbClr val="000000"/>
                </a:solidFill>
                <a:effectLst/>
                <a:latin typeface="Consolas" panose="020B0609020204030204" pitchFamily="49" charset="0"/>
              </a:rPr>
              <a:t>  </a:t>
            </a:r>
            <a:r>
              <a:rPr lang="en-CA" b="0" i="0" dirty="0">
                <a:solidFill>
                  <a:srgbClr val="0000CD"/>
                </a:solidFill>
                <a:effectLst/>
                <a:latin typeface="Consolas" panose="020B0609020204030204" pitchFamily="49" charset="0"/>
              </a:rPr>
              <a:t>while</a:t>
            </a:r>
            <a:r>
              <a:rPr lang="en-CA" b="0" i="0" dirty="0">
                <a:solidFill>
                  <a:srgbClr val="000000"/>
                </a:solidFill>
                <a:effectLst/>
                <a:latin typeface="Consolas" panose="020B0609020204030204" pitchFamily="49" charset="0"/>
              </a:rPr>
              <a:t>($row = $result-&gt;</a:t>
            </a:r>
            <a:r>
              <a:rPr lang="en-CA" b="0" i="0" dirty="0" err="1">
                <a:solidFill>
                  <a:srgbClr val="000000"/>
                </a:solidFill>
                <a:effectLst/>
                <a:latin typeface="Consolas" panose="020B0609020204030204" pitchFamily="49" charset="0"/>
              </a:rPr>
              <a:t>fetch_assoc</a:t>
            </a:r>
            <a:r>
              <a:rPr lang="en-CA" b="0" i="0" dirty="0">
                <a:solidFill>
                  <a:srgbClr val="000000"/>
                </a:solidFill>
                <a:effectLst/>
                <a:latin typeface="Consolas" panose="020B0609020204030204" pitchFamily="49" charset="0"/>
              </a:rPr>
              <a:t>()) {</a:t>
            </a:r>
            <a:br>
              <a:rPr lang="en-CA" dirty="0"/>
            </a:br>
            <a:r>
              <a:rPr lang="en-CA" b="0" i="0" dirty="0">
                <a:solidFill>
                  <a:srgbClr val="000000"/>
                </a:solidFill>
                <a:effectLst/>
                <a:latin typeface="Consolas" panose="020B0609020204030204" pitchFamily="49" charset="0"/>
              </a:rPr>
              <a:t>    </a:t>
            </a:r>
            <a:r>
              <a:rPr lang="en-CA" b="0" i="0" dirty="0">
                <a:solidFill>
                  <a:srgbClr val="0000CD"/>
                </a:solidFill>
                <a:effectLst/>
                <a:latin typeface="Consolas" panose="020B0609020204030204" pitchFamily="49" charset="0"/>
              </a:rPr>
              <a:t>echo</a:t>
            </a:r>
            <a:r>
              <a:rPr lang="en-CA" b="0" i="0" dirty="0">
                <a:solidFill>
                  <a:srgbClr val="000000"/>
                </a:solidFill>
                <a:effectLst/>
                <a:latin typeface="Consolas" panose="020B0609020204030204" pitchFamily="49" charset="0"/>
              </a:rPr>
              <a:t> </a:t>
            </a:r>
            <a:r>
              <a:rPr lang="en-CA" b="0" i="0" dirty="0">
                <a:solidFill>
                  <a:srgbClr val="A52A2A"/>
                </a:solidFill>
                <a:effectLst/>
                <a:latin typeface="Consolas" panose="020B0609020204030204" pitchFamily="49" charset="0"/>
              </a:rPr>
              <a:t>"id: "</a:t>
            </a:r>
            <a:r>
              <a:rPr lang="en-CA" b="0" i="0" dirty="0">
                <a:solidFill>
                  <a:srgbClr val="000000"/>
                </a:solidFill>
                <a:effectLst/>
                <a:latin typeface="Consolas" panose="020B0609020204030204" pitchFamily="49" charset="0"/>
              </a:rPr>
              <a:t> . $row[</a:t>
            </a:r>
            <a:r>
              <a:rPr lang="en-CA" b="0" i="0" dirty="0">
                <a:solidFill>
                  <a:srgbClr val="A52A2A"/>
                </a:solidFill>
                <a:effectLst/>
                <a:latin typeface="Consolas" panose="020B0609020204030204" pitchFamily="49" charset="0"/>
              </a:rPr>
              <a:t>"id"</a:t>
            </a:r>
            <a:r>
              <a:rPr lang="en-CA" b="0" i="0" dirty="0">
                <a:solidFill>
                  <a:srgbClr val="000000"/>
                </a:solidFill>
                <a:effectLst/>
                <a:latin typeface="Consolas" panose="020B0609020204030204" pitchFamily="49" charset="0"/>
              </a:rPr>
              <a:t>]. </a:t>
            </a:r>
            <a:r>
              <a:rPr lang="en-CA" b="0" i="0" dirty="0">
                <a:solidFill>
                  <a:srgbClr val="A52A2A"/>
                </a:solidFill>
                <a:effectLst/>
                <a:latin typeface="Consolas" panose="020B0609020204030204" pitchFamily="49" charset="0"/>
              </a:rPr>
              <a:t>" - Name: "</a:t>
            </a:r>
            <a:r>
              <a:rPr lang="en-CA" b="0" i="0" dirty="0">
                <a:solidFill>
                  <a:srgbClr val="000000"/>
                </a:solidFill>
                <a:effectLst/>
                <a:latin typeface="Consolas" panose="020B0609020204030204" pitchFamily="49" charset="0"/>
              </a:rPr>
              <a:t> . $row[</a:t>
            </a:r>
            <a:r>
              <a:rPr lang="en-CA" b="0" i="0" dirty="0">
                <a:solidFill>
                  <a:srgbClr val="A52A2A"/>
                </a:solidFill>
                <a:effectLst/>
                <a:latin typeface="Consolas" panose="020B0609020204030204" pitchFamily="49" charset="0"/>
              </a:rPr>
              <a:t>"</a:t>
            </a:r>
            <a:r>
              <a:rPr lang="en-CA" b="0" i="0" dirty="0" err="1">
                <a:solidFill>
                  <a:srgbClr val="A52A2A"/>
                </a:solidFill>
                <a:effectLst/>
                <a:latin typeface="Consolas" panose="020B0609020204030204" pitchFamily="49" charset="0"/>
              </a:rPr>
              <a:t>firstname</a:t>
            </a:r>
            <a:r>
              <a:rPr lang="en-CA" b="0" i="0" dirty="0">
                <a:solidFill>
                  <a:srgbClr val="A52A2A"/>
                </a:solidFill>
                <a:effectLst/>
                <a:latin typeface="Consolas" panose="020B0609020204030204" pitchFamily="49" charset="0"/>
              </a:rPr>
              <a:t>"</a:t>
            </a:r>
            <a:r>
              <a:rPr lang="en-CA" b="0" i="0" dirty="0">
                <a:solidFill>
                  <a:srgbClr val="000000"/>
                </a:solidFill>
                <a:effectLst/>
                <a:latin typeface="Consolas" panose="020B0609020204030204" pitchFamily="49" charset="0"/>
              </a:rPr>
              <a:t>]. </a:t>
            </a:r>
            <a:r>
              <a:rPr lang="en-CA" b="0" i="0" dirty="0">
                <a:solidFill>
                  <a:srgbClr val="A52A2A"/>
                </a:solidFill>
                <a:effectLst/>
                <a:latin typeface="Consolas" panose="020B0609020204030204" pitchFamily="49" charset="0"/>
              </a:rPr>
              <a:t>" "</a:t>
            </a:r>
            <a:r>
              <a:rPr lang="en-CA" b="0" i="0" dirty="0">
                <a:solidFill>
                  <a:srgbClr val="000000"/>
                </a:solidFill>
                <a:effectLst/>
                <a:latin typeface="Consolas" panose="020B0609020204030204" pitchFamily="49" charset="0"/>
              </a:rPr>
              <a:t> . $row[</a:t>
            </a:r>
            <a:r>
              <a:rPr lang="en-CA" b="0" i="0" dirty="0">
                <a:solidFill>
                  <a:srgbClr val="A52A2A"/>
                </a:solidFill>
                <a:effectLst/>
                <a:latin typeface="Consolas" panose="020B0609020204030204" pitchFamily="49" charset="0"/>
              </a:rPr>
              <a:t>"</a:t>
            </a:r>
            <a:r>
              <a:rPr lang="en-CA" b="0" i="0" dirty="0" err="1">
                <a:solidFill>
                  <a:srgbClr val="A52A2A"/>
                </a:solidFill>
                <a:effectLst/>
                <a:latin typeface="Consolas" panose="020B0609020204030204" pitchFamily="49" charset="0"/>
              </a:rPr>
              <a:t>lastname</a:t>
            </a:r>
            <a:r>
              <a:rPr lang="en-CA" b="0" i="0" dirty="0">
                <a:solidFill>
                  <a:srgbClr val="A52A2A"/>
                </a:solidFill>
                <a:effectLst/>
                <a:latin typeface="Consolas" panose="020B0609020204030204" pitchFamily="49" charset="0"/>
              </a:rPr>
              <a:t>"</a:t>
            </a:r>
            <a:r>
              <a:rPr lang="en-CA" b="0" i="0" dirty="0">
                <a:solidFill>
                  <a:srgbClr val="000000"/>
                </a:solidFill>
                <a:effectLst/>
                <a:latin typeface="Consolas" panose="020B0609020204030204" pitchFamily="49" charset="0"/>
              </a:rPr>
              <a:t>]. </a:t>
            </a:r>
            <a:r>
              <a:rPr lang="en-CA" b="0" i="0" dirty="0">
                <a:solidFill>
                  <a:srgbClr val="A52A2A"/>
                </a:solidFill>
                <a:effectLst/>
                <a:latin typeface="Consolas" panose="020B0609020204030204" pitchFamily="49" charset="0"/>
              </a:rPr>
              <a:t>"&lt;</a:t>
            </a:r>
            <a:r>
              <a:rPr lang="en-CA" b="0" i="0" dirty="0" err="1">
                <a:solidFill>
                  <a:srgbClr val="A52A2A"/>
                </a:solidFill>
                <a:effectLst/>
                <a:latin typeface="Consolas" panose="020B0609020204030204" pitchFamily="49" charset="0"/>
              </a:rPr>
              <a:t>br</a:t>
            </a:r>
            <a:r>
              <a:rPr lang="en-CA" b="0" i="0" dirty="0">
                <a:solidFill>
                  <a:srgbClr val="A52A2A"/>
                </a:solidFill>
                <a:effectLst/>
                <a:latin typeface="Consolas" panose="020B0609020204030204" pitchFamily="49" charset="0"/>
              </a:rPr>
              <a:t>&gt;"</a:t>
            </a:r>
            <a:r>
              <a:rPr lang="en-CA" b="0" i="0" dirty="0">
                <a:solidFill>
                  <a:srgbClr val="000000"/>
                </a:solidFill>
                <a:effectLst/>
                <a:latin typeface="Consolas" panose="020B0609020204030204" pitchFamily="49" charset="0"/>
              </a:rPr>
              <a:t>;</a:t>
            </a:r>
            <a:br>
              <a:rPr lang="en-CA" dirty="0"/>
            </a:br>
            <a:r>
              <a:rPr lang="en-CA" b="0" i="0" dirty="0">
                <a:solidFill>
                  <a:srgbClr val="000000"/>
                </a:solidFill>
                <a:effectLst/>
                <a:latin typeface="Consolas" panose="020B0609020204030204" pitchFamily="49" charset="0"/>
              </a:rPr>
              <a:t>  }</a:t>
            </a:r>
            <a:br>
              <a:rPr lang="en-CA" dirty="0"/>
            </a:br>
            <a:r>
              <a:rPr lang="en-CA" b="0" i="0" dirty="0">
                <a:solidFill>
                  <a:srgbClr val="000000"/>
                </a:solidFill>
                <a:effectLst/>
                <a:latin typeface="Consolas" panose="020B0609020204030204" pitchFamily="49" charset="0"/>
              </a:rPr>
              <a:t>} </a:t>
            </a:r>
            <a:r>
              <a:rPr lang="en-CA" b="0" i="0" dirty="0">
                <a:solidFill>
                  <a:srgbClr val="0000CD"/>
                </a:solidFill>
                <a:effectLst/>
                <a:latin typeface="Consolas" panose="020B0609020204030204" pitchFamily="49" charset="0"/>
              </a:rPr>
              <a:t>else</a:t>
            </a:r>
            <a:r>
              <a:rPr lang="en-CA" b="0" i="0" dirty="0">
                <a:solidFill>
                  <a:srgbClr val="000000"/>
                </a:solidFill>
                <a:effectLst/>
                <a:latin typeface="Consolas" panose="020B0609020204030204" pitchFamily="49" charset="0"/>
              </a:rPr>
              <a:t> {</a:t>
            </a:r>
            <a:br>
              <a:rPr lang="en-CA" dirty="0"/>
            </a:br>
            <a:r>
              <a:rPr lang="en-CA" b="0" i="0" dirty="0">
                <a:solidFill>
                  <a:srgbClr val="000000"/>
                </a:solidFill>
                <a:effectLst/>
                <a:latin typeface="Consolas" panose="020B0609020204030204" pitchFamily="49" charset="0"/>
              </a:rPr>
              <a:t>  </a:t>
            </a:r>
            <a:r>
              <a:rPr lang="en-CA" b="0" i="0" dirty="0">
                <a:solidFill>
                  <a:srgbClr val="0000CD"/>
                </a:solidFill>
                <a:effectLst/>
                <a:latin typeface="Consolas" panose="020B0609020204030204" pitchFamily="49" charset="0"/>
              </a:rPr>
              <a:t>echo</a:t>
            </a:r>
            <a:r>
              <a:rPr lang="en-CA" b="0" i="0" dirty="0">
                <a:solidFill>
                  <a:srgbClr val="000000"/>
                </a:solidFill>
                <a:effectLst/>
                <a:latin typeface="Consolas" panose="020B0609020204030204" pitchFamily="49" charset="0"/>
              </a:rPr>
              <a:t> </a:t>
            </a:r>
            <a:r>
              <a:rPr lang="en-CA" b="0" i="0" dirty="0">
                <a:solidFill>
                  <a:srgbClr val="A52A2A"/>
                </a:solidFill>
                <a:effectLst/>
                <a:latin typeface="Consolas" panose="020B0609020204030204" pitchFamily="49" charset="0"/>
              </a:rPr>
              <a:t>"0 results"</a:t>
            </a:r>
            <a:r>
              <a:rPr lang="en-CA" b="0" i="0" dirty="0">
                <a:solidFill>
                  <a:srgbClr val="000000"/>
                </a:solidFill>
                <a:effectLst/>
                <a:latin typeface="Consolas" panose="020B0609020204030204" pitchFamily="49" charset="0"/>
              </a:rPr>
              <a:t>;</a:t>
            </a:r>
            <a:br>
              <a:rPr lang="en-CA" dirty="0"/>
            </a:br>
            <a:r>
              <a:rPr lang="en-CA" b="0" i="0" dirty="0">
                <a:solidFill>
                  <a:srgbClr val="000000"/>
                </a:solidFill>
                <a:effectLst/>
                <a:latin typeface="Consolas" panose="020B0609020204030204" pitchFamily="49" charset="0"/>
              </a:rPr>
              <a:t>}</a:t>
            </a:r>
            <a:endParaRPr lang="en-CA" dirty="0"/>
          </a:p>
        </p:txBody>
      </p:sp>
    </p:spTree>
    <p:extLst>
      <p:ext uri="{BB962C8B-B14F-4D97-AF65-F5344CB8AC3E}">
        <p14:creationId xmlns:p14="http://schemas.microsoft.com/office/powerpoint/2010/main" val="3656944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45F54-71E2-3889-1411-F9A2D714F18C}"/>
              </a:ext>
            </a:extLst>
          </p:cNvPr>
          <p:cNvSpPr>
            <a:spLocks noGrp="1"/>
          </p:cNvSpPr>
          <p:nvPr>
            <p:ph type="title"/>
          </p:nvPr>
        </p:nvSpPr>
        <p:spPr/>
        <p:txBody>
          <a:bodyPr/>
          <a:lstStyle/>
          <a:p>
            <a:r>
              <a:rPr lang="en-US" dirty="0"/>
              <a:t>Select Data With PDO (+ Prepared Statements)</a:t>
            </a:r>
            <a:endParaRPr lang="en-CA" dirty="0"/>
          </a:p>
        </p:txBody>
      </p:sp>
      <p:sp>
        <p:nvSpPr>
          <p:cNvPr id="3" name="Content Placeholder 2">
            <a:extLst>
              <a:ext uri="{FF2B5EF4-FFF2-40B4-BE49-F238E27FC236}">
                <a16:creationId xmlns:a16="http://schemas.microsoft.com/office/drawing/2014/main" id="{46D1156D-E3EC-4214-6DA5-D6BBFBBBCE39}"/>
              </a:ext>
            </a:extLst>
          </p:cNvPr>
          <p:cNvSpPr>
            <a:spLocks noGrp="1"/>
          </p:cNvSpPr>
          <p:nvPr>
            <p:ph idx="1"/>
          </p:nvPr>
        </p:nvSpPr>
        <p:spPr/>
        <p:txBody>
          <a:bodyPr anchor="t"/>
          <a:lstStyle/>
          <a:p>
            <a:pPr marL="0" indent="0">
              <a:buNone/>
            </a:pPr>
            <a:r>
              <a:rPr lang="en-CA" b="0" i="0" dirty="0">
                <a:solidFill>
                  <a:srgbClr val="000000"/>
                </a:solidFill>
                <a:effectLst/>
                <a:latin typeface="Consolas" panose="020B0609020204030204" pitchFamily="49" charset="0"/>
              </a:rPr>
              <a:t>  $conn = </a:t>
            </a:r>
            <a:r>
              <a:rPr lang="en-CA" b="0" i="0" dirty="0">
                <a:solidFill>
                  <a:srgbClr val="0000CD"/>
                </a:solidFill>
                <a:effectLst/>
                <a:latin typeface="Consolas" panose="020B0609020204030204" pitchFamily="49" charset="0"/>
              </a:rPr>
              <a:t>new</a:t>
            </a:r>
            <a:r>
              <a:rPr lang="en-CA" b="0" i="0" dirty="0">
                <a:solidFill>
                  <a:srgbClr val="000000"/>
                </a:solidFill>
                <a:effectLst/>
                <a:latin typeface="Consolas" panose="020B0609020204030204" pitchFamily="49" charset="0"/>
              </a:rPr>
              <a:t> PDO(</a:t>
            </a:r>
            <a:r>
              <a:rPr lang="en-CA" b="0" i="0" dirty="0">
                <a:solidFill>
                  <a:srgbClr val="A52A2A"/>
                </a:solidFill>
                <a:effectLst/>
                <a:latin typeface="Consolas" panose="020B0609020204030204" pitchFamily="49" charset="0"/>
              </a:rPr>
              <a:t>"</a:t>
            </a:r>
            <a:r>
              <a:rPr lang="en-CA" b="0" i="0" dirty="0" err="1">
                <a:solidFill>
                  <a:srgbClr val="A52A2A"/>
                </a:solidFill>
                <a:effectLst/>
                <a:latin typeface="Consolas" panose="020B0609020204030204" pitchFamily="49" charset="0"/>
              </a:rPr>
              <a:t>mysql:host</a:t>
            </a:r>
            <a:r>
              <a:rPr lang="en-CA" b="0" i="0" dirty="0">
                <a:solidFill>
                  <a:srgbClr val="A52A2A"/>
                </a:solidFill>
                <a:effectLst/>
                <a:latin typeface="Consolas" panose="020B0609020204030204" pitchFamily="49" charset="0"/>
              </a:rPr>
              <a:t>=$</a:t>
            </a:r>
            <a:r>
              <a:rPr lang="en-CA" b="0" i="0" dirty="0" err="1">
                <a:solidFill>
                  <a:srgbClr val="A52A2A"/>
                </a:solidFill>
                <a:effectLst/>
                <a:latin typeface="Consolas" panose="020B0609020204030204" pitchFamily="49" charset="0"/>
              </a:rPr>
              <a:t>servername;dbname</a:t>
            </a:r>
            <a:r>
              <a:rPr lang="en-CA" b="0" i="0" dirty="0">
                <a:solidFill>
                  <a:srgbClr val="A52A2A"/>
                </a:solidFill>
                <a:effectLst/>
                <a:latin typeface="Consolas" panose="020B0609020204030204" pitchFamily="49" charset="0"/>
              </a:rPr>
              <a:t>=$</a:t>
            </a:r>
            <a:r>
              <a:rPr lang="en-CA" b="0" i="0" dirty="0" err="1">
                <a:solidFill>
                  <a:srgbClr val="A52A2A"/>
                </a:solidFill>
                <a:effectLst/>
                <a:latin typeface="Consolas" panose="020B0609020204030204" pitchFamily="49" charset="0"/>
              </a:rPr>
              <a:t>dbname</a:t>
            </a:r>
            <a:r>
              <a:rPr lang="en-CA" b="0" i="0" dirty="0">
                <a:solidFill>
                  <a:srgbClr val="A52A2A"/>
                </a:solidFill>
                <a:effectLst/>
                <a:latin typeface="Consolas" panose="020B0609020204030204" pitchFamily="49" charset="0"/>
              </a:rPr>
              <a:t>"</a:t>
            </a:r>
            <a:r>
              <a:rPr lang="en-CA" b="0" i="0" dirty="0">
                <a:solidFill>
                  <a:srgbClr val="000000"/>
                </a:solidFill>
                <a:effectLst/>
                <a:latin typeface="Consolas" panose="020B0609020204030204" pitchFamily="49" charset="0"/>
              </a:rPr>
              <a:t>, $username, $password);</a:t>
            </a:r>
            <a:br>
              <a:rPr lang="en-CA" dirty="0"/>
            </a:br>
            <a:r>
              <a:rPr lang="en-CA" b="0" i="0" dirty="0">
                <a:solidFill>
                  <a:srgbClr val="000000"/>
                </a:solidFill>
                <a:effectLst/>
                <a:latin typeface="Consolas" panose="020B0609020204030204" pitchFamily="49" charset="0"/>
              </a:rPr>
              <a:t>  $conn-&gt;</a:t>
            </a:r>
            <a:r>
              <a:rPr lang="en-CA" b="0" i="0" dirty="0" err="1">
                <a:solidFill>
                  <a:srgbClr val="000000"/>
                </a:solidFill>
                <a:effectLst/>
                <a:latin typeface="Consolas" panose="020B0609020204030204" pitchFamily="49" charset="0"/>
              </a:rPr>
              <a:t>setAttribute</a:t>
            </a:r>
            <a:r>
              <a:rPr lang="en-CA" b="0" i="0" dirty="0">
                <a:solidFill>
                  <a:srgbClr val="000000"/>
                </a:solidFill>
                <a:effectLst/>
                <a:latin typeface="Consolas" panose="020B0609020204030204" pitchFamily="49" charset="0"/>
              </a:rPr>
              <a:t>(PDO::ATTR_ERRMODE, PDO::ERRMODE_EXCEPTION);</a:t>
            </a:r>
            <a:br>
              <a:rPr lang="en-CA" dirty="0"/>
            </a:br>
            <a:r>
              <a:rPr lang="en-CA" b="0" i="0" dirty="0">
                <a:solidFill>
                  <a:srgbClr val="000000"/>
                </a:solidFill>
                <a:effectLst/>
                <a:latin typeface="Consolas" panose="020B0609020204030204" pitchFamily="49" charset="0"/>
              </a:rPr>
              <a:t>  $</a:t>
            </a:r>
            <a:r>
              <a:rPr lang="en-CA" b="0" i="0" dirty="0" err="1">
                <a:solidFill>
                  <a:srgbClr val="000000"/>
                </a:solidFill>
                <a:effectLst/>
                <a:latin typeface="Consolas" panose="020B0609020204030204" pitchFamily="49" charset="0"/>
              </a:rPr>
              <a:t>stmt</a:t>
            </a:r>
            <a:r>
              <a:rPr lang="en-CA" b="0" i="0" dirty="0">
                <a:solidFill>
                  <a:srgbClr val="000000"/>
                </a:solidFill>
                <a:effectLst/>
                <a:latin typeface="Consolas" panose="020B0609020204030204" pitchFamily="49" charset="0"/>
              </a:rPr>
              <a:t> = $conn-&gt;prepare(</a:t>
            </a:r>
            <a:r>
              <a:rPr lang="en-CA" b="0" i="0" dirty="0">
                <a:solidFill>
                  <a:srgbClr val="A52A2A"/>
                </a:solidFill>
                <a:effectLst/>
                <a:latin typeface="Consolas" panose="020B0609020204030204" pitchFamily="49" charset="0"/>
              </a:rPr>
              <a:t>"SELECT id, </a:t>
            </a:r>
            <a:r>
              <a:rPr lang="en-CA" b="0" i="0" dirty="0" err="1">
                <a:solidFill>
                  <a:srgbClr val="A52A2A"/>
                </a:solidFill>
                <a:effectLst/>
                <a:latin typeface="Consolas" panose="020B0609020204030204" pitchFamily="49" charset="0"/>
              </a:rPr>
              <a:t>firstname</a:t>
            </a:r>
            <a:r>
              <a:rPr lang="en-CA" b="0" i="0" dirty="0">
                <a:solidFill>
                  <a:srgbClr val="A52A2A"/>
                </a:solidFill>
                <a:effectLst/>
                <a:latin typeface="Consolas" panose="020B0609020204030204" pitchFamily="49" charset="0"/>
              </a:rPr>
              <a:t>, </a:t>
            </a:r>
            <a:r>
              <a:rPr lang="en-CA" b="0" i="0" dirty="0" err="1">
                <a:solidFill>
                  <a:srgbClr val="A52A2A"/>
                </a:solidFill>
                <a:effectLst/>
                <a:latin typeface="Consolas" panose="020B0609020204030204" pitchFamily="49" charset="0"/>
              </a:rPr>
              <a:t>lastname</a:t>
            </a:r>
            <a:r>
              <a:rPr lang="en-CA" b="0" i="0" dirty="0">
                <a:solidFill>
                  <a:srgbClr val="A52A2A"/>
                </a:solidFill>
                <a:effectLst/>
                <a:latin typeface="Consolas" panose="020B0609020204030204" pitchFamily="49" charset="0"/>
              </a:rPr>
              <a:t> FROM </a:t>
            </a:r>
            <a:r>
              <a:rPr lang="en-CA" b="0" i="0" dirty="0" err="1">
                <a:solidFill>
                  <a:srgbClr val="A52A2A"/>
                </a:solidFill>
                <a:effectLst/>
                <a:latin typeface="Consolas" panose="020B0609020204030204" pitchFamily="49" charset="0"/>
              </a:rPr>
              <a:t>MyGuests</a:t>
            </a:r>
            <a:r>
              <a:rPr lang="en-CA" b="0" i="0" dirty="0">
                <a:solidFill>
                  <a:srgbClr val="A52A2A"/>
                </a:solidFill>
                <a:effectLst/>
                <a:latin typeface="Consolas" panose="020B0609020204030204" pitchFamily="49" charset="0"/>
              </a:rPr>
              <a:t>"</a:t>
            </a:r>
            <a:r>
              <a:rPr lang="en-CA" b="0" i="0" dirty="0">
                <a:solidFill>
                  <a:srgbClr val="000000"/>
                </a:solidFill>
                <a:effectLst/>
                <a:latin typeface="Consolas" panose="020B0609020204030204" pitchFamily="49" charset="0"/>
              </a:rPr>
              <a:t>);</a:t>
            </a:r>
            <a:br>
              <a:rPr lang="en-CA" dirty="0"/>
            </a:br>
            <a:r>
              <a:rPr lang="en-CA" b="0" i="0" dirty="0">
                <a:solidFill>
                  <a:srgbClr val="000000"/>
                </a:solidFill>
                <a:effectLst/>
                <a:latin typeface="Consolas" panose="020B0609020204030204" pitchFamily="49" charset="0"/>
              </a:rPr>
              <a:t>  $</a:t>
            </a:r>
            <a:r>
              <a:rPr lang="en-CA" b="0" i="0" dirty="0" err="1">
                <a:solidFill>
                  <a:srgbClr val="000000"/>
                </a:solidFill>
                <a:effectLst/>
                <a:latin typeface="Consolas" panose="020B0609020204030204" pitchFamily="49" charset="0"/>
              </a:rPr>
              <a:t>stmt</a:t>
            </a:r>
            <a:r>
              <a:rPr lang="en-CA" b="0" i="0" dirty="0">
                <a:solidFill>
                  <a:srgbClr val="000000"/>
                </a:solidFill>
                <a:effectLst/>
                <a:latin typeface="Consolas" panose="020B0609020204030204" pitchFamily="49" charset="0"/>
              </a:rPr>
              <a:t>-&gt;execute();</a:t>
            </a:r>
            <a:br>
              <a:rPr lang="en-CA" dirty="0"/>
            </a:br>
            <a:br>
              <a:rPr lang="en-CA" dirty="0"/>
            </a:br>
            <a:r>
              <a:rPr lang="en-CA" b="0" i="0" dirty="0">
                <a:solidFill>
                  <a:srgbClr val="000000"/>
                </a:solidFill>
                <a:effectLst/>
                <a:latin typeface="Consolas" panose="020B0609020204030204" pitchFamily="49" charset="0"/>
              </a:rPr>
              <a:t>  </a:t>
            </a:r>
            <a:r>
              <a:rPr lang="en-CA" b="0" i="0" dirty="0">
                <a:solidFill>
                  <a:srgbClr val="008000"/>
                </a:solidFill>
                <a:effectLst/>
                <a:latin typeface="Consolas" panose="020B0609020204030204" pitchFamily="49" charset="0"/>
              </a:rPr>
              <a:t>// set the resulting array to associative</a:t>
            </a:r>
            <a:br>
              <a:rPr lang="en-CA" b="0" i="0" dirty="0">
                <a:solidFill>
                  <a:srgbClr val="008000"/>
                </a:solidFill>
                <a:effectLst/>
                <a:latin typeface="Consolas" panose="020B0609020204030204" pitchFamily="49" charset="0"/>
              </a:rPr>
            </a:br>
            <a:r>
              <a:rPr lang="en-CA" b="0" i="0" dirty="0">
                <a:solidFill>
                  <a:srgbClr val="000000"/>
                </a:solidFill>
                <a:effectLst/>
                <a:latin typeface="Consolas" panose="020B0609020204030204" pitchFamily="49" charset="0"/>
              </a:rPr>
              <a:t>  $result = $</a:t>
            </a:r>
            <a:r>
              <a:rPr lang="en-CA" b="0" i="0" dirty="0" err="1">
                <a:solidFill>
                  <a:srgbClr val="000000"/>
                </a:solidFill>
                <a:effectLst/>
                <a:latin typeface="Consolas" panose="020B0609020204030204" pitchFamily="49" charset="0"/>
              </a:rPr>
              <a:t>stmt</a:t>
            </a:r>
            <a:r>
              <a:rPr lang="en-CA" b="0" i="0" dirty="0">
                <a:solidFill>
                  <a:srgbClr val="000000"/>
                </a:solidFill>
                <a:effectLst/>
                <a:latin typeface="Consolas" panose="020B0609020204030204" pitchFamily="49" charset="0"/>
              </a:rPr>
              <a:t>-&gt;</a:t>
            </a:r>
            <a:r>
              <a:rPr lang="en-CA" b="0" i="0" dirty="0" err="1">
                <a:solidFill>
                  <a:srgbClr val="000000"/>
                </a:solidFill>
                <a:effectLst/>
                <a:latin typeface="Consolas" panose="020B0609020204030204" pitchFamily="49" charset="0"/>
              </a:rPr>
              <a:t>setFetchMode</a:t>
            </a:r>
            <a:r>
              <a:rPr lang="en-CA" b="0" i="0" dirty="0">
                <a:solidFill>
                  <a:srgbClr val="000000"/>
                </a:solidFill>
                <a:effectLst/>
                <a:latin typeface="Consolas" panose="020B0609020204030204" pitchFamily="49" charset="0"/>
              </a:rPr>
              <a:t>(PDO::FETCH_ASSOC);</a:t>
            </a:r>
            <a:br>
              <a:rPr lang="en-CA" dirty="0"/>
            </a:br>
            <a:r>
              <a:rPr lang="en-CA" b="0" i="0" dirty="0">
                <a:solidFill>
                  <a:srgbClr val="000000"/>
                </a:solidFill>
                <a:effectLst/>
                <a:latin typeface="Consolas" panose="020B0609020204030204" pitchFamily="49" charset="0"/>
              </a:rPr>
              <a:t>  </a:t>
            </a:r>
            <a:r>
              <a:rPr lang="en-CA" b="0" i="0" dirty="0">
                <a:solidFill>
                  <a:srgbClr val="0000CD"/>
                </a:solidFill>
                <a:effectLst/>
                <a:latin typeface="Consolas" panose="020B0609020204030204" pitchFamily="49" charset="0"/>
              </a:rPr>
              <a:t>foreach</a:t>
            </a:r>
            <a:r>
              <a:rPr lang="en-CA" b="0" i="0" dirty="0">
                <a:solidFill>
                  <a:srgbClr val="000000"/>
                </a:solidFill>
                <a:effectLst/>
                <a:latin typeface="Consolas" panose="020B0609020204030204" pitchFamily="49" charset="0"/>
              </a:rPr>
              <a:t>(</a:t>
            </a:r>
            <a:r>
              <a:rPr lang="en-CA" b="0" i="0" dirty="0">
                <a:solidFill>
                  <a:srgbClr val="0000CD"/>
                </a:solidFill>
                <a:effectLst/>
                <a:latin typeface="Consolas" panose="020B0609020204030204" pitchFamily="49" charset="0"/>
              </a:rPr>
              <a:t>new</a:t>
            </a:r>
            <a:r>
              <a:rPr lang="en-CA" b="0" i="0" dirty="0">
                <a:solidFill>
                  <a:srgbClr val="000000"/>
                </a:solidFill>
                <a:effectLst/>
                <a:latin typeface="Consolas" panose="020B0609020204030204" pitchFamily="49" charset="0"/>
              </a:rPr>
              <a:t> </a:t>
            </a:r>
            <a:r>
              <a:rPr lang="en-CA" b="0" i="0" dirty="0" err="1">
                <a:solidFill>
                  <a:srgbClr val="000000"/>
                </a:solidFill>
                <a:effectLst/>
                <a:latin typeface="Consolas" panose="020B0609020204030204" pitchFamily="49" charset="0"/>
              </a:rPr>
              <a:t>TableRows</a:t>
            </a:r>
            <a:r>
              <a:rPr lang="en-CA" b="0" i="0" dirty="0">
                <a:solidFill>
                  <a:srgbClr val="000000"/>
                </a:solidFill>
                <a:effectLst/>
                <a:latin typeface="Consolas" panose="020B0609020204030204" pitchFamily="49" charset="0"/>
              </a:rPr>
              <a:t>(</a:t>
            </a:r>
            <a:r>
              <a:rPr lang="en-CA" b="0" i="0" dirty="0">
                <a:solidFill>
                  <a:srgbClr val="0000CD"/>
                </a:solidFill>
                <a:effectLst/>
                <a:latin typeface="Consolas" panose="020B0609020204030204" pitchFamily="49" charset="0"/>
              </a:rPr>
              <a:t>new</a:t>
            </a:r>
            <a:r>
              <a:rPr lang="en-CA" b="0" i="0" dirty="0">
                <a:solidFill>
                  <a:srgbClr val="000000"/>
                </a:solidFill>
                <a:effectLst/>
                <a:latin typeface="Consolas" panose="020B0609020204030204" pitchFamily="49" charset="0"/>
              </a:rPr>
              <a:t> </a:t>
            </a:r>
            <a:r>
              <a:rPr lang="en-CA" b="0" i="0" dirty="0" err="1">
                <a:solidFill>
                  <a:srgbClr val="000000"/>
                </a:solidFill>
                <a:effectLst/>
                <a:latin typeface="Consolas" panose="020B0609020204030204" pitchFamily="49" charset="0"/>
              </a:rPr>
              <a:t>RecursiveArrayIterator</a:t>
            </a:r>
            <a:r>
              <a:rPr lang="en-CA" b="0" i="0" dirty="0">
                <a:solidFill>
                  <a:srgbClr val="000000"/>
                </a:solidFill>
                <a:effectLst/>
                <a:latin typeface="Consolas" panose="020B0609020204030204" pitchFamily="49" charset="0"/>
              </a:rPr>
              <a:t>($</a:t>
            </a:r>
            <a:r>
              <a:rPr lang="en-CA" b="0" i="0" dirty="0" err="1">
                <a:solidFill>
                  <a:srgbClr val="000000"/>
                </a:solidFill>
                <a:effectLst/>
                <a:latin typeface="Consolas" panose="020B0609020204030204" pitchFamily="49" charset="0"/>
              </a:rPr>
              <a:t>stmt</a:t>
            </a:r>
            <a:r>
              <a:rPr lang="en-CA" b="0" i="0" dirty="0">
                <a:solidFill>
                  <a:srgbClr val="000000"/>
                </a:solidFill>
                <a:effectLst/>
                <a:latin typeface="Consolas" panose="020B0609020204030204" pitchFamily="49" charset="0"/>
              </a:rPr>
              <a:t>-&gt;</a:t>
            </a:r>
            <a:r>
              <a:rPr lang="en-CA" b="0" i="0" dirty="0" err="1">
                <a:solidFill>
                  <a:srgbClr val="000000"/>
                </a:solidFill>
                <a:effectLst/>
                <a:latin typeface="Consolas" panose="020B0609020204030204" pitchFamily="49" charset="0"/>
              </a:rPr>
              <a:t>fetchAll</a:t>
            </a:r>
            <a:r>
              <a:rPr lang="en-CA" b="0" i="0" dirty="0">
                <a:solidFill>
                  <a:srgbClr val="000000"/>
                </a:solidFill>
                <a:effectLst/>
                <a:latin typeface="Consolas" panose="020B0609020204030204" pitchFamily="49" charset="0"/>
              </a:rPr>
              <a:t>())) </a:t>
            </a:r>
            <a:r>
              <a:rPr lang="en-CA" b="0" i="0" dirty="0">
                <a:solidFill>
                  <a:srgbClr val="0000CD"/>
                </a:solidFill>
                <a:effectLst/>
                <a:latin typeface="Consolas" panose="020B0609020204030204" pitchFamily="49" charset="0"/>
              </a:rPr>
              <a:t>as</a:t>
            </a:r>
            <a:r>
              <a:rPr lang="en-CA" b="0" i="0" dirty="0">
                <a:solidFill>
                  <a:srgbClr val="000000"/>
                </a:solidFill>
                <a:effectLst/>
                <a:latin typeface="Consolas" panose="020B0609020204030204" pitchFamily="49" charset="0"/>
              </a:rPr>
              <a:t> $k=&gt;$v) {</a:t>
            </a:r>
            <a:br>
              <a:rPr lang="en-CA" dirty="0"/>
            </a:br>
            <a:r>
              <a:rPr lang="en-CA" b="0" i="0" dirty="0">
                <a:solidFill>
                  <a:srgbClr val="000000"/>
                </a:solidFill>
                <a:effectLst/>
                <a:latin typeface="Consolas" panose="020B0609020204030204" pitchFamily="49" charset="0"/>
              </a:rPr>
              <a:t>    </a:t>
            </a:r>
            <a:r>
              <a:rPr lang="en-CA" b="0" i="0" dirty="0">
                <a:solidFill>
                  <a:srgbClr val="0000CD"/>
                </a:solidFill>
                <a:effectLst/>
                <a:latin typeface="Consolas" panose="020B0609020204030204" pitchFamily="49" charset="0"/>
              </a:rPr>
              <a:t>echo</a:t>
            </a:r>
            <a:r>
              <a:rPr lang="en-CA" b="0" i="0" dirty="0">
                <a:solidFill>
                  <a:srgbClr val="000000"/>
                </a:solidFill>
                <a:effectLst/>
                <a:latin typeface="Consolas" panose="020B0609020204030204" pitchFamily="49" charset="0"/>
              </a:rPr>
              <a:t> $v;</a:t>
            </a:r>
            <a:br>
              <a:rPr lang="en-CA" dirty="0"/>
            </a:br>
            <a:r>
              <a:rPr lang="en-CA" b="0" i="0" dirty="0">
                <a:solidFill>
                  <a:srgbClr val="000000"/>
                </a:solidFill>
                <a:effectLst/>
                <a:latin typeface="Consolas" panose="020B0609020204030204" pitchFamily="49" charset="0"/>
              </a:rPr>
              <a:t>  }</a:t>
            </a:r>
            <a:br>
              <a:rPr lang="en-CA" dirty="0"/>
            </a:br>
            <a:endParaRPr lang="en-CA" dirty="0"/>
          </a:p>
        </p:txBody>
      </p:sp>
    </p:spTree>
    <p:extLst>
      <p:ext uri="{BB962C8B-B14F-4D97-AF65-F5344CB8AC3E}">
        <p14:creationId xmlns:p14="http://schemas.microsoft.com/office/powerpoint/2010/main" val="2687245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45F54-71E2-3889-1411-F9A2D714F18C}"/>
              </a:ext>
            </a:extLst>
          </p:cNvPr>
          <p:cNvSpPr>
            <a:spLocks noGrp="1"/>
          </p:cNvSpPr>
          <p:nvPr>
            <p:ph type="title"/>
          </p:nvPr>
        </p:nvSpPr>
        <p:spPr/>
        <p:txBody>
          <a:bodyPr/>
          <a:lstStyle/>
          <a:p>
            <a:r>
              <a:rPr lang="en-CA" dirty="0"/>
              <a:t>What is MySQL?</a:t>
            </a:r>
          </a:p>
        </p:txBody>
      </p:sp>
      <p:sp>
        <p:nvSpPr>
          <p:cNvPr id="3" name="Content Placeholder 2">
            <a:extLst>
              <a:ext uri="{FF2B5EF4-FFF2-40B4-BE49-F238E27FC236}">
                <a16:creationId xmlns:a16="http://schemas.microsoft.com/office/drawing/2014/main" id="{46D1156D-E3EC-4214-6DA5-D6BBFBBBCE39}"/>
              </a:ext>
            </a:extLst>
          </p:cNvPr>
          <p:cNvSpPr>
            <a:spLocks noGrp="1"/>
          </p:cNvSpPr>
          <p:nvPr>
            <p:ph idx="1"/>
          </p:nvPr>
        </p:nvSpPr>
        <p:spPr/>
        <p:txBody>
          <a:bodyPr anchor="t"/>
          <a:lstStyle/>
          <a:p>
            <a:r>
              <a:rPr lang="en-US" dirty="0"/>
              <a:t>MySQL is a database system used on the web</a:t>
            </a:r>
          </a:p>
          <a:p>
            <a:r>
              <a:rPr lang="en-US" dirty="0"/>
              <a:t>MySQL is a database system that runs on a server</a:t>
            </a:r>
          </a:p>
          <a:p>
            <a:r>
              <a:rPr lang="en-US" dirty="0"/>
              <a:t>MySQL is ideal for both small and large applications</a:t>
            </a:r>
          </a:p>
          <a:p>
            <a:r>
              <a:rPr lang="en-US" dirty="0"/>
              <a:t>MySQL is very fast, reliable, and easy to use</a:t>
            </a:r>
          </a:p>
          <a:p>
            <a:r>
              <a:rPr lang="en-US" dirty="0"/>
              <a:t>MySQL uses standard SQL</a:t>
            </a:r>
          </a:p>
          <a:p>
            <a:r>
              <a:rPr lang="en-US" dirty="0"/>
              <a:t>MySQL compiles on a number of platforms</a:t>
            </a:r>
          </a:p>
          <a:p>
            <a:r>
              <a:rPr lang="en-US" dirty="0"/>
              <a:t>MySQL is free to download and use</a:t>
            </a:r>
          </a:p>
          <a:p>
            <a:r>
              <a:rPr lang="en-US" dirty="0"/>
              <a:t>MySQL is developed, distributed, and supported by Oracle Corporation</a:t>
            </a:r>
            <a:endParaRPr lang="en-CA" dirty="0"/>
          </a:p>
        </p:txBody>
      </p:sp>
    </p:spTree>
    <p:extLst>
      <p:ext uri="{BB962C8B-B14F-4D97-AF65-F5344CB8AC3E}">
        <p14:creationId xmlns:p14="http://schemas.microsoft.com/office/powerpoint/2010/main" val="852439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45F54-71E2-3889-1411-F9A2D714F18C}"/>
              </a:ext>
            </a:extLst>
          </p:cNvPr>
          <p:cNvSpPr>
            <a:spLocks noGrp="1"/>
          </p:cNvSpPr>
          <p:nvPr>
            <p:ph type="title"/>
          </p:nvPr>
        </p:nvSpPr>
        <p:spPr/>
        <p:txBody>
          <a:bodyPr/>
          <a:lstStyle/>
          <a:p>
            <a:r>
              <a:rPr lang="en-CA" dirty="0"/>
              <a:t>PHP Connect to MySQL</a:t>
            </a:r>
          </a:p>
        </p:txBody>
      </p:sp>
      <p:sp>
        <p:nvSpPr>
          <p:cNvPr id="3" name="Content Placeholder 2">
            <a:extLst>
              <a:ext uri="{FF2B5EF4-FFF2-40B4-BE49-F238E27FC236}">
                <a16:creationId xmlns:a16="http://schemas.microsoft.com/office/drawing/2014/main" id="{46D1156D-E3EC-4214-6DA5-D6BBFBBBCE39}"/>
              </a:ext>
            </a:extLst>
          </p:cNvPr>
          <p:cNvSpPr>
            <a:spLocks noGrp="1"/>
          </p:cNvSpPr>
          <p:nvPr>
            <p:ph idx="1"/>
          </p:nvPr>
        </p:nvSpPr>
        <p:spPr/>
        <p:txBody>
          <a:bodyPr anchor="t"/>
          <a:lstStyle/>
          <a:p>
            <a:r>
              <a:rPr lang="en-US" dirty="0"/>
              <a:t>PHP 5 and later can work with a MySQL database using:</a:t>
            </a:r>
          </a:p>
          <a:p>
            <a:pPr lvl="1"/>
            <a:r>
              <a:rPr lang="en-US" dirty="0" err="1"/>
              <a:t>MySQLi</a:t>
            </a:r>
            <a:r>
              <a:rPr lang="en-US" dirty="0"/>
              <a:t> extension (the "</a:t>
            </a:r>
            <a:r>
              <a:rPr lang="en-US" dirty="0" err="1"/>
              <a:t>i</a:t>
            </a:r>
            <a:r>
              <a:rPr lang="en-US" dirty="0"/>
              <a:t>" stands for improved)</a:t>
            </a:r>
          </a:p>
          <a:p>
            <a:pPr lvl="1"/>
            <a:r>
              <a:rPr lang="en-US" dirty="0"/>
              <a:t>PDO (PHP Data Objects)</a:t>
            </a:r>
            <a:endParaRPr lang="en-CA" dirty="0"/>
          </a:p>
        </p:txBody>
      </p:sp>
    </p:spTree>
    <p:extLst>
      <p:ext uri="{BB962C8B-B14F-4D97-AF65-F5344CB8AC3E}">
        <p14:creationId xmlns:p14="http://schemas.microsoft.com/office/powerpoint/2010/main" val="3421515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45F54-71E2-3889-1411-F9A2D714F18C}"/>
              </a:ext>
            </a:extLst>
          </p:cNvPr>
          <p:cNvSpPr>
            <a:spLocks noGrp="1"/>
          </p:cNvSpPr>
          <p:nvPr>
            <p:ph type="title"/>
          </p:nvPr>
        </p:nvSpPr>
        <p:spPr/>
        <p:txBody>
          <a:bodyPr/>
          <a:lstStyle/>
          <a:p>
            <a:r>
              <a:rPr lang="en-US" dirty="0"/>
              <a:t>Should I Use </a:t>
            </a:r>
            <a:r>
              <a:rPr lang="en-US" dirty="0" err="1"/>
              <a:t>MySQLi</a:t>
            </a:r>
            <a:r>
              <a:rPr lang="en-US" dirty="0"/>
              <a:t> or PDO?</a:t>
            </a:r>
            <a:endParaRPr lang="en-CA" dirty="0"/>
          </a:p>
        </p:txBody>
      </p:sp>
      <p:sp>
        <p:nvSpPr>
          <p:cNvPr id="3" name="Content Placeholder 2">
            <a:extLst>
              <a:ext uri="{FF2B5EF4-FFF2-40B4-BE49-F238E27FC236}">
                <a16:creationId xmlns:a16="http://schemas.microsoft.com/office/drawing/2014/main" id="{46D1156D-E3EC-4214-6DA5-D6BBFBBBCE39}"/>
              </a:ext>
            </a:extLst>
          </p:cNvPr>
          <p:cNvSpPr>
            <a:spLocks noGrp="1"/>
          </p:cNvSpPr>
          <p:nvPr>
            <p:ph idx="1"/>
          </p:nvPr>
        </p:nvSpPr>
        <p:spPr/>
        <p:txBody>
          <a:bodyPr anchor="t">
            <a:normAutofit/>
          </a:bodyPr>
          <a:lstStyle/>
          <a:p>
            <a:r>
              <a:rPr lang="en-US" dirty="0"/>
              <a:t>If you need a short answer, it would be "Whatever you like".</a:t>
            </a:r>
          </a:p>
          <a:p>
            <a:r>
              <a:rPr lang="en-US" dirty="0"/>
              <a:t>Both </a:t>
            </a:r>
            <a:r>
              <a:rPr lang="en-US" dirty="0" err="1"/>
              <a:t>MySQLi</a:t>
            </a:r>
            <a:r>
              <a:rPr lang="en-US" dirty="0"/>
              <a:t> and PDO have their advantages:</a:t>
            </a:r>
          </a:p>
          <a:p>
            <a:r>
              <a:rPr lang="en-US" dirty="0"/>
              <a:t>PDO will work on 12 different database systems, whereas </a:t>
            </a:r>
            <a:r>
              <a:rPr lang="en-US" dirty="0" err="1"/>
              <a:t>MySQLi</a:t>
            </a:r>
            <a:r>
              <a:rPr lang="en-US" dirty="0"/>
              <a:t> will only work with MySQL databases.</a:t>
            </a:r>
          </a:p>
          <a:p>
            <a:r>
              <a:rPr lang="en-US" dirty="0"/>
              <a:t>So, if you have to switch your project to use another database, PDO makes the process easy. You only have to change the connection string and a few queries. With </a:t>
            </a:r>
            <a:r>
              <a:rPr lang="en-US" dirty="0" err="1"/>
              <a:t>MySQLi</a:t>
            </a:r>
            <a:r>
              <a:rPr lang="en-US" dirty="0"/>
              <a:t>, you will need to rewrite the entire code - queries included.</a:t>
            </a:r>
          </a:p>
          <a:p>
            <a:r>
              <a:rPr lang="en-US" dirty="0"/>
              <a:t>Both are object-oriented, but </a:t>
            </a:r>
            <a:r>
              <a:rPr lang="en-US" dirty="0" err="1"/>
              <a:t>MySQLi</a:t>
            </a:r>
            <a:r>
              <a:rPr lang="en-US" dirty="0"/>
              <a:t> also offers a procedural API.</a:t>
            </a:r>
          </a:p>
          <a:p>
            <a:r>
              <a:rPr lang="en-US" dirty="0"/>
              <a:t>Both support Prepared Statements. Prepared Statements protect from SQL injection, and are very important for web application security.</a:t>
            </a:r>
            <a:endParaRPr lang="en-CA" dirty="0"/>
          </a:p>
        </p:txBody>
      </p:sp>
    </p:spTree>
    <p:extLst>
      <p:ext uri="{BB962C8B-B14F-4D97-AF65-F5344CB8AC3E}">
        <p14:creationId xmlns:p14="http://schemas.microsoft.com/office/powerpoint/2010/main" val="3332344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45F54-71E2-3889-1411-F9A2D714F18C}"/>
              </a:ext>
            </a:extLst>
          </p:cNvPr>
          <p:cNvSpPr>
            <a:spLocks noGrp="1"/>
          </p:cNvSpPr>
          <p:nvPr>
            <p:ph type="title"/>
          </p:nvPr>
        </p:nvSpPr>
        <p:spPr/>
        <p:txBody>
          <a:bodyPr/>
          <a:lstStyle/>
          <a:p>
            <a:r>
              <a:rPr lang="en-US" dirty="0"/>
              <a:t>Open a Connection to MySQL</a:t>
            </a:r>
            <a:endParaRPr lang="en-CA" dirty="0"/>
          </a:p>
        </p:txBody>
      </p:sp>
      <p:sp>
        <p:nvSpPr>
          <p:cNvPr id="3" name="Content Placeholder 2">
            <a:extLst>
              <a:ext uri="{FF2B5EF4-FFF2-40B4-BE49-F238E27FC236}">
                <a16:creationId xmlns:a16="http://schemas.microsoft.com/office/drawing/2014/main" id="{46D1156D-E3EC-4214-6DA5-D6BBFBBBCE39}"/>
              </a:ext>
            </a:extLst>
          </p:cNvPr>
          <p:cNvSpPr>
            <a:spLocks noGrp="1"/>
          </p:cNvSpPr>
          <p:nvPr>
            <p:ph idx="1"/>
          </p:nvPr>
        </p:nvSpPr>
        <p:spPr/>
        <p:txBody>
          <a:bodyPr anchor="t">
            <a:normAutofit/>
          </a:bodyPr>
          <a:lstStyle/>
          <a:p>
            <a:r>
              <a:rPr lang="en-US" dirty="0"/>
              <a:t>Before we can access data in the MySQL database, we need to be able to connect to the server:</a:t>
            </a:r>
          </a:p>
          <a:p>
            <a:pPr marL="594000" lvl="2" indent="0">
              <a:buNone/>
            </a:pPr>
            <a:r>
              <a:rPr lang="en-CA" b="0" i="0" dirty="0">
                <a:solidFill>
                  <a:srgbClr val="FF0000"/>
                </a:solidFill>
                <a:effectLst/>
                <a:latin typeface="Consolas" panose="020B0609020204030204" pitchFamily="49" charset="0"/>
              </a:rPr>
              <a:t>&lt;?</a:t>
            </a:r>
            <a:r>
              <a:rPr lang="en-CA" b="0" i="0" dirty="0" err="1">
                <a:solidFill>
                  <a:srgbClr val="FF0000"/>
                </a:solidFill>
                <a:effectLst/>
                <a:latin typeface="Consolas" panose="020B0609020204030204" pitchFamily="49" charset="0"/>
              </a:rPr>
              <a:t>php</a:t>
            </a:r>
            <a:br>
              <a:rPr lang="en-CA" dirty="0"/>
            </a:br>
            <a:r>
              <a:rPr lang="en-CA" b="0" i="0" dirty="0">
                <a:solidFill>
                  <a:srgbClr val="000000"/>
                </a:solidFill>
                <a:effectLst/>
                <a:latin typeface="Consolas" panose="020B0609020204030204" pitchFamily="49" charset="0"/>
              </a:rPr>
              <a:t>$</a:t>
            </a:r>
            <a:r>
              <a:rPr lang="en-CA" b="0" i="0" dirty="0" err="1">
                <a:solidFill>
                  <a:srgbClr val="000000"/>
                </a:solidFill>
                <a:effectLst/>
                <a:latin typeface="Consolas" panose="020B0609020204030204" pitchFamily="49" charset="0"/>
              </a:rPr>
              <a:t>servername</a:t>
            </a:r>
            <a:r>
              <a:rPr lang="en-CA" b="0" i="0" dirty="0">
                <a:solidFill>
                  <a:srgbClr val="000000"/>
                </a:solidFill>
                <a:effectLst/>
                <a:latin typeface="Consolas" panose="020B0609020204030204" pitchFamily="49" charset="0"/>
              </a:rPr>
              <a:t> = </a:t>
            </a:r>
            <a:r>
              <a:rPr lang="en-CA" b="0" i="0" dirty="0">
                <a:solidFill>
                  <a:srgbClr val="A52A2A"/>
                </a:solidFill>
                <a:effectLst/>
                <a:latin typeface="Consolas" panose="020B0609020204030204" pitchFamily="49" charset="0"/>
              </a:rPr>
              <a:t>"localhost"</a:t>
            </a:r>
            <a:r>
              <a:rPr lang="en-CA" b="0" i="0" dirty="0">
                <a:solidFill>
                  <a:srgbClr val="000000"/>
                </a:solidFill>
                <a:effectLst/>
                <a:latin typeface="Consolas" panose="020B0609020204030204" pitchFamily="49" charset="0"/>
              </a:rPr>
              <a:t>;</a:t>
            </a:r>
            <a:br>
              <a:rPr lang="en-CA" dirty="0"/>
            </a:br>
            <a:r>
              <a:rPr lang="en-CA" b="0" i="0" dirty="0">
                <a:solidFill>
                  <a:srgbClr val="000000"/>
                </a:solidFill>
                <a:effectLst/>
                <a:latin typeface="Consolas" panose="020B0609020204030204" pitchFamily="49" charset="0"/>
              </a:rPr>
              <a:t>$username = </a:t>
            </a:r>
            <a:r>
              <a:rPr lang="en-CA" b="0" i="0" dirty="0">
                <a:solidFill>
                  <a:srgbClr val="A52A2A"/>
                </a:solidFill>
                <a:effectLst/>
                <a:latin typeface="Consolas" panose="020B0609020204030204" pitchFamily="49" charset="0"/>
              </a:rPr>
              <a:t>"username"</a:t>
            </a:r>
            <a:r>
              <a:rPr lang="en-CA" b="0" i="0" dirty="0">
                <a:solidFill>
                  <a:srgbClr val="000000"/>
                </a:solidFill>
                <a:effectLst/>
                <a:latin typeface="Consolas" panose="020B0609020204030204" pitchFamily="49" charset="0"/>
              </a:rPr>
              <a:t>;</a:t>
            </a:r>
            <a:br>
              <a:rPr lang="en-CA" dirty="0"/>
            </a:br>
            <a:r>
              <a:rPr lang="en-CA" b="0" i="0" dirty="0">
                <a:solidFill>
                  <a:srgbClr val="000000"/>
                </a:solidFill>
                <a:effectLst/>
                <a:latin typeface="Consolas" panose="020B0609020204030204" pitchFamily="49" charset="0"/>
              </a:rPr>
              <a:t>$password = </a:t>
            </a:r>
            <a:r>
              <a:rPr lang="en-CA" b="0" i="0" dirty="0">
                <a:solidFill>
                  <a:srgbClr val="A52A2A"/>
                </a:solidFill>
                <a:effectLst/>
                <a:latin typeface="Consolas" panose="020B0609020204030204" pitchFamily="49" charset="0"/>
              </a:rPr>
              <a:t>"password"</a:t>
            </a:r>
            <a:r>
              <a:rPr lang="en-CA" b="0" i="0" dirty="0">
                <a:solidFill>
                  <a:srgbClr val="000000"/>
                </a:solidFill>
                <a:effectLst/>
                <a:latin typeface="Consolas" panose="020B0609020204030204" pitchFamily="49" charset="0"/>
              </a:rPr>
              <a:t>;</a:t>
            </a:r>
            <a:br>
              <a:rPr lang="en-CA" dirty="0"/>
            </a:br>
            <a:br>
              <a:rPr lang="en-CA" dirty="0"/>
            </a:br>
            <a:r>
              <a:rPr lang="en-CA" b="0" i="0" dirty="0">
                <a:solidFill>
                  <a:srgbClr val="008000"/>
                </a:solidFill>
                <a:effectLst/>
                <a:latin typeface="Consolas" panose="020B0609020204030204" pitchFamily="49" charset="0"/>
              </a:rPr>
              <a:t>// Create connection</a:t>
            </a:r>
            <a:br>
              <a:rPr lang="en-CA" b="0" i="0" dirty="0">
                <a:solidFill>
                  <a:srgbClr val="008000"/>
                </a:solidFill>
                <a:effectLst/>
                <a:latin typeface="Consolas" panose="020B0609020204030204" pitchFamily="49" charset="0"/>
              </a:rPr>
            </a:br>
            <a:r>
              <a:rPr lang="en-CA" b="0" i="0" dirty="0">
                <a:solidFill>
                  <a:srgbClr val="000000"/>
                </a:solidFill>
                <a:effectLst/>
                <a:latin typeface="Consolas" panose="020B0609020204030204" pitchFamily="49" charset="0"/>
              </a:rPr>
              <a:t>$conn = </a:t>
            </a:r>
            <a:r>
              <a:rPr lang="en-CA" b="0" i="0" dirty="0">
                <a:solidFill>
                  <a:srgbClr val="0000CD"/>
                </a:solidFill>
                <a:effectLst/>
                <a:latin typeface="Consolas" panose="020B0609020204030204" pitchFamily="49" charset="0"/>
              </a:rPr>
              <a:t>new</a:t>
            </a:r>
            <a:r>
              <a:rPr lang="en-CA" b="0" i="0" dirty="0">
                <a:solidFill>
                  <a:srgbClr val="000000"/>
                </a:solidFill>
                <a:effectLst/>
                <a:latin typeface="Consolas" panose="020B0609020204030204" pitchFamily="49" charset="0"/>
              </a:rPr>
              <a:t> </a:t>
            </a:r>
            <a:r>
              <a:rPr lang="en-CA" b="0" i="0" dirty="0" err="1">
                <a:solidFill>
                  <a:srgbClr val="000000"/>
                </a:solidFill>
                <a:effectLst/>
                <a:latin typeface="Consolas" panose="020B0609020204030204" pitchFamily="49" charset="0"/>
              </a:rPr>
              <a:t>mysqli</a:t>
            </a:r>
            <a:r>
              <a:rPr lang="en-CA" b="0" i="0" dirty="0">
                <a:solidFill>
                  <a:srgbClr val="000000"/>
                </a:solidFill>
                <a:effectLst/>
                <a:latin typeface="Consolas" panose="020B0609020204030204" pitchFamily="49" charset="0"/>
              </a:rPr>
              <a:t>($</a:t>
            </a:r>
            <a:r>
              <a:rPr lang="en-CA" b="0" i="0" dirty="0" err="1">
                <a:solidFill>
                  <a:srgbClr val="000000"/>
                </a:solidFill>
                <a:effectLst/>
                <a:latin typeface="Consolas" panose="020B0609020204030204" pitchFamily="49" charset="0"/>
              </a:rPr>
              <a:t>servername</a:t>
            </a:r>
            <a:r>
              <a:rPr lang="en-CA" b="0" i="0" dirty="0">
                <a:solidFill>
                  <a:srgbClr val="000000"/>
                </a:solidFill>
                <a:effectLst/>
                <a:latin typeface="Consolas" panose="020B0609020204030204" pitchFamily="49" charset="0"/>
              </a:rPr>
              <a:t>, $username, $password);</a:t>
            </a:r>
            <a:br>
              <a:rPr lang="en-CA" dirty="0"/>
            </a:br>
            <a:br>
              <a:rPr lang="en-CA" dirty="0"/>
            </a:br>
            <a:r>
              <a:rPr lang="en-CA" b="0" i="0" dirty="0">
                <a:solidFill>
                  <a:srgbClr val="008000"/>
                </a:solidFill>
                <a:effectLst/>
                <a:latin typeface="Consolas" panose="020B0609020204030204" pitchFamily="49" charset="0"/>
              </a:rPr>
              <a:t>// Check connection</a:t>
            </a:r>
            <a:br>
              <a:rPr lang="en-CA" b="0" i="0" dirty="0">
                <a:solidFill>
                  <a:srgbClr val="008000"/>
                </a:solidFill>
                <a:effectLst/>
                <a:latin typeface="Consolas" panose="020B0609020204030204" pitchFamily="49" charset="0"/>
              </a:rPr>
            </a:br>
            <a:r>
              <a:rPr lang="en-CA" b="0" i="0" dirty="0">
                <a:solidFill>
                  <a:srgbClr val="0000CD"/>
                </a:solidFill>
                <a:effectLst/>
                <a:latin typeface="Consolas" panose="020B0609020204030204" pitchFamily="49" charset="0"/>
              </a:rPr>
              <a:t>if</a:t>
            </a:r>
            <a:r>
              <a:rPr lang="en-CA" b="0" i="0" dirty="0">
                <a:solidFill>
                  <a:srgbClr val="000000"/>
                </a:solidFill>
                <a:effectLst/>
                <a:latin typeface="Consolas" panose="020B0609020204030204" pitchFamily="49" charset="0"/>
              </a:rPr>
              <a:t> ($conn-&gt;</a:t>
            </a:r>
            <a:r>
              <a:rPr lang="en-CA" b="0" i="0" dirty="0" err="1">
                <a:solidFill>
                  <a:srgbClr val="000000"/>
                </a:solidFill>
                <a:effectLst/>
                <a:latin typeface="Consolas" panose="020B0609020204030204" pitchFamily="49" charset="0"/>
              </a:rPr>
              <a:t>connect_error</a:t>
            </a:r>
            <a:r>
              <a:rPr lang="en-CA" b="0" i="0" dirty="0">
                <a:solidFill>
                  <a:srgbClr val="000000"/>
                </a:solidFill>
                <a:effectLst/>
                <a:latin typeface="Consolas" panose="020B0609020204030204" pitchFamily="49" charset="0"/>
              </a:rPr>
              <a:t>) {</a:t>
            </a:r>
            <a:br>
              <a:rPr lang="en-CA" dirty="0"/>
            </a:br>
            <a:r>
              <a:rPr lang="en-CA" b="0" i="0" dirty="0">
                <a:solidFill>
                  <a:srgbClr val="000000"/>
                </a:solidFill>
                <a:effectLst/>
                <a:latin typeface="Consolas" panose="020B0609020204030204" pitchFamily="49" charset="0"/>
              </a:rPr>
              <a:t>  </a:t>
            </a:r>
            <a:r>
              <a:rPr lang="en-CA" b="0" i="0" dirty="0">
                <a:solidFill>
                  <a:srgbClr val="0000CD"/>
                </a:solidFill>
                <a:effectLst/>
                <a:latin typeface="Consolas" panose="020B0609020204030204" pitchFamily="49" charset="0"/>
              </a:rPr>
              <a:t>die</a:t>
            </a:r>
            <a:r>
              <a:rPr lang="en-CA" b="0" i="0" dirty="0">
                <a:solidFill>
                  <a:srgbClr val="000000"/>
                </a:solidFill>
                <a:effectLst/>
                <a:latin typeface="Consolas" panose="020B0609020204030204" pitchFamily="49" charset="0"/>
              </a:rPr>
              <a:t>(</a:t>
            </a:r>
            <a:r>
              <a:rPr lang="en-CA" b="0" i="0" dirty="0">
                <a:solidFill>
                  <a:srgbClr val="A52A2A"/>
                </a:solidFill>
                <a:effectLst/>
                <a:latin typeface="Consolas" panose="020B0609020204030204" pitchFamily="49" charset="0"/>
              </a:rPr>
              <a:t>"Connection failed: "</a:t>
            </a:r>
            <a:r>
              <a:rPr lang="en-CA" b="0" i="0" dirty="0">
                <a:solidFill>
                  <a:srgbClr val="000000"/>
                </a:solidFill>
                <a:effectLst/>
                <a:latin typeface="Consolas" panose="020B0609020204030204" pitchFamily="49" charset="0"/>
              </a:rPr>
              <a:t> . $conn-&gt;</a:t>
            </a:r>
            <a:r>
              <a:rPr lang="en-CA" b="0" i="0" dirty="0" err="1">
                <a:solidFill>
                  <a:srgbClr val="000000"/>
                </a:solidFill>
                <a:effectLst/>
                <a:latin typeface="Consolas" panose="020B0609020204030204" pitchFamily="49" charset="0"/>
              </a:rPr>
              <a:t>connect_error</a:t>
            </a:r>
            <a:r>
              <a:rPr lang="en-CA" b="0" i="0" dirty="0">
                <a:solidFill>
                  <a:srgbClr val="000000"/>
                </a:solidFill>
                <a:effectLst/>
                <a:latin typeface="Consolas" panose="020B0609020204030204" pitchFamily="49" charset="0"/>
              </a:rPr>
              <a:t>);</a:t>
            </a:r>
            <a:br>
              <a:rPr lang="en-CA" dirty="0"/>
            </a:br>
            <a:r>
              <a:rPr lang="en-CA" b="0" i="0" dirty="0">
                <a:solidFill>
                  <a:srgbClr val="000000"/>
                </a:solidFill>
                <a:effectLst/>
                <a:latin typeface="Consolas" panose="020B0609020204030204" pitchFamily="49" charset="0"/>
              </a:rPr>
              <a:t>}</a:t>
            </a:r>
            <a:br>
              <a:rPr lang="en-CA" dirty="0"/>
            </a:br>
            <a:r>
              <a:rPr lang="en-CA" b="0" i="0" dirty="0">
                <a:solidFill>
                  <a:srgbClr val="0000CD"/>
                </a:solidFill>
                <a:effectLst/>
                <a:latin typeface="Consolas" panose="020B0609020204030204" pitchFamily="49" charset="0"/>
              </a:rPr>
              <a:t>echo</a:t>
            </a:r>
            <a:r>
              <a:rPr lang="en-CA" b="0" i="0" dirty="0">
                <a:solidFill>
                  <a:srgbClr val="000000"/>
                </a:solidFill>
                <a:effectLst/>
                <a:latin typeface="Consolas" panose="020B0609020204030204" pitchFamily="49" charset="0"/>
              </a:rPr>
              <a:t> </a:t>
            </a:r>
            <a:r>
              <a:rPr lang="en-CA" b="0" i="0" dirty="0">
                <a:solidFill>
                  <a:srgbClr val="A52A2A"/>
                </a:solidFill>
                <a:effectLst/>
                <a:latin typeface="Consolas" panose="020B0609020204030204" pitchFamily="49" charset="0"/>
              </a:rPr>
              <a:t>"Connected successfully"</a:t>
            </a:r>
            <a:r>
              <a:rPr lang="en-CA" b="0" i="0" dirty="0">
                <a:solidFill>
                  <a:srgbClr val="000000"/>
                </a:solidFill>
                <a:effectLst/>
                <a:latin typeface="Consolas" panose="020B0609020204030204" pitchFamily="49" charset="0"/>
              </a:rPr>
              <a:t>;</a:t>
            </a:r>
            <a:br>
              <a:rPr lang="en-CA" dirty="0"/>
            </a:br>
            <a:r>
              <a:rPr lang="en-CA" b="0" i="0" dirty="0">
                <a:solidFill>
                  <a:srgbClr val="FF0000"/>
                </a:solidFill>
                <a:effectLst/>
                <a:latin typeface="Consolas" panose="020B0609020204030204" pitchFamily="49" charset="0"/>
              </a:rPr>
              <a:t>?&gt;</a:t>
            </a:r>
            <a:endParaRPr lang="en-CA" dirty="0"/>
          </a:p>
        </p:txBody>
      </p:sp>
    </p:spTree>
    <p:extLst>
      <p:ext uri="{BB962C8B-B14F-4D97-AF65-F5344CB8AC3E}">
        <p14:creationId xmlns:p14="http://schemas.microsoft.com/office/powerpoint/2010/main" val="1493147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45F54-71E2-3889-1411-F9A2D714F18C}"/>
              </a:ext>
            </a:extLst>
          </p:cNvPr>
          <p:cNvSpPr>
            <a:spLocks noGrp="1"/>
          </p:cNvSpPr>
          <p:nvPr>
            <p:ph type="title"/>
          </p:nvPr>
        </p:nvSpPr>
        <p:spPr/>
        <p:txBody>
          <a:bodyPr/>
          <a:lstStyle/>
          <a:p>
            <a:r>
              <a:rPr lang="en-CA" dirty="0"/>
              <a:t>Example (PDO)</a:t>
            </a:r>
          </a:p>
        </p:txBody>
      </p:sp>
      <p:sp>
        <p:nvSpPr>
          <p:cNvPr id="3" name="Content Placeholder 2">
            <a:extLst>
              <a:ext uri="{FF2B5EF4-FFF2-40B4-BE49-F238E27FC236}">
                <a16:creationId xmlns:a16="http://schemas.microsoft.com/office/drawing/2014/main" id="{46D1156D-E3EC-4214-6DA5-D6BBFBBBCE39}"/>
              </a:ext>
            </a:extLst>
          </p:cNvPr>
          <p:cNvSpPr>
            <a:spLocks noGrp="1"/>
          </p:cNvSpPr>
          <p:nvPr>
            <p:ph idx="1"/>
          </p:nvPr>
        </p:nvSpPr>
        <p:spPr/>
        <p:txBody>
          <a:bodyPr anchor="t">
            <a:normAutofit lnSpcReduction="10000"/>
          </a:bodyPr>
          <a:lstStyle/>
          <a:p>
            <a:pPr marL="0" indent="0">
              <a:buNone/>
            </a:pPr>
            <a:r>
              <a:rPr lang="en-CA" b="0" i="0" dirty="0">
                <a:solidFill>
                  <a:srgbClr val="FF0000"/>
                </a:solidFill>
                <a:effectLst/>
                <a:latin typeface="Consolas" panose="020B0609020204030204" pitchFamily="49" charset="0"/>
              </a:rPr>
              <a:t>&lt;?</a:t>
            </a:r>
            <a:r>
              <a:rPr lang="en-CA" b="0" i="0" dirty="0" err="1">
                <a:solidFill>
                  <a:srgbClr val="FF0000"/>
                </a:solidFill>
                <a:effectLst/>
                <a:latin typeface="Consolas" panose="020B0609020204030204" pitchFamily="49" charset="0"/>
              </a:rPr>
              <a:t>php</a:t>
            </a:r>
            <a:br>
              <a:rPr lang="en-CA" dirty="0"/>
            </a:br>
            <a:r>
              <a:rPr lang="en-CA" b="0" i="0" dirty="0">
                <a:solidFill>
                  <a:srgbClr val="000000"/>
                </a:solidFill>
                <a:effectLst/>
                <a:latin typeface="Consolas" panose="020B0609020204030204" pitchFamily="49" charset="0"/>
              </a:rPr>
              <a:t>$</a:t>
            </a:r>
            <a:r>
              <a:rPr lang="en-CA" b="0" i="0" dirty="0" err="1">
                <a:solidFill>
                  <a:srgbClr val="000000"/>
                </a:solidFill>
                <a:effectLst/>
                <a:latin typeface="Consolas" panose="020B0609020204030204" pitchFamily="49" charset="0"/>
              </a:rPr>
              <a:t>servername</a:t>
            </a:r>
            <a:r>
              <a:rPr lang="en-CA" b="0" i="0" dirty="0">
                <a:solidFill>
                  <a:srgbClr val="000000"/>
                </a:solidFill>
                <a:effectLst/>
                <a:latin typeface="Consolas" panose="020B0609020204030204" pitchFamily="49" charset="0"/>
              </a:rPr>
              <a:t> = </a:t>
            </a:r>
            <a:r>
              <a:rPr lang="en-CA" b="0" i="0" dirty="0">
                <a:solidFill>
                  <a:srgbClr val="A52A2A"/>
                </a:solidFill>
                <a:effectLst/>
                <a:latin typeface="Consolas" panose="020B0609020204030204" pitchFamily="49" charset="0"/>
              </a:rPr>
              <a:t>"localhost"</a:t>
            </a:r>
            <a:r>
              <a:rPr lang="en-CA" b="0" i="0" dirty="0">
                <a:solidFill>
                  <a:srgbClr val="000000"/>
                </a:solidFill>
                <a:effectLst/>
                <a:latin typeface="Consolas" panose="020B0609020204030204" pitchFamily="49" charset="0"/>
              </a:rPr>
              <a:t>;</a:t>
            </a:r>
            <a:br>
              <a:rPr lang="en-CA" dirty="0"/>
            </a:br>
            <a:r>
              <a:rPr lang="en-CA" b="0" i="0" dirty="0">
                <a:solidFill>
                  <a:srgbClr val="000000"/>
                </a:solidFill>
                <a:effectLst/>
                <a:latin typeface="Consolas" panose="020B0609020204030204" pitchFamily="49" charset="0"/>
              </a:rPr>
              <a:t>$username = </a:t>
            </a:r>
            <a:r>
              <a:rPr lang="en-CA" b="0" i="0" dirty="0">
                <a:solidFill>
                  <a:srgbClr val="A52A2A"/>
                </a:solidFill>
                <a:effectLst/>
                <a:latin typeface="Consolas" panose="020B0609020204030204" pitchFamily="49" charset="0"/>
              </a:rPr>
              <a:t>"username"</a:t>
            </a:r>
            <a:r>
              <a:rPr lang="en-CA" b="0" i="0" dirty="0">
                <a:solidFill>
                  <a:srgbClr val="000000"/>
                </a:solidFill>
                <a:effectLst/>
                <a:latin typeface="Consolas" panose="020B0609020204030204" pitchFamily="49" charset="0"/>
              </a:rPr>
              <a:t>;</a:t>
            </a:r>
            <a:br>
              <a:rPr lang="en-CA" dirty="0"/>
            </a:br>
            <a:r>
              <a:rPr lang="en-CA" b="0" i="0" dirty="0">
                <a:solidFill>
                  <a:srgbClr val="000000"/>
                </a:solidFill>
                <a:effectLst/>
                <a:latin typeface="Consolas" panose="020B0609020204030204" pitchFamily="49" charset="0"/>
              </a:rPr>
              <a:t>$password = </a:t>
            </a:r>
            <a:r>
              <a:rPr lang="en-CA" b="0" i="0" dirty="0">
                <a:solidFill>
                  <a:srgbClr val="A52A2A"/>
                </a:solidFill>
                <a:effectLst/>
                <a:latin typeface="Consolas" panose="020B0609020204030204" pitchFamily="49" charset="0"/>
              </a:rPr>
              <a:t>"password"</a:t>
            </a:r>
            <a:r>
              <a:rPr lang="en-CA" b="0" i="0" dirty="0">
                <a:solidFill>
                  <a:srgbClr val="000000"/>
                </a:solidFill>
                <a:effectLst/>
                <a:latin typeface="Consolas" panose="020B0609020204030204" pitchFamily="49" charset="0"/>
              </a:rPr>
              <a:t>;</a:t>
            </a:r>
            <a:br>
              <a:rPr lang="en-CA" dirty="0"/>
            </a:br>
            <a:br>
              <a:rPr lang="en-CA" dirty="0"/>
            </a:br>
            <a:r>
              <a:rPr lang="en-CA" b="0" i="0" dirty="0">
                <a:solidFill>
                  <a:srgbClr val="0000CD"/>
                </a:solidFill>
                <a:effectLst/>
                <a:latin typeface="Consolas" panose="020B0609020204030204" pitchFamily="49" charset="0"/>
              </a:rPr>
              <a:t>try</a:t>
            </a:r>
            <a:r>
              <a:rPr lang="en-CA" b="0" i="0" dirty="0">
                <a:solidFill>
                  <a:srgbClr val="000000"/>
                </a:solidFill>
                <a:effectLst/>
                <a:latin typeface="Consolas" panose="020B0609020204030204" pitchFamily="49" charset="0"/>
              </a:rPr>
              <a:t> {</a:t>
            </a:r>
            <a:br>
              <a:rPr lang="en-CA" dirty="0"/>
            </a:br>
            <a:r>
              <a:rPr lang="en-CA" b="0" i="0" dirty="0">
                <a:solidFill>
                  <a:srgbClr val="000000"/>
                </a:solidFill>
                <a:effectLst/>
                <a:latin typeface="Consolas" panose="020B0609020204030204" pitchFamily="49" charset="0"/>
              </a:rPr>
              <a:t>  $conn = </a:t>
            </a:r>
            <a:r>
              <a:rPr lang="en-CA" b="0" i="0" dirty="0">
                <a:solidFill>
                  <a:srgbClr val="0000CD"/>
                </a:solidFill>
                <a:effectLst/>
                <a:latin typeface="Consolas" panose="020B0609020204030204" pitchFamily="49" charset="0"/>
              </a:rPr>
              <a:t>new</a:t>
            </a:r>
            <a:r>
              <a:rPr lang="en-CA" b="0" i="0" dirty="0">
                <a:solidFill>
                  <a:srgbClr val="000000"/>
                </a:solidFill>
                <a:effectLst/>
                <a:latin typeface="Consolas" panose="020B0609020204030204" pitchFamily="49" charset="0"/>
              </a:rPr>
              <a:t> PDO(</a:t>
            </a:r>
            <a:r>
              <a:rPr lang="en-CA" b="0" i="0" dirty="0">
                <a:solidFill>
                  <a:srgbClr val="A52A2A"/>
                </a:solidFill>
                <a:effectLst/>
                <a:latin typeface="Consolas" panose="020B0609020204030204" pitchFamily="49" charset="0"/>
              </a:rPr>
              <a:t>"</a:t>
            </a:r>
            <a:r>
              <a:rPr lang="en-CA" b="0" i="0" dirty="0" err="1">
                <a:solidFill>
                  <a:srgbClr val="A52A2A"/>
                </a:solidFill>
                <a:effectLst/>
                <a:latin typeface="Consolas" panose="020B0609020204030204" pitchFamily="49" charset="0"/>
              </a:rPr>
              <a:t>mysql:host</a:t>
            </a:r>
            <a:r>
              <a:rPr lang="en-CA" b="0" i="0" dirty="0">
                <a:solidFill>
                  <a:srgbClr val="A52A2A"/>
                </a:solidFill>
                <a:effectLst/>
                <a:latin typeface="Consolas" panose="020B0609020204030204" pitchFamily="49" charset="0"/>
              </a:rPr>
              <a:t>=$</a:t>
            </a:r>
            <a:r>
              <a:rPr lang="en-CA" b="0" i="0" dirty="0" err="1">
                <a:solidFill>
                  <a:srgbClr val="A52A2A"/>
                </a:solidFill>
                <a:effectLst/>
                <a:latin typeface="Consolas" panose="020B0609020204030204" pitchFamily="49" charset="0"/>
              </a:rPr>
              <a:t>servername;dbname</a:t>
            </a:r>
            <a:r>
              <a:rPr lang="en-CA" b="0" i="0" dirty="0">
                <a:solidFill>
                  <a:srgbClr val="A52A2A"/>
                </a:solidFill>
                <a:effectLst/>
                <a:latin typeface="Consolas" panose="020B0609020204030204" pitchFamily="49" charset="0"/>
              </a:rPr>
              <a:t>=</a:t>
            </a:r>
            <a:r>
              <a:rPr lang="en-CA" b="0" i="0" dirty="0" err="1">
                <a:solidFill>
                  <a:srgbClr val="A52A2A"/>
                </a:solidFill>
                <a:effectLst/>
                <a:latin typeface="Consolas" panose="020B0609020204030204" pitchFamily="49" charset="0"/>
              </a:rPr>
              <a:t>myDB</a:t>
            </a:r>
            <a:r>
              <a:rPr lang="en-CA" b="0" i="0" dirty="0">
                <a:solidFill>
                  <a:srgbClr val="A52A2A"/>
                </a:solidFill>
                <a:effectLst/>
                <a:latin typeface="Consolas" panose="020B0609020204030204" pitchFamily="49" charset="0"/>
              </a:rPr>
              <a:t>"</a:t>
            </a:r>
            <a:r>
              <a:rPr lang="en-CA" b="0" i="0" dirty="0">
                <a:solidFill>
                  <a:srgbClr val="000000"/>
                </a:solidFill>
                <a:effectLst/>
                <a:latin typeface="Consolas" panose="020B0609020204030204" pitchFamily="49" charset="0"/>
              </a:rPr>
              <a:t>, $username, $password);</a:t>
            </a:r>
            <a:br>
              <a:rPr lang="en-CA" dirty="0"/>
            </a:br>
            <a:r>
              <a:rPr lang="en-CA" b="0" i="0" dirty="0">
                <a:solidFill>
                  <a:srgbClr val="000000"/>
                </a:solidFill>
                <a:effectLst/>
                <a:latin typeface="Consolas" panose="020B0609020204030204" pitchFamily="49" charset="0"/>
              </a:rPr>
              <a:t>  </a:t>
            </a:r>
            <a:r>
              <a:rPr lang="en-CA" b="0" i="0" dirty="0">
                <a:solidFill>
                  <a:srgbClr val="008000"/>
                </a:solidFill>
                <a:effectLst/>
                <a:latin typeface="Consolas" panose="020B0609020204030204" pitchFamily="49" charset="0"/>
              </a:rPr>
              <a:t>// set the PDO error mode to exception</a:t>
            </a:r>
            <a:br>
              <a:rPr lang="en-CA" b="0" i="0" dirty="0">
                <a:solidFill>
                  <a:srgbClr val="008000"/>
                </a:solidFill>
                <a:effectLst/>
                <a:latin typeface="Consolas" panose="020B0609020204030204" pitchFamily="49" charset="0"/>
              </a:rPr>
            </a:br>
            <a:r>
              <a:rPr lang="en-CA" b="0" i="0" dirty="0">
                <a:solidFill>
                  <a:srgbClr val="000000"/>
                </a:solidFill>
                <a:effectLst/>
                <a:latin typeface="Consolas" panose="020B0609020204030204" pitchFamily="49" charset="0"/>
              </a:rPr>
              <a:t>  $conn-&gt;</a:t>
            </a:r>
            <a:r>
              <a:rPr lang="en-CA" b="0" i="0" dirty="0" err="1">
                <a:solidFill>
                  <a:srgbClr val="000000"/>
                </a:solidFill>
                <a:effectLst/>
                <a:latin typeface="Consolas" panose="020B0609020204030204" pitchFamily="49" charset="0"/>
              </a:rPr>
              <a:t>setAttribute</a:t>
            </a:r>
            <a:r>
              <a:rPr lang="en-CA" b="0" i="0" dirty="0">
                <a:solidFill>
                  <a:srgbClr val="000000"/>
                </a:solidFill>
                <a:effectLst/>
                <a:latin typeface="Consolas" panose="020B0609020204030204" pitchFamily="49" charset="0"/>
              </a:rPr>
              <a:t>(PDO::ATTR_ERRMODE, PDO::ERRMODE_EXCEPTION);</a:t>
            </a:r>
            <a:br>
              <a:rPr lang="en-CA" dirty="0"/>
            </a:br>
            <a:r>
              <a:rPr lang="en-CA" b="0" i="0" dirty="0">
                <a:solidFill>
                  <a:srgbClr val="000000"/>
                </a:solidFill>
                <a:effectLst/>
                <a:latin typeface="Consolas" panose="020B0609020204030204" pitchFamily="49" charset="0"/>
              </a:rPr>
              <a:t>  </a:t>
            </a:r>
            <a:r>
              <a:rPr lang="en-CA" b="0" i="0" dirty="0">
                <a:solidFill>
                  <a:srgbClr val="0000CD"/>
                </a:solidFill>
                <a:effectLst/>
                <a:latin typeface="Consolas" panose="020B0609020204030204" pitchFamily="49" charset="0"/>
              </a:rPr>
              <a:t>echo</a:t>
            </a:r>
            <a:r>
              <a:rPr lang="en-CA" b="0" i="0" dirty="0">
                <a:solidFill>
                  <a:srgbClr val="000000"/>
                </a:solidFill>
                <a:effectLst/>
                <a:latin typeface="Consolas" panose="020B0609020204030204" pitchFamily="49" charset="0"/>
              </a:rPr>
              <a:t> </a:t>
            </a:r>
            <a:r>
              <a:rPr lang="en-CA" b="0" i="0" dirty="0">
                <a:solidFill>
                  <a:srgbClr val="A52A2A"/>
                </a:solidFill>
                <a:effectLst/>
                <a:latin typeface="Consolas" panose="020B0609020204030204" pitchFamily="49" charset="0"/>
              </a:rPr>
              <a:t>"Connected successfully"</a:t>
            </a:r>
            <a:r>
              <a:rPr lang="en-CA" b="0" i="0" dirty="0">
                <a:solidFill>
                  <a:srgbClr val="000000"/>
                </a:solidFill>
                <a:effectLst/>
                <a:latin typeface="Consolas" panose="020B0609020204030204" pitchFamily="49" charset="0"/>
              </a:rPr>
              <a:t>;</a:t>
            </a:r>
            <a:br>
              <a:rPr lang="en-CA" dirty="0"/>
            </a:br>
            <a:r>
              <a:rPr lang="en-CA" b="0" i="0" dirty="0">
                <a:solidFill>
                  <a:srgbClr val="000000"/>
                </a:solidFill>
                <a:effectLst/>
                <a:latin typeface="Consolas" panose="020B0609020204030204" pitchFamily="49" charset="0"/>
              </a:rPr>
              <a:t>} </a:t>
            </a:r>
            <a:r>
              <a:rPr lang="en-CA" b="0" i="0" dirty="0">
                <a:solidFill>
                  <a:srgbClr val="0000CD"/>
                </a:solidFill>
                <a:effectLst/>
                <a:latin typeface="Consolas" panose="020B0609020204030204" pitchFamily="49" charset="0"/>
              </a:rPr>
              <a:t>catch</a:t>
            </a:r>
            <a:r>
              <a:rPr lang="en-CA" b="0" i="0" dirty="0">
                <a:solidFill>
                  <a:srgbClr val="000000"/>
                </a:solidFill>
                <a:effectLst/>
                <a:latin typeface="Consolas" panose="020B0609020204030204" pitchFamily="49" charset="0"/>
              </a:rPr>
              <a:t>(</a:t>
            </a:r>
            <a:r>
              <a:rPr lang="en-CA" b="0" i="0" dirty="0" err="1">
                <a:solidFill>
                  <a:srgbClr val="000000"/>
                </a:solidFill>
                <a:effectLst/>
                <a:latin typeface="Consolas" panose="020B0609020204030204" pitchFamily="49" charset="0"/>
              </a:rPr>
              <a:t>PDOException</a:t>
            </a:r>
            <a:r>
              <a:rPr lang="en-CA" b="0" i="0" dirty="0">
                <a:solidFill>
                  <a:srgbClr val="000000"/>
                </a:solidFill>
                <a:effectLst/>
                <a:latin typeface="Consolas" panose="020B0609020204030204" pitchFamily="49" charset="0"/>
              </a:rPr>
              <a:t> $e) {</a:t>
            </a:r>
            <a:br>
              <a:rPr lang="en-CA" dirty="0"/>
            </a:br>
            <a:r>
              <a:rPr lang="en-CA" b="0" i="0" dirty="0">
                <a:solidFill>
                  <a:srgbClr val="000000"/>
                </a:solidFill>
                <a:effectLst/>
                <a:latin typeface="Consolas" panose="020B0609020204030204" pitchFamily="49" charset="0"/>
              </a:rPr>
              <a:t>  </a:t>
            </a:r>
            <a:r>
              <a:rPr lang="en-CA" b="0" i="0" dirty="0">
                <a:solidFill>
                  <a:srgbClr val="0000CD"/>
                </a:solidFill>
                <a:effectLst/>
                <a:latin typeface="Consolas" panose="020B0609020204030204" pitchFamily="49" charset="0"/>
              </a:rPr>
              <a:t>echo</a:t>
            </a:r>
            <a:r>
              <a:rPr lang="en-CA" b="0" i="0" dirty="0">
                <a:solidFill>
                  <a:srgbClr val="000000"/>
                </a:solidFill>
                <a:effectLst/>
                <a:latin typeface="Consolas" panose="020B0609020204030204" pitchFamily="49" charset="0"/>
              </a:rPr>
              <a:t> </a:t>
            </a:r>
            <a:r>
              <a:rPr lang="en-CA" b="0" i="0" dirty="0">
                <a:solidFill>
                  <a:srgbClr val="A52A2A"/>
                </a:solidFill>
                <a:effectLst/>
                <a:latin typeface="Consolas" panose="020B0609020204030204" pitchFamily="49" charset="0"/>
              </a:rPr>
              <a:t>"Connection failed: "</a:t>
            </a:r>
            <a:r>
              <a:rPr lang="en-CA" b="0" i="0" dirty="0">
                <a:solidFill>
                  <a:srgbClr val="000000"/>
                </a:solidFill>
                <a:effectLst/>
                <a:latin typeface="Consolas" panose="020B0609020204030204" pitchFamily="49" charset="0"/>
              </a:rPr>
              <a:t> . $e-&gt;</a:t>
            </a:r>
            <a:r>
              <a:rPr lang="en-CA" b="0" i="0" dirty="0" err="1">
                <a:solidFill>
                  <a:srgbClr val="000000"/>
                </a:solidFill>
                <a:effectLst/>
                <a:latin typeface="Consolas" panose="020B0609020204030204" pitchFamily="49" charset="0"/>
              </a:rPr>
              <a:t>getMessage</a:t>
            </a:r>
            <a:r>
              <a:rPr lang="en-CA" b="0" i="0" dirty="0">
                <a:solidFill>
                  <a:srgbClr val="000000"/>
                </a:solidFill>
                <a:effectLst/>
                <a:latin typeface="Consolas" panose="020B0609020204030204" pitchFamily="49" charset="0"/>
              </a:rPr>
              <a:t>();</a:t>
            </a:r>
            <a:br>
              <a:rPr lang="en-CA" dirty="0"/>
            </a:br>
            <a:r>
              <a:rPr lang="en-CA" b="0" i="0" dirty="0">
                <a:solidFill>
                  <a:srgbClr val="000000"/>
                </a:solidFill>
                <a:effectLst/>
                <a:latin typeface="Consolas" panose="020B0609020204030204" pitchFamily="49" charset="0"/>
              </a:rPr>
              <a:t>}</a:t>
            </a:r>
            <a:br>
              <a:rPr lang="en-CA" dirty="0"/>
            </a:br>
            <a:r>
              <a:rPr lang="en-CA" b="0" i="0" dirty="0">
                <a:solidFill>
                  <a:srgbClr val="FF0000"/>
                </a:solidFill>
                <a:effectLst/>
                <a:latin typeface="Consolas" panose="020B0609020204030204" pitchFamily="49" charset="0"/>
              </a:rPr>
              <a:t>?&gt;</a:t>
            </a:r>
            <a:endParaRPr lang="en-CA" dirty="0"/>
          </a:p>
        </p:txBody>
      </p:sp>
    </p:spTree>
    <p:extLst>
      <p:ext uri="{BB962C8B-B14F-4D97-AF65-F5344CB8AC3E}">
        <p14:creationId xmlns:p14="http://schemas.microsoft.com/office/powerpoint/2010/main" val="3246207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45F54-71E2-3889-1411-F9A2D714F18C}"/>
              </a:ext>
            </a:extLst>
          </p:cNvPr>
          <p:cNvSpPr>
            <a:spLocks noGrp="1"/>
          </p:cNvSpPr>
          <p:nvPr>
            <p:ph type="title"/>
          </p:nvPr>
        </p:nvSpPr>
        <p:spPr/>
        <p:txBody>
          <a:bodyPr/>
          <a:lstStyle/>
          <a:p>
            <a:r>
              <a:rPr lang="en-CA" dirty="0"/>
              <a:t>Close the Connection</a:t>
            </a:r>
          </a:p>
        </p:txBody>
      </p:sp>
      <p:sp>
        <p:nvSpPr>
          <p:cNvPr id="3" name="Content Placeholder 2">
            <a:extLst>
              <a:ext uri="{FF2B5EF4-FFF2-40B4-BE49-F238E27FC236}">
                <a16:creationId xmlns:a16="http://schemas.microsoft.com/office/drawing/2014/main" id="{46D1156D-E3EC-4214-6DA5-D6BBFBBBCE39}"/>
              </a:ext>
            </a:extLst>
          </p:cNvPr>
          <p:cNvSpPr>
            <a:spLocks noGrp="1"/>
          </p:cNvSpPr>
          <p:nvPr>
            <p:ph idx="1"/>
          </p:nvPr>
        </p:nvSpPr>
        <p:spPr/>
        <p:txBody>
          <a:bodyPr anchor="t"/>
          <a:lstStyle/>
          <a:p>
            <a:r>
              <a:rPr lang="en-US" b="0" i="0" dirty="0">
                <a:solidFill>
                  <a:srgbClr val="000000"/>
                </a:solidFill>
                <a:effectLst/>
                <a:latin typeface="Verdana" panose="020B0604030504040204" pitchFamily="34" charset="0"/>
              </a:rPr>
              <a:t>The connection will be closed automatically when the script ends. To close the connection before, use the following:</a:t>
            </a:r>
          </a:p>
          <a:p>
            <a:pPr lvl="1"/>
            <a:r>
              <a:rPr lang="en-CA" b="0" i="0" dirty="0">
                <a:solidFill>
                  <a:srgbClr val="000000"/>
                </a:solidFill>
                <a:effectLst/>
                <a:latin typeface="Consolas" panose="020B0609020204030204" pitchFamily="49" charset="0"/>
              </a:rPr>
              <a:t>$conn-&gt;close();</a:t>
            </a:r>
            <a:r>
              <a:rPr lang="en-US" dirty="0">
                <a:solidFill>
                  <a:srgbClr val="000000"/>
                </a:solidFill>
                <a:latin typeface="Verdana" panose="020B0604030504040204" pitchFamily="34" charset="0"/>
              </a:rPr>
              <a:t> // </a:t>
            </a:r>
            <a:r>
              <a:rPr lang="en-CA" b="0" i="0" dirty="0" err="1">
                <a:solidFill>
                  <a:srgbClr val="000000"/>
                </a:solidFill>
                <a:effectLst/>
                <a:latin typeface="Segoe UI" panose="020B0502040204020203" pitchFamily="34" charset="0"/>
              </a:rPr>
              <a:t>MySQLi</a:t>
            </a:r>
            <a:r>
              <a:rPr lang="en-CA" b="0" i="0" dirty="0">
                <a:solidFill>
                  <a:srgbClr val="000000"/>
                </a:solidFill>
                <a:effectLst/>
                <a:latin typeface="Segoe UI" panose="020B0502040204020203" pitchFamily="34" charset="0"/>
              </a:rPr>
              <a:t> Object-Oriented</a:t>
            </a:r>
          </a:p>
          <a:p>
            <a:pPr lvl="1"/>
            <a:r>
              <a:rPr lang="en-CA" b="0" i="0" dirty="0">
                <a:solidFill>
                  <a:srgbClr val="000000"/>
                </a:solidFill>
                <a:effectLst/>
                <a:latin typeface="Consolas" panose="020B0609020204030204" pitchFamily="49" charset="0"/>
              </a:rPr>
              <a:t>$conn = null;</a:t>
            </a:r>
            <a:r>
              <a:rPr lang="en-US" dirty="0">
                <a:solidFill>
                  <a:srgbClr val="000000"/>
                </a:solidFill>
                <a:latin typeface="Verdana" panose="020B0604030504040204" pitchFamily="34" charset="0"/>
              </a:rPr>
              <a:t> // PDO</a:t>
            </a:r>
            <a:endParaRPr lang="en-CA" dirty="0"/>
          </a:p>
        </p:txBody>
      </p:sp>
    </p:spTree>
    <p:extLst>
      <p:ext uri="{BB962C8B-B14F-4D97-AF65-F5344CB8AC3E}">
        <p14:creationId xmlns:p14="http://schemas.microsoft.com/office/powerpoint/2010/main" val="736261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45F54-71E2-3889-1411-F9A2D714F18C}"/>
              </a:ext>
            </a:extLst>
          </p:cNvPr>
          <p:cNvSpPr>
            <a:spLocks noGrp="1"/>
          </p:cNvSpPr>
          <p:nvPr>
            <p:ph type="title"/>
          </p:nvPr>
        </p:nvSpPr>
        <p:spPr/>
        <p:txBody>
          <a:bodyPr/>
          <a:lstStyle/>
          <a:p>
            <a:r>
              <a:rPr lang="en-CA" dirty="0"/>
              <a:t>Execute an SQL query</a:t>
            </a:r>
          </a:p>
        </p:txBody>
      </p:sp>
      <p:sp>
        <p:nvSpPr>
          <p:cNvPr id="3" name="Content Placeholder 2">
            <a:extLst>
              <a:ext uri="{FF2B5EF4-FFF2-40B4-BE49-F238E27FC236}">
                <a16:creationId xmlns:a16="http://schemas.microsoft.com/office/drawing/2014/main" id="{46D1156D-E3EC-4214-6DA5-D6BBFBBBCE39}"/>
              </a:ext>
            </a:extLst>
          </p:cNvPr>
          <p:cNvSpPr>
            <a:spLocks noGrp="1"/>
          </p:cNvSpPr>
          <p:nvPr>
            <p:ph idx="1"/>
          </p:nvPr>
        </p:nvSpPr>
        <p:spPr/>
        <p:txBody>
          <a:bodyPr anchor="t"/>
          <a:lstStyle/>
          <a:p>
            <a:pPr marL="0" indent="0">
              <a:buNone/>
            </a:pPr>
            <a:r>
              <a:rPr lang="en-CA" b="0" i="0" dirty="0">
                <a:solidFill>
                  <a:srgbClr val="000000"/>
                </a:solidFill>
                <a:effectLst/>
                <a:latin typeface="Consolas" panose="020B0609020204030204" pitchFamily="49" charset="0"/>
              </a:rPr>
              <a:t>$</a:t>
            </a:r>
            <a:r>
              <a:rPr lang="en-CA" b="0" i="0" dirty="0" err="1">
                <a:solidFill>
                  <a:srgbClr val="000000"/>
                </a:solidFill>
                <a:effectLst/>
                <a:latin typeface="Consolas" panose="020B0609020204030204" pitchFamily="49" charset="0"/>
              </a:rPr>
              <a:t>sql</a:t>
            </a:r>
            <a:r>
              <a:rPr lang="en-CA" b="0" i="0" dirty="0">
                <a:solidFill>
                  <a:srgbClr val="000000"/>
                </a:solidFill>
                <a:effectLst/>
                <a:latin typeface="Consolas" panose="020B0609020204030204" pitchFamily="49" charset="0"/>
              </a:rPr>
              <a:t> = </a:t>
            </a:r>
            <a:r>
              <a:rPr lang="en-CA" b="0" i="0" dirty="0">
                <a:solidFill>
                  <a:srgbClr val="A52A2A"/>
                </a:solidFill>
                <a:effectLst/>
                <a:latin typeface="Consolas" panose="020B0609020204030204" pitchFamily="49" charset="0"/>
              </a:rPr>
              <a:t>"INSERT INTO </a:t>
            </a:r>
            <a:r>
              <a:rPr lang="en-CA" b="0" i="0" dirty="0" err="1">
                <a:solidFill>
                  <a:srgbClr val="A52A2A"/>
                </a:solidFill>
                <a:effectLst/>
                <a:latin typeface="Consolas" panose="020B0609020204030204" pitchFamily="49" charset="0"/>
              </a:rPr>
              <a:t>MyGuests</a:t>
            </a:r>
            <a:r>
              <a:rPr lang="en-CA" b="0" i="0" dirty="0">
                <a:solidFill>
                  <a:srgbClr val="A52A2A"/>
                </a:solidFill>
                <a:effectLst/>
                <a:latin typeface="Consolas" panose="020B0609020204030204" pitchFamily="49" charset="0"/>
              </a:rPr>
              <a:t> (</a:t>
            </a:r>
            <a:r>
              <a:rPr lang="en-CA" b="0" i="0" dirty="0" err="1">
                <a:solidFill>
                  <a:srgbClr val="A52A2A"/>
                </a:solidFill>
                <a:effectLst/>
                <a:latin typeface="Consolas" panose="020B0609020204030204" pitchFamily="49" charset="0"/>
              </a:rPr>
              <a:t>firstname</a:t>
            </a:r>
            <a:r>
              <a:rPr lang="en-CA" b="0" i="0" dirty="0">
                <a:solidFill>
                  <a:srgbClr val="A52A2A"/>
                </a:solidFill>
                <a:effectLst/>
                <a:latin typeface="Consolas" panose="020B0609020204030204" pitchFamily="49" charset="0"/>
              </a:rPr>
              <a:t>, </a:t>
            </a:r>
            <a:r>
              <a:rPr lang="en-CA" b="0" i="0" dirty="0" err="1">
                <a:solidFill>
                  <a:srgbClr val="A52A2A"/>
                </a:solidFill>
                <a:effectLst/>
                <a:latin typeface="Consolas" panose="020B0609020204030204" pitchFamily="49" charset="0"/>
              </a:rPr>
              <a:t>lastname</a:t>
            </a:r>
            <a:r>
              <a:rPr lang="en-CA" b="0" i="0" dirty="0">
                <a:solidFill>
                  <a:srgbClr val="A52A2A"/>
                </a:solidFill>
                <a:effectLst/>
                <a:latin typeface="Consolas" panose="020B0609020204030204" pitchFamily="49" charset="0"/>
              </a:rPr>
              <a:t>, email)</a:t>
            </a:r>
            <a:br>
              <a:rPr lang="en-CA" b="0" i="0" dirty="0">
                <a:solidFill>
                  <a:srgbClr val="A52A2A"/>
                </a:solidFill>
                <a:effectLst/>
                <a:latin typeface="Consolas" panose="020B0609020204030204" pitchFamily="49" charset="0"/>
              </a:rPr>
            </a:br>
            <a:r>
              <a:rPr lang="en-CA" b="0" i="0" dirty="0">
                <a:solidFill>
                  <a:srgbClr val="A52A2A"/>
                </a:solidFill>
                <a:effectLst/>
                <a:latin typeface="Consolas" panose="020B0609020204030204" pitchFamily="49" charset="0"/>
              </a:rPr>
              <a:t>VALUES ('John', 'Doe', 'john@example.com')"</a:t>
            </a:r>
            <a:r>
              <a:rPr lang="en-CA" b="0" i="0" dirty="0">
                <a:solidFill>
                  <a:srgbClr val="000000"/>
                </a:solidFill>
                <a:effectLst/>
                <a:latin typeface="Consolas" panose="020B0609020204030204" pitchFamily="49" charset="0"/>
              </a:rPr>
              <a:t>;</a:t>
            </a:r>
            <a:br>
              <a:rPr lang="en-CA" dirty="0"/>
            </a:br>
            <a:br>
              <a:rPr lang="en-CA" dirty="0"/>
            </a:br>
            <a:r>
              <a:rPr lang="en-CA" b="0" i="0" dirty="0">
                <a:solidFill>
                  <a:srgbClr val="0000CD"/>
                </a:solidFill>
                <a:effectLst/>
                <a:latin typeface="Consolas" panose="020B0609020204030204" pitchFamily="49" charset="0"/>
              </a:rPr>
              <a:t>if</a:t>
            </a:r>
            <a:r>
              <a:rPr lang="en-CA" b="0" i="0" dirty="0">
                <a:solidFill>
                  <a:srgbClr val="000000"/>
                </a:solidFill>
                <a:effectLst/>
                <a:latin typeface="Consolas" panose="020B0609020204030204" pitchFamily="49" charset="0"/>
              </a:rPr>
              <a:t> ($conn-&gt;query($</a:t>
            </a:r>
            <a:r>
              <a:rPr lang="en-CA" b="0" i="0" dirty="0" err="1">
                <a:solidFill>
                  <a:srgbClr val="000000"/>
                </a:solidFill>
                <a:effectLst/>
                <a:latin typeface="Consolas" panose="020B0609020204030204" pitchFamily="49" charset="0"/>
              </a:rPr>
              <a:t>sql</a:t>
            </a:r>
            <a:r>
              <a:rPr lang="en-CA" b="0" i="0" dirty="0">
                <a:solidFill>
                  <a:srgbClr val="000000"/>
                </a:solidFill>
                <a:effectLst/>
                <a:latin typeface="Consolas" panose="020B0609020204030204" pitchFamily="49" charset="0"/>
              </a:rPr>
              <a:t>) === TRUE) {</a:t>
            </a:r>
            <a:br>
              <a:rPr lang="en-CA" dirty="0"/>
            </a:br>
            <a:r>
              <a:rPr lang="en-CA" b="0" i="0" dirty="0">
                <a:solidFill>
                  <a:srgbClr val="000000"/>
                </a:solidFill>
                <a:effectLst/>
                <a:latin typeface="Consolas" panose="020B0609020204030204" pitchFamily="49" charset="0"/>
              </a:rPr>
              <a:t>  </a:t>
            </a:r>
            <a:r>
              <a:rPr lang="en-CA" b="0" i="0" dirty="0">
                <a:solidFill>
                  <a:srgbClr val="0000CD"/>
                </a:solidFill>
                <a:effectLst/>
                <a:latin typeface="Consolas" panose="020B0609020204030204" pitchFamily="49" charset="0"/>
              </a:rPr>
              <a:t>echo</a:t>
            </a:r>
            <a:r>
              <a:rPr lang="en-CA" b="0" i="0" dirty="0">
                <a:solidFill>
                  <a:srgbClr val="000000"/>
                </a:solidFill>
                <a:effectLst/>
                <a:latin typeface="Consolas" panose="020B0609020204030204" pitchFamily="49" charset="0"/>
              </a:rPr>
              <a:t> </a:t>
            </a:r>
            <a:r>
              <a:rPr lang="en-CA" b="0" i="0" dirty="0">
                <a:solidFill>
                  <a:srgbClr val="A52A2A"/>
                </a:solidFill>
                <a:effectLst/>
                <a:latin typeface="Consolas" panose="020B0609020204030204" pitchFamily="49" charset="0"/>
              </a:rPr>
              <a:t>"New record created successfully"</a:t>
            </a:r>
            <a:r>
              <a:rPr lang="en-CA" b="0" i="0" dirty="0">
                <a:solidFill>
                  <a:srgbClr val="000000"/>
                </a:solidFill>
                <a:effectLst/>
                <a:latin typeface="Consolas" panose="020B0609020204030204" pitchFamily="49" charset="0"/>
              </a:rPr>
              <a:t>;</a:t>
            </a:r>
            <a:br>
              <a:rPr lang="en-CA" dirty="0"/>
            </a:br>
            <a:r>
              <a:rPr lang="en-CA" b="0" i="0" dirty="0">
                <a:solidFill>
                  <a:srgbClr val="000000"/>
                </a:solidFill>
                <a:effectLst/>
                <a:latin typeface="Consolas" panose="020B0609020204030204" pitchFamily="49" charset="0"/>
              </a:rPr>
              <a:t>} </a:t>
            </a:r>
            <a:r>
              <a:rPr lang="en-CA" b="0" i="0" dirty="0">
                <a:solidFill>
                  <a:srgbClr val="0000CD"/>
                </a:solidFill>
                <a:effectLst/>
                <a:latin typeface="Consolas" panose="020B0609020204030204" pitchFamily="49" charset="0"/>
              </a:rPr>
              <a:t>else</a:t>
            </a:r>
            <a:r>
              <a:rPr lang="en-CA" b="0" i="0" dirty="0">
                <a:solidFill>
                  <a:srgbClr val="000000"/>
                </a:solidFill>
                <a:effectLst/>
                <a:latin typeface="Consolas" panose="020B0609020204030204" pitchFamily="49" charset="0"/>
              </a:rPr>
              <a:t> {</a:t>
            </a:r>
            <a:br>
              <a:rPr lang="en-CA" dirty="0"/>
            </a:br>
            <a:r>
              <a:rPr lang="en-CA" b="0" i="0" dirty="0">
                <a:solidFill>
                  <a:srgbClr val="000000"/>
                </a:solidFill>
                <a:effectLst/>
                <a:latin typeface="Consolas" panose="020B0609020204030204" pitchFamily="49" charset="0"/>
              </a:rPr>
              <a:t>  </a:t>
            </a:r>
            <a:r>
              <a:rPr lang="en-CA" b="0" i="0" dirty="0">
                <a:solidFill>
                  <a:srgbClr val="0000CD"/>
                </a:solidFill>
                <a:effectLst/>
                <a:latin typeface="Consolas" panose="020B0609020204030204" pitchFamily="49" charset="0"/>
              </a:rPr>
              <a:t>echo</a:t>
            </a:r>
            <a:r>
              <a:rPr lang="en-CA" b="0" i="0" dirty="0">
                <a:solidFill>
                  <a:srgbClr val="000000"/>
                </a:solidFill>
                <a:effectLst/>
                <a:latin typeface="Consolas" panose="020B0609020204030204" pitchFamily="49" charset="0"/>
              </a:rPr>
              <a:t> </a:t>
            </a:r>
            <a:r>
              <a:rPr lang="en-CA" b="0" i="0" dirty="0">
                <a:solidFill>
                  <a:srgbClr val="A52A2A"/>
                </a:solidFill>
                <a:effectLst/>
                <a:latin typeface="Consolas" panose="020B0609020204030204" pitchFamily="49" charset="0"/>
              </a:rPr>
              <a:t>"Error: "</a:t>
            </a:r>
            <a:r>
              <a:rPr lang="en-CA" b="0" i="0" dirty="0">
                <a:solidFill>
                  <a:srgbClr val="000000"/>
                </a:solidFill>
                <a:effectLst/>
                <a:latin typeface="Consolas" panose="020B0609020204030204" pitchFamily="49" charset="0"/>
              </a:rPr>
              <a:t> . $</a:t>
            </a:r>
            <a:r>
              <a:rPr lang="en-CA" b="0" i="0" dirty="0" err="1">
                <a:solidFill>
                  <a:srgbClr val="000000"/>
                </a:solidFill>
                <a:effectLst/>
                <a:latin typeface="Consolas" panose="020B0609020204030204" pitchFamily="49" charset="0"/>
              </a:rPr>
              <a:t>sql</a:t>
            </a:r>
            <a:r>
              <a:rPr lang="en-CA" b="0" i="0" dirty="0">
                <a:solidFill>
                  <a:srgbClr val="000000"/>
                </a:solidFill>
                <a:effectLst/>
                <a:latin typeface="Consolas" panose="020B0609020204030204" pitchFamily="49" charset="0"/>
              </a:rPr>
              <a:t> . </a:t>
            </a:r>
            <a:r>
              <a:rPr lang="en-CA" b="0" i="0" dirty="0">
                <a:solidFill>
                  <a:srgbClr val="A52A2A"/>
                </a:solidFill>
                <a:effectLst/>
                <a:latin typeface="Consolas" panose="020B0609020204030204" pitchFamily="49" charset="0"/>
              </a:rPr>
              <a:t>"&lt;</a:t>
            </a:r>
            <a:r>
              <a:rPr lang="en-CA" b="0" i="0" dirty="0" err="1">
                <a:solidFill>
                  <a:srgbClr val="A52A2A"/>
                </a:solidFill>
                <a:effectLst/>
                <a:latin typeface="Consolas" panose="020B0609020204030204" pitchFamily="49" charset="0"/>
              </a:rPr>
              <a:t>br</a:t>
            </a:r>
            <a:r>
              <a:rPr lang="en-CA" b="0" i="0" dirty="0">
                <a:solidFill>
                  <a:srgbClr val="A52A2A"/>
                </a:solidFill>
                <a:effectLst/>
                <a:latin typeface="Consolas" panose="020B0609020204030204" pitchFamily="49" charset="0"/>
              </a:rPr>
              <a:t>&gt;"</a:t>
            </a:r>
            <a:r>
              <a:rPr lang="en-CA" b="0" i="0" dirty="0">
                <a:solidFill>
                  <a:srgbClr val="000000"/>
                </a:solidFill>
                <a:effectLst/>
                <a:latin typeface="Consolas" panose="020B0609020204030204" pitchFamily="49" charset="0"/>
              </a:rPr>
              <a:t> . $conn-&gt;error;</a:t>
            </a:r>
            <a:br>
              <a:rPr lang="en-CA" dirty="0"/>
            </a:br>
            <a:r>
              <a:rPr lang="en-CA" b="0" i="0" dirty="0">
                <a:solidFill>
                  <a:srgbClr val="000000"/>
                </a:solidFill>
                <a:effectLst/>
                <a:latin typeface="Consolas" panose="020B0609020204030204" pitchFamily="49" charset="0"/>
              </a:rPr>
              <a:t>}</a:t>
            </a:r>
            <a:endParaRPr lang="en-CA" dirty="0"/>
          </a:p>
        </p:txBody>
      </p:sp>
    </p:spTree>
    <p:extLst>
      <p:ext uri="{BB962C8B-B14F-4D97-AF65-F5344CB8AC3E}">
        <p14:creationId xmlns:p14="http://schemas.microsoft.com/office/powerpoint/2010/main" val="2009347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45F54-71E2-3889-1411-F9A2D714F18C}"/>
              </a:ext>
            </a:extLst>
          </p:cNvPr>
          <p:cNvSpPr>
            <a:spLocks noGrp="1"/>
          </p:cNvSpPr>
          <p:nvPr>
            <p:ph type="title"/>
          </p:nvPr>
        </p:nvSpPr>
        <p:spPr/>
        <p:txBody>
          <a:bodyPr/>
          <a:lstStyle/>
          <a:p>
            <a:r>
              <a:rPr lang="en-CA" dirty="0"/>
              <a:t>Execute multiple SQL queries</a:t>
            </a:r>
          </a:p>
        </p:txBody>
      </p:sp>
      <p:sp>
        <p:nvSpPr>
          <p:cNvPr id="3" name="Content Placeholder 2">
            <a:extLst>
              <a:ext uri="{FF2B5EF4-FFF2-40B4-BE49-F238E27FC236}">
                <a16:creationId xmlns:a16="http://schemas.microsoft.com/office/drawing/2014/main" id="{46D1156D-E3EC-4214-6DA5-D6BBFBBBCE39}"/>
              </a:ext>
            </a:extLst>
          </p:cNvPr>
          <p:cNvSpPr>
            <a:spLocks noGrp="1"/>
          </p:cNvSpPr>
          <p:nvPr>
            <p:ph idx="1"/>
          </p:nvPr>
        </p:nvSpPr>
        <p:spPr/>
        <p:txBody>
          <a:bodyPr anchor="t"/>
          <a:lstStyle/>
          <a:p>
            <a:pPr marL="0" indent="0">
              <a:buNone/>
            </a:pPr>
            <a:r>
              <a:rPr lang="en-CA" b="0" i="0" dirty="0">
                <a:solidFill>
                  <a:srgbClr val="000000"/>
                </a:solidFill>
                <a:effectLst/>
                <a:latin typeface="Consolas" panose="020B0609020204030204" pitchFamily="49" charset="0"/>
              </a:rPr>
              <a:t>$</a:t>
            </a:r>
            <a:r>
              <a:rPr lang="en-CA" b="0" i="0" dirty="0" err="1">
                <a:solidFill>
                  <a:srgbClr val="000000"/>
                </a:solidFill>
                <a:effectLst/>
                <a:latin typeface="Consolas" panose="020B0609020204030204" pitchFamily="49" charset="0"/>
              </a:rPr>
              <a:t>sql</a:t>
            </a:r>
            <a:r>
              <a:rPr lang="en-CA" b="0" i="0" dirty="0">
                <a:solidFill>
                  <a:srgbClr val="000000"/>
                </a:solidFill>
                <a:effectLst/>
                <a:latin typeface="Consolas" panose="020B0609020204030204" pitchFamily="49" charset="0"/>
              </a:rPr>
              <a:t> = </a:t>
            </a:r>
            <a:r>
              <a:rPr lang="en-CA" b="0" i="0" dirty="0">
                <a:solidFill>
                  <a:srgbClr val="A52A2A"/>
                </a:solidFill>
                <a:effectLst/>
                <a:latin typeface="Consolas" panose="020B0609020204030204" pitchFamily="49" charset="0"/>
              </a:rPr>
              <a:t>"INSERT INTO </a:t>
            </a:r>
            <a:r>
              <a:rPr lang="en-CA" b="0" i="0" dirty="0" err="1">
                <a:solidFill>
                  <a:srgbClr val="A52A2A"/>
                </a:solidFill>
                <a:effectLst/>
                <a:latin typeface="Consolas" panose="020B0609020204030204" pitchFamily="49" charset="0"/>
              </a:rPr>
              <a:t>MyGuests</a:t>
            </a:r>
            <a:r>
              <a:rPr lang="en-CA" b="0" i="0" dirty="0">
                <a:solidFill>
                  <a:srgbClr val="A52A2A"/>
                </a:solidFill>
                <a:effectLst/>
                <a:latin typeface="Consolas" panose="020B0609020204030204" pitchFamily="49" charset="0"/>
              </a:rPr>
              <a:t> (</a:t>
            </a:r>
            <a:r>
              <a:rPr lang="en-CA" b="0" i="0" dirty="0" err="1">
                <a:solidFill>
                  <a:srgbClr val="A52A2A"/>
                </a:solidFill>
                <a:effectLst/>
                <a:latin typeface="Consolas" panose="020B0609020204030204" pitchFamily="49" charset="0"/>
              </a:rPr>
              <a:t>firstname</a:t>
            </a:r>
            <a:r>
              <a:rPr lang="en-CA" b="0" i="0" dirty="0">
                <a:solidFill>
                  <a:srgbClr val="A52A2A"/>
                </a:solidFill>
                <a:effectLst/>
                <a:latin typeface="Consolas" panose="020B0609020204030204" pitchFamily="49" charset="0"/>
              </a:rPr>
              <a:t>, </a:t>
            </a:r>
            <a:r>
              <a:rPr lang="en-CA" b="0" i="0" dirty="0" err="1">
                <a:solidFill>
                  <a:srgbClr val="A52A2A"/>
                </a:solidFill>
                <a:effectLst/>
                <a:latin typeface="Consolas" panose="020B0609020204030204" pitchFamily="49" charset="0"/>
              </a:rPr>
              <a:t>lastname</a:t>
            </a:r>
            <a:r>
              <a:rPr lang="en-CA" b="0" i="0" dirty="0">
                <a:solidFill>
                  <a:srgbClr val="A52A2A"/>
                </a:solidFill>
                <a:effectLst/>
                <a:latin typeface="Consolas" panose="020B0609020204030204" pitchFamily="49" charset="0"/>
              </a:rPr>
              <a:t>, email)</a:t>
            </a:r>
            <a:br>
              <a:rPr lang="en-CA" b="0" i="0" dirty="0">
                <a:solidFill>
                  <a:srgbClr val="A52A2A"/>
                </a:solidFill>
                <a:effectLst/>
                <a:latin typeface="Consolas" panose="020B0609020204030204" pitchFamily="49" charset="0"/>
              </a:rPr>
            </a:br>
            <a:r>
              <a:rPr lang="en-CA" b="0" i="0" dirty="0">
                <a:solidFill>
                  <a:srgbClr val="A52A2A"/>
                </a:solidFill>
                <a:effectLst/>
                <a:latin typeface="Consolas" panose="020B0609020204030204" pitchFamily="49" charset="0"/>
              </a:rPr>
              <a:t>VALUES ('John', 'Doe', 'john@example.com');"</a:t>
            </a:r>
            <a:r>
              <a:rPr lang="en-CA" b="0" i="0" dirty="0">
                <a:solidFill>
                  <a:srgbClr val="000000"/>
                </a:solidFill>
                <a:effectLst/>
                <a:latin typeface="Consolas" panose="020B0609020204030204" pitchFamily="49" charset="0"/>
              </a:rPr>
              <a:t>;</a:t>
            </a:r>
            <a:br>
              <a:rPr lang="en-CA" dirty="0"/>
            </a:br>
            <a:r>
              <a:rPr lang="en-CA" b="0" i="0" dirty="0">
                <a:solidFill>
                  <a:srgbClr val="000000"/>
                </a:solidFill>
                <a:effectLst/>
                <a:latin typeface="Consolas" panose="020B0609020204030204" pitchFamily="49" charset="0"/>
              </a:rPr>
              <a:t>$</a:t>
            </a:r>
            <a:r>
              <a:rPr lang="en-CA" b="0" i="0" dirty="0" err="1">
                <a:solidFill>
                  <a:srgbClr val="000000"/>
                </a:solidFill>
                <a:effectLst/>
                <a:latin typeface="Consolas" panose="020B0609020204030204" pitchFamily="49" charset="0"/>
              </a:rPr>
              <a:t>sql</a:t>
            </a:r>
            <a:r>
              <a:rPr lang="en-CA" b="0" i="0" dirty="0">
                <a:solidFill>
                  <a:srgbClr val="000000"/>
                </a:solidFill>
                <a:effectLst/>
                <a:latin typeface="Consolas" panose="020B0609020204030204" pitchFamily="49" charset="0"/>
              </a:rPr>
              <a:t> .= </a:t>
            </a:r>
            <a:r>
              <a:rPr lang="en-CA" b="0" i="0" dirty="0">
                <a:solidFill>
                  <a:srgbClr val="A52A2A"/>
                </a:solidFill>
                <a:effectLst/>
                <a:latin typeface="Consolas" panose="020B0609020204030204" pitchFamily="49" charset="0"/>
              </a:rPr>
              <a:t>"INSERT INTO </a:t>
            </a:r>
            <a:r>
              <a:rPr lang="en-CA" b="0" i="0" dirty="0" err="1">
                <a:solidFill>
                  <a:srgbClr val="A52A2A"/>
                </a:solidFill>
                <a:effectLst/>
                <a:latin typeface="Consolas" panose="020B0609020204030204" pitchFamily="49" charset="0"/>
              </a:rPr>
              <a:t>MyGuests</a:t>
            </a:r>
            <a:r>
              <a:rPr lang="en-CA" b="0" i="0" dirty="0">
                <a:solidFill>
                  <a:srgbClr val="A52A2A"/>
                </a:solidFill>
                <a:effectLst/>
                <a:latin typeface="Consolas" panose="020B0609020204030204" pitchFamily="49" charset="0"/>
              </a:rPr>
              <a:t> (</a:t>
            </a:r>
            <a:r>
              <a:rPr lang="en-CA" b="0" i="0" dirty="0" err="1">
                <a:solidFill>
                  <a:srgbClr val="A52A2A"/>
                </a:solidFill>
                <a:effectLst/>
                <a:latin typeface="Consolas" panose="020B0609020204030204" pitchFamily="49" charset="0"/>
              </a:rPr>
              <a:t>firstname</a:t>
            </a:r>
            <a:r>
              <a:rPr lang="en-CA" b="0" i="0" dirty="0">
                <a:solidFill>
                  <a:srgbClr val="A52A2A"/>
                </a:solidFill>
                <a:effectLst/>
                <a:latin typeface="Consolas" panose="020B0609020204030204" pitchFamily="49" charset="0"/>
              </a:rPr>
              <a:t>, </a:t>
            </a:r>
            <a:r>
              <a:rPr lang="en-CA" b="0" i="0" dirty="0" err="1">
                <a:solidFill>
                  <a:srgbClr val="A52A2A"/>
                </a:solidFill>
                <a:effectLst/>
                <a:latin typeface="Consolas" panose="020B0609020204030204" pitchFamily="49" charset="0"/>
              </a:rPr>
              <a:t>lastname</a:t>
            </a:r>
            <a:r>
              <a:rPr lang="en-CA" b="0" i="0" dirty="0">
                <a:solidFill>
                  <a:srgbClr val="A52A2A"/>
                </a:solidFill>
                <a:effectLst/>
                <a:latin typeface="Consolas" panose="020B0609020204030204" pitchFamily="49" charset="0"/>
              </a:rPr>
              <a:t>, email)</a:t>
            </a:r>
            <a:br>
              <a:rPr lang="en-CA" b="0" i="0" dirty="0">
                <a:solidFill>
                  <a:srgbClr val="A52A2A"/>
                </a:solidFill>
                <a:effectLst/>
                <a:latin typeface="Consolas" panose="020B0609020204030204" pitchFamily="49" charset="0"/>
              </a:rPr>
            </a:br>
            <a:r>
              <a:rPr lang="en-CA" b="0" i="0" dirty="0">
                <a:solidFill>
                  <a:srgbClr val="A52A2A"/>
                </a:solidFill>
                <a:effectLst/>
                <a:latin typeface="Consolas" panose="020B0609020204030204" pitchFamily="49" charset="0"/>
              </a:rPr>
              <a:t>VALUES ('Mary', 'Moe', 'mary@example.com');"</a:t>
            </a:r>
            <a:r>
              <a:rPr lang="en-CA" b="0" i="0" dirty="0">
                <a:solidFill>
                  <a:srgbClr val="000000"/>
                </a:solidFill>
                <a:effectLst/>
                <a:latin typeface="Consolas" panose="020B0609020204030204" pitchFamily="49" charset="0"/>
              </a:rPr>
              <a:t>;</a:t>
            </a:r>
            <a:br>
              <a:rPr lang="en-CA" dirty="0"/>
            </a:br>
            <a:r>
              <a:rPr lang="en-CA" b="0" i="0" dirty="0">
                <a:solidFill>
                  <a:srgbClr val="000000"/>
                </a:solidFill>
                <a:effectLst/>
                <a:latin typeface="Consolas" panose="020B0609020204030204" pitchFamily="49" charset="0"/>
              </a:rPr>
              <a:t>$</a:t>
            </a:r>
            <a:r>
              <a:rPr lang="en-CA" b="0" i="0" dirty="0" err="1">
                <a:solidFill>
                  <a:srgbClr val="000000"/>
                </a:solidFill>
                <a:effectLst/>
                <a:latin typeface="Consolas" panose="020B0609020204030204" pitchFamily="49" charset="0"/>
              </a:rPr>
              <a:t>sql</a:t>
            </a:r>
            <a:r>
              <a:rPr lang="en-CA" b="0" i="0" dirty="0">
                <a:solidFill>
                  <a:srgbClr val="000000"/>
                </a:solidFill>
                <a:effectLst/>
                <a:latin typeface="Consolas" panose="020B0609020204030204" pitchFamily="49" charset="0"/>
              </a:rPr>
              <a:t> .= </a:t>
            </a:r>
            <a:r>
              <a:rPr lang="en-CA" b="0" i="0" dirty="0">
                <a:solidFill>
                  <a:srgbClr val="A52A2A"/>
                </a:solidFill>
                <a:effectLst/>
                <a:latin typeface="Consolas" panose="020B0609020204030204" pitchFamily="49" charset="0"/>
              </a:rPr>
              <a:t>"INSERT INTO </a:t>
            </a:r>
            <a:r>
              <a:rPr lang="en-CA" b="0" i="0" dirty="0" err="1">
                <a:solidFill>
                  <a:srgbClr val="A52A2A"/>
                </a:solidFill>
                <a:effectLst/>
                <a:latin typeface="Consolas" panose="020B0609020204030204" pitchFamily="49" charset="0"/>
              </a:rPr>
              <a:t>MyGuests</a:t>
            </a:r>
            <a:r>
              <a:rPr lang="en-CA" b="0" i="0" dirty="0">
                <a:solidFill>
                  <a:srgbClr val="A52A2A"/>
                </a:solidFill>
                <a:effectLst/>
                <a:latin typeface="Consolas" panose="020B0609020204030204" pitchFamily="49" charset="0"/>
              </a:rPr>
              <a:t> (</a:t>
            </a:r>
            <a:r>
              <a:rPr lang="en-CA" b="0" i="0" dirty="0" err="1">
                <a:solidFill>
                  <a:srgbClr val="A52A2A"/>
                </a:solidFill>
                <a:effectLst/>
                <a:latin typeface="Consolas" panose="020B0609020204030204" pitchFamily="49" charset="0"/>
              </a:rPr>
              <a:t>firstname</a:t>
            </a:r>
            <a:r>
              <a:rPr lang="en-CA" b="0" i="0" dirty="0">
                <a:solidFill>
                  <a:srgbClr val="A52A2A"/>
                </a:solidFill>
                <a:effectLst/>
                <a:latin typeface="Consolas" panose="020B0609020204030204" pitchFamily="49" charset="0"/>
              </a:rPr>
              <a:t>, </a:t>
            </a:r>
            <a:r>
              <a:rPr lang="en-CA" b="0" i="0" dirty="0" err="1">
                <a:solidFill>
                  <a:srgbClr val="A52A2A"/>
                </a:solidFill>
                <a:effectLst/>
                <a:latin typeface="Consolas" panose="020B0609020204030204" pitchFamily="49" charset="0"/>
              </a:rPr>
              <a:t>lastname</a:t>
            </a:r>
            <a:r>
              <a:rPr lang="en-CA" b="0" i="0" dirty="0">
                <a:solidFill>
                  <a:srgbClr val="A52A2A"/>
                </a:solidFill>
                <a:effectLst/>
                <a:latin typeface="Consolas" panose="020B0609020204030204" pitchFamily="49" charset="0"/>
              </a:rPr>
              <a:t>, email)</a:t>
            </a:r>
            <a:br>
              <a:rPr lang="en-CA" b="0" i="0" dirty="0">
                <a:solidFill>
                  <a:srgbClr val="A52A2A"/>
                </a:solidFill>
                <a:effectLst/>
                <a:latin typeface="Consolas" panose="020B0609020204030204" pitchFamily="49" charset="0"/>
              </a:rPr>
            </a:br>
            <a:r>
              <a:rPr lang="en-CA" b="0" i="0" dirty="0">
                <a:solidFill>
                  <a:srgbClr val="A52A2A"/>
                </a:solidFill>
                <a:effectLst/>
                <a:latin typeface="Consolas" panose="020B0609020204030204" pitchFamily="49" charset="0"/>
              </a:rPr>
              <a:t>VALUES ('Julie', 'Dooley', 'julie@example.com')"</a:t>
            </a:r>
            <a:r>
              <a:rPr lang="en-CA" b="0" i="0" dirty="0">
                <a:solidFill>
                  <a:srgbClr val="000000"/>
                </a:solidFill>
                <a:effectLst/>
                <a:latin typeface="Consolas" panose="020B0609020204030204" pitchFamily="49" charset="0"/>
              </a:rPr>
              <a:t>;</a:t>
            </a:r>
            <a:br>
              <a:rPr lang="en-CA" dirty="0"/>
            </a:br>
            <a:br>
              <a:rPr lang="en-CA" dirty="0"/>
            </a:br>
            <a:r>
              <a:rPr lang="en-CA" b="0" i="0" dirty="0">
                <a:solidFill>
                  <a:srgbClr val="0000CD"/>
                </a:solidFill>
                <a:effectLst/>
                <a:latin typeface="Consolas" panose="020B0609020204030204" pitchFamily="49" charset="0"/>
              </a:rPr>
              <a:t>if</a:t>
            </a:r>
            <a:r>
              <a:rPr lang="en-CA" b="0" i="0" dirty="0">
                <a:solidFill>
                  <a:srgbClr val="000000"/>
                </a:solidFill>
                <a:effectLst/>
                <a:latin typeface="Consolas" panose="020B0609020204030204" pitchFamily="49" charset="0"/>
              </a:rPr>
              <a:t> ($conn-&gt;</a:t>
            </a:r>
            <a:r>
              <a:rPr lang="en-CA" b="0" i="0" dirty="0" err="1">
                <a:solidFill>
                  <a:srgbClr val="000000"/>
                </a:solidFill>
                <a:effectLst/>
                <a:latin typeface="Consolas" panose="020B0609020204030204" pitchFamily="49" charset="0"/>
              </a:rPr>
              <a:t>multi_query</a:t>
            </a:r>
            <a:r>
              <a:rPr lang="en-CA" b="0" i="0" dirty="0">
                <a:solidFill>
                  <a:srgbClr val="000000"/>
                </a:solidFill>
                <a:effectLst/>
                <a:latin typeface="Consolas" panose="020B0609020204030204" pitchFamily="49" charset="0"/>
              </a:rPr>
              <a:t>($</a:t>
            </a:r>
            <a:r>
              <a:rPr lang="en-CA" b="0" i="0" dirty="0" err="1">
                <a:solidFill>
                  <a:srgbClr val="000000"/>
                </a:solidFill>
                <a:effectLst/>
                <a:latin typeface="Consolas" panose="020B0609020204030204" pitchFamily="49" charset="0"/>
              </a:rPr>
              <a:t>sql</a:t>
            </a:r>
            <a:r>
              <a:rPr lang="en-CA" b="0" i="0" dirty="0">
                <a:solidFill>
                  <a:srgbClr val="000000"/>
                </a:solidFill>
                <a:effectLst/>
                <a:latin typeface="Consolas" panose="020B0609020204030204" pitchFamily="49" charset="0"/>
              </a:rPr>
              <a:t>) === TRUE) {</a:t>
            </a:r>
            <a:br>
              <a:rPr lang="en-CA" dirty="0"/>
            </a:br>
            <a:r>
              <a:rPr lang="en-CA" b="0" i="0" dirty="0">
                <a:solidFill>
                  <a:srgbClr val="000000"/>
                </a:solidFill>
                <a:effectLst/>
                <a:latin typeface="Consolas" panose="020B0609020204030204" pitchFamily="49" charset="0"/>
              </a:rPr>
              <a:t>  </a:t>
            </a:r>
            <a:r>
              <a:rPr lang="en-CA" b="0" i="0" dirty="0">
                <a:solidFill>
                  <a:srgbClr val="0000CD"/>
                </a:solidFill>
                <a:effectLst/>
                <a:latin typeface="Consolas" panose="020B0609020204030204" pitchFamily="49" charset="0"/>
              </a:rPr>
              <a:t>echo</a:t>
            </a:r>
            <a:r>
              <a:rPr lang="en-CA" b="0" i="0" dirty="0">
                <a:solidFill>
                  <a:srgbClr val="000000"/>
                </a:solidFill>
                <a:effectLst/>
                <a:latin typeface="Consolas" panose="020B0609020204030204" pitchFamily="49" charset="0"/>
              </a:rPr>
              <a:t> </a:t>
            </a:r>
            <a:r>
              <a:rPr lang="en-CA" b="0" i="0" dirty="0">
                <a:solidFill>
                  <a:srgbClr val="A52A2A"/>
                </a:solidFill>
                <a:effectLst/>
                <a:latin typeface="Consolas" panose="020B0609020204030204" pitchFamily="49" charset="0"/>
              </a:rPr>
              <a:t>"New records created successfully"</a:t>
            </a:r>
            <a:r>
              <a:rPr lang="en-CA" b="0" i="0" dirty="0">
                <a:solidFill>
                  <a:srgbClr val="000000"/>
                </a:solidFill>
                <a:effectLst/>
                <a:latin typeface="Consolas" panose="020B0609020204030204" pitchFamily="49" charset="0"/>
              </a:rPr>
              <a:t>;</a:t>
            </a:r>
            <a:br>
              <a:rPr lang="en-CA" dirty="0"/>
            </a:br>
            <a:r>
              <a:rPr lang="en-CA" b="0" i="0" dirty="0">
                <a:solidFill>
                  <a:srgbClr val="000000"/>
                </a:solidFill>
                <a:effectLst/>
                <a:latin typeface="Consolas" panose="020B0609020204030204" pitchFamily="49" charset="0"/>
              </a:rPr>
              <a:t>} </a:t>
            </a:r>
            <a:r>
              <a:rPr lang="en-CA" b="0" i="0" dirty="0">
                <a:solidFill>
                  <a:srgbClr val="0000CD"/>
                </a:solidFill>
                <a:effectLst/>
                <a:latin typeface="Consolas" panose="020B0609020204030204" pitchFamily="49" charset="0"/>
              </a:rPr>
              <a:t>else</a:t>
            </a:r>
            <a:r>
              <a:rPr lang="en-CA" b="0" i="0" dirty="0">
                <a:solidFill>
                  <a:srgbClr val="000000"/>
                </a:solidFill>
                <a:effectLst/>
                <a:latin typeface="Consolas" panose="020B0609020204030204" pitchFamily="49" charset="0"/>
              </a:rPr>
              <a:t> {</a:t>
            </a:r>
            <a:br>
              <a:rPr lang="en-CA" dirty="0"/>
            </a:br>
            <a:r>
              <a:rPr lang="en-CA" b="0" i="0" dirty="0">
                <a:solidFill>
                  <a:srgbClr val="000000"/>
                </a:solidFill>
                <a:effectLst/>
                <a:latin typeface="Consolas" panose="020B0609020204030204" pitchFamily="49" charset="0"/>
              </a:rPr>
              <a:t>  </a:t>
            </a:r>
            <a:r>
              <a:rPr lang="en-CA" b="0" i="0" dirty="0">
                <a:solidFill>
                  <a:srgbClr val="0000CD"/>
                </a:solidFill>
                <a:effectLst/>
                <a:latin typeface="Consolas" panose="020B0609020204030204" pitchFamily="49" charset="0"/>
              </a:rPr>
              <a:t>echo</a:t>
            </a:r>
            <a:r>
              <a:rPr lang="en-CA" b="0" i="0" dirty="0">
                <a:solidFill>
                  <a:srgbClr val="000000"/>
                </a:solidFill>
                <a:effectLst/>
                <a:latin typeface="Consolas" panose="020B0609020204030204" pitchFamily="49" charset="0"/>
              </a:rPr>
              <a:t> </a:t>
            </a:r>
            <a:r>
              <a:rPr lang="en-CA" b="0" i="0" dirty="0">
                <a:solidFill>
                  <a:srgbClr val="A52A2A"/>
                </a:solidFill>
                <a:effectLst/>
                <a:latin typeface="Consolas" panose="020B0609020204030204" pitchFamily="49" charset="0"/>
              </a:rPr>
              <a:t>"Error: "</a:t>
            </a:r>
            <a:r>
              <a:rPr lang="en-CA" b="0" i="0" dirty="0">
                <a:solidFill>
                  <a:srgbClr val="000000"/>
                </a:solidFill>
                <a:effectLst/>
                <a:latin typeface="Consolas" panose="020B0609020204030204" pitchFamily="49" charset="0"/>
              </a:rPr>
              <a:t> . $</a:t>
            </a:r>
            <a:r>
              <a:rPr lang="en-CA" b="0" i="0" dirty="0" err="1">
                <a:solidFill>
                  <a:srgbClr val="000000"/>
                </a:solidFill>
                <a:effectLst/>
                <a:latin typeface="Consolas" panose="020B0609020204030204" pitchFamily="49" charset="0"/>
              </a:rPr>
              <a:t>sql</a:t>
            </a:r>
            <a:r>
              <a:rPr lang="en-CA" b="0" i="0" dirty="0">
                <a:solidFill>
                  <a:srgbClr val="000000"/>
                </a:solidFill>
                <a:effectLst/>
                <a:latin typeface="Consolas" panose="020B0609020204030204" pitchFamily="49" charset="0"/>
              </a:rPr>
              <a:t> . </a:t>
            </a:r>
            <a:r>
              <a:rPr lang="en-CA" b="0" i="0" dirty="0">
                <a:solidFill>
                  <a:srgbClr val="A52A2A"/>
                </a:solidFill>
                <a:effectLst/>
                <a:latin typeface="Consolas" panose="020B0609020204030204" pitchFamily="49" charset="0"/>
              </a:rPr>
              <a:t>"&lt;</a:t>
            </a:r>
            <a:r>
              <a:rPr lang="en-CA" b="0" i="0" dirty="0" err="1">
                <a:solidFill>
                  <a:srgbClr val="A52A2A"/>
                </a:solidFill>
                <a:effectLst/>
                <a:latin typeface="Consolas" panose="020B0609020204030204" pitchFamily="49" charset="0"/>
              </a:rPr>
              <a:t>br</a:t>
            </a:r>
            <a:r>
              <a:rPr lang="en-CA" b="0" i="0" dirty="0">
                <a:solidFill>
                  <a:srgbClr val="A52A2A"/>
                </a:solidFill>
                <a:effectLst/>
                <a:latin typeface="Consolas" panose="020B0609020204030204" pitchFamily="49" charset="0"/>
              </a:rPr>
              <a:t>&gt;"</a:t>
            </a:r>
            <a:r>
              <a:rPr lang="en-CA" b="0" i="0" dirty="0">
                <a:solidFill>
                  <a:srgbClr val="000000"/>
                </a:solidFill>
                <a:effectLst/>
                <a:latin typeface="Consolas" panose="020B0609020204030204" pitchFamily="49" charset="0"/>
              </a:rPr>
              <a:t> . $conn-&gt;error;</a:t>
            </a:r>
            <a:br>
              <a:rPr lang="en-CA" dirty="0"/>
            </a:br>
            <a:r>
              <a:rPr lang="en-CA" b="0" i="0" dirty="0">
                <a:solidFill>
                  <a:srgbClr val="000000"/>
                </a:solidFill>
                <a:effectLst/>
                <a:latin typeface="Consolas" panose="020B0609020204030204" pitchFamily="49" charset="0"/>
              </a:rPr>
              <a:t>}</a:t>
            </a:r>
            <a:br>
              <a:rPr lang="en-CA" dirty="0"/>
            </a:br>
            <a:endParaRPr lang="en-CA" dirty="0"/>
          </a:p>
        </p:txBody>
      </p:sp>
    </p:spTree>
    <p:extLst>
      <p:ext uri="{BB962C8B-B14F-4D97-AF65-F5344CB8AC3E}">
        <p14:creationId xmlns:p14="http://schemas.microsoft.com/office/powerpoint/2010/main" val="3119431335"/>
      </p:ext>
    </p:extLst>
  </p:cSld>
  <p:clrMapOvr>
    <a:masterClrMapping/>
  </p:clrMapOvr>
</p:sld>
</file>

<file path=ppt/theme/theme1.xml><?xml version="1.0" encoding="utf-8"?>
<a:theme xmlns:a="http://schemas.openxmlformats.org/drawingml/2006/main" name="Custom">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08D75CB0-AD9B-4834-8559-901094BB0AB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91575F-4C21-47C4-8D13-EB9BE66B536F}">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342D3C2F-55A5-48C0-9D5A-95C7FF0389D0}">
  <ds:schemaRefs>
    <ds:schemaRef ds:uri="http://schemas.microsoft.com/sharepoint/v3/contenttype/forms"/>
  </ds:schemaRefs>
</ds:datastoreItem>
</file>

<file path=customXml/itemProps3.xml><?xml version="1.0" encoding="utf-8"?>
<ds:datastoreItem xmlns:ds="http://schemas.openxmlformats.org/officeDocument/2006/customXml" ds:itemID="{792209EB-3212-4116-B574-D1F56C7C49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design</Template>
  <TotalTime>15</TotalTime>
  <Words>1584</Words>
  <Application>Microsoft Office PowerPoint</Application>
  <PresentationFormat>Widescreen</PresentationFormat>
  <Paragraphs>56</Paragraphs>
  <Slides>16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Consolas</vt:lpstr>
      <vt:lpstr>Gill Sans MT</vt:lpstr>
      <vt:lpstr>Segoe UI</vt:lpstr>
      <vt:lpstr>Verdana</vt:lpstr>
      <vt:lpstr>Wingdings 2</vt:lpstr>
      <vt:lpstr>Custom</vt:lpstr>
      <vt:lpstr>PHP MySQL Database</vt:lpstr>
      <vt:lpstr>What is MySQL?</vt:lpstr>
      <vt:lpstr>PHP Connect to MySQL</vt:lpstr>
      <vt:lpstr>Should I Use MySQLi or PDO?</vt:lpstr>
      <vt:lpstr>Open a Connection to MySQL</vt:lpstr>
      <vt:lpstr>Example (PDO)</vt:lpstr>
      <vt:lpstr>Close the Connection</vt:lpstr>
      <vt:lpstr>Execute an SQL query</vt:lpstr>
      <vt:lpstr>Execute multiple SQL queries</vt:lpstr>
      <vt:lpstr>PHP MySQL Prepared Statements</vt:lpstr>
      <vt:lpstr>PowerPoint Presentation</vt:lpstr>
      <vt:lpstr>Prepared Statements in MySQLi</vt:lpstr>
      <vt:lpstr>Prepared Statements in PDO</vt:lpstr>
      <vt:lpstr>Select Data With MySQLi</vt:lpstr>
      <vt:lpstr>Select Data With PDO (+ Prepared Statements)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design</dc:title>
  <dc:creator>Ronald Raphael</dc:creator>
  <cp:lastModifiedBy>Ronald Raphael</cp:lastModifiedBy>
  <cp:revision>17</cp:revision>
  <dcterms:created xsi:type="dcterms:W3CDTF">2023-08-27T01:11:18Z</dcterms:created>
  <dcterms:modified xsi:type="dcterms:W3CDTF">2023-08-27T01:26:54Z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