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5"/>
  </p:notesMasterIdLst>
  <p:handoutMasterIdLst>
    <p:handoutMasterId r:id="rId26"/>
  </p:handoutMasterIdLst>
  <p:sldIdLst>
    <p:sldId id="256"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8" r:id="rId20"/>
    <p:sldId id="279" r:id="rId21"/>
    <p:sldId id="280" r:id="rId22"/>
    <p:sldId id="281"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0" d="100"/>
          <a:sy n="110" d="100"/>
        </p:scale>
        <p:origin x="492"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8/20/2023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8/20/2023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PHP OOP</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r>
              <a:rPr lang="en-CA" dirty="0"/>
              <a:t>PHP OOP - Abstract Classes</a:t>
            </a:r>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p:txBody>
          <a:bodyPr anchor="t"/>
          <a:lstStyle/>
          <a:p>
            <a:r>
              <a:rPr lang="en-US" dirty="0"/>
              <a:t>Abstract classes and methods are when the parent class has a named method, but need its child class(es) to fill out the tasks.</a:t>
            </a:r>
          </a:p>
          <a:p>
            <a:r>
              <a:rPr lang="en-US" dirty="0"/>
              <a:t>An abstract class is a class that contains at least one abstract method. An abstract method is a method that is declared, but not implemented in the code.</a:t>
            </a:r>
          </a:p>
          <a:p>
            <a:r>
              <a:rPr lang="en-US" dirty="0"/>
              <a:t>An abstract class or method is defined with the </a:t>
            </a:r>
            <a:r>
              <a:rPr lang="en-US" dirty="0">
                <a:solidFill>
                  <a:srgbClr val="FF0000"/>
                </a:solidFill>
              </a:rPr>
              <a:t>abstract</a:t>
            </a:r>
            <a:r>
              <a:rPr lang="en-US" dirty="0"/>
              <a:t> keyword</a:t>
            </a:r>
          </a:p>
          <a:p>
            <a:endParaRPr lang="en-CA" dirty="0"/>
          </a:p>
        </p:txBody>
      </p:sp>
    </p:spTree>
    <p:extLst>
      <p:ext uri="{BB962C8B-B14F-4D97-AF65-F5344CB8AC3E}">
        <p14:creationId xmlns:p14="http://schemas.microsoft.com/office/powerpoint/2010/main" val="3500651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p:txBody>
          <a:bodyPr anchor="t">
            <a:normAutofit/>
          </a:bodyPr>
          <a:lstStyle/>
          <a:p>
            <a:r>
              <a:rPr lang="en-US" dirty="0"/>
              <a:t>When inheriting from an abstract class, the child class method must be defined with the same name, and the same or a less restricted access modifier. So, if the abstract method is defined as protected, the child class method must be defined as either protected or public, but not private.  Also, the type and number of required arguments must be the same. However, the child classes may have optional arguments in addition.</a:t>
            </a:r>
          </a:p>
          <a:p>
            <a:r>
              <a:rPr lang="en-US" dirty="0"/>
              <a:t>So, when a child class is inherited from an abstract class, we have the following rules:</a:t>
            </a:r>
          </a:p>
          <a:p>
            <a:pPr lvl="1"/>
            <a:r>
              <a:rPr lang="en-US" sz="1800" dirty="0"/>
              <a:t>The child class method must be defined with the same name and it redeclares the parent abstract method</a:t>
            </a:r>
          </a:p>
          <a:p>
            <a:pPr lvl="1"/>
            <a:r>
              <a:rPr lang="en-US" sz="1800" dirty="0"/>
              <a:t>The child class method must be defined with the same or a less restricted access modifier</a:t>
            </a:r>
          </a:p>
          <a:p>
            <a:pPr lvl="1"/>
            <a:r>
              <a:rPr lang="en-US" sz="1800" dirty="0"/>
              <a:t>The number of required arguments must be the same. However, the child class may have optional arguments in addition</a:t>
            </a:r>
            <a:endParaRPr lang="en-CA" sz="1800" dirty="0"/>
          </a:p>
        </p:txBody>
      </p:sp>
    </p:spTree>
    <p:extLst>
      <p:ext uri="{BB962C8B-B14F-4D97-AF65-F5344CB8AC3E}">
        <p14:creationId xmlns:p14="http://schemas.microsoft.com/office/powerpoint/2010/main" val="166066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r>
              <a:rPr lang="en-CA" dirty="0"/>
              <a:t>PHP OOP - Interfaces</a:t>
            </a:r>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p:txBody>
          <a:bodyPr anchor="t"/>
          <a:lstStyle/>
          <a:p>
            <a:r>
              <a:rPr lang="en-US" dirty="0"/>
              <a:t>Interfaces allow you to specify what methods a class should implement.</a:t>
            </a:r>
          </a:p>
          <a:p>
            <a:r>
              <a:rPr lang="en-US" dirty="0"/>
              <a:t>Interfaces make it easy to use a variety of different classes in the same way. When one or more classes use the same interface, it is referred to as "polymorphism".</a:t>
            </a:r>
          </a:p>
          <a:p>
            <a:r>
              <a:rPr lang="en-US" dirty="0"/>
              <a:t>Interfaces are declared with the </a:t>
            </a:r>
            <a:r>
              <a:rPr lang="en-US" dirty="0">
                <a:solidFill>
                  <a:srgbClr val="FF0000"/>
                </a:solidFill>
              </a:rPr>
              <a:t>interface</a:t>
            </a:r>
            <a:r>
              <a:rPr lang="en-US" dirty="0"/>
              <a:t> keyword</a:t>
            </a:r>
            <a:endParaRPr lang="en-CA" dirty="0"/>
          </a:p>
        </p:txBody>
      </p:sp>
    </p:spTree>
    <p:extLst>
      <p:ext uri="{BB962C8B-B14F-4D97-AF65-F5344CB8AC3E}">
        <p14:creationId xmlns:p14="http://schemas.microsoft.com/office/powerpoint/2010/main" val="217406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r>
              <a:rPr lang="en-CA" dirty="0"/>
              <a:t>PHP - Interfaces vs. Abstract Classes</a:t>
            </a:r>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p:txBody>
          <a:bodyPr anchor="t"/>
          <a:lstStyle/>
          <a:p>
            <a:r>
              <a:rPr lang="en-US" dirty="0"/>
              <a:t>Interface are similar to abstract classes. The difference between interfaces and abstract classes are:</a:t>
            </a:r>
          </a:p>
          <a:p>
            <a:pPr lvl="1"/>
            <a:r>
              <a:rPr lang="en-US" sz="1800" dirty="0"/>
              <a:t>Interfaces cannot have properties, while abstract classes can</a:t>
            </a:r>
          </a:p>
          <a:p>
            <a:pPr lvl="1"/>
            <a:r>
              <a:rPr lang="en-US" sz="1800" dirty="0"/>
              <a:t>All interface methods must be public, while abstract class methods is public or protected</a:t>
            </a:r>
          </a:p>
          <a:p>
            <a:pPr lvl="1"/>
            <a:r>
              <a:rPr lang="en-US" sz="1800" dirty="0"/>
              <a:t>All methods in an interface are abstract, so they cannot be implemented in code and the abstract keyword is not necessary</a:t>
            </a:r>
          </a:p>
          <a:p>
            <a:pPr lvl="1"/>
            <a:r>
              <a:rPr lang="en-US" sz="1800" dirty="0"/>
              <a:t>Classes can implement an interface while inheriting from another class at the same time</a:t>
            </a:r>
          </a:p>
          <a:p>
            <a:r>
              <a:rPr lang="en-US" sz="2000" dirty="0"/>
              <a:t>To implement an interface, a class must use the </a:t>
            </a:r>
            <a:r>
              <a:rPr lang="en-US" sz="2000" dirty="0">
                <a:solidFill>
                  <a:srgbClr val="FF0000"/>
                </a:solidFill>
              </a:rPr>
              <a:t>implements</a:t>
            </a:r>
            <a:r>
              <a:rPr lang="en-US" sz="2000" dirty="0"/>
              <a:t> keyword.</a:t>
            </a:r>
          </a:p>
          <a:p>
            <a:r>
              <a:rPr lang="en-US" sz="2000" dirty="0"/>
              <a:t>A class that implements an interface must implement </a:t>
            </a:r>
            <a:r>
              <a:rPr lang="en-US" sz="2000" b="1" dirty="0"/>
              <a:t>all</a:t>
            </a:r>
            <a:r>
              <a:rPr lang="en-US" sz="2000" dirty="0"/>
              <a:t> of the interface's methods.</a:t>
            </a:r>
            <a:endParaRPr lang="en-CA" sz="2000" dirty="0"/>
          </a:p>
        </p:txBody>
      </p:sp>
    </p:spTree>
    <p:extLst>
      <p:ext uri="{BB962C8B-B14F-4D97-AF65-F5344CB8AC3E}">
        <p14:creationId xmlns:p14="http://schemas.microsoft.com/office/powerpoint/2010/main" val="170259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r>
              <a:rPr lang="en-CA" dirty="0"/>
              <a:t>PHP OOP - Traits</a:t>
            </a:r>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p:txBody>
          <a:bodyPr anchor="t"/>
          <a:lstStyle/>
          <a:p>
            <a:r>
              <a:rPr lang="en-US" dirty="0"/>
              <a:t>PHP only supports single inheritance: a child class can inherit only from one single parent.</a:t>
            </a:r>
          </a:p>
          <a:p>
            <a:r>
              <a:rPr lang="en-US" dirty="0"/>
              <a:t>So, what if a class needs to inherit multiple behaviors? OOP traits solve this problem.</a:t>
            </a:r>
          </a:p>
          <a:p>
            <a:r>
              <a:rPr lang="en-US" dirty="0"/>
              <a:t>Traits are used to declare methods that can be used in multiple classes. Traits can have methods and abstract methods that can be used in multiple classes, and the methods can have any access modifier (public, private, or protected).</a:t>
            </a:r>
          </a:p>
          <a:p>
            <a:r>
              <a:rPr lang="en-US" dirty="0"/>
              <a:t>Traits are declared with the </a:t>
            </a:r>
            <a:r>
              <a:rPr lang="en-US" dirty="0">
                <a:solidFill>
                  <a:srgbClr val="FF0000"/>
                </a:solidFill>
              </a:rPr>
              <a:t>trait</a:t>
            </a:r>
            <a:r>
              <a:rPr lang="en-US" dirty="0"/>
              <a:t> keyword</a:t>
            </a:r>
          </a:p>
          <a:p>
            <a:r>
              <a:rPr lang="en-US" dirty="0"/>
              <a:t>To use a trait in a class, use the use keyword</a:t>
            </a:r>
          </a:p>
          <a:p>
            <a:endParaRPr lang="en-CA" dirty="0"/>
          </a:p>
        </p:txBody>
      </p:sp>
    </p:spTree>
    <p:extLst>
      <p:ext uri="{BB962C8B-B14F-4D97-AF65-F5344CB8AC3E}">
        <p14:creationId xmlns:p14="http://schemas.microsoft.com/office/powerpoint/2010/main" val="254833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r>
              <a:rPr lang="en-CA" dirty="0"/>
              <a:t>PHP OOP - Static Methods</a:t>
            </a:r>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p:txBody>
          <a:bodyPr anchor="t"/>
          <a:lstStyle/>
          <a:p>
            <a:r>
              <a:rPr lang="en-US" dirty="0"/>
              <a:t>Static methods can be called directly - without creating an instance of the class first.</a:t>
            </a:r>
          </a:p>
          <a:p>
            <a:r>
              <a:rPr lang="en-US" dirty="0"/>
              <a:t>Static methods are declared with the </a:t>
            </a:r>
            <a:r>
              <a:rPr lang="en-US" dirty="0">
                <a:solidFill>
                  <a:srgbClr val="FF0000"/>
                </a:solidFill>
              </a:rPr>
              <a:t>static</a:t>
            </a:r>
            <a:r>
              <a:rPr lang="en-US" dirty="0"/>
              <a:t> keyword</a:t>
            </a:r>
          </a:p>
          <a:p>
            <a:r>
              <a:rPr lang="en-US" dirty="0"/>
              <a:t>To access a static method use the class name, double colon (::), and the method name</a:t>
            </a:r>
          </a:p>
          <a:p>
            <a:r>
              <a:rPr lang="en-US" dirty="0"/>
              <a:t>A class can have both static and non-static methods.  A static method can be accessed from a method in the same class using the self keyword and double colon (::)</a:t>
            </a:r>
          </a:p>
          <a:p>
            <a:r>
              <a:rPr lang="en-US" dirty="0"/>
              <a:t>Static methods can also be called from methods in other classes. To do this, the static method should be public</a:t>
            </a:r>
          </a:p>
          <a:p>
            <a:r>
              <a:rPr lang="en-US" dirty="0"/>
              <a:t>To call a static method from a child class, use the parent keyword inside the child class. Here, the static method can be </a:t>
            </a:r>
            <a:r>
              <a:rPr lang="en-US" dirty="0">
                <a:solidFill>
                  <a:srgbClr val="FF0000"/>
                </a:solidFill>
              </a:rPr>
              <a:t>public</a:t>
            </a:r>
            <a:r>
              <a:rPr lang="en-US" dirty="0"/>
              <a:t> or </a:t>
            </a:r>
            <a:r>
              <a:rPr lang="en-US" dirty="0">
                <a:solidFill>
                  <a:srgbClr val="FF0000"/>
                </a:solidFill>
              </a:rPr>
              <a:t>protected</a:t>
            </a:r>
          </a:p>
          <a:p>
            <a:endParaRPr lang="en-CA" dirty="0"/>
          </a:p>
        </p:txBody>
      </p:sp>
    </p:spTree>
    <p:extLst>
      <p:ext uri="{BB962C8B-B14F-4D97-AF65-F5344CB8AC3E}">
        <p14:creationId xmlns:p14="http://schemas.microsoft.com/office/powerpoint/2010/main" val="2840672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r>
              <a:rPr lang="en-CA" dirty="0"/>
              <a:t>PHP OOP - Static Properties</a:t>
            </a:r>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p:txBody>
          <a:bodyPr anchor="t"/>
          <a:lstStyle/>
          <a:p>
            <a:r>
              <a:rPr lang="en-US" dirty="0"/>
              <a:t>Static properties can be called directly - without creating an instance of a class.</a:t>
            </a:r>
          </a:p>
          <a:p>
            <a:r>
              <a:rPr lang="en-US" dirty="0"/>
              <a:t>Static properties are declared with the </a:t>
            </a:r>
            <a:r>
              <a:rPr lang="en-US" dirty="0">
                <a:solidFill>
                  <a:srgbClr val="FF0000"/>
                </a:solidFill>
              </a:rPr>
              <a:t>static</a:t>
            </a:r>
            <a:r>
              <a:rPr lang="en-US" dirty="0"/>
              <a:t> keyword</a:t>
            </a:r>
          </a:p>
          <a:p>
            <a:r>
              <a:rPr lang="en-US" dirty="0"/>
              <a:t>To access a static property use the class name, double colon (::), and the property name</a:t>
            </a:r>
          </a:p>
          <a:p>
            <a:r>
              <a:rPr lang="en-US" dirty="0"/>
              <a:t>A class can have both static and non-static properties.  A static property can be accessed from a method in the same class using the </a:t>
            </a:r>
            <a:r>
              <a:rPr lang="en-US" dirty="0">
                <a:solidFill>
                  <a:srgbClr val="FF0000"/>
                </a:solidFill>
              </a:rPr>
              <a:t>self</a:t>
            </a:r>
            <a:r>
              <a:rPr lang="en-US" dirty="0"/>
              <a:t> keyword and double colon (::)</a:t>
            </a:r>
          </a:p>
          <a:p>
            <a:r>
              <a:rPr lang="en-US" dirty="0"/>
              <a:t>To call a static property from a child class, use the parent keyword inside the child class</a:t>
            </a:r>
          </a:p>
          <a:p>
            <a:endParaRPr lang="en-CA" dirty="0"/>
          </a:p>
        </p:txBody>
      </p:sp>
    </p:spTree>
    <p:extLst>
      <p:ext uri="{BB962C8B-B14F-4D97-AF65-F5344CB8AC3E}">
        <p14:creationId xmlns:p14="http://schemas.microsoft.com/office/powerpoint/2010/main" val="223344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r>
              <a:rPr lang="en-CA" dirty="0"/>
              <a:t>PHP Namespaces</a:t>
            </a:r>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a:xfrm>
            <a:off x="581192" y="1933304"/>
            <a:ext cx="11029615" cy="4693920"/>
          </a:xfrm>
        </p:spPr>
        <p:txBody>
          <a:bodyPr anchor="t">
            <a:normAutofit/>
          </a:bodyPr>
          <a:lstStyle/>
          <a:p>
            <a:r>
              <a:rPr lang="en-US" dirty="0"/>
              <a:t>Namespaces are qualifiers that solve two different problems:</a:t>
            </a:r>
          </a:p>
          <a:p>
            <a:pPr marL="666900" lvl="1" indent="-342900">
              <a:buFont typeface="+mj-lt"/>
              <a:buAutoNum type="arabicPeriod"/>
            </a:pPr>
            <a:r>
              <a:rPr lang="en-US" sz="1800" dirty="0"/>
              <a:t>They allow for better organization by grouping classes that work together to perform a task</a:t>
            </a:r>
          </a:p>
          <a:p>
            <a:pPr marL="666900" lvl="1" indent="-342900">
              <a:buFont typeface="+mj-lt"/>
              <a:buAutoNum type="arabicPeriod"/>
            </a:pPr>
            <a:r>
              <a:rPr lang="en-US" sz="1800" dirty="0"/>
              <a:t>They allow the same name to be used for more than one class</a:t>
            </a:r>
          </a:p>
          <a:p>
            <a:r>
              <a:rPr lang="en-US" dirty="0"/>
              <a:t>For example, you may have a set of classes which describe an HTML table, such as Table, Row and Cell while also having another set of classes to describe furniture, such as Table, Chair and Bed. Namespaces can be used to organize the classes into two different groups while also preventing the two classes Table and Table from being mixed up.</a:t>
            </a:r>
          </a:p>
          <a:p>
            <a:r>
              <a:rPr lang="en-US" dirty="0"/>
              <a:t>Namespaces are declared at the beginning of a file using the </a:t>
            </a:r>
            <a:r>
              <a:rPr lang="en-US" dirty="0">
                <a:solidFill>
                  <a:srgbClr val="FF0000"/>
                </a:solidFill>
              </a:rPr>
              <a:t>namespace</a:t>
            </a:r>
            <a:r>
              <a:rPr lang="en-US" dirty="0"/>
              <a:t> keyword</a:t>
            </a:r>
          </a:p>
          <a:p>
            <a:r>
              <a:rPr lang="en-US" dirty="0"/>
              <a:t>Any code that follows a namespace declaration is operating inside the namespace, so classes that belong to the namespace can be instantiated without any qualifiers. To access classes from outside a namespace, the class needs to have the namespace attached to it.</a:t>
            </a:r>
          </a:p>
          <a:p>
            <a:r>
              <a:rPr lang="en-US" dirty="0"/>
              <a:t>When many classes from the same namespace are being used at the same time, it is easier to use the namespace keyword</a:t>
            </a:r>
          </a:p>
          <a:p>
            <a:endParaRPr lang="en-CA" dirty="0"/>
          </a:p>
        </p:txBody>
      </p:sp>
    </p:spTree>
    <p:extLst>
      <p:ext uri="{BB962C8B-B14F-4D97-AF65-F5344CB8AC3E}">
        <p14:creationId xmlns:p14="http://schemas.microsoft.com/office/powerpoint/2010/main" val="1533295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r>
              <a:rPr lang="en-CA" dirty="0"/>
              <a:t>PHP </a:t>
            </a:r>
            <a:r>
              <a:rPr lang="en-CA" dirty="0" err="1"/>
              <a:t>Iterables</a:t>
            </a:r>
            <a:endParaRPr lang="en-CA" dirty="0"/>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p:txBody>
          <a:bodyPr anchor="t"/>
          <a:lstStyle/>
          <a:p>
            <a:r>
              <a:rPr lang="en-US" dirty="0"/>
              <a:t>An </a:t>
            </a:r>
            <a:r>
              <a:rPr lang="en-US" dirty="0" err="1"/>
              <a:t>iterable</a:t>
            </a:r>
            <a:r>
              <a:rPr lang="en-US" dirty="0"/>
              <a:t> is any value which can be looped through with a </a:t>
            </a:r>
            <a:r>
              <a:rPr lang="en-US" dirty="0">
                <a:solidFill>
                  <a:srgbClr val="FF0000"/>
                </a:solidFill>
              </a:rPr>
              <a:t>foreach()</a:t>
            </a:r>
            <a:r>
              <a:rPr lang="en-US" dirty="0"/>
              <a:t> loop.</a:t>
            </a:r>
          </a:p>
          <a:p>
            <a:r>
              <a:rPr lang="en-US" dirty="0"/>
              <a:t>The </a:t>
            </a:r>
            <a:r>
              <a:rPr lang="en-US" dirty="0" err="1">
                <a:solidFill>
                  <a:srgbClr val="FF0000"/>
                </a:solidFill>
              </a:rPr>
              <a:t>iterable</a:t>
            </a:r>
            <a:r>
              <a:rPr lang="en-US" dirty="0"/>
              <a:t> pseudo-type was introduced in PHP 7.1, and it can be used as a data type for function arguments and function return values.</a:t>
            </a:r>
          </a:p>
          <a:p>
            <a:r>
              <a:rPr lang="en-US" dirty="0"/>
              <a:t>The </a:t>
            </a:r>
            <a:r>
              <a:rPr lang="en-US" dirty="0" err="1">
                <a:solidFill>
                  <a:srgbClr val="FF0000"/>
                </a:solidFill>
              </a:rPr>
              <a:t>iterable</a:t>
            </a:r>
            <a:r>
              <a:rPr lang="en-US" dirty="0"/>
              <a:t> keyword can be used as a data type of a function argument or as the return type of a function</a:t>
            </a:r>
          </a:p>
          <a:p>
            <a:endParaRPr lang="en-CA" dirty="0"/>
          </a:p>
        </p:txBody>
      </p:sp>
    </p:spTree>
    <p:extLst>
      <p:ext uri="{BB962C8B-B14F-4D97-AF65-F5344CB8AC3E}">
        <p14:creationId xmlns:p14="http://schemas.microsoft.com/office/powerpoint/2010/main" val="2679661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a:xfrm>
            <a:off x="581192" y="1907178"/>
            <a:ext cx="11029615" cy="4772296"/>
          </a:xfrm>
        </p:spPr>
        <p:txBody>
          <a:bodyPr anchor="t">
            <a:normAutofit lnSpcReduction="10000"/>
          </a:bodyPr>
          <a:lstStyle/>
          <a:p>
            <a:r>
              <a:rPr lang="en-US" dirty="0"/>
              <a:t>All arrays are </a:t>
            </a:r>
            <a:r>
              <a:rPr lang="en-US" dirty="0" err="1"/>
              <a:t>iterables</a:t>
            </a:r>
            <a:r>
              <a:rPr lang="en-US" dirty="0"/>
              <a:t>, so any array can be used as an argument of a function that requires an </a:t>
            </a:r>
            <a:r>
              <a:rPr lang="en-US" dirty="0" err="1"/>
              <a:t>iterable</a:t>
            </a:r>
            <a:r>
              <a:rPr lang="en-US" dirty="0"/>
              <a:t>.</a:t>
            </a:r>
          </a:p>
          <a:p>
            <a:r>
              <a:rPr lang="en-US" dirty="0"/>
              <a:t>Any object that implements the </a:t>
            </a:r>
            <a:r>
              <a:rPr lang="en-US" dirty="0">
                <a:solidFill>
                  <a:srgbClr val="FF0000"/>
                </a:solidFill>
              </a:rPr>
              <a:t>Iterator</a:t>
            </a:r>
            <a:r>
              <a:rPr lang="en-US" dirty="0"/>
              <a:t> interface can be used as an argument of a function that requires an </a:t>
            </a:r>
            <a:r>
              <a:rPr lang="en-US" dirty="0" err="1"/>
              <a:t>iterable</a:t>
            </a:r>
            <a:r>
              <a:rPr lang="en-US" dirty="0"/>
              <a:t>.</a:t>
            </a:r>
          </a:p>
          <a:p>
            <a:r>
              <a:rPr lang="en-US" dirty="0"/>
              <a:t>An iterator contains a list of items and provides methods to loop through them. It keeps a pointer to one of the elements in the list. Each item in the list should have a key which can be used to find the item.</a:t>
            </a:r>
          </a:p>
          <a:p>
            <a:r>
              <a:rPr lang="en-US" dirty="0"/>
              <a:t>An iterator must have these methods:</a:t>
            </a:r>
          </a:p>
          <a:p>
            <a:pPr lvl="1"/>
            <a:r>
              <a:rPr lang="en-US" sz="1900" dirty="0">
                <a:solidFill>
                  <a:srgbClr val="FF0000"/>
                </a:solidFill>
              </a:rPr>
              <a:t>current()</a:t>
            </a:r>
            <a:r>
              <a:rPr lang="en-US" sz="1900" dirty="0"/>
              <a:t> - Returns the element that the pointer is currently pointing to. It can be any data type</a:t>
            </a:r>
          </a:p>
          <a:p>
            <a:pPr lvl="1"/>
            <a:r>
              <a:rPr lang="en-US" sz="1900" dirty="0">
                <a:solidFill>
                  <a:srgbClr val="FF0000"/>
                </a:solidFill>
              </a:rPr>
              <a:t>key() </a:t>
            </a:r>
            <a:r>
              <a:rPr lang="en-US" sz="1900" dirty="0"/>
              <a:t>Returns the key associated with the current element in the list. It can only be an integer, float, </a:t>
            </a:r>
            <a:r>
              <a:rPr lang="en-US" sz="1900" dirty="0" err="1"/>
              <a:t>boolean</a:t>
            </a:r>
            <a:r>
              <a:rPr lang="en-US" sz="1900" dirty="0"/>
              <a:t> or string</a:t>
            </a:r>
          </a:p>
          <a:p>
            <a:pPr lvl="1"/>
            <a:r>
              <a:rPr lang="en-US" sz="1900" dirty="0">
                <a:solidFill>
                  <a:srgbClr val="FF0000"/>
                </a:solidFill>
              </a:rPr>
              <a:t>next() </a:t>
            </a:r>
            <a:r>
              <a:rPr lang="en-US" sz="1900" dirty="0"/>
              <a:t>Moves the pointer to the next element in the list</a:t>
            </a:r>
          </a:p>
          <a:p>
            <a:pPr lvl="1"/>
            <a:r>
              <a:rPr lang="en-US" sz="1900" dirty="0">
                <a:solidFill>
                  <a:srgbClr val="FF0000"/>
                </a:solidFill>
              </a:rPr>
              <a:t>rewind() </a:t>
            </a:r>
            <a:r>
              <a:rPr lang="en-US" sz="1900" dirty="0"/>
              <a:t>Moves the pointer to the first element in the list</a:t>
            </a:r>
          </a:p>
          <a:p>
            <a:pPr lvl="1"/>
            <a:r>
              <a:rPr lang="en-US" sz="1900" dirty="0">
                <a:solidFill>
                  <a:srgbClr val="FF0000"/>
                </a:solidFill>
              </a:rPr>
              <a:t>valid()</a:t>
            </a:r>
            <a:r>
              <a:rPr lang="en-US" sz="1900" dirty="0"/>
              <a:t> If the internal pointer is not pointing to any element (for example, if next() was called at the end of the list), this should return false. It returns true in any other case</a:t>
            </a:r>
            <a:endParaRPr lang="en-CA" sz="1900" dirty="0"/>
          </a:p>
        </p:txBody>
      </p:sp>
    </p:spTree>
    <p:extLst>
      <p:ext uri="{BB962C8B-B14F-4D97-AF65-F5344CB8AC3E}">
        <p14:creationId xmlns:p14="http://schemas.microsoft.com/office/powerpoint/2010/main" val="26559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r>
              <a:rPr lang="en-CA" dirty="0"/>
              <a:t>PHP What is OOP?</a:t>
            </a:r>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p:txBody>
          <a:bodyPr anchor="t">
            <a:normAutofit/>
          </a:bodyPr>
          <a:lstStyle/>
          <a:p>
            <a:r>
              <a:rPr lang="en-US" dirty="0"/>
              <a:t>OOP stands for Object-Oriented Programming.</a:t>
            </a:r>
          </a:p>
          <a:p>
            <a:r>
              <a:rPr lang="en-US" dirty="0"/>
              <a:t>Procedural programming is about writing procedures or functions that perform operations on the data, while object-oriented programming is about creating objects that contain both data and functions.</a:t>
            </a:r>
          </a:p>
          <a:p>
            <a:r>
              <a:rPr lang="en-US" dirty="0"/>
              <a:t>Object-oriented programming has several advantages over procedural programming:</a:t>
            </a:r>
          </a:p>
          <a:p>
            <a:pPr lvl="1"/>
            <a:r>
              <a:rPr lang="en-US" sz="1800" dirty="0"/>
              <a:t>OOP is faster and easier to execute</a:t>
            </a:r>
          </a:p>
          <a:p>
            <a:pPr lvl="1"/>
            <a:r>
              <a:rPr lang="en-US" sz="1800" dirty="0"/>
              <a:t>OOP provides a clear structure for the programs</a:t>
            </a:r>
          </a:p>
          <a:p>
            <a:pPr lvl="1"/>
            <a:r>
              <a:rPr lang="en-US" sz="1800" dirty="0"/>
              <a:t>OOP helps to keep the PHP code DRY "Don't Repeat Yourself", and makes the code easier to maintain, modify and debug</a:t>
            </a:r>
          </a:p>
          <a:p>
            <a:pPr lvl="1"/>
            <a:r>
              <a:rPr lang="en-US" sz="1800" dirty="0"/>
              <a:t>OOP makes it possible to create full reusable applications with less code and shorter development time</a:t>
            </a:r>
            <a:endParaRPr lang="en-CA" sz="1800" dirty="0"/>
          </a:p>
        </p:txBody>
      </p:sp>
    </p:spTree>
    <p:extLst>
      <p:ext uri="{BB962C8B-B14F-4D97-AF65-F5344CB8AC3E}">
        <p14:creationId xmlns:p14="http://schemas.microsoft.com/office/powerpoint/2010/main" val="1094797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r>
              <a:rPr lang="en-US" dirty="0"/>
              <a:t>PHP - What are Classes and Objects?</a:t>
            </a:r>
            <a:endParaRPr lang="en-CA" dirty="0"/>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p:txBody>
          <a:bodyPr anchor="t"/>
          <a:lstStyle/>
          <a:p>
            <a:r>
              <a:rPr lang="en-US" dirty="0"/>
              <a:t>Classes and objects are the two main aspects of object-oriented programming.</a:t>
            </a:r>
          </a:p>
          <a:p>
            <a:r>
              <a:rPr lang="en-US" dirty="0"/>
              <a:t>So, a class is a template for objects, and an object is an instance of a class.</a:t>
            </a:r>
          </a:p>
          <a:p>
            <a:r>
              <a:rPr lang="en-US" dirty="0"/>
              <a:t>When the individual objects are created, they inherit all the properties and behaviors from the class, but each object will have different values for the properties.</a:t>
            </a:r>
            <a:endParaRPr lang="en-CA" dirty="0"/>
          </a:p>
        </p:txBody>
      </p:sp>
    </p:spTree>
    <p:extLst>
      <p:ext uri="{BB962C8B-B14F-4D97-AF65-F5344CB8AC3E}">
        <p14:creationId xmlns:p14="http://schemas.microsoft.com/office/powerpoint/2010/main" val="144298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r>
              <a:rPr lang="en-US" dirty="0"/>
              <a:t>PHP OOP - Classes and Objects</a:t>
            </a:r>
            <a:endParaRPr lang="en-CA" dirty="0"/>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p:txBody>
          <a:bodyPr anchor="t"/>
          <a:lstStyle/>
          <a:p>
            <a:r>
              <a:rPr lang="en-US" dirty="0"/>
              <a:t>When the individual objects (apple, banana, etc.) are created, they inherit all the properties and behaviors from the class, but each object will have different values for the properties.</a:t>
            </a:r>
          </a:p>
          <a:p>
            <a:r>
              <a:rPr lang="en-US" dirty="0"/>
              <a:t>A class is defined by using the class keyword, followed by the name of the class and a pair of curly braces ({}). All its properties and methods go inside the braces</a:t>
            </a:r>
          </a:p>
          <a:p>
            <a:r>
              <a:rPr lang="en-US" dirty="0"/>
              <a:t>Classes are nothing without objects! We can create multiple objects from a class. Each object has all the properties and methods defined in the class, but they will have different property values.</a:t>
            </a:r>
          </a:p>
          <a:p>
            <a:r>
              <a:rPr lang="en-US" dirty="0"/>
              <a:t>Objects of a class are created using the </a:t>
            </a:r>
            <a:r>
              <a:rPr lang="en-US" dirty="0">
                <a:solidFill>
                  <a:srgbClr val="FF0000"/>
                </a:solidFill>
              </a:rPr>
              <a:t>new</a:t>
            </a:r>
            <a:r>
              <a:rPr lang="en-US" dirty="0"/>
              <a:t> keyword.</a:t>
            </a:r>
          </a:p>
          <a:p>
            <a:r>
              <a:rPr lang="en-US" dirty="0"/>
              <a:t>The $this keyword refers to the current object and is only available inside methods.</a:t>
            </a:r>
          </a:p>
          <a:p>
            <a:r>
              <a:rPr lang="en-US" dirty="0"/>
              <a:t>You can use the </a:t>
            </a:r>
            <a:r>
              <a:rPr lang="en-US" dirty="0" err="1">
                <a:solidFill>
                  <a:srgbClr val="FF0000"/>
                </a:solidFill>
              </a:rPr>
              <a:t>instanceof</a:t>
            </a:r>
            <a:r>
              <a:rPr lang="en-US" dirty="0"/>
              <a:t> keyword to check if an object belongs to a specific class</a:t>
            </a:r>
          </a:p>
          <a:p>
            <a:endParaRPr lang="en-CA" dirty="0"/>
          </a:p>
        </p:txBody>
      </p:sp>
    </p:spTree>
    <p:extLst>
      <p:ext uri="{BB962C8B-B14F-4D97-AF65-F5344CB8AC3E}">
        <p14:creationId xmlns:p14="http://schemas.microsoft.com/office/powerpoint/2010/main" val="384282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r>
              <a:rPr lang="en-CA" dirty="0"/>
              <a:t>PHP OOP - Constructor</a:t>
            </a:r>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p:txBody>
          <a:bodyPr anchor="t"/>
          <a:lstStyle/>
          <a:p>
            <a:r>
              <a:rPr lang="en-US" dirty="0"/>
              <a:t>A constructor allows you to initialize an object's properties upon creation of the object.</a:t>
            </a:r>
          </a:p>
          <a:p>
            <a:r>
              <a:rPr lang="en-US" dirty="0"/>
              <a:t>If you create a __construct() function, PHP will automatically call this function when you create an object from a class.</a:t>
            </a:r>
          </a:p>
          <a:p>
            <a:r>
              <a:rPr lang="en-US" dirty="0"/>
              <a:t>Notice that the construct function starts with two underscores (__)!</a:t>
            </a:r>
            <a:endParaRPr lang="en-CA" dirty="0"/>
          </a:p>
        </p:txBody>
      </p:sp>
    </p:spTree>
    <p:extLst>
      <p:ext uri="{BB962C8B-B14F-4D97-AF65-F5344CB8AC3E}">
        <p14:creationId xmlns:p14="http://schemas.microsoft.com/office/powerpoint/2010/main" val="395841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r>
              <a:rPr lang="en-CA" dirty="0"/>
              <a:t>PHP OOP - Destructor</a:t>
            </a:r>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p:txBody>
          <a:bodyPr anchor="t"/>
          <a:lstStyle/>
          <a:p>
            <a:r>
              <a:rPr lang="en-US" dirty="0"/>
              <a:t>A destructor is called when the object is destructed or the script is stopped or exited.</a:t>
            </a:r>
          </a:p>
          <a:p>
            <a:r>
              <a:rPr lang="en-US" dirty="0"/>
              <a:t>If you create a __destruct() function, PHP will automatically call this function at the end of the script.</a:t>
            </a:r>
          </a:p>
          <a:p>
            <a:r>
              <a:rPr lang="en-US" dirty="0"/>
              <a:t>Notice that the destruct function starts with two underscores (__)!</a:t>
            </a:r>
            <a:endParaRPr lang="en-CA" dirty="0"/>
          </a:p>
        </p:txBody>
      </p:sp>
    </p:spTree>
    <p:extLst>
      <p:ext uri="{BB962C8B-B14F-4D97-AF65-F5344CB8AC3E}">
        <p14:creationId xmlns:p14="http://schemas.microsoft.com/office/powerpoint/2010/main" val="185098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r>
              <a:rPr lang="en-CA" dirty="0"/>
              <a:t>PHP OOP - Access Modifiers</a:t>
            </a:r>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p:txBody>
          <a:bodyPr anchor="t"/>
          <a:lstStyle/>
          <a:p>
            <a:r>
              <a:rPr lang="en-US" dirty="0"/>
              <a:t>There are three access modifiers:</a:t>
            </a:r>
          </a:p>
          <a:p>
            <a:pPr lvl="1"/>
            <a:r>
              <a:rPr lang="en-US" dirty="0"/>
              <a:t>public - the property or method can be accessed from everywhere. This is default</a:t>
            </a:r>
          </a:p>
          <a:p>
            <a:pPr lvl="1"/>
            <a:r>
              <a:rPr lang="en-US" dirty="0"/>
              <a:t>protected - the property or method can be accessed within the class and by classes derived from that class</a:t>
            </a:r>
          </a:p>
          <a:p>
            <a:pPr lvl="1"/>
            <a:r>
              <a:rPr lang="en-US" dirty="0"/>
              <a:t>private - the property or method can ONLY be accessed within the class</a:t>
            </a:r>
            <a:endParaRPr lang="en-CA" dirty="0"/>
          </a:p>
        </p:txBody>
      </p:sp>
    </p:spTree>
    <p:extLst>
      <p:ext uri="{BB962C8B-B14F-4D97-AF65-F5344CB8AC3E}">
        <p14:creationId xmlns:p14="http://schemas.microsoft.com/office/powerpoint/2010/main" val="3026627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r>
              <a:rPr lang="en-CA" dirty="0"/>
              <a:t>PHP OOP - Inheritance</a:t>
            </a:r>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p:txBody>
          <a:bodyPr anchor="t"/>
          <a:lstStyle/>
          <a:p>
            <a:r>
              <a:rPr lang="en-US" dirty="0"/>
              <a:t>Inheritance in OOP = When a class derives from another class.</a:t>
            </a:r>
          </a:p>
          <a:p>
            <a:r>
              <a:rPr lang="en-US" dirty="0"/>
              <a:t>The child class will inherit all the public and protected properties and methods from the parent class. In addition, it can have its own properties and methods.</a:t>
            </a:r>
          </a:p>
          <a:p>
            <a:r>
              <a:rPr lang="en-US" dirty="0"/>
              <a:t>An inherited class is defined by using the </a:t>
            </a:r>
            <a:r>
              <a:rPr lang="en-US" dirty="0">
                <a:solidFill>
                  <a:srgbClr val="FF0000"/>
                </a:solidFill>
              </a:rPr>
              <a:t>extends</a:t>
            </a:r>
            <a:r>
              <a:rPr lang="en-US" dirty="0"/>
              <a:t> keyword.</a:t>
            </a:r>
          </a:p>
          <a:p>
            <a:r>
              <a:rPr lang="en-US" dirty="0"/>
              <a:t>In the previous slide we learned that </a:t>
            </a:r>
            <a:r>
              <a:rPr lang="en-US" dirty="0">
                <a:solidFill>
                  <a:srgbClr val="FF0000"/>
                </a:solidFill>
              </a:rPr>
              <a:t>protected</a:t>
            </a:r>
            <a:r>
              <a:rPr lang="en-US" dirty="0"/>
              <a:t> properties or methods can be accessed within the class and by classes derived from that class.</a:t>
            </a:r>
          </a:p>
          <a:p>
            <a:r>
              <a:rPr lang="en-US" dirty="0"/>
              <a:t>Inherited methods can be overridden by redefining the methods (use the same name) in the child class.</a:t>
            </a:r>
          </a:p>
          <a:p>
            <a:r>
              <a:rPr lang="en-US" dirty="0"/>
              <a:t>The </a:t>
            </a:r>
            <a:r>
              <a:rPr lang="en-US" dirty="0">
                <a:solidFill>
                  <a:srgbClr val="FF0000"/>
                </a:solidFill>
              </a:rPr>
              <a:t>final</a:t>
            </a:r>
            <a:r>
              <a:rPr lang="en-US" dirty="0"/>
              <a:t> keyword can be used to prevent class inheritance or to prevent method overriding.</a:t>
            </a:r>
            <a:endParaRPr lang="en-CA" dirty="0"/>
          </a:p>
        </p:txBody>
      </p:sp>
    </p:spTree>
    <p:extLst>
      <p:ext uri="{BB962C8B-B14F-4D97-AF65-F5344CB8AC3E}">
        <p14:creationId xmlns:p14="http://schemas.microsoft.com/office/powerpoint/2010/main" val="3192571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D4C-958E-0BCD-5252-4BCF15DD70AD}"/>
              </a:ext>
            </a:extLst>
          </p:cNvPr>
          <p:cNvSpPr>
            <a:spLocks noGrp="1"/>
          </p:cNvSpPr>
          <p:nvPr>
            <p:ph type="title"/>
          </p:nvPr>
        </p:nvSpPr>
        <p:spPr/>
        <p:txBody>
          <a:bodyPr/>
          <a:lstStyle/>
          <a:p>
            <a:r>
              <a:rPr lang="en-CA" dirty="0"/>
              <a:t>PHP OOP - Class Constants</a:t>
            </a:r>
          </a:p>
        </p:txBody>
      </p:sp>
      <p:sp>
        <p:nvSpPr>
          <p:cNvPr id="3" name="Content Placeholder 2">
            <a:extLst>
              <a:ext uri="{FF2B5EF4-FFF2-40B4-BE49-F238E27FC236}">
                <a16:creationId xmlns:a16="http://schemas.microsoft.com/office/drawing/2014/main" id="{4353A52F-1FA0-0A3D-55A8-11AA375B6F40}"/>
              </a:ext>
            </a:extLst>
          </p:cNvPr>
          <p:cNvSpPr>
            <a:spLocks noGrp="1"/>
          </p:cNvSpPr>
          <p:nvPr>
            <p:ph idx="1"/>
          </p:nvPr>
        </p:nvSpPr>
        <p:spPr/>
        <p:txBody>
          <a:bodyPr anchor="t">
            <a:normAutofit/>
          </a:bodyPr>
          <a:lstStyle/>
          <a:p>
            <a:r>
              <a:rPr lang="en-US" dirty="0"/>
              <a:t>Constants cannot be changed once it is declared.</a:t>
            </a:r>
          </a:p>
          <a:p>
            <a:r>
              <a:rPr lang="en-US" dirty="0"/>
              <a:t>Class constants can be useful if you need to define some constant data within a class.</a:t>
            </a:r>
          </a:p>
          <a:p>
            <a:r>
              <a:rPr lang="en-US" dirty="0"/>
              <a:t>A class constant is declared inside a class with the const keyword.</a:t>
            </a:r>
          </a:p>
          <a:p>
            <a:r>
              <a:rPr lang="en-US" dirty="0"/>
              <a:t>Class constants are case-sensitive. However, it is recommended to name the constants in all uppercase letters.</a:t>
            </a:r>
          </a:p>
          <a:p>
            <a:r>
              <a:rPr lang="en-US" dirty="0"/>
              <a:t>We can access a constant from outside the class by using the class name followed by the scope resolution operator (::) followed by the constant name</a:t>
            </a:r>
          </a:p>
          <a:p>
            <a:r>
              <a:rPr lang="en-US" dirty="0"/>
              <a:t>Or, we can access a constant from inside the class by using the self keyword followed by the scope resolution operator (::) followed by the constant name</a:t>
            </a:r>
          </a:p>
          <a:p>
            <a:endParaRPr lang="en-CA" dirty="0"/>
          </a:p>
        </p:txBody>
      </p:sp>
    </p:spTree>
    <p:extLst>
      <p:ext uri="{BB962C8B-B14F-4D97-AF65-F5344CB8AC3E}">
        <p14:creationId xmlns:p14="http://schemas.microsoft.com/office/powerpoint/2010/main" val="2007191591"/>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31</TotalTime>
  <Words>1917</Words>
  <Application>Microsoft Office PowerPoint</Application>
  <PresentationFormat>Widescreen</PresentationFormat>
  <Paragraphs>111</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Wingdings 2</vt:lpstr>
      <vt:lpstr>Custom</vt:lpstr>
      <vt:lpstr>PHP OOP</vt:lpstr>
      <vt:lpstr>PHP What is OOP?</vt:lpstr>
      <vt:lpstr>PHP - What are Classes and Objects?</vt:lpstr>
      <vt:lpstr>PHP OOP - Classes and Objects</vt:lpstr>
      <vt:lpstr>PHP OOP - Constructor</vt:lpstr>
      <vt:lpstr>PHP OOP - Destructor</vt:lpstr>
      <vt:lpstr>PHP OOP - Access Modifiers</vt:lpstr>
      <vt:lpstr>PHP OOP - Inheritance</vt:lpstr>
      <vt:lpstr>PHP OOP - Class Constants</vt:lpstr>
      <vt:lpstr>PHP OOP - Abstract Classes</vt:lpstr>
      <vt:lpstr>PowerPoint Presentation</vt:lpstr>
      <vt:lpstr>PHP OOP - Interfaces</vt:lpstr>
      <vt:lpstr>PHP - Interfaces vs. Abstract Classes</vt:lpstr>
      <vt:lpstr>PHP OOP - Traits</vt:lpstr>
      <vt:lpstr>PHP OOP - Static Methods</vt:lpstr>
      <vt:lpstr>PHP OOP - Static Properties</vt:lpstr>
      <vt:lpstr>PHP Namespaces</vt:lpstr>
      <vt:lpstr>PHP Iterables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OOP</dc:title>
  <dc:creator>Ronald Raphael</dc:creator>
  <cp:lastModifiedBy>Ronald Raphael</cp:lastModifiedBy>
  <cp:revision>10</cp:revision>
  <dcterms:created xsi:type="dcterms:W3CDTF">2023-08-21T01:09:34Z</dcterms:created>
  <dcterms:modified xsi:type="dcterms:W3CDTF">2023-08-21T01:40:34Z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