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25"/>
  </p:notesMasterIdLst>
  <p:handoutMasterIdLst>
    <p:handoutMasterId r:id="rId26"/>
  </p:handoutMasterIdLst>
  <p:sldIdLst>
    <p:sldId id="473" r:id="rId2"/>
    <p:sldId id="483" r:id="rId3"/>
    <p:sldId id="474" r:id="rId4"/>
    <p:sldId id="484" r:id="rId5"/>
    <p:sldId id="477" r:id="rId6"/>
    <p:sldId id="485" r:id="rId7"/>
    <p:sldId id="475" r:id="rId8"/>
    <p:sldId id="486" r:id="rId9"/>
    <p:sldId id="493" r:id="rId10"/>
    <p:sldId id="476" r:id="rId11"/>
    <p:sldId id="487" r:id="rId12"/>
    <p:sldId id="478" r:id="rId13"/>
    <p:sldId id="488" r:id="rId14"/>
    <p:sldId id="479" r:id="rId15"/>
    <p:sldId id="489" r:id="rId16"/>
    <p:sldId id="494" r:id="rId17"/>
    <p:sldId id="481" r:id="rId18"/>
    <p:sldId id="490" r:id="rId19"/>
    <p:sldId id="495" r:id="rId20"/>
    <p:sldId id="482" r:id="rId21"/>
    <p:sldId id="491" r:id="rId22"/>
    <p:sldId id="306" r:id="rId23"/>
    <p:sldId id="49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4EBAB7ED-45B7-1043-9DF6-542417A0FD74}">
          <p14:sldIdLst>
            <p14:sldId id="473"/>
            <p14:sldId id="483"/>
            <p14:sldId id="474"/>
            <p14:sldId id="484"/>
            <p14:sldId id="477"/>
            <p14:sldId id="485"/>
            <p14:sldId id="475"/>
            <p14:sldId id="486"/>
            <p14:sldId id="493"/>
            <p14:sldId id="476"/>
            <p14:sldId id="487"/>
            <p14:sldId id="478"/>
            <p14:sldId id="488"/>
            <p14:sldId id="479"/>
            <p14:sldId id="489"/>
            <p14:sldId id="494"/>
            <p14:sldId id="481"/>
            <p14:sldId id="490"/>
            <p14:sldId id="495"/>
            <p14:sldId id="482"/>
            <p14:sldId id="491"/>
            <p14:sldId id="306"/>
            <p14:sldId id="4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E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66531" autoAdjust="0"/>
  </p:normalViewPr>
  <p:slideViewPr>
    <p:cSldViewPr>
      <p:cViewPr varScale="1">
        <p:scale>
          <a:sx n="76" d="100"/>
          <a:sy n="76" d="100"/>
        </p:scale>
        <p:origin x="2232" y="90"/>
      </p:cViewPr>
      <p:guideLst>
        <p:guide orient="horz" pos="2160"/>
        <p:guide pos="2880"/>
      </p:guideLst>
    </p:cSldViewPr>
  </p:slideViewPr>
  <p:outlineViewPr>
    <p:cViewPr>
      <p:scale>
        <a:sx n="33" d="100"/>
        <a:sy n="33" d="100"/>
      </p:scale>
      <p:origin x="0" y="6456"/>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EBB686-4F9C-2649-92B2-8BBF6BA23001}" type="datetimeFigureOut">
              <a:rPr lang="en-US" smtClean="0"/>
              <a:t>8/17/2023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6C07CA-61A6-794D-A32A-2B8281312FAC}" type="slidenum">
              <a:rPr lang="en-US" smtClean="0"/>
              <a:t>‹#›</a:t>
            </a:fld>
            <a:endParaRPr lang="en-US"/>
          </a:p>
        </p:txBody>
      </p:sp>
    </p:spTree>
    <p:extLst>
      <p:ext uri="{BB962C8B-B14F-4D97-AF65-F5344CB8AC3E}">
        <p14:creationId xmlns:p14="http://schemas.microsoft.com/office/powerpoint/2010/main" val="17655987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F60DFD9-06EF-1F4E-A209-951343F675F5}" type="datetimeFigureOut">
              <a:rPr lang="en-US"/>
              <a:pPr/>
              <a:t>8/17/2023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83D9FFB-1E6A-384C-B54C-13B3AA48D15D}" type="slidenum">
              <a:rPr lang="en-US"/>
              <a:pPr/>
              <a:t>‹#›</a:t>
            </a:fld>
            <a:endParaRPr lang="en-US"/>
          </a:p>
        </p:txBody>
      </p:sp>
    </p:spTree>
    <p:extLst>
      <p:ext uri="{BB962C8B-B14F-4D97-AF65-F5344CB8AC3E}">
        <p14:creationId xmlns:p14="http://schemas.microsoft.com/office/powerpoint/2010/main" val="82311136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30000"/>
      </a:spcBef>
      <a:spcAft>
        <a:spcPct val="0"/>
      </a:spcAft>
      <a:defRPr sz="2000" kern="1200">
        <a:solidFill>
          <a:schemeClr val="tx1"/>
        </a:solidFill>
        <a:latin typeface="Times New Roman" panose="02020603050405020304" pitchFamily="18" charset="0"/>
        <a:ea typeface="ＭＳ Ｐゴシック" charset="-128"/>
        <a:cs typeface="Times New Roman" panose="02020603050405020304" pitchFamily="18" charset="0"/>
      </a:defRPr>
    </a:lvl2pPr>
    <a:lvl3pPr marL="914400" algn="l" rtl="0" eaLnBrk="0" fontAlgn="base" hangingPunct="0">
      <a:spcBef>
        <a:spcPct val="30000"/>
      </a:spcBef>
      <a:spcAft>
        <a:spcPct val="0"/>
      </a:spcAft>
      <a:defRPr sz="2000" kern="1200">
        <a:solidFill>
          <a:schemeClr val="tx1"/>
        </a:solidFill>
        <a:latin typeface="Times New Roman" panose="02020603050405020304" pitchFamily="18" charset="0"/>
        <a:ea typeface="ＭＳ Ｐゴシック" charset="-128"/>
        <a:cs typeface="Times New Roman" panose="02020603050405020304" pitchFamily="18" charset="0"/>
      </a:defRPr>
    </a:lvl3pPr>
    <a:lvl4pPr marL="1371600" algn="l" rtl="0" eaLnBrk="0" fontAlgn="base" hangingPunct="0">
      <a:spcBef>
        <a:spcPct val="30000"/>
      </a:spcBef>
      <a:spcAft>
        <a:spcPct val="0"/>
      </a:spcAft>
      <a:defRPr sz="2000" kern="1200">
        <a:solidFill>
          <a:schemeClr val="tx1"/>
        </a:solidFill>
        <a:latin typeface="Times New Roman" panose="02020603050405020304" pitchFamily="18" charset="0"/>
        <a:ea typeface="ＭＳ Ｐゴシック" charset="-128"/>
        <a:cs typeface="Times New Roman" panose="02020603050405020304" pitchFamily="18" charset="0"/>
      </a:defRPr>
    </a:lvl4pPr>
    <a:lvl5pPr marL="1828800" algn="l" rtl="0" eaLnBrk="0" fontAlgn="base" hangingPunct="0">
      <a:spcBef>
        <a:spcPct val="30000"/>
      </a:spcBef>
      <a:spcAft>
        <a:spcPct val="0"/>
      </a:spcAft>
      <a:defRPr sz="2000" kern="1200">
        <a:solidFill>
          <a:schemeClr val="tx1"/>
        </a:solidFill>
        <a:latin typeface="Times New Roman" panose="02020603050405020304" pitchFamily="18" charset="0"/>
        <a:ea typeface="ＭＳ Ｐゴシック" charset="-128"/>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going to be interacting with real businesses, it is important to understand what a business is, how it functions, and some of the challenges that businesspeople face.</a:t>
            </a:r>
          </a:p>
        </p:txBody>
      </p:sp>
      <p:sp>
        <p:nvSpPr>
          <p:cNvPr id="4" name="Slide Number Placeholder 3"/>
          <p:cNvSpPr>
            <a:spLocks noGrp="1"/>
          </p:cNvSpPr>
          <p:nvPr>
            <p:ph type="sldNum" sz="quarter" idx="5"/>
          </p:nvPr>
        </p:nvSpPr>
        <p:spPr/>
        <p:txBody>
          <a:bodyPr/>
          <a:lstStyle/>
          <a:p>
            <a:fld id="{583D9FFB-1E6A-384C-B54C-13B3AA48D15D}" type="slidenum">
              <a:rPr lang="en-US" smtClean="0"/>
              <a:pPr/>
              <a:t>1</a:t>
            </a:fld>
            <a:endParaRPr lang="en-US"/>
          </a:p>
        </p:txBody>
      </p:sp>
    </p:spTree>
    <p:extLst>
      <p:ext uri="{BB962C8B-B14F-4D97-AF65-F5344CB8AC3E}">
        <p14:creationId xmlns:p14="http://schemas.microsoft.com/office/powerpoint/2010/main" val="2130137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9525">
              <a:spcBef>
                <a:spcPts val="75"/>
              </a:spcBef>
            </a:pPr>
            <a:r>
              <a:rPr lang="en-CA" spc="-4" dirty="0">
                <a:latin typeface="Times New Roman" panose="02020603050405020304" pitchFamily="18" charset="0"/>
                <a:cs typeface="Times New Roman" panose="02020603050405020304" pitchFamily="18" charset="0"/>
              </a:rPr>
              <a:t>If you want to become a manager, you need to develop these skills:</a:t>
            </a:r>
          </a:p>
          <a:p>
            <a:pPr marL="9525">
              <a:spcBef>
                <a:spcPts val="75"/>
              </a:spcBef>
            </a:pPr>
            <a:r>
              <a:rPr lang="en-CA" spc="-4" dirty="0">
                <a:latin typeface="Times New Roman" panose="02020603050405020304" pitchFamily="18" charset="0"/>
                <a:cs typeface="Times New Roman" panose="02020603050405020304" pitchFamily="18" charset="0"/>
              </a:rPr>
              <a:t>Be task oriented. Learn how to prioritize work for both yourself and others. Learn how to keep accurate records. Be able to work under the constraints of both time and pressure. Be able to communicate and interact well with others, and finally, have a good understanding of both the company and the business world in general.</a:t>
            </a:r>
          </a:p>
          <a:p>
            <a:pPr marL="9525">
              <a:spcBef>
                <a:spcPts val="75"/>
              </a:spcBef>
            </a:pPr>
            <a:endParaRPr lang="en-CA" u="heavy" spc="-4" dirty="0">
              <a:solidFill>
                <a:srgbClr val="262626"/>
              </a:solidFill>
              <a:uFill>
                <a:solidFill>
                  <a:srgbClr val="323232"/>
                </a:solidFill>
              </a:uFill>
              <a:latin typeface="Times New Roman" panose="02020603050405020304" pitchFamily="18" charset="0"/>
              <a:cs typeface="Times New Roman" panose="02020603050405020304" pitchFamily="18" charset="0"/>
            </a:endParaRPr>
          </a:p>
          <a:p>
            <a:r>
              <a:rPr lang="en-CA" sz="2000" b="0" u="none" spc="-4" dirty="0">
                <a:latin typeface="Times New Roman" panose="02020603050405020304" pitchFamily="18" charset="0"/>
                <a:cs typeface="Times New Roman" panose="02020603050405020304" pitchFamily="18" charset="0"/>
              </a:rPr>
              <a:t>Some of the advantages of being a manager are that you may e</a:t>
            </a:r>
            <a:r>
              <a:rPr lang="en-CA" b="0" u="none" spc="-4" dirty="0">
                <a:solidFill>
                  <a:srgbClr val="262626"/>
                </a:solidFill>
                <a:latin typeface="Times New Roman" panose="02020603050405020304" pitchFamily="18" charset="0"/>
                <a:cs typeface="Times New Roman" panose="02020603050405020304" pitchFamily="18" charset="0"/>
              </a:rPr>
              <a:t>arn more</a:t>
            </a:r>
            <a:r>
              <a:rPr lang="en-CA" b="0" u="none" spc="341" dirty="0">
                <a:solidFill>
                  <a:srgbClr val="262626"/>
                </a:solidFill>
                <a:latin typeface="Times New Roman" panose="02020603050405020304" pitchFamily="18" charset="0"/>
                <a:cs typeface="Times New Roman" panose="02020603050405020304" pitchFamily="18" charset="0"/>
              </a:rPr>
              <a:t> </a:t>
            </a:r>
            <a:r>
              <a:rPr lang="en-CA" b="0" u="none" spc="-4" dirty="0">
                <a:solidFill>
                  <a:srgbClr val="262626"/>
                </a:solidFill>
                <a:latin typeface="Times New Roman" panose="02020603050405020304" pitchFamily="18" charset="0"/>
                <a:cs typeface="Times New Roman" panose="02020603050405020304" pitchFamily="18" charset="0"/>
              </a:rPr>
              <a:t>money, you may be more respected, have some i</a:t>
            </a:r>
            <a:r>
              <a:rPr lang="en-CA" b="0" u="none" dirty="0">
                <a:solidFill>
                  <a:srgbClr val="262626"/>
                </a:solidFill>
                <a:latin typeface="Times New Roman" panose="02020603050405020304" pitchFamily="18" charset="0"/>
                <a:cs typeface="Times New Roman" panose="02020603050405020304" pitchFamily="18" charset="0"/>
              </a:rPr>
              <a:t>nﬂuence &amp;  </a:t>
            </a:r>
            <a:r>
              <a:rPr lang="en-CA" b="0" u="none" spc="-4" dirty="0">
                <a:solidFill>
                  <a:srgbClr val="262626"/>
                </a:solidFill>
                <a:latin typeface="Times New Roman" panose="02020603050405020304" pitchFamily="18" charset="0"/>
                <a:cs typeface="Times New Roman" panose="02020603050405020304" pitchFamily="18" charset="0"/>
              </a:rPr>
              <a:t>authority and you may have greater control of your own time.</a:t>
            </a:r>
            <a:endParaRPr lang="en-CA" b="0" u="none" spc="26" dirty="0">
              <a:solidFill>
                <a:srgbClr val="262626"/>
              </a:solidFill>
              <a:latin typeface="Times New Roman" panose="02020603050405020304" pitchFamily="18" charset="0"/>
              <a:cs typeface="Times New Roman" panose="02020603050405020304" pitchFamily="18" charset="0"/>
            </a:endParaRPr>
          </a:p>
          <a:p>
            <a:pPr marL="9525">
              <a:spcBef>
                <a:spcPts val="1515"/>
              </a:spcBef>
            </a:pPr>
            <a:endParaRPr lang="en-CA" b="0" u="none" spc="26" dirty="0">
              <a:solidFill>
                <a:srgbClr val="262626"/>
              </a:solidFill>
              <a:latin typeface="Times New Roman" panose="02020603050405020304" pitchFamily="18" charset="0"/>
              <a:cs typeface="Times New Roman" panose="02020603050405020304" pitchFamily="18" charset="0"/>
            </a:endParaRPr>
          </a:p>
          <a:p>
            <a:pPr marL="9525">
              <a:spcBef>
                <a:spcPts val="75"/>
              </a:spcBef>
            </a:pPr>
            <a:r>
              <a:rPr lang="en-CA" b="0" u="none" spc="-4" dirty="0">
                <a:solidFill>
                  <a:srgbClr val="262626"/>
                </a:solidFill>
                <a:latin typeface="Times New Roman" panose="02020603050405020304" pitchFamily="18" charset="0"/>
                <a:cs typeface="Times New Roman" panose="02020603050405020304" pitchFamily="18" charset="0"/>
              </a:rPr>
              <a:t>Some of the disadvantages are that managers are often blamed for mistakes and errors, and these can be costly for the company. In that sense, there is less job security than if, for example, you were a member of a union.</a:t>
            </a:r>
          </a:p>
          <a:p>
            <a:pPr marL="9525" indent="0">
              <a:spcBef>
                <a:spcPts val="75"/>
              </a:spcBef>
              <a:buFont typeface="Arial" panose="020B0604020202020204" pitchFamily="34" charset="0"/>
              <a:buNone/>
            </a:pPr>
            <a:endParaRPr lang="en-CA" sz="2000" b="0" u="non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20</a:t>
            </a:fld>
            <a:endParaRPr lang="en-US"/>
          </a:p>
        </p:txBody>
      </p:sp>
    </p:spTree>
    <p:extLst>
      <p:ext uri="{BB962C8B-B14F-4D97-AF65-F5344CB8AC3E}">
        <p14:creationId xmlns:p14="http://schemas.microsoft.com/office/powerpoint/2010/main" val="2982972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21</a:t>
            </a:fld>
            <a:endParaRPr lang="en-US"/>
          </a:p>
        </p:txBody>
      </p:sp>
    </p:spTree>
    <p:extLst>
      <p:ext uri="{BB962C8B-B14F-4D97-AF65-F5344CB8AC3E}">
        <p14:creationId xmlns:p14="http://schemas.microsoft.com/office/powerpoint/2010/main" val="1980748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0" u="none" dirty="0"/>
              <a:t>Perhaps you would rather be an entrepreneur; that is, someone who starts their own business.</a:t>
            </a:r>
          </a:p>
          <a:p>
            <a:r>
              <a:rPr lang="en-US" b="0" u="none" dirty="0"/>
              <a:t>What makes a good entrepreneur?</a:t>
            </a:r>
          </a:p>
          <a:p>
            <a:endParaRPr lang="en-US" b="0" u="none" dirty="0"/>
          </a:p>
          <a:p>
            <a:r>
              <a:rPr lang="en-US" b="0" u="none" dirty="0"/>
              <a:t>Entrepreneurs are</a:t>
            </a:r>
          </a:p>
          <a:p>
            <a:pPr lvl="1"/>
            <a:r>
              <a:rPr lang="en-US" b="0" u="none" dirty="0"/>
              <a:t>Risk-takers</a:t>
            </a:r>
          </a:p>
          <a:p>
            <a:pPr lvl="1"/>
            <a:r>
              <a:rPr lang="en-US" b="0" u="none" dirty="0"/>
              <a:t>Problem solvers</a:t>
            </a:r>
          </a:p>
          <a:p>
            <a:pPr lvl="1"/>
            <a:r>
              <a:rPr lang="en-US" b="0" u="none" dirty="0"/>
              <a:t>Self-confident</a:t>
            </a:r>
          </a:p>
          <a:p>
            <a:pPr lvl="1"/>
            <a:r>
              <a:rPr lang="en-US" b="0" u="none" dirty="0"/>
              <a:t>Innovative</a:t>
            </a:r>
          </a:p>
          <a:p>
            <a:pPr lvl="1"/>
            <a:r>
              <a:rPr lang="en-US" b="0" u="none" dirty="0"/>
              <a:t>Able to work alone</a:t>
            </a:r>
          </a:p>
          <a:p>
            <a:pPr lvl="1"/>
            <a:r>
              <a:rPr lang="en-US" b="0" u="none" dirty="0"/>
              <a:t>And also able to manage others</a:t>
            </a:r>
          </a:p>
          <a:p>
            <a:pPr lvl="1"/>
            <a:endParaRPr lang="en-US" b="0" u="none" dirty="0"/>
          </a:p>
          <a:p>
            <a:pPr marL="12065" indent="0">
              <a:lnSpc>
                <a:spcPct val="100000"/>
              </a:lnSpc>
              <a:spcBef>
                <a:spcPts val="580"/>
              </a:spcBef>
              <a:buFont typeface="Arial"/>
              <a:buNone/>
              <a:tabLst>
                <a:tab pos="355600" algn="l"/>
                <a:tab pos="356235" algn="l"/>
              </a:tabLst>
            </a:pPr>
            <a:r>
              <a:rPr lang="en-CA" sz="2000" dirty="0">
                <a:solidFill>
                  <a:srgbClr val="0D0D0D"/>
                </a:solidFill>
                <a:latin typeface="Times New Roman" panose="02020603050405020304" pitchFamily="18" charset="0"/>
                <a:cs typeface="Times New Roman" panose="02020603050405020304" pitchFamily="18" charset="0"/>
              </a:rPr>
              <a:t>As an employee, or entrepreneur or as a</a:t>
            </a:r>
            <a:r>
              <a:rPr lang="en-CA" sz="2000" spc="-30" dirty="0">
                <a:solidFill>
                  <a:srgbClr val="0D0D0D"/>
                </a:solidFill>
                <a:latin typeface="Times New Roman" panose="02020603050405020304" pitchFamily="18" charset="0"/>
                <a:cs typeface="Times New Roman" panose="02020603050405020304" pitchFamily="18" charset="0"/>
              </a:rPr>
              <a:t> manager, </a:t>
            </a:r>
            <a:r>
              <a:rPr lang="en-CA" sz="2000" spc="-10" dirty="0">
                <a:solidFill>
                  <a:srgbClr val="0D0D0D"/>
                </a:solidFill>
                <a:latin typeface="Times New Roman" panose="02020603050405020304" pitchFamily="18" charset="0"/>
                <a:cs typeface="Times New Roman" panose="02020603050405020304" pitchFamily="18" charset="0"/>
              </a:rPr>
              <a:t>you </a:t>
            </a:r>
            <a:r>
              <a:rPr lang="en-CA" sz="2000" spc="-5" dirty="0">
                <a:solidFill>
                  <a:srgbClr val="0D0D0D"/>
                </a:solidFill>
                <a:latin typeface="Times New Roman" panose="02020603050405020304" pitchFamily="18" charset="0"/>
                <a:cs typeface="Times New Roman" panose="02020603050405020304" pitchFamily="18" charset="0"/>
              </a:rPr>
              <a:t>need </a:t>
            </a:r>
            <a:r>
              <a:rPr lang="en-CA" sz="2000" spc="-15" dirty="0">
                <a:solidFill>
                  <a:srgbClr val="0D0D0D"/>
                </a:solidFill>
                <a:latin typeface="Times New Roman" panose="02020603050405020304" pitchFamily="18" charset="0"/>
                <a:cs typeface="Times New Roman" panose="02020603050405020304" pitchFamily="18" charset="0"/>
              </a:rPr>
              <a:t>to </a:t>
            </a:r>
            <a:r>
              <a:rPr lang="en-CA" sz="2000" spc="-5" dirty="0">
                <a:solidFill>
                  <a:srgbClr val="0D0D0D"/>
                </a:solidFill>
                <a:latin typeface="Times New Roman" panose="02020603050405020304" pitchFamily="18" charset="0"/>
                <a:cs typeface="Times New Roman" panose="02020603050405020304" pitchFamily="18" charset="0"/>
              </a:rPr>
              <a:t>be </a:t>
            </a:r>
            <a:r>
              <a:rPr lang="en-CA" sz="2000" spc="-10" dirty="0">
                <a:solidFill>
                  <a:srgbClr val="0D0D0D"/>
                </a:solidFill>
                <a:latin typeface="Times New Roman" panose="02020603050405020304" pitchFamily="18" charset="0"/>
                <a:cs typeface="Times New Roman" panose="02020603050405020304" pitchFamily="18" charset="0"/>
              </a:rPr>
              <a:t>sensitive </a:t>
            </a:r>
            <a:r>
              <a:rPr lang="en-CA" sz="2000" spc="-15" dirty="0">
                <a:solidFill>
                  <a:srgbClr val="0D0D0D"/>
                </a:solidFill>
                <a:latin typeface="Times New Roman" panose="02020603050405020304" pitchFamily="18" charset="0"/>
                <a:cs typeface="Times New Roman" panose="02020603050405020304" pitchFamily="18" charset="0"/>
              </a:rPr>
              <a:t>to </a:t>
            </a:r>
            <a:r>
              <a:rPr lang="en-CA" sz="2000" spc="-5" dirty="0">
                <a:solidFill>
                  <a:srgbClr val="0D0D0D"/>
                </a:solidFill>
                <a:latin typeface="Times New Roman" panose="02020603050405020304" pitchFamily="18" charset="0"/>
                <a:cs typeface="Times New Roman" panose="02020603050405020304" pitchFamily="18" charset="0"/>
              </a:rPr>
              <a:t>both </a:t>
            </a:r>
            <a:r>
              <a:rPr lang="en-CA" sz="2000" dirty="0">
                <a:solidFill>
                  <a:srgbClr val="0D0D0D"/>
                </a:solidFill>
                <a:latin typeface="Times New Roman" panose="02020603050405020304" pitchFamily="18" charset="0"/>
                <a:cs typeface="Times New Roman" panose="02020603050405020304" pitchFamily="18" charset="0"/>
              </a:rPr>
              <a:t>the </a:t>
            </a:r>
            <a:r>
              <a:rPr lang="en-CA" sz="2000" spc="-15" dirty="0">
                <a:solidFill>
                  <a:srgbClr val="0D0D0D"/>
                </a:solidFill>
                <a:latin typeface="Times New Roman" panose="02020603050405020304" pitchFamily="18" charset="0"/>
                <a:cs typeface="Times New Roman" panose="02020603050405020304" pitchFamily="18" charset="0"/>
              </a:rPr>
              <a:t>negative </a:t>
            </a:r>
            <a:r>
              <a:rPr lang="en-CA" sz="2000" dirty="0">
                <a:solidFill>
                  <a:srgbClr val="0D0D0D"/>
                </a:solidFill>
                <a:latin typeface="Times New Roman" panose="02020603050405020304" pitchFamily="18" charset="0"/>
                <a:cs typeface="Times New Roman" panose="02020603050405020304" pitchFamily="18" charset="0"/>
              </a:rPr>
              <a:t>and  </a:t>
            </a:r>
            <a:r>
              <a:rPr lang="en-CA" sz="2000" spc="-10" dirty="0">
                <a:solidFill>
                  <a:srgbClr val="0D0D0D"/>
                </a:solidFill>
                <a:latin typeface="Times New Roman" panose="02020603050405020304" pitchFamily="18" charset="0"/>
                <a:cs typeface="Times New Roman" panose="02020603050405020304" pitchFamily="18" charset="0"/>
              </a:rPr>
              <a:t>positive </a:t>
            </a:r>
            <a:r>
              <a:rPr lang="en-CA" sz="2000" dirty="0">
                <a:solidFill>
                  <a:srgbClr val="0D0D0D"/>
                </a:solidFill>
                <a:latin typeface="Times New Roman" panose="02020603050405020304" pitchFamily="18" charset="0"/>
                <a:cs typeface="Times New Roman" panose="02020603050405020304" pitchFamily="18" charset="0"/>
              </a:rPr>
              <a:t>impacts </a:t>
            </a:r>
            <a:r>
              <a:rPr lang="en-CA" sz="2000" spc="-5" dirty="0">
                <a:solidFill>
                  <a:srgbClr val="0D0D0D"/>
                </a:solidFill>
                <a:latin typeface="Times New Roman" panose="02020603050405020304" pitchFamily="18" charset="0"/>
                <a:cs typeface="Times New Roman" panose="02020603050405020304" pitchFamily="18" charset="0"/>
              </a:rPr>
              <a:t>of </a:t>
            </a:r>
            <a:r>
              <a:rPr lang="en-CA" sz="2000" spc="-10" dirty="0">
                <a:solidFill>
                  <a:srgbClr val="0D0D0D"/>
                </a:solidFill>
                <a:latin typeface="Times New Roman" panose="02020603050405020304" pitchFamily="18" charset="0"/>
                <a:cs typeface="Times New Roman" panose="02020603050405020304" pitchFamily="18" charset="0"/>
              </a:rPr>
              <a:t>information </a:t>
            </a:r>
            <a:r>
              <a:rPr lang="en-CA" sz="2000" spc="-20" dirty="0">
                <a:solidFill>
                  <a:srgbClr val="0D0D0D"/>
                </a:solidFill>
                <a:latin typeface="Times New Roman" panose="02020603050405020304" pitchFamily="18" charset="0"/>
                <a:cs typeface="Times New Roman" panose="02020603050405020304" pitchFamily="18" charset="0"/>
              </a:rPr>
              <a:t>systems for </a:t>
            </a:r>
            <a:r>
              <a:rPr lang="en-CA" sz="2000" spc="-10" dirty="0">
                <a:solidFill>
                  <a:srgbClr val="0D0D0D"/>
                </a:solidFill>
                <a:latin typeface="Times New Roman" panose="02020603050405020304" pitchFamily="18" charset="0"/>
                <a:cs typeface="Times New Roman" panose="02020603050405020304" pitchFamily="18" charset="0"/>
              </a:rPr>
              <a:t>your </a:t>
            </a:r>
            <a:r>
              <a:rPr lang="en-CA" sz="2000" spc="-5" dirty="0">
                <a:solidFill>
                  <a:srgbClr val="0D0D0D"/>
                </a:solidFill>
                <a:latin typeface="Times New Roman" panose="02020603050405020304" pitchFamily="18" charset="0"/>
                <a:cs typeface="Times New Roman" panose="02020603050405020304" pitchFamily="18" charset="0"/>
              </a:rPr>
              <a:t>firm, your employees, </a:t>
            </a:r>
            <a:r>
              <a:rPr lang="en-CA" sz="2000" dirty="0">
                <a:solidFill>
                  <a:srgbClr val="0D0D0D"/>
                </a:solidFill>
                <a:latin typeface="Times New Roman" panose="02020603050405020304" pitchFamily="18" charset="0"/>
                <a:cs typeface="Times New Roman" panose="02020603050405020304" pitchFamily="18" charset="0"/>
              </a:rPr>
              <a:t>and</a:t>
            </a:r>
            <a:r>
              <a:rPr lang="en-CA" sz="2000" spc="-25" dirty="0">
                <a:solidFill>
                  <a:srgbClr val="0D0D0D"/>
                </a:solidFill>
                <a:latin typeface="Times New Roman" panose="02020603050405020304" pitchFamily="18" charset="0"/>
                <a:cs typeface="Times New Roman" panose="02020603050405020304" pitchFamily="18" charset="0"/>
              </a:rPr>
              <a:t> your </a:t>
            </a:r>
            <a:r>
              <a:rPr lang="en-CA" sz="2000" spc="-15" dirty="0">
                <a:solidFill>
                  <a:srgbClr val="0D0D0D"/>
                </a:solidFill>
                <a:latin typeface="Times New Roman" panose="02020603050405020304" pitchFamily="18" charset="0"/>
                <a:cs typeface="Times New Roman" panose="02020603050405020304" pitchFamily="18" charset="0"/>
              </a:rPr>
              <a:t>customers. </a:t>
            </a:r>
            <a:r>
              <a:rPr lang="en-CA" sz="2000" spc="-65" dirty="0">
                <a:solidFill>
                  <a:srgbClr val="0D0D0D"/>
                </a:solidFill>
                <a:latin typeface="Times New Roman" panose="02020603050405020304" pitchFamily="18" charset="0"/>
                <a:cs typeface="Times New Roman" panose="02020603050405020304" pitchFamily="18" charset="0"/>
              </a:rPr>
              <a:t>You </a:t>
            </a:r>
            <a:r>
              <a:rPr lang="en-CA" sz="2000" dirty="0">
                <a:solidFill>
                  <a:srgbClr val="0D0D0D"/>
                </a:solidFill>
                <a:latin typeface="Times New Roman" panose="02020603050405020304" pitchFamily="18" charset="0"/>
                <a:cs typeface="Times New Roman" panose="02020603050405020304" pitchFamily="18" charset="0"/>
              </a:rPr>
              <a:t>will also </a:t>
            </a:r>
            <a:r>
              <a:rPr lang="en-CA" sz="2000" spc="-5" dirty="0">
                <a:solidFill>
                  <a:srgbClr val="0D0D0D"/>
                </a:solidFill>
                <a:latin typeface="Times New Roman" panose="02020603050405020304" pitchFamily="18" charset="0"/>
                <a:cs typeface="Times New Roman" panose="02020603050405020304" pitchFamily="18" charset="0"/>
              </a:rPr>
              <a:t>need </a:t>
            </a:r>
            <a:r>
              <a:rPr lang="en-CA" sz="2000" spc="-15" dirty="0">
                <a:solidFill>
                  <a:srgbClr val="0D0D0D"/>
                </a:solidFill>
                <a:latin typeface="Times New Roman" panose="02020603050405020304" pitchFamily="18" charset="0"/>
                <a:cs typeface="Times New Roman" panose="02020603050405020304" pitchFamily="18" charset="0"/>
              </a:rPr>
              <a:t>to </a:t>
            </a:r>
            <a:r>
              <a:rPr lang="en-CA" sz="2000" dirty="0">
                <a:solidFill>
                  <a:srgbClr val="0D0D0D"/>
                </a:solidFill>
                <a:latin typeface="Times New Roman" panose="02020603050405020304" pitchFamily="18" charset="0"/>
                <a:cs typeface="Times New Roman" panose="02020603050405020304" pitchFamily="18" charset="0"/>
              </a:rPr>
              <a:t>learn </a:t>
            </a:r>
            <a:r>
              <a:rPr lang="en-CA" sz="2000" spc="-10" dirty="0">
                <a:solidFill>
                  <a:srgbClr val="0D0D0D"/>
                </a:solidFill>
                <a:latin typeface="Times New Roman" panose="02020603050405020304" pitchFamily="18" charset="0"/>
                <a:cs typeface="Times New Roman" panose="02020603050405020304" pitchFamily="18" charset="0"/>
              </a:rPr>
              <a:t>how </a:t>
            </a:r>
            <a:r>
              <a:rPr lang="en-CA" sz="2000" spc="-15" dirty="0">
                <a:solidFill>
                  <a:srgbClr val="0D0D0D"/>
                </a:solidFill>
                <a:latin typeface="Times New Roman" panose="02020603050405020304" pitchFamily="18" charset="0"/>
                <a:cs typeface="Times New Roman" panose="02020603050405020304" pitchFamily="18" charset="0"/>
              </a:rPr>
              <a:t>to </a:t>
            </a:r>
            <a:r>
              <a:rPr lang="en-CA" sz="2000" spc="-10" dirty="0">
                <a:solidFill>
                  <a:srgbClr val="0D0D0D"/>
                </a:solidFill>
                <a:latin typeface="Times New Roman" panose="02020603050405020304" pitchFamily="18" charset="0"/>
                <a:cs typeface="Times New Roman" panose="02020603050405020304" pitchFamily="18" charset="0"/>
              </a:rPr>
              <a:t>resolve </a:t>
            </a:r>
            <a:r>
              <a:rPr lang="en-CA" sz="2000" spc="-5" dirty="0">
                <a:solidFill>
                  <a:srgbClr val="0D0D0D"/>
                </a:solidFill>
                <a:latin typeface="Times New Roman" panose="02020603050405020304" pitchFamily="18" charset="0"/>
                <a:cs typeface="Times New Roman" panose="02020603050405020304" pitchFamily="18" charset="0"/>
              </a:rPr>
              <a:t>ethical dilemmas </a:t>
            </a:r>
            <a:r>
              <a:rPr lang="en-CA" sz="2000" spc="-10" dirty="0">
                <a:solidFill>
                  <a:srgbClr val="0D0D0D"/>
                </a:solidFill>
                <a:latin typeface="Times New Roman" panose="02020603050405020304" pitchFamily="18" charset="0"/>
                <a:cs typeface="Times New Roman" panose="02020603050405020304" pitchFamily="18" charset="0"/>
              </a:rPr>
              <a:t>involving information </a:t>
            </a:r>
            <a:r>
              <a:rPr lang="en-CA" sz="2000" spc="-20" dirty="0">
                <a:solidFill>
                  <a:srgbClr val="0D0D0D"/>
                </a:solidFill>
                <a:latin typeface="Times New Roman" panose="02020603050405020304" pitchFamily="18" charset="0"/>
                <a:cs typeface="Times New Roman" panose="02020603050405020304" pitchFamily="18" charset="0"/>
              </a:rPr>
              <a:t>systems.</a:t>
            </a:r>
            <a:endParaRPr lang="en-CA" sz="2000" dirty="0">
              <a:latin typeface="Times New Roman" panose="02020603050405020304" pitchFamily="18" charset="0"/>
              <a:cs typeface="Times New Roman" panose="02020603050405020304" pitchFamily="18" charset="0"/>
            </a:endParaRPr>
          </a:p>
          <a:p>
            <a:pPr lvl="1"/>
            <a:endParaRPr lang="en-US" b="0" u="none" dirty="0"/>
          </a:p>
          <a:p>
            <a:endParaRPr lang="en-US"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22</a:t>
            </a:fld>
            <a:endParaRPr lang="en-US"/>
          </a:p>
        </p:txBody>
      </p:sp>
    </p:spTree>
    <p:extLst>
      <p:ext uri="{BB962C8B-B14F-4D97-AF65-F5344CB8AC3E}">
        <p14:creationId xmlns:p14="http://schemas.microsoft.com/office/powerpoint/2010/main" val="76358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80975" marR="3810" lvl="0" indent="-171450" algn="l" defTabSz="914400" rtl="0" eaLnBrk="0" fontAlgn="base" latinLnBrk="0" hangingPunct="0">
              <a:lnSpc>
                <a:spcPct val="99000"/>
              </a:lnSpc>
              <a:spcBef>
                <a:spcPts val="94"/>
              </a:spcBef>
              <a:spcAft>
                <a:spcPct val="0"/>
              </a:spcAft>
              <a:buClrTx/>
              <a:buSzTx/>
              <a:buFontTx/>
              <a:buNone/>
              <a:tabLst/>
              <a:defRPr/>
            </a:pPr>
            <a:r>
              <a:rPr lang="en-CA" dirty="0">
                <a:latin typeface="Times New Roman" panose="02020603050405020304" pitchFamily="18" charset="0"/>
                <a:cs typeface="Times New Roman" panose="02020603050405020304" pitchFamily="18" charset="0"/>
              </a:rPr>
              <a:t>A business can be defined as </a:t>
            </a:r>
          </a:p>
          <a:p>
            <a:pPr marL="180975" marR="3810" lvl="0" indent="-171450" algn="l" defTabSz="914400" rtl="0" eaLnBrk="0" fontAlgn="base" latinLnBrk="0" hangingPunct="0">
              <a:lnSpc>
                <a:spcPct val="99000"/>
              </a:lnSpc>
              <a:spcBef>
                <a:spcPts val="94"/>
              </a:spcBef>
              <a:spcAft>
                <a:spcPct val="0"/>
              </a:spcAft>
              <a:buClrTx/>
              <a:buSzTx/>
              <a:buFontTx/>
              <a:buNone/>
              <a:tabLst/>
              <a:defRPr/>
            </a:pPr>
            <a:r>
              <a:rPr lang="en-CA" dirty="0">
                <a:latin typeface="Times New Roman" panose="02020603050405020304" pitchFamily="18" charset="0"/>
                <a:cs typeface="Times New Roman" panose="02020603050405020304" pitchFamily="18" charset="0"/>
              </a:rPr>
              <a:t>an organization that produces or sells goods or services to satisfy the needs, wants and demands of consumers.</a:t>
            </a:r>
          </a:p>
          <a:p>
            <a:pPr marL="180975" marR="3810" lvl="0" indent="-171450" algn="l" defTabSz="914400" rtl="0" eaLnBrk="0" fontAlgn="base" latinLnBrk="0" hangingPunct="0">
              <a:lnSpc>
                <a:spcPct val="99000"/>
              </a:lnSpc>
              <a:spcBef>
                <a:spcPts val="94"/>
              </a:spcBef>
              <a:spcAft>
                <a:spcPct val="0"/>
              </a:spcAft>
              <a:buClrTx/>
              <a:buSzTx/>
              <a:buFontTx/>
              <a:buNone/>
              <a:tabLst/>
              <a:defRPr/>
            </a:pPr>
            <a:r>
              <a:rPr lang="en-CA" dirty="0">
                <a:latin typeface="Times New Roman" panose="02020603050405020304" pitchFamily="18" charset="0"/>
                <a:cs typeface="Times New Roman" panose="02020603050405020304" pitchFamily="18" charset="0"/>
              </a:rPr>
              <a:t>OR as</a:t>
            </a:r>
          </a:p>
          <a:p>
            <a:pPr marL="180975" marR="3810" indent="-171450">
              <a:lnSpc>
                <a:spcPct val="99000"/>
              </a:lnSpc>
              <a:spcBef>
                <a:spcPts val="94"/>
              </a:spcBef>
            </a:pPr>
            <a:r>
              <a:rPr lang="en-CA" sz="2000" b="0" kern="1200" dirty="0">
                <a:solidFill>
                  <a:schemeClr val="tx1"/>
                </a:solidFill>
                <a:latin typeface="Times New Roman" panose="02020603050405020304" pitchFamily="18" charset="0"/>
                <a:ea typeface="+mn-ea"/>
                <a:cs typeface="Times New Roman" panose="02020603050405020304" pitchFamily="18" charset="0"/>
              </a:rPr>
              <a:t>Any commercial activity that seeks profit by providing goods and services to others in exchange for money.</a:t>
            </a:r>
          </a:p>
          <a:p>
            <a:pPr marL="9525"/>
            <a:r>
              <a:rPr lang="en-CA" b="1" spc="-4" dirty="0">
                <a:solidFill>
                  <a:srgbClr val="595959"/>
                </a:solidFill>
                <a:latin typeface="Times New Roman" panose="02020603050405020304" pitchFamily="18" charset="0"/>
                <a:cs typeface="Times New Roman" panose="02020603050405020304" pitchFamily="18" charset="0"/>
              </a:rPr>
              <a:t>Goods are </a:t>
            </a:r>
            <a:r>
              <a:rPr lang="en-CA" spc="-8" dirty="0">
                <a:solidFill>
                  <a:srgbClr val="595959"/>
                </a:solidFill>
                <a:latin typeface="Times New Roman" panose="02020603050405020304" pitchFamily="18" charset="0"/>
                <a:cs typeface="Times New Roman" panose="02020603050405020304" pitchFamily="18" charset="0"/>
              </a:rPr>
              <a:t>physical </a:t>
            </a:r>
            <a:r>
              <a:rPr lang="en-CA" spc="-11" dirty="0">
                <a:solidFill>
                  <a:srgbClr val="595959"/>
                </a:solidFill>
                <a:latin typeface="Times New Roman" panose="02020603050405020304" pitchFamily="18" charset="0"/>
                <a:cs typeface="Times New Roman" panose="02020603050405020304" pitchFamily="18" charset="0"/>
              </a:rPr>
              <a:t>products, and </a:t>
            </a:r>
            <a:r>
              <a:rPr lang="en-CA" b="1" spc="11" dirty="0">
                <a:solidFill>
                  <a:srgbClr val="595959"/>
                </a:solidFill>
                <a:latin typeface="Times New Roman" panose="02020603050405020304" pitchFamily="18" charset="0"/>
                <a:cs typeface="Times New Roman" panose="02020603050405020304" pitchFamily="18" charset="0"/>
              </a:rPr>
              <a:t>Services are </a:t>
            </a:r>
            <a:r>
              <a:rPr lang="en-CA" dirty="0">
                <a:solidFill>
                  <a:srgbClr val="595959"/>
                </a:solidFill>
                <a:latin typeface="Times New Roman" panose="02020603050405020304" pitchFamily="18" charset="0"/>
                <a:cs typeface="Times New Roman" panose="02020603050405020304" pitchFamily="18" charset="0"/>
              </a:rPr>
              <a:t>tasks </a:t>
            </a:r>
            <a:r>
              <a:rPr lang="en-CA" spc="-4" dirty="0">
                <a:solidFill>
                  <a:srgbClr val="595959"/>
                </a:solidFill>
                <a:latin typeface="Times New Roman" panose="02020603050405020304" pitchFamily="18" charset="0"/>
                <a:cs typeface="Times New Roman" panose="02020603050405020304" pitchFamily="18" charset="0"/>
              </a:rPr>
              <a:t>that businesses </a:t>
            </a:r>
            <a:r>
              <a:rPr lang="en-CA" spc="4" dirty="0">
                <a:solidFill>
                  <a:srgbClr val="595959"/>
                </a:solidFill>
                <a:latin typeface="Times New Roman" panose="02020603050405020304" pitchFamily="18" charset="0"/>
                <a:cs typeface="Times New Roman" panose="02020603050405020304" pitchFamily="18" charset="0"/>
              </a:rPr>
              <a:t>perform </a:t>
            </a:r>
            <a:r>
              <a:rPr lang="en-CA" spc="8" dirty="0">
                <a:solidFill>
                  <a:srgbClr val="595959"/>
                </a:solidFill>
                <a:latin typeface="Times New Roman" panose="02020603050405020304" pitchFamily="18" charset="0"/>
                <a:cs typeface="Times New Roman" panose="02020603050405020304" pitchFamily="18" charset="0"/>
              </a:rPr>
              <a:t>for </a:t>
            </a:r>
            <a:r>
              <a:rPr lang="en-CA" spc="-4" dirty="0">
                <a:solidFill>
                  <a:srgbClr val="595959"/>
                </a:solidFill>
                <a:latin typeface="Times New Roman" panose="02020603050405020304" pitchFamily="18" charset="0"/>
                <a:cs typeface="Times New Roman" panose="02020603050405020304" pitchFamily="18" charset="0"/>
              </a:rPr>
              <a:t>consumers. Profit is </a:t>
            </a:r>
            <a:r>
              <a:rPr lang="en-CA" sz="2000" b="0" kern="1200" dirty="0">
                <a:solidFill>
                  <a:schemeClr val="tx1"/>
                </a:solidFill>
                <a:latin typeface="Times New Roman" panose="02020603050405020304" pitchFamily="18" charset="0"/>
                <a:ea typeface="+mn-ea"/>
                <a:cs typeface="Times New Roman" panose="02020603050405020304" pitchFamily="18" charset="0"/>
              </a:rPr>
              <a:t>money left over after a business has paid the cost of providing its goods or services. One goal may be to make a profit.</a:t>
            </a:r>
            <a:endParaRPr lang="en-CA" spc="-4" dirty="0">
              <a:solidFill>
                <a:srgbClr val="595959"/>
              </a:solidFill>
              <a:latin typeface="Times New Roman" panose="02020603050405020304" pitchFamily="18" charset="0"/>
              <a:cs typeface="Times New Roman" panose="02020603050405020304" pitchFamily="18" charset="0"/>
            </a:endParaRPr>
          </a:p>
          <a:p>
            <a:pPr marL="9525"/>
            <a:endParaRPr lang="en-CA" spc="-4" dirty="0">
              <a:solidFill>
                <a:srgbClr val="595959"/>
              </a:solidFill>
              <a:latin typeface="Times New Roman" panose="02020603050405020304" pitchFamily="18" charset="0"/>
              <a:cs typeface="Times New Roman" panose="02020603050405020304" pitchFamily="18" charset="0"/>
            </a:endParaRPr>
          </a:p>
          <a:p>
            <a:pPr marL="9525"/>
            <a:r>
              <a:rPr lang="en-CA" spc="-4" dirty="0">
                <a:solidFill>
                  <a:srgbClr val="595959"/>
                </a:solidFill>
                <a:latin typeface="Times New Roman" panose="02020603050405020304" pitchFamily="18" charset="0"/>
                <a:cs typeface="Times New Roman" panose="02020603050405020304" pitchFamily="18" charset="0"/>
              </a:rPr>
              <a:t>Note that the consumers may be other businesses.</a:t>
            </a:r>
            <a:endParaRPr lang="en-US"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3</a:t>
            </a:fld>
            <a:endParaRPr lang="en-US"/>
          </a:p>
        </p:txBody>
      </p:sp>
    </p:spTree>
    <p:extLst>
      <p:ext uri="{BB962C8B-B14F-4D97-AF65-F5344CB8AC3E}">
        <p14:creationId xmlns:p14="http://schemas.microsoft.com/office/powerpoint/2010/main" val="3949359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0" dirty="0"/>
              <a:t>There are many ways of classifying businesses. We will now take a look at some of the different ways businesses and organizations are structured. It will become important for you to be able to place the business you are trying to help within a classification, so that you can identify some characteristics of the business – without having to pester your client for what to him or her are obvious details.</a:t>
            </a:r>
          </a:p>
          <a:p>
            <a:endParaRPr lang="en-US" b="1" dirty="0"/>
          </a:p>
          <a:p>
            <a:r>
              <a:rPr lang="en-US" b="0" dirty="0"/>
              <a:t>One of the ways of looking at businesses and organizations is to see if they are trying to make a profit or not.</a:t>
            </a:r>
          </a:p>
          <a:p>
            <a:r>
              <a:rPr lang="en-US" b="0" dirty="0"/>
              <a:t>What is meant by “profit”?</a:t>
            </a:r>
          </a:p>
          <a:p>
            <a:r>
              <a:rPr lang="en-US" b="1" dirty="0"/>
              <a:t>A For Profit </a:t>
            </a:r>
            <a:r>
              <a:rPr lang="en-US" b="0" dirty="0"/>
              <a:t>organization’s goal </a:t>
            </a:r>
            <a:r>
              <a:rPr lang="en-US" dirty="0"/>
              <a:t>is to make a profit by supplying goods or services to meet the demands of its clients or customers.</a:t>
            </a:r>
          </a:p>
          <a:p>
            <a:r>
              <a:rPr lang="en-US" b="0" dirty="0"/>
              <a:t>To determine whether a profit has been made, the following formula is used: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000" b="0" dirty="0"/>
              <a:t>Profit (or loss) = Revenue – Expenses and Costs</a:t>
            </a:r>
          </a:p>
          <a:p>
            <a:r>
              <a:rPr lang="en-US" b="0" dirty="0"/>
              <a:t>What are some examples of revenue?</a:t>
            </a:r>
          </a:p>
          <a:p>
            <a:r>
              <a:rPr lang="en-US" b="0" dirty="0"/>
              <a:t>	Fees, sales of goods</a:t>
            </a:r>
          </a:p>
          <a:p>
            <a:r>
              <a:rPr lang="en-US" b="0" dirty="0"/>
              <a:t>What is the difference between expenses and costs</a:t>
            </a:r>
          </a:p>
          <a:p>
            <a:r>
              <a:rPr lang="en-US" b="0" dirty="0"/>
              <a:t>	Expenses are expenditures involved in running a business</a:t>
            </a:r>
          </a:p>
          <a:p>
            <a:r>
              <a:rPr lang="en-US" b="0" dirty="0"/>
              <a:t>	Costs are the amount of money required for each stage of production or </a:t>
            </a:r>
            <a:r>
              <a:rPr lang="en-US" b="0" dirty="0" err="1"/>
              <a:t>opoeration</a:t>
            </a:r>
            <a:endParaRPr lang="en-US" b="0" dirty="0"/>
          </a:p>
          <a:p>
            <a:pPr lvl="1"/>
            <a:r>
              <a:rPr lang="en-US" b="0" dirty="0"/>
              <a:t>	What are some examples?</a:t>
            </a:r>
          </a:p>
          <a:p>
            <a:pPr algn="ctr"/>
            <a:endParaRPr lang="en-US" sz="1950" b="0" dirty="0"/>
          </a:p>
          <a:p>
            <a:r>
              <a:rPr lang="en-US" b="0" dirty="0"/>
              <a:t>A Non-profit raises funds for a specific goal. These are typically charitable organizations.</a:t>
            </a:r>
          </a:p>
          <a:p>
            <a:pPr lvl="1"/>
            <a:endParaRPr lang="en-US" sz="2100" dirty="0"/>
          </a:p>
          <a:p>
            <a:r>
              <a:rPr lang="en-US" b="0" dirty="0"/>
              <a:t>And then there are not-for-profit organizations which are dedicated to raising funds for their membership, such as cooperatives for housing.</a:t>
            </a:r>
          </a:p>
        </p:txBody>
      </p:sp>
      <p:sp>
        <p:nvSpPr>
          <p:cNvPr id="4" name="Slide Number Placeholder 3"/>
          <p:cNvSpPr>
            <a:spLocks noGrp="1"/>
          </p:cNvSpPr>
          <p:nvPr>
            <p:ph type="sldNum" sz="quarter" idx="5"/>
          </p:nvPr>
        </p:nvSpPr>
        <p:spPr/>
        <p:txBody>
          <a:bodyPr/>
          <a:lstStyle/>
          <a:p>
            <a:fld id="{583D9FFB-1E6A-384C-B54C-13B3AA48D15D}" type="slidenum">
              <a:rPr lang="en-US" smtClean="0"/>
              <a:pPr/>
              <a:t>5</a:t>
            </a:fld>
            <a:endParaRPr lang="en-US"/>
          </a:p>
        </p:txBody>
      </p:sp>
    </p:spTree>
    <p:extLst>
      <p:ext uri="{BB962C8B-B14F-4D97-AF65-F5344CB8AC3E}">
        <p14:creationId xmlns:p14="http://schemas.microsoft.com/office/powerpoint/2010/main" val="269818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9525" indent="0">
              <a:spcBef>
                <a:spcPts val="1440"/>
              </a:spcBef>
              <a:buClr>
                <a:srgbClr val="4F81BD"/>
              </a:buClr>
              <a:buSzPct val="75000"/>
              <a:buFont typeface="Arial" panose="020B0604020202020204" pitchFamily="34" charset="0"/>
              <a:buNone/>
              <a:tabLst>
                <a:tab pos="351949" algn="l"/>
                <a:tab pos="352425" algn="l"/>
              </a:tabLst>
            </a:pPr>
            <a:r>
              <a:rPr lang="en-CA" spc="-4" dirty="0">
                <a:solidFill>
                  <a:srgbClr val="595959"/>
                </a:solidFill>
                <a:latin typeface="Times New Roman" panose="02020603050405020304" pitchFamily="18" charset="0"/>
                <a:cs typeface="Times New Roman" panose="02020603050405020304" pitchFamily="18" charset="0"/>
              </a:rPr>
              <a:t>Another way of looking at businesses and organizations is to classify them according to their proprietorships; that is, who owns them.</a:t>
            </a:r>
          </a:p>
          <a:p>
            <a:pPr marL="9525" indent="0">
              <a:spcBef>
                <a:spcPts val="1440"/>
              </a:spcBef>
              <a:buClr>
                <a:srgbClr val="4F81BD"/>
              </a:buClr>
              <a:buSzPct val="75000"/>
              <a:buFont typeface="Arial" panose="020B0604020202020204" pitchFamily="34" charset="0"/>
              <a:buNone/>
              <a:tabLst>
                <a:tab pos="351949" algn="l"/>
                <a:tab pos="352425" algn="l"/>
              </a:tabLst>
            </a:pPr>
            <a:endParaRPr lang="en-CA" spc="-4" dirty="0">
              <a:solidFill>
                <a:srgbClr val="595959"/>
              </a:solidFill>
              <a:latin typeface="Times New Roman" panose="02020603050405020304" pitchFamily="18" charset="0"/>
              <a:cs typeface="Times New Roman" panose="02020603050405020304" pitchFamily="18" charset="0"/>
            </a:endParaRPr>
          </a:p>
          <a:p>
            <a:pPr marL="9525" indent="0">
              <a:spcBef>
                <a:spcPts val="1440"/>
              </a:spcBef>
              <a:buClr>
                <a:srgbClr val="4F81BD"/>
              </a:buClr>
              <a:buSzPct val="75000"/>
              <a:buFont typeface="Arial" panose="020B0604020202020204" pitchFamily="34" charset="0"/>
              <a:buNone/>
              <a:tabLst>
                <a:tab pos="351949" algn="l"/>
                <a:tab pos="352425" algn="l"/>
              </a:tabLst>
            </a:pPr>
            <a:r>
              <a:rPr lang="en-CA" spc="-4" dirty="0">
                <a:solidFill>
                  <a:srgbClr val="595959"/>
                </a:solidFill>
                <a:latin typeface="Times New Roman" panose="02020603050405020304" pitchFamily="18" charset="0"/>
                <a:cs typeface="Times New Roman" panose="02020603050405020304" pitchFamily="18" charset="0"/>
              </a:rPr>
              <a:t>The simplest is the Sole Proprietorship. One person owns the company. Many small businesses are sole proprietorships.</a:t>
            </a:r>
            <a:endParaRPr lang="en-CA" dirty="0">
              <a:latin typeface="Times New Roman" panose="02020603050405020304" pitchFamily="18" charset="0"/>
              <a:cs typeface="Times New Roman" panose="02020603050405020304" pitchFamily="18" charset="0"/>
            </a:endParaRPr>
          </a:p>
          <a:p>
            <a:pPr marL="9525" indent="0">
              <a:spcBef>
                <a:spcPts val="1515"/>
              </a:spcBef>
              <a:buClr>
                <a:srgbClr val="4F81BD"/>
              </a:buClr>
              <a:buSzPct val="75000"/>
              <a:buFont typeface="Arial" panose="020B0604020202020204" pitchFamily="34" charset="0"/>
              <a:buNone/>
              <a:tabLst>
                <a:tab pos="351949" algn="l"/>
                <a:tab pos="352425" algn="l"/>
              </a:tabLst>
            </a:pPr>
            <a:endParaRPr lang="en-CA" spc="-4" dirty="0">
              <a:solidFill>
                <a:srgbClr val="595959"/>
              </a:solidFill>
              <a:latin typeface="Times New Roman" panose="02020603050405020304" pitchFamily="18" charset="0"/>
              <a:cs typeface="Times New Roman" panose="02020603050405020304" pitchFamily="18" charset="0"/>
            </a:endParaRPr>
          </a:p>
          <a:p>
            <a:pPr marL="9525" indent="0">
              <a:spcBef>
                <a:spcPts val="1515"/>
              </a:spcBef>
              <a:buClr>
                <a:srgbClr val="4F81BD"/>
              </a:buClr>
              <a:buSzPct val="75000"/>
              <a:buFont typeface="Arial" panose="020B0604020202020204" pitchFamily="34" charset="0"/>
              <a:buNone/>
              <a:tabLst>
                <a:tab pos="351949" algn="l"/>
                <a:tab pos="352425" algn="l"/>
              </a:tabLst>
            </a:pPr>
            <a:r>
              <a:rPr lang="en-CA" spc="-4" dirty="0">
                <a:solidFill>
                  <a:srgbClr val="595959"/>
                </a:solidFill>
                <a:latin typeface="Times New Roman" panose="02020603050405020304" pitchFamily="18" charset="0"/>
                <a:cs typeface="Times New Roman" panose="02020603050405020304" pitchFamily="18" charset="0"/>
              </a:rPr>
              <a:t>Next we have partnerships. Very often people in a similar profession will band together and form a partnership. Professionals, such as doctors, lawyers, engineers, architects, amongst many others do this. No one partner is superior to another, but there can be exceptions.</a:t>
            </a:r>
          </a:p>
          <a:p>
            <a:pPr marL="9525" marR="0" lvl="0" indent="0" algn="l" defTabSz="914400" rtl="0" eaLnBrk="0" fontAlgn="base" latinLnBrk="0" hangingPunct="0">
              <a:lnSpc>
                <a:spcPct val="100000"/>
              </a:lnSpc>
              <a:spcBef>
                <a:spcPts val="1515"/>
              </a:spcBef>
              <a:spcAft>
                <a:spcPct val="0"/>
              </a:spcAft>
              <a:buClr>
                <a:srgbClr val="4F81BD"/>
              </a:buClr>
              <a:buSzPct val="75000"/>
              <a:buFont typeface="Arial" panose="020B0604020202020204" pitchFamily="34" charset="0"/>
              <a:buNone/>
              <a:tabLst>
                <a:tab pos="351949" algn="l"/>
                <a:tab pos="352425" algn="l"/>
              </a:tabLst>
              <a:defRPr/>
            </a:pPr>
            <a:endParaRPr lang="en-CA" spc="-15" dirty="0">
              <a:solidFill>
                <a:srgbClr val="595959"/>
              </a:solidFill>
              <a:latin typeface="Times New Roman" panose="02020603050405020304" pitchFamily="18" charset="0"/>
              <a:cs typeface="Times New Roman" panose="02020603050405020304" pitchFamily="18" charset="0"/>
            </a:endParaRPr>
          </a:p>
          <a:p>
            <a:pPr marL="9525" marR="0" lvl="0" indent="0" algn="l" defTabSz="914400" rtl="0" eaLnBrk="0" fontAlgn="base" latinLnBrk="0" hangingPunct="0">
              <a:lnSpc>
                <a:spcPct val="100000"/>
              </a:lnSpc>
              <a:spcBef>
                <a:spcPts val="1515"/>
              </a:spcBef>
              <a:spcAft>
                <a:spcPct val="0"/>
              </a:spcAft>
              <a:buClr>
                <a:srgbClr val="4F81BD"/>
              </a:buClr>
              <a:buSzPct val="75000"/>
              <a:buFont typeface="Arial" panose="020B0604020202020204" pitchFamily="34" charset="0"/>
              <a:buNone/>
              <a:tabLst>
                <a:tab pos="351949" algn="l"/>
                <a:tab pos="352425" algn="l"/>
              </a:tabLst>
              <a:defRPr/>
            </a:pPr>
            <a:r>
              <a:rPr lang="en-CA" spc="-15" dirty="0">
                <a:solidFill>
                  <a:srgbClr val="595959"/>
                </a:solidFill>
                <a:latin typeface="Times New Roman" panose="02020603050405020304" pitchFamily="18" charset="0"/>
                <a:cs typeface="Times New Roman" panose="02020603050405020304" pitchFamily="18" charset="0"/>
              </a:rPr>
              <a:t>Cooperatives are owned by their workers or members who buy from the business; e.g., Mountain Equipment Coop, Desjardins, Jake’s.</a:t>
            </a:r>
          </a:p>
          <a:p>
            <a:pPr marL="9525" marR="0" lvl="0" indent="0" algn="l" defTabSz="914400" rtl="0" eaLnBrk="0" fontAlgn="base" latinLnBrk="0" hangingPunct="0">
              <a:lnSpc>
                <a:spcPct val="100000"/>
              </a:lnSpc>
              <a:spcBef>
                <a:spcPts val="1515"/>
              </a:spcBef>
              <a:spcAft>
                <a:spcPct val="0"/>
              </a:spcAft>
              <a:buClr>
                <a:srgbClr val="4F81BD"/>
              </a:buClr>
              <a:buSzPct val="75000"/>
              <a:buFont typeface="Arial" panose="020B0604020202020204" pitchFamily="34" charset="0"/>
              <a:buNone/>
              <a:tabLst>
                <a:tab pos="351949" algn="l"/>
                <a:tab pos="352425" algn="l"/>
              </a:tabLst>
              <a:defRPr/>
            </a:pPr>
            <a:endParaRPr lang="en-CA" spc="-15" dirty="0">
              <a:solidFill>
                <a:srgbClr val="595959"/>
              </a:solidFill>
              <a:latin typeface="Times New Roman" panose="02020603050405020304" pitchFamily="18" charset="0"/>
              <a:cs typeface="Times New Roman" panose="02020603050405020304" pitchFamily="18" charset="0"/>
            </a:endParaRPr>
          </a:p>
          <a:p>
            <a:pPr marL="9525" marR="0" lvl="0" indent="0" algn="l" defTabSz="914400" rtl="0" eaLnBrk="0" fontAlgn="base" latinLnBrk="0" hangingPunct="0">
              <a:lnSpc>
                <a:spcPct val="100000"/>
              </a:lnSpc>
              <a:spcBef>
                <a:spcPts val="1515"/>
              </a:spcBef>
              <a:spcAft>
                <a:spcPct val="0"/>
              </a:spcAft>
              <a:buClr>
                <a:srgbClr val="4F81BD"/>
              </a:buClr>
              <a:buSzPct val="75000"/>
              <a:buFont typeface="Arial" panose="020B0604020202020204" pitchFamily="34" charset="0"/>
              <a:buNone/>
              <a:tabLst>
                <a:tab pos="351949" algn="l"/>
                <a:tab pos="352425" algn="l"/>
              </a:tabLst>
              <a:defRPr/>
            </a:pPr>
            <a:r>
              <a:rPr lang="en-CA" spc="-15" dirty="0">
                <a:solidFill>
                  <a:srgbClr val="595959"/>
                </a:solidFill>
                <a:latin typeface="Times New Roman" panose="02020603050405020304" pitchFamily="18" charset="0"/>
                <a:cs typeface="Times New Roman" panose="02020603050405020304" pitchFamily="18" charset="0"/>
              </a:rPr>
              <a:t>Franchises can have any form of ownership, but they use another business’s name and processes; e.g., Tim Horton’s</a:t>
            </a:r>
            <a:endParaRPr lang="en-CA" dirty="0">
              <a:latin typeface="Times New Roman" panose="02020603050405020304" pitchFamily="18" charset="0"/>
              <a:cs typeface="Times New Roman" panose="02020603050405020304" pitchFamily="18" charset="0"/>
            </a:endParaRPr>
          </a:p>
          <a:p>
            <a:pPr marL="9525" indent="0">
              <a:spcBef>
                <a:spcPts val="1515"/>
              </a:spcBef>
              <a:buClr>
                <a:srgbClr val="4F81BD"/>
              </a:buClr>
              <a:buSzPct val="75000"/>
              <a:buFont typeface="Arial" panose="020B0604020202020204" pitchFamily="34" charset="0"/>
              <a:buNone/>
              <a:tabLst>
                <a:tab pos="351949" algn="l"/>
                <a:tab pos="352425" algn="l"/>
              </a:tabLst>
            </a:pPr>
            <a:endParaRPr lang="en-CA" dirty="0">
              <a:latin typeface="Times New Roman" panose="02020603050405020304" pitchFamily="18" charset="0"/>
              <a:cs typeface="Times New Roman" panose="02020603050405020304" pitchFamily="18" charset="0"/>
            </a:endParaRPr>
          </a:p>
          <a:p>
            <a:pPr marL="9525" indent="0">
              <a:spcBef>
                <a:spcPts val="1515"/>
              </a:spcBef>
              <a:buClr>
                <a:srgbClr val="4F81BD"/>
              </a:buClr>
              <a:buSzPct val="75000"/>
              <a:buFont typeface="Arial" panose="020B0604020202020204" pitchFamily="34" charset="0"/>
              <a:buNone/>
              <a:tabLst>
                <a:tab pos="351949" algn="l"/>
                <a:tab pos="352425" algn="l"/>
              </a:tabLst>
            </a:pPr>
            <a:r>
              <a:rPr lang="en-CA" dirty="0">
                <a:latin typeface="Times New Roman" panose="02020603050405020304" pitchFamily="18" charset="0"/>
                <a:cs typeface="Times New Roman" panose="02020603050405020304" pitchFamily="18" charset="0"/>
              </a:rPr>
              <a:t>And finally, </a:t>
            </a:r>
            <a:r>
              <a:rPr lang="en-CA" spc="-4" dirty="0">
                <a:solidFill>
                  <a:srgbClr val="595959"/>
                </a:solidFill>
                <a:latin typeface="Times New Roman" panose="02020603050405020304" pitchFamily="18" charset="0"/>
                <a:cs typeface="Times New Roman" panose="02020603050405020304" pitchFamily="18" charset="0"/>
              </a:rPr>
              <a:t>Corporations which are considered artificial persons and owned by shareholders.</a:t>
            </a:r>
          </a:p>
          <a:p>
            <a:pPr marL="9525" indent="0">
              <a:spcBef>
                <a:spcPts val="1515"/>
              </a:spcBef>
              <a:buClr>
                <a:srgbClr val="4F81BD"/>
              </a:buClr>
              <a:buSzPct val="75000"/>
              <a:buFont typeface="Arial" panose="020B0604020202020204" pitchFamily="34" charset="0"/>
              <a:buNone/>
              <a:tabLst>
                <a:tab pos="351949" algn="l"/>
                <a:tab pos="352425" algn="l"/>
              </a:tabLst>
            </a:pPr>
            <a:endParaRPr lang="en-CA" spc="-4" dirty="0">
              <a:solidFill>
                <a:srgbClr val="595959"/>
              </a:solidFill>
              <a:latin typeface="Times New Roman" panose="02020603050405020304" pitchFamily="18" charset="0"/>
              <a:cs typeface="Times New Roman" panose="02020603050405020304" pitchFamily="18" charset="0"/>
            </a:endParaRPr>
          </a:p>
          <a:p>
            <a:pPr marL="9525" indent="0">
              <a:spcBef>
                <a:spcPts val="1515"/>
              </a:spcBef>
              <a:buClr>
                <a:srgbClr val="4F81BD"/>
              </a:buClr>
              <a:buSzPct val="75000"/>
              <a:buFont typeface="Arial" panose="020B0604020202020204" pitchFamily="34" charset="0"/>
              <a:buNone/>
              <a:tabLst>
                <a:tab pos="351949" algn="l"/>
                <a:tab pos="352425" algn="l"/>
              </a:tabLst>
            </a:pPr>
            <a:r>
              <a:rPr lang="en-CA" spc="-4" dirty="0">
                <a:solidFill>
                  <a:srgbClr val="595959"/>
                </a:solidFill>
                <a:latin typeface="Times New Roman" panose="02020603050405020304" pitchFamily="18" charset="0"/>
                <a:cs typeface="Times New Roman" panose="02020603050405020304" pitchFamily="18" charset="0"/>
              </a:rPr>
              <a:t>Each form has its advantages and disadvantages, but we are not going onto that detail here.</a:t>
            </a:r>
            <a:endParaRPr lang="en-CA"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7</a:t>
            </a:fld>
            <a:endParaRPr lang="en-US"/>
          </a:p>
        </p:txBody>
      </p:sp>
    </p:spTree>
    <p:extLst>
      <p:ext uri="{BB962C8B-B14F-4D97-AF65-F5344CB8AC3E}">
        <p14:creationId xmlns:p14="http://schemas.microsoft.com/office/powerpoint/2010/main" val="214949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9525" rtl="0" eaLnBrk="0" fontAlgn="base" hangingPunct="0">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We can also classify businesses according to their type.</a:t>
            </a:r>
          </a:p>
          <a:p>
            <a:pPr marL="9525" rtl="0" eaLnBrk="0" fontAlgn="base" hangingPunct="0">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There are Producers:</a:t>
            </a:r>
          </a:p>
          <a:p>
            <a:pPr marL="9525" rtl="0" eaLnBrk="0" fontAlgn="base" hangingPunct="0">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	A business that gathers raw goods</a:t>
            </a:r>
          </a:p>
          <a:p>
            <a:pPr marL="466725" lvl="1" rtl="0" eaLnBrk="0" fontAlgn="base" hangingPunct="0">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	Examples: Agriculture, Mining, Fishing, Forestry</a:t>
            </a:r>
          </a:p>
          <a:p>
            <a:pPr marL="9525" lvl="0" rtl="0" eaLnBrk="0" fontAlgn="base" hangingPunct="0">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Then there are Processors, who change raw materials into more finished products.</a:t>
            </a:r>
          </a:p>
          <a:p>
            <a:pPr marL="466725" marR="548640" lvl="1" indent="-171450" algn="l" rtl="0" eaLnBrk="0" fontAlgn="base" hangingPunct="0">
              <a:lnSpc>
                <a:spcPct val="100699"/>
              </a:lnSpc>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	Some examples are Sugar cane to Sugar, Crude oil to Gasoline, Iron to Steel</a:t>
            </a:r>
          </a:p>
          <a:p>
            <a:pPr marL="9525" rtl="0" eaLnBrk="0" fontAlgn="base" hangingPunct="0">
              <a:spcBef>
                <a:spcPts val="1440"/>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And Manufacturers who make finished products out of processed goods. </a:t>
            </a:r>
          </a:p>
          <a:p>
            <a:pPr marL="9525" rtl="0" eaLnBrk="0" fontAlgn="base" hangingPunct="0">
              <a:spcBef>
                <a:spcPts val="1440"/>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	Examples of finished goods are Cars, DVD’s, Computers</a:t>
            </a:r>
          </a:p>
          <a:p>
            <a:pPr marL="9525" rtl="0" eaLnBrk="0" fontAlgn="base" hangingPunct="0">
              <a:spcBef>
                <a:spcPts val="151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There are Intermediaries &amp; Wholesalers. An Intermediary is a business that moves goods from one business to another; they buy goods, store them, &amp; resell them. A Wholesaler Distributes goods. For Example, they buy products in large quantities from manufacturers and sells smaller quantities to retailers.</a:t>
            </a:r>
          </a:p>
          <a:p>
            <a:pPr marL="9525" rtl="0" eaLnBrk="0" fontAlgn="base" hangingPunct="0">
              <a:spcBef>
                <a:spcPts val="1515"/>
              </a:spcBef>
              <a:spcAft>
                <a:spcPct val="0"/>
              </a:spcAft>
            </a:pPr>
            <a:endParaRPr lang="en-CA" sz="2000" kern="1200" spc="-4" dirty="0">
              <a:solidFill>
                <a:srgbClr val="595959"/>
              </a:solidFill>
              <a:latin typeface="Times New Roman" panose="02020603050405020304" pitchFamily="18" charset="0"/>
              <a:ea typeface="+mn-ea"/>
              <a:cs typeface="Times New Roman" panose="02020603050405020304" pitchFamily="18" charset="0"/>
            </a:endParaRPr>
          </a:p>
          <a:p>
            <a:pPr marL="9525" rtl="0" eaLnBrk="0" fontAlgn="base" hangingPunct="0">
              <a:spcBef>
                <a:spcPts val="151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Finally, we come to Retailers &amp; Service Businesses. The Retailer purchases goods from a wholesaler and then sells them to consumers who are the final buyers of the goods, such as Auto dealers and Grocery stores. A service business performs tasks rather than providing goods, such as medical clinics, law firms and dog walkers.</a:t>
            </a:r>
          </a:p>
          <a:p>
            <a:pPr marL="9525">
              <a:spcBef>
                <a:spcPts val="1515"/>
              </a:spcBef>
            </a:pPr>
            <a:endParaRPr lang="en-CA" sz="2000" dirty="0">
              <a:latin typeface="Times New Roman" panose="02020603050405020304" pitchFamily="18" charset="0"/>
              <a:cs typeface="Times New Roman" panose="02020603050405020304" pitchFamily="18" charset="0"/>
            </a:endParaRPr>
          </a:p>
          <a:p>
            <a:pPr marL="9525">
              <a:spcBef>
                <a:spcPts val="1515"/>
              </a:spcBef>
            </a:pPr>
            <a:r>
              <a:rPr lang="en-CA" sz="2000" dirty="0">
                <a:latin typeface="Times New Roman" panose="02020603050405020304" pitchFamily="18" charset="0"/>
                <a:cs typeface="Times New Roman" panose="02020603050405020304" pitchFamily="18" charset="0"/>
              </a:rPr>
              <a:t>It is worth noting that </a:t>
            </a:r>
            <a:r>
              <a:rPr lang="en-US" sz="2000" dirty="0">
                <a:latin typeface="Times New Roman" panose="02020603050405020304" pitchFamily="18" charset="0"/>
                <a:cs typeface="Times New Roman" panose="02020603050405020304" pitchFamily="18" charset="0"/>
              </a:rPr>
              <a:t>service-oriented and goods-producing (manufacturing) companies operate differently.</a:t>
            </a:r>
          </a:p>
          <a:p>
            <a:pPr marL="9525">
              <a:spcBef>
                <a:spcPts val="1515"/>
              </a:spcBef>
            </a:pPr>
            <a:endParaRPr lang="en-CA"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3D9FFB-1E6A-384C-B54C-13B3AA48D15D}" type="slidenum">
              <a:rPr lang="en-US" smtClean="0"/>
              <a:pPr/>
              <a:t>10</a:t>
            </a:fld>
            <a:endParaRPr lang="en-US"/>
          </a:p>
        </p:txBody>
      </p:sp>
    </p:spTree>
    <p:extLst>
      <p:ext uri="{BB962C8B-B14F-4D97-AF65-F5344CB8AC3E}">
        <p14:creationId xmlns:p14="http://schemas.microsoft.com/office/powerpoint/2010/main" val="642942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000" dirty="0"/>
              <a:t>Another way of looking at businesses is according to their size.</a:t>
            </a:r>
          </a:p>
          <a:p>
            <a:r>
              <a:rPr lang="en-US" sz="2000" dirty="0"/>
              <a:t>Businesses can be local, regional, and/or global.</a:t>
            </a:r>
          </a:p>
          <a:p>
            <a:r>
              <a:rPr lang="en-US" sz="2000" dirty="0"/>
              <a:t>Most businesses are </a:t>
            </a:r>
            <a:r>
              <a:rPr lang="en-US" sz="2000" b="0" u="none" dirty="0"/>
              <a:t>small to medium sized</a:t>
            </a:r>
          </a:p>
          <a:p>
            <a:r>
              <a:rPr lang="en-US" sz="2000" b="0" u="none" dirty="0"/>
              <a:t>They have f</a:t>
            </a:r>
            <a:r>
              <a:rPr lang="en-US" sz="2000" dirty="0"/>
              <a:t>ewer than 500 employees. There are more than 1 million such businesses in Canada, providing jobs for 60% of the Canadian workforce.</a:t>
            </a:r>
          </a:p>
          <a:p>
            <a:endParaRPr lang="en-US" sz="2000" dirty="0"/>
          </a:p>
          <a:p>
            <a:r>
              <a:rPr lang="en-US" sz="2000" dirty="0"/>
              <a:t>Businesses can also be characterized by their channels of distribution; that is, how they actually interact with their customers of clients.</a:t>
            </a:r>
          </a:p>
          <a:p>
            <a:r>
              <a:rPr lang="en-US" sz="2000" dirty="0"/>
              <a:t>They can operate as business to business, B2B, or business to consumer, B2C. They may have a physical presence, like a store, or bricks-and-mortar, or may exist only on the internet as an eBusiness. Some manage to do both.</a:t>
            </a:r>
          </a:p>
          <a:p>
            <a:r>
              <a:rPr lang="en-US" sz="2000" dirty="0"/>
              <a:t>	B2B or B2C or both</a:t>
            </a:r>
          </a:p>
          <a:p>
            <a:r>
              <a:rPr lang="en-US" sz="2000" dirty="0"/>
              <a:t>	Bricks-and-mortar or eBusiness or both</a:t>
            </a:r>
          </a:p>
          <a:p>
            <a:endParaRPr lang="en-US" sz="2100" dirty="0"/>
          </a:p>
          <a:p>
            <a:endParaRPr lang="en-US" sz="2100" dirty="0"/>
          </a:p>
          <a:p>
            <a:endParaRPr lang="en-US"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12</a:t>
            </a:fld>
            <a:endParaRPr lang="en-US"/>
          </a:p>
        </p:txBody>
      </p:sp>
    </p:spTree>
    <p:extLst>
      <p:ext uri="{BB962C8B-B14F-4D97-AF65-F5344CB8AC3E}">
        <p14:creationId xmlns:p14="http://schemas.microsoft.com/office/powerpoint/2010/main" val="5024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9525">
              <a:spcBef>
                <a:spcPts val="75"/>
              </a:spcBef>
              <a:buClr>
                <a:srgbClr val="4F81BD"/>
              </a:buClr>
              <a:buSzPct val="75000"/>
              <a:tabLst>
                <a:tab pos="351949" algn="l"/>
                <a:tab pos="352425" algn="l"/>
              </a:tabLst>
            </a:pPr>
            <a:r>
              <a:rPr lang="en-CA" spc="-11" dirty="0">
                <a:latin typeface="Times New Roman" panose="02020603050405020304" pitchFamily="18" charset="0"/>
                <a:cs typeface="Times New Roman" panose="02020603050405020304" pitchFamily="18" charset="0"/>
              </a:rPr>
              <a:t>There are certain functions that are common to most businesses.</a:t>
            </a:r>
          </a:p>
          <a:p>
            <a:pPr marL="9525">
              <a:spcBef>
                <a:spcPts val="75"/>
              </a:spcBef>
              <a:buClr>
                <a:srgbClr val="4F81BD"/>
              </a:buClr>
              <a:buSzPct val="75000"/>
              <a:tabLst>
                <a:tab pos="351949" algn="l"/>
                <a:tab pos="352425" algn="l"/>
              </a:tabLst>
            </a:pPr>
            <a:endParaRPr lang="en-CA" spc="-11" dirty="0">
              <a:latin typeface="Times New Roman" panose="02020603050405020304" pitchFamily="18" charset="0"/>
              <a:cs typeface="Times New Roman" panose="02020603050405020304" pitchFamily="18" charset="0"/>
            </a:endParaRPr>
          </a:p>
          <a:p>
            <a:pPr marL="9525">
              <a:spcBef>
                <a:spcPts val="75"/>
              </a:spcBef>
              <a:buClr>
                <a:srgbClr val="4F81BD"/>
              </a:buClr>
              <a:buSzPct val="75000"/>
              <a:tabLst>
                <a:tab pos="351949" algn="l"/>
                <a:tab pos="352425" algn="l"/>
              </a:tabLst>
            </a:pPr>
            <a:r>
              <a:rPr lang="en-CA" spc="-11" dirty="0">
                <a:latin typeface="Times New Roman" panose="02020603050405020304" pitchFamily="18" charset="0"/>
                <a:cs typeface="Times New Roman" panose="02020603050405020304" pitchFamily="18" charset="0"/>
              </a:rPr>
              <a:t>Production </a:t>
            </a:r>
            <a:r>
              <a:rPr lang="en-CA" dirty="0">
                <a:latin typeface="Times New Roman" panose="02020603050405020304" pitchFamily="18" charset="0"/>
                <a:cs typeface="Times New Roman" panose="02020603050405020304" pitchFamily="18" charset="0"/>
              </a:rPr>
              <a:t>&amp;</a:t>
            </a:r>
            <a:r>
              <a:rPr lang="en-CA" spc="-23" dirty="0">
                <a:latin typeface="Times New Roman" panose="02020603050405020304" pitchFamily="18" charset="0"/>
                <a:cs typeface="Times New Roman" panose="02020603050405020304" pitchFamily="18" charset="0"/>
              </a:rPr>
              <a:t> </a:t>
            </a:r>
            <a:r>
              <a:rPr lang="en-CA" spc="-19" dirty="0">
                <a:latin typeface="Times New Roman" panose="02020603050405020304" pitchFamily="18" charset="0"/>
                <a:cs typeface="Times New Roman" panose="02020603050405020304" pitchFamily="18" charset="0"/>
              </a:rPr>
              <a:t>Procurement, or operations.</a:t>
            </a:r>
          </a:p>
          <a:p>
            <a:pPr marL="9525">
              <a:spcBef>
                <a:spcPts val="75"/>
              </a:spcBef>
              <a:buClr>
                <a:srgbClr val="4F81BD"/>
              </a:buClr>
              <a:buSzPct val="75000"/>
              <a:tabLst>
                <a:tab pos="351949" algn="l"/>
                <a:tab pos="352425" algn="l"/>
              </a:tabLst>
            </a:pPr>
            <a:r>
              <a:rPr lang="en-CA" spc="-19" dirty="0">
                <a:latin typeface="Times New Roman" panose="02020603050405020304" pitchFamily="18" charset="0"/>
                <a:cs typeface="Times New Roman" panose="02020603050405020304" pitchFamily="18" charset="0"/>
              </a:rPr>
              <a:t>	Production is the p</a:t>
            </a:r>
            <a:r>
              <a:rPr lang="en-CA" spc="-15" dirty="0">
                <a:solidFill>
                  <a:srgbClr val="595959"/>
                </a:solidFill>
                <a:latin typeface="Times New Roman" panose="02020603050405020304" pitchFamily="18" charset="0"/>
                <a:cs typeface="Times New Roman" panose="02020603050405020304" pitchFamily="18" charset="0"/>
              </a:rPr>
              <a:t>rocess </a:t>
            </a:r>
            <a:r>
              <a:rPr lang="en-CA" u="none" spc="-4" dirty="0">
                <a:solidFill>
                  <a:srgbClr val="595959"/>
                </a:solidFill>
                <a:latin typeface="Times New Roman" panose="02020603050405020304" pitchFamily="18" charset="0"/>
                <a:cs typeface="Times New Roman" panose="02020603050405020304" pitchFamily="18" charset="0"/>
              </a:rPr>
              <a:t>of </a:t>
            </a:r>
            <a:r>
              <a:rPr lang="en-CA" u="none" spc="-19" dirty="0">
                <a:solidFill>
                  <a:srgbClr val="595959"/>
                </a:solidFill>
                <a:uFill>
                  <a:solidFill>
                    <a:srgbClr val="6C6C6C"/>
                  </a:solidFill>
                </a:uFill>
                <a:latin typeface="Times New Roman" panose="02020603050405020304" pitchFamily="18" charset="0"/>
                <a:cs typeface="Times New Roman" panose="02020603050405020304" pitchFamily="18" charset="0"/>
              </a:rPr>
              <a:t>creating</a:t>
            </a:r>
            <a:r>
              <a:rPr lang="en-CA" u="none" spc="-19" dirty="0">
                <a:solidFill>
                  <a:srgbClr val="595959"/>
                </a:solidFill>
                <a:latin typeface="Times New Roman" panose="02020603050405020304" pitchFamily="18" charset="0"/>
                <a:cs typeface="Times New Roman" panose="02020603050405020304" pitchFamily="18" charset="0"/>
              </a:rPr>
              <a:t>, </a:t>
            </a:r>
            <a:r>
              <a:rPr lang="en-CA" u="none" spc="-11" dirty="0">
                <a:solidFill>
                  <a:srgbClr val="595959"/>
                </a:solidFill>
                <a:latin typeface="Times New Roman" panose="02020603050405020304" pitchFamily="18" charset="0"/>
                <a:cs typeface="Times New Roman" panose="02020603050405020304" pitchFamily="18" charset="0"/>
              </a:rPr>
              <a:t>expanding,  </a:t>
            </a:r>
            <a:r>
              <a:rPr lang="en-CA"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manufacturing</a:t>
            </a:r>
            <a:r>
              <a:rPr lang="en-CA" u="none" spc="-4" dirty="0">
                <a:solidFill>
                  <a:srgbClr val="595959"/>
                </a:solidFill>
                <a:latin typeface="Times New Roman" panose="02020603050405020304" pitchFamily="18" charset="0"/>
                <a:cs typeface="Times New Roman" panose="02020603050405020304" pitchFamily="18" charset="0"/>
              </a:rPr>
              <a:t>, or </a:t>
            </a:r>
            <a:r>
              <a:rPr lang="en-CA" u="none" spc="-19" dirty="0">
                <a:solidFill>
                  <a:srgbClr val="595959"/>
                </a:solidFill>
                <a:latin typeface="Times New Roman" panose="02020603050405020304" pitchFamily="18" charset="0"/>
                <a:cs typeface="Times New Roman" panose="02020603050405020304" pitchFamily="18" charset="0"/>
              </a:rPr>
              <a:t>improving </a:t>
            </a:r>
            <a:r>
              <a:rPr lang="en-CA"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goods </a:t>
            </a:r>
            <a:r>
              <a:rPr lang="en-CA"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and</a:t>
            </a:r>
            <a:r>
              <a:rPr lang="en-CA" u="none" spc="-98" dirty="0">
                <a:solidFill>
                  <a:srgbClr val="595959"/>
                </a:solidFill>
                <a:uFill>
                  <a:solidFill>
                    <a:srgbClr val="6C6C6C"/>
                  </a:solidFill>
                </a:uFill>
                <a:latin typeface="Times New Roman" panose="02020603050405020304" pitchFamily="18" charset="0"/>
                <a:cs typeface="Times New Roman" panose="02020603050405020304" pitchFamily="18" charset="0"/>
              </a:rPr>
              <a:t> </a:t>
            </a:r>
            <a:r>
              <a:rPr lang="en-CA" u="none" dirty="0">
                <a:solidFill>
                  <a:srgbClr val="595959"/>
                </a:solidFill>
                <a:uFill>
                  <a:solidFill>
                    <a:srgbClr val="6C6C6C"/>
                  </a:solidFill>
                </a:uFill>
                <a:latin typeface="Times New Roman" panose="02020603050405020304" pitchFamily="18" charset="0"/>
                <a:cs typeface="Times New Roman" panose="02020603050405020304" pitchFamily="18" charset="0"/>
              </a:rPr>
              <a:t>services.</a:t>
            </a:r>
            <a:endParaRPr lang="en-CA" b="0" u="none" spc="0" dirty="0">
              <a:solidFill>
                <a:srgbClr val="595959"/>
              </a:solidFill>
              <a:uFill>
                <a:solidFill>
                  <a:srgbClr val="6C6C6C"/>
                </a:solidFill>
              </a:uFill>
              <a:latin typeface="Times New Roman" panose="02020603050405020304" pitchFamily="18" charset="0"/>
              <a:cs typeface="Times New Roman" panose="02020603050405020304" pitchFamily="18" charset="0"/>
            </a:endParaRPr>
          </a:p>
          <a:p>
            <a:pPr marL="9525">
              <a:spcBef>
                <a:spcPts val="75"/>
              </a:spcBef>
              <a:buClr>
                <a:srgbClr val="4F81BD"/>
              </a:buClr>
              <a:buSzPct val="75000"/>
              <a:tabLst>
                <a:tab pos="351949" algn="l"/>
                <a:tab pos="352425" algn="l"/>
              </a:tabLst>
            </a:pPr>
            <a:r>
              <a:rPr lang="en-CA" b="0" u="none" spc="0" dirty="0">
                <a:solidFill>
                  <a:srgbClr val="595959"/>
                </a:solidFill>
                <a:uFill>
                  <a:solidFill>
                    <a:srgbClr val="6C6C6C"/>
                  </a:solidFill>
                </a:u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Procurement means b</a:t>
            </a:r>
            <a:r>
              <a:rPr lang="en-CA" b="0" u="none" dirty="0">
                <a:solidFill>
                  <a:srgbClr val="595959"/>
                </a:solidFill>
                <a:uFill>
                  <a:solidFill>
                    <a:srgbClr val="6C6C6C"/>
                  </a:solidFill>
                </a:uFill>
                <a:latin typeface="Times New Roman" panose="02020603050405020304" pitchFamily="18" charset="0"/>
                <a:cs typeface="Times New Roman" panose="02020603050405020304" pitchFamily="18" charset="0"/>
              </a:rPr>
              <a:t>uying</a:t>
            </a:r>
            <a:r>
              <a:rPr lang="en-CA" b="0" u="none" dirty="0">
                <a:solidFill>
                  <a:srgbClr val="595959"/>
                </a:solid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and </a:t>
            </a:r>
            <a:r>
              <a:rPr lang="en-CA" b="0"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reselling</a:t>
            </a:r>
            <a:r>
              <a:rPr lang="en-CA" b="0" u="none" spc="-11" dirty="0">
                <a:solidFill>
                  <a:srgbClr val="595959"/>
                </a:solidFill>
                <a:latin typeface="Times New Roman" panose="02020603050405020304" pitchFamily="18" charset="0"/>
                <a:cs typeface="Times New Roman" panose="02020603050405020304" pitchFamily="18" charset="0"/>
              </a:rPr>
              <a:t> goods </a:t>
            </a:r>
            <a:r>
              <a:rPr lang="en-CA" b="0" u="none" spc="-4" dirty="0">
                <a:solidFill>
                  <a:srgbClr val="595959"/>
                </a:solidFill>
                <a:latin typeface="Times New Roman" panose="02020603050405020304" pitchFamily="18" charset="0"/>
                <a:cs typeface="Times New Roman" panose="02020603050405020304" pitchFamily="18" charset="0"/>
              </a:rPr>
              <a:t>that </a:t>
            </a:r>
            <a:r>
              <a:rPr lang="en-CA" b="0" u="none" spc="-23" dirty="0">
                <a:solidFill>
                  <a:srgbClr val="595959"/>
                </a:solidFill>
                <a:latin typeface="Times New Roman" panose="02020603050405020304" pitchFamily="18" charset="0"/>
                <a:cs typeface="Times New Roman" panose="02020603050405020304" pitchFamily="18" charset="0"/>
              </a:rPr>
              <a:t>have already </a:t>
            </a:r>
            <a:r>
              <a:rPr lang="en-CA" b="0" u="none" spc="-4" dirty="0">
                <a:solidFill>
                  <a:srgbClr val="595959"/>
                </a:solidFill>
                <a:latin typeface="Times New Roman" panose="02020603050405020304" pitchFamily="18" charset="0"/>
                <a:cs typeface="Times New Roman" panose="02020603050405020304" pitchFamily="18" charset="0"/>
              </a:rPr>
              <a:t>been</a:t>
            </a:r>
            <a:r>
              <a:rPr lang="en-CA" b="0" u="none" spc="34" dirty="0">
                <a:solidFill>
                  <a:srgbClr val="595959"/>
                </a:solidFill>
                <a:latin typeface="Times New Roman" panose="02020603050405020304" pitchFamily="18" charset="0"/>
                <a:cs typeface="Times New Roman" panose="02020603050405020304" pitchFamily="18" charset="0"/>
              </a:rPr>
              <a:t> </a:t>
            </a:r>
            <a:r>
              <a:rPr lang="en-CA" b="0" u="none" spc="-11" dirty="0">
                <a:solidFill>
                  <a:srgbClr val="595959"/>
                </a:solidFill>
                <a:latin typeface="Times New Roman" panose="02020603050405020304" pitchFamily="18" charset="0"/>
                <a:cs typeface="Times New Roman" panose="02020603050405020304" pitchFamily="18" charset="0"/>
              </a:rPr>
              <a:t>produced.</a:t>
            </a:r>
            <a:endParaRPr lang="en-CA" sz="2000" b="0" u="none" spc="0" dirty="0">
              <a:solidFill>
                <a:schemeClr val="tx1"/>
              </a:solidFill>
              <a:latin typeface="Times New Roman" panose="02020603050405020304" pitchFamily="18" charset="0"/>
              <a:cs typeface="Times New Roman" panose="02020603050405020304" pitchFamily="18" charset="0"/>
            </a:endParaRPr>
          </a:p>
          <a:p>
            <a:pPr marL="9525">
              <a:spcBef>
                <a:spcPts val="75"/>
              </a:spcBef>
              <a:buClr>
                <a:srgbClr val="4F81BD"/>
              </a:buClr>
              <a:buSzPct val="75000"/>
              <a:tabLst>
                <a:tab pos="351949" algn="l"/>
                <a:tab pos="352425" algn="l"/>
              </a:tabLst>
            </a:pPr>
            <a:r>
              <a:rPr lang="en-CA" sz="2000" b="0" u="none" spc="0" dirty="0">
                <a:solidFill>
                  <a:schemeClr val="tx1"/>
                </a:solidFill>
                <a:latin typeface="Times New Roman" panose="02020603050405020304" pitchFamily="18" charset="0"/>
                <a:cs typeface="Times New Roman" panose="02020603050405020304" pitchFamily="18" charset="0"/>
              </a:rPr>
              <a:t>	For example, w</a:t>
            </a:r>
            <a:r>
              <a:rPr lang="en-CA" sz="2000" b="0" u="none" spc="-4" dirty="0">
                <a:solidFill>
                  <a:srgbClr val="595959"/>
                </a:solidFill>
                <a:latin typeface="Times New Roman" panose="02020603050405020304" pitchFamily="18" charset="0"/>
                <a:cs typeface="Times New Roman" panose="02020603050405020304" pitchFamily="18" charset="0"/>
              </a:rPr>
              <a:t>holesalers </a:t>
            </a:r>
            <a:r>
              <a:rPr lang="en-CA" sz="2000" b="0" u="none" spc="-8" dirty="0">
                <a:solidFill>
                  <a:srgbClr val="595959"/>
                </a:solidFill>
                <a:latin typeface="Times New Roman" panose="02020603050405020304" pitchFamily="18" charset="0"/>
                <a:cs typeface="Times New Roman" panose="02020603050405020304" pitchFamily="18" charset="0"/>
              </a:rPr>
              <a:t>buy </a:t>
            </a:r>
            <a:r>
              <a:rPr lang="en-CA" sz="2000" b="0" u="none" spc="-11" dirty="0">
                <a:solidFill>
                  <a:srgbClr val="595959"/>
                </a:solidFill>
                <a:latin typeface="Times New Roman" panose="02020603050405020304" pitchFamily="18" charset="0"/>
                <a:cs typeface="Times New Roman" panose="02020603050405020304" pitchFamily="18" charset="0"/>
              </a:rPr>
              <a:t>goods </a:t>
            </a:r>
            <a:r>
              <a:rPr lang="en-CA" sz="2000" b="0" u="none" spc="-19" dirty="0">
                <a:solidFill>
                  <a:srgbClr val="595959"/>
                </a:solidFill>
                <a:latin typeface="Times New Roman" panose="02020603050405020304" pitchFamily="18" charset="0"/>
                <a:cs typeface="Times New Roman" panose="02020603050405020304" pitchFamily="18" charset="0"/>
              </a:rPr>
              <a:t>from </a:t>
            </a:r>
            <a:r>
              <a:rPr lang="en-CA" sz="2000" b="0" u="none" spc="-11" dirty="0">
                <a:solidFill>
                  <a:srgbClr val="595959"/>
                </a:solidFill>
                <a:latin typeface="Times New Roman" panose="02020603050405020304" pitchFamily="18" charset="0"/>
                <a:cs typeface="Times New Roman" panose="02020603050405020304" pitchFamily="18" charset="0"/>
              </a:rPr>
              <a:t>producers </a:t>
            </a:r>
            <a:r>
              <a:rPr lang="en-CA" sz="2000" b="0" u="none" dirty="0">
                <a:solidFill>
                  <a:srgbClr val="595959"/>
                </a:solidFill>
                <a:latin typeface="Times New Roman" panose="02020603050405020304" pitchFamily="18" charset="0"/>
                <a:cs typeface="Times New Roman" panose="02020603050405020304" pitchFamily="18" charset="0"/>
              </a:rPr>
              <a:t>to </a:t>
            </a:r>
            <a:r>
              <a:rPr lang="en-CA" sz="2000" b="0" u="none" spc="-15" dirty="0">
                <a:solidFill>
                  <a:srgbClr val="595959"/>
                </a:solidFill>
                <a:latin typeface="Times New Roman" panose="02020603050405020304" pitchFamily="18" charset="0"/>
                <a:cs typeface="Times New Roman" panose="02020603050405020304" pitchFamily="18" charset="0"/>
              </a:rPr>
              <a:t>resell </a:t>
            </a:r>
            <a:r>
              <a:rPr lang="en-CA" sz="2000" b="0" u="none" dirty="0">
                <a:solidFill>
                  <a:srgbClr val="595959"/>
                </a:solidFill>
                <a:latin typeface="Times New Roman" panose="02020603050405020304" pitchFamily="18" charset="0"/>
                <a:cs typeface="Times New Roman" panose="02020603050405020304" pitchFamily="18" charset="0"/>
              </a:rPr>
              <a:t>to </a:t>
            </a:r>
            <a:r>
              <a:rPr lang="en-CA" sz="2000" b="0" u="none" spc="-11" dirty="0">
                <a:solidFill>
                  <a:srgbClr val="595959"/>
                </a:solidFill>
                <a:latin typeface="Times New Roman" panose="02020603050405020304" pitchFamily="18" charset="0"/>
                <a:cs typeface="Times New Roman" panose="02020603050405020304" pitchFamily="18" charset="0"/>
              </a:rPr>
              <a:t>retailers </a:t>
            </a:r>
            <a:r>
              <a:rPr lang="en-CA" sz="2000" b="0" u="none" spc="-4" dirty="0">
                <a:solidFill>
                  <a:srgbClr val="595959"/>
                </a:solidFill>
                <a:latin typeface="Times New Roman" panose="02020603050405020304" pitchFamily="18" charset="0"/>
                <a:cs typeface="Times New Roman" panose="02020603050405020304" pitchFamily="18" charset="0"/>
              </a:rPr>
              <a:t>and other</a:t>
            </a:r>
            <a:r>
              <a:rPr lang="en-CA" sz="2000" b="0" u="none" spc="23" dirty="0">
                <a:solidFill>
                  <a:srgbClr val="595959"/>
                </a:solidFill>
                <a:latin typeface="Times New Roman" panose="02020603050405020304" pitchFamily="18" charset="0"/>
                <a:cs typeface="Times New Roman" panose="02020603050405020304" pitchFamily="18" charset="0"/>
              </a:rPr>
              <a:t> </a:t>
            </a:r>
            <a:r>
              <a:rPr lang="en-CA" sz="2000" b="0" u="none" spc="-8" dirty="0">
                <a:solidFill>
                  <a:srgbClr val="595959"/>
                </a:solidFill>
                <a:latin typeface="Times New Roman" panose="02020603050405020304" pitchFamily="18" charset="0"/>
                <a:cs typeface="Times New Roman" panose="02020603050405020304" pitchFamily="18" charset="0"/>
              </a:rPr>
              <a:t>wholesalers</a:t>
            </a:r>
            <a:endParaRPr lang="en-CA" sz="2000" b="0" u="none" dirty="0">
              <a:latin typeface="Times New Roman" panose="02020603050405020304" pitchFamily="18" charset="0"/>
              <a:cs typeface="Times New Roman" panose="02020603050405020304" pitchFamily="18" charset="0"/>
            </a:endParaRPr>
          </a:p>
          <a:p>
            <a:pPr marL="9525">
              <a:spcBef>
                <a:spcPts val="75"/>
              </a:spcBef>
              <a:buClr>
                <a:srgbClr val="4F81BD"/>
              </a:buClr>
              <a:buSzPct val="75000"/>
              <a:tabLst>
                <a:tab pos="351949" algn="l"/>
                <a:tab pos="352425" algn="l"/>
              </a:tabLst>
            </a:pPr>
            <a:endParaRPr lang="en-CA" b="0" u="none" dirty="0">
              <a:latin typeface="Times New Roman" panose="02020603050405020304" pitchFamily="18" charset="0"/>
              <a:cs typeface="Times New Roman" panose="02020603050405020304" pitchFamily="18" charset="0"/>
            </a:endParaRPr>
          </a:p>
          <a:p>
            <a:pPr marL="9525">
              <a:spcBef>
                <a:spcPts val="1440"/>
              </a:spcBef>
              <a:buClr>
                <a:srgbClr val="4F81BD"/>
              </a:buClr>
              <a:buSzPct val="75000"/>
              <a:tabLst>
                <a:tab pos="351949" algn="l"/>
                <a:tab pos="352425" algn="l"/>
              </a:tabLst>
            </a:pPr>
            <a:r>
              <a:rPr lang="en-CA" b="0" u="none" spc="-11" dirty="0">
                <a:latin typeface="Times New Roman" panose="02020603050405020304" pitchFamily="18" charset="0"/>
                <a:cs typeface="Times New Roman" panose="02020603050405020304" pitchFamily="18" charset="0"/>
              </a:rPr>
              <a:t>Next is Marketing</a:t>
            </a:r>
            <a:endParaRPr lang="en-CA" b="0" u="none" spc="-11" dirty="0">
              <a:solidFill>
                <a:schemeClr val="tx1"/>
              </a:solidFill>
              <a:latin typeface="Times New Roman" panose="02020603050405020304" pitchFamily="18" charset="0"/>
              <a:cs typeface="Times New Roman" panose="02020603050405020304" pitchFamily="18" charset="0"/>
            </a:endParaRPr>
          </a:p>
          <a:p>
            <a:pPr marL="9525">
              <a:spcBef>
                <a:spcPts val="1440"/>
              </a:spcBef>
              <a:buClr>
                <a:srgbClr val="4F81BD"/>
              </a:buClr>
              <a:buSzPct val="75000"/>
              <a:tabLst>
                <a:tab pos="351949" algn="l"/>
                <a:tab pos="352425" algn="l"/>
              </a:tabLst>
            </a:pPr>
            <a:r>
              <a:rPr lang="en-CA" b="0" u="none" spc="-11" dirty="0">
                <a:solidFill>
                  <a:schemeClr val="tx1"/>
                </a:solidFill>
                <a:latin typeface="Times New Roman" panose="02020603050405020304" pitchFamily="18" charset="0"/>
                <a:cs typeface="Times New Roman" panose="02020603050405020304" pitchFamily="18" charset="0"/>
              </a:rPr>
              <a:t>	</a:t>
            </a:r>
            <a:r>
              <a:rPr lang="en-CA" b="0" u="none" spc="-8" dirty="0">
                <a:solidFill>
                  <a:srgbClr val="595959"/>
                </a:solidFill>
                <a:latin typeface="Times New Roman" panose="02020603050405020304" pitchFamily="18" charset="0"/>
                <a:cs typeface="Times New Roman" panose="02020603050405020304" pitchFamily="18" charset="0"/>
              </a:rPr>
              <a:t>Marketing is the p</a:t>
            </a:r>
            <a:r>
              <a:rPr lang="en-CA" b="0" u="none" spc="-15" dirty="0">
                <a:solidFill>
                  <a:srgbClr val="595959"/>
                </a:solidFill>
                <a:latin typeface="Times New Roman" panose="02020603050405020304" pitchFamily="18" charset="0"/>
                <a:cs typeface="Times New Roman" panose="02020603050405020304" pitchFamily="18" charset="0"/>
              </a:rPr>
              <a:t>rocess </a:t>
            </a:r>
            <a:r>
              <a:rPr lang="en-CA" b="0" u="none" spc="-4" dirty="0">
                <a:solidFill>
                  <a:srgbClr val="595959"/>
                </a:solidFill>
                <a:latin typeface="Times New Roman" panose="02020603050405020304" pitchFamily="18" charset="0"/>
                <a:cs typeface="Times New Roman" panose="02020603050405020304" pitchFamily="18" charset="0"/>
              </a:rPr>
              <a:t>of </a:t>
            </a:r>
            <a:r>
              <a:rPr lang="en-CA" b="0"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planning,</a:t>
            </a:r>
            <a:r>
              <a:rPr lang="en-CA" b="0" u="none" spc="-11" dirty="0">
                <a:solidFill>
                  <a:srgbClr val="595959"/>
                </a:solidFill>
                <a:latin typeface="Times New Roman" panose="02020603050405020304" pitchFamily="18" charset="0"/>
                <a:cs typeface="Times New Roman" panose="02020603050405020304" pitchFamily="18" charset="0"/>
              </a:rPr>
              <a:t> </a:t>
            </a:r>
            <a:r>
              <a:rPr lang="en-CA" b="0" u="none" spc="-8" dirty="0">
                <a:solidFill>
                  <a:srgbClr val="595959"/>
                </a:solidFill>
                <a:latin typeface="Times New Roman" panose="02020603050405020304" pitchFamily="18" charset="0"/>
                <a:cs typeface="Times New Roman" panose="02020603050405020304" pitchFamily="18" charset="0"/>
              </a:rPr>
              <a:t>pricing, </a:t>
            </a:r>
            <a:r>
              <a:rPr lang="en-CA" b="0" u="none" spc="-19" dirty="0">
                <a:solidFill>
                  <a:srgbClr val="595959"/>
                </a:solidFill>
                <a:latin typeface="Times New Roman" panose="02020603050405020304" pitchFamily="18" charset="0"/>
                <a:cs typeface="Times New Roman" panose="02020603050405020304" pitchFamily="18" charset="0"/>
              </a:rPr>
              <a:t>promoting,</a:t>
            </a:r>
            <a:r>
              <a:rPr lang="en-CA" b="0" u="none" spc="-150" dirty="0">
                <a:solidFill>
                  <a:srgbClr val="595959"/>
                </a:solidFill>
                <a:latin typeface="Times New Roman" panose="02020603050405020304" pitchFamily="18" charset="0"/>
                <a:cs typeface="Times New Roman" panose="02020603050405020304" pitchFamily="18" charset="0"/>
              </a:rPr>
              <a:t> </a:t>
            </a:r>
            <a:r>
              <a:rPr lang="en-CA" b="0"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selling</a:t>
            </a:r>
            <a:r>
              <a:rPr lang="en-CA" b="0" u="none" spc="-11" dirty="0">
                <a:solidFill>
                  <a:srgbClr val="595959"/>
                </a:solidFill>
                <a:latin typeface="Times New Roman" panose="02020603050405020304" pitchFamily="18" charset="0"/>
                <a:cs typeface="Times New Roman" panose="02020603050405020304" pitchFamily="18" charset="0"/>
              </a:rPr>
              <a:t>,</a:t>
            </a:r>
            <a:r>
              <a:rPr lang="en-CA" b="0" u="none" spc="-150" dirty="0">
                <a:solidFill>
                  <a:srgbClr val="595959"/>
                </a:solid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and </a:t>
            </a:r>
            <a:r>
              <a:rPr lang="en-CA" b="0" u="none" dirty="0">
                <a:solidFill>
                  <a:srgbClr val="595959"/>
                </a:solidFill>
                <a:latin typeface="Times New Roman" panose="02020603050405020304" pitchFamily="18" charset="0"/>
                <a:cs typeface="Times New Roman" panose="02020603050405020304" pitchFamily="18" charset="0"/>
              </a:rPr>
              <a:t>distributing</a:t>
            </a:r>
            <a:r>
              <a:rPr lang="en-CA" b="0" u="none" spc="-8" dirty="0">
                <a:solidFill>
                  <a:srgbClr val="595959"/>
                </a:solidFill>
                <a:latin typeface="Times New Roman" panose="02020603050405020304" pitchFamily="18" charset="0"/>
                <a:cs typeface="Times New Roman" panose="02020603050405020304" pitchFamily="18" charset="0"/>
              </a:rPr>
              <a:t> </a:t>
            </a:r>
            <a:r>
              <a:rPr lang="en-CA" b="0" u="none" dirty="0">
                <a:solidFill>
                  <a:srgbClr val="595959"/>
                </a:solidFill>
                <a:latin typeface="Times New Roman" panose="02020603050405020304" pitchFamily="18" charset="0"/>
                <a:cs typeface="Times New Roman" panose="02020603050405020304" pitchFamily="18" charset="0"/>
              </a:rPr>
              <a:t>ideas,</a:t>
            </a:r>
            <a:r>
              <a:rPr lang="en-CA" b="0" u="none" spc="-146" dirty="0">
                <a:solidFill>
                  <a:srgbClr val="595959"/>
                </a:solidFill>
                <a:latin typeface="Times New Roman" panose="02020603050405020304" pitchFamily="18" charset="0"/>
                <a:cs typeface="Times New Roman" panose="02020603050405020304" pitchFamily="18" charset="0"/>
              </a:rPr>
              <a:t> </a:t>
            </a:r>
            <a:r>
              <a:rPr lang="en-CA" b="0" u="none" spc="-8" dirty="0">
                <a:solidFill>
                  <a:srgbClr val="595959"/>
                </a:solidFill>
                <a:latin typeface="Times New Roman" panose="02020603050405020304" pitchFamily="18" charset="0"/>
                <a:cs typeface="Times New Roman" panose="02020603050405020304" pitchFamily="18" charset="0"/>
              </a:rPr>
              <a:t>goods, </a:t>
            </a:r>
            <a:r>
              <a:rPr lang="en-CA" b="0" u="none" spc="-4" dirty="0">
                <a:solidFill>
                  <a:srgbClr val="595959"/>
                </a:solidFill>
                <a:latin typeface="Times New Roman" panose="02020603050405020304" pitchFamily="18" charset="0"/>
                <a:cs typeface="Times New Roman" panose="02020603050405020304" pitchFamily="18" charset="0"/>
              </a:rPr>
              <a:t>and </a:t>
            </a:r>
            <a:r>
              <a:rPr lang="en-CA" b="0" u="none" dirty="0">
                <a:solidFill>
                  <a:srgbClr val="595959"/>
                </a:solidFill>
                <a:latin typeface="Times New Roman" panose="02020603050405020304" pitchFamily="18" charset="0"/>
                <a:cs typeface="Times New Roman" panose="02020603050405020304" pitchFamily="18" charset="0"/>
              </a:rPr>
              <a:t>services. It i</a:t>
            </a:r>
            <a:r>
              <a:rPr lang="en-CA" b="0" u="none" spc="-23" dirty="0">
                <a:solidFill>
                  <a:srgbClr val="595959"/>
                </a:solidFill>
                <a:latin typeface="Times New Roman" panose="02020603050405020304" pitchFamily="18" charset="0"/>
                <a:cs typeface="Times New Roman" panose="02020603050405020304" pitchFamily="18" charset="0"/>
              </a:rPr>
              <a:t>nvolves </a:t>
            </a:r>
            <a:r>
              <a:rPr lang="en-CA" b="0" u="none" spc="-8" dirty="0">
                <a:solidFill>
                  <a:srgbClr val="595959"/>
                </a:solidFill>
                <a:latin typeface="Times New Roman" panose="02020603050405020304" pitchFamily="18" charset="0"/>
                <a:cs typeface="Times New Roman" panose="02020603050405020304" pitchFamily="18" charset="0"/>
              </a:rPr>
              <a:t>getting </a:t>
            </a: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consumers </a:t>
            </a:r>
            <a:r>
              <a:rPr lang="en-CA" b="0" u="none" dirty="0">
                <a:solidFill>
                  <a:srgbClr val="595959"/>
                </a:solidFill>
                <a:uFill>
                  <a:solidFill>
                    <a:srgbClr val="6C6C6C"/>
                  </a:solidFill>
                </a:uFill>
                <a:latin typeface="Times New Roman" panose="02020603050405020304" pitchFamily="18" charset="0"/>
                <a:cs typeface="Times New Roman" panose="02020603050405020304" pitchFamily="18" charset="0"/>
              </a:rPr>
              <a:t>to </a:t>
            </a:r>
            <a:r>
              <a:rPr lang="en-CA" b="0" u="none" spc="-8" dirty="0">
                <a:solidFill>
                  <a:srgbClr val="595959"/>
                </a:solidFill>
                <a:uFill>
                  <a:solidFill>
                    <a:srgbClr val="6C6C6C"/>
                  </a:solidFill>
                </a:uFill>
                <a:latin typeface="Times New Roman" panose="02020603050405020304" pitchFamily="18" charset="0"/>
                <a:cs typeface="Times New Roman" panose="02020603050405020304" pitchFamily="18" charset="0"/>
              </a:rPr>
              <a:t>buy </a:t>
            </a:r>
            <a:r>
              <a:rPr lang="en-CA" b="0" u="none" dirty="0">
                <a:solidFill>
                  <a:srgbClr val="595959"/>
                </a:solidFill>
                <a:latin typeface="Times New Roman" panose="02020603050405020304" pitchFamily="18" charset="0"/>
                <a:cs typeface="Times New Roman" panose="02020603050405020304" pitchFamily="18" charset="0"/>
              </a:rPr>
              <a:t>a </a:t>
            </a:r>
            <a:r>
              <a:rPr lang="en-CA" b="0" u="none" spc="-11" dirty="0">
                <a:solidFill>
                  <a:srgbClr val="595959"/>
                </a:solidFill>
                <a:latin typeface="Times New Roman" panose="02020603050405020304" pitchFamily="18" charset="0"/>
                <a:cs typeface="Times New Roman" panose="02020603050405020304" pitchFamily="18" charset="0"/>
              </a:rPr>
              <a:t>product </a:t>
            </a:r>
            <a:r>
              <a:rPr lang="en-CA" b="0" u="none" spc="-4" dirty="0">
                <a:solidFill>
                  <a:srgbClr val="595959"/>
                </a:solidFill>
                <a:latin typeface="Times New Roman" panose="02020603050405020304" pitchFamily="18" charset="0"/>
                <a:cs typeface="Times New Roman" panose="02020603050405020304" pitchFamily="18" charset="0"/>
              </a:rPr>
              <a:t>or  </a:t>
            </a:r>
            <a:r>
              <a:rPr lang="en-CA" b="0" u="none" spc="4" dirty="0">
                <a:solidFill>
                  <a:srgbClr val="595959"/>
                </a:solidFill>
                <a:latin typeface="Times New Roman" panose="02020603050405020304" pitchFamily="18" charset="0"/>
                <a:cs typeface="Times New Roman" panose="02020603050405020304" pitchFamily="18" charset="0"/>
              </a:rPr>
              <a:t>service. To perform this function companies m</a:t>
            </a:r>
            <a:r>
              <a:rPr lang="en-CA" b="0" u="none" spc="-15" dirty="0">
                <a:solidFill>
                  <a:srgbClr val="595959"/>
                </a:solidFill>
                <a:latin typeface="Times New Roman" panose="02020603050405020304" pitchFamily="18" charset="0"/>
                <a:cs typeface="Times New Roman" panose="02020603050405020304" pitchFamily="18" charset="0"/>
              </a:rPr>
              <a:t>ake </a:t>
            </a:r>
            <a:r>
              <a:rPr lang="en-CA" b="0" u="none" spc="-4" dirty="0">
                <a:solidFill>
                  <a:srgbClr val="595959"/>
                </a:solidFill>
                <a:latin typeface="Times New Roman" panose="02020603050405020304" pitchFamily="18" charset="0"/>
                <a:cs typeface="Times New Roman" panose="02020603050405020304" pitchFamily="18" charset="0"/>
              </a:rPr>
              <a:t>decisions based on m</a:t>
            </a:r>
            <a:r>
              <a:rPr lang="en-CA" b="0" u="none" spc="-19" dirty="0">
                <a:solidFill>
                  <a:srgbClr val="595959"/>
                </a:solidFill>
                <a:latin typeface="Times New Roman" panose="02020603050405020304" pitchFamily="18" charset="0"/>
                <a:cs typeface="Times New Roman" panose="02020603050405020304" pitchFamily="18" charset="0"/>
              </a:rPr>
              <a:t>arket </a:t>
            </a:r>
            <a:r>
              <a:rPr lang="en-CA" b="0" u="none" spc="-23" dirty="0">
                <a:solidFill>
                  <a:srgbClr val="595959"/>
                </a:solidFill>
                <a:latin typeface="Times New Roman" panose="02020603050405020304" pitchFamily="18" charset="0"/>
                <a:cs typeface="Times New Roman" panose="02020603050405020304" pitchFamily="18" charset="0"/>
              </a:rPr>
              <a:t>research or established t</a:t>
            </a:r>
            <a:r>
              <a:rPr lang="en-CA" b="0" u="none" spc="-19" dirty="0">
                <a:solidFill>
                  <a:srgbClr val="595959"/>
                </a:solidFill>
                <a:latin typeface="Times New Roman" panose="02020603050405020304" pitchFamily="18" charset="0"/>
                <a:cs typeface="Times New Roman" panose="02020603050405020304" pitchFamily="18" charset="0"/>
              </a:rPr>
              <a:t>rends.</a:t>
            </a:r>
          </a:p>
          <a:p>
            <a:pPr marL="9525">
              <a:spcBef>
                <a:spcPts val="1440"/>
              </a:spcBef>
              <a:buClr>
                <a:srgbClr val="4F81BD"/>
              </a:buClr>
              <a:buSzPct val="75000"/>
              <a:tabLst>
                <a:tab pos="351949" algn="l"/>
                <a:tab pos="352425" algn="l"/>
              </a:tabLst>
            </a:pPr>
            <a:endParaRPr lang="en-CA" b="0" u="none" spc="-19" dirty="0">
              <a:solidFill>
                <a:srgbClr val="595959"/>
              </a:solidFill>
              <a:latin typeface="Times New Roman" panose="02020603050405020304" pitchFamily="18" charset="0"/>
              <a:cs typeface="Times New Roman" panose="02020603050405020304" pitchFamily="18" charset="0"/>
            </a:endParaRPr>
          </a:p>
          <a:p>
            <a:pPr marL="9525">
              <a:spcBef>
                <a:spcPts val="1440"/>
              </a:spcBef>
              <a:buClr>
                <a:srgbClr val="4F81BD"/>
              </a:buClr>
              <a:buSzPct val="75000"/>
              <a:tabLst>
                <a:tab pos="351949" algn="l"/>
                <a:tab pos="352425" algn="l"/>
              </a:tabLst>
            </a:pPr>
            <a:r>
              <a:rPr lang="en-CA" b="0" u="none" spc="-19" dirty="0">
                <a:solidFill>
                  <a:srgbClr val="595959"/>
                </a:solidFill>
                <a:latin typeface="Times New Roman" panose="02020603050405020304" pitchFamily="18" charset="0"/>
                <a:cs typeface="Times New Roman" panose="02020603050405020304" pitchFamily="18" charset="0"/>
              </a:rPr>
              <a:t>Every business needs to take care of f</a:t>
            </a:r>
            <a:r>
              <a:rPr lang="en-CA" spc="-4" dirty="0">
                <a:latin typeface="Times New Roman" panose="02020603050405020304" pitchFamily="18" charset="0"/>
                <a:cs typeface="Times New Roman" panose="02020603050405020304" pitchFamily="18" charset="0"/>
              </a:rPr>
              <a:t>inance and accounting.</a:t>
            </a:r>
          </a:p>
          <a:p>
            <a:pPr marL="9525">
              <a:spcBef>
                <a:spcPts val="1440"/>
              </a:spcBef>
              <a:buClr>
                <a:srgbClr val="4F81BD"/>
              </a:buClr>
              <a:buSzPct val="75000"/>
              <a:tabLst>
                <a:tab pos="351949" algn="l"/>
                <a:tab pos="352425" algn="l"/>
              </a:tabLst>
            </a:pPr>
            <a:r>
              <a:rPr lang="en-CA" spc="-4" dirty="0">
                <a:latin typeface="Times New Roman" panose="02020603050405020304" pitchFamily="18" charset="0"/>
                <a:cs typeface="Times New Roman" panose="02020603050405020304" pitchFamily="18" charset="0"/>
              </a:rPr>
              <a:t>	</a:t>
            </a:r>
            <a:r>
              <a:rPr lang="en-CA" b="0" u="none" dirty="0">
                <a:solidFill>
                  <a:srgbClr val="595959"/>
                </a:solidFill>
                <a:latin typeface="Times New Roman" panose="02020603050405020304" pitchFamily="18" charset="0"/>
                <a:cs typeface="Times New Roman" panose="02020603050405020304" pitchFamily="18" charset="0"/>
              </a:rPr>
              <a:t>Finance is t</a:t>
            </a:r>
            <a:r>
              <a:rPr lang="en-CA" b="0" u="none" spc="8" dirty="0">
                <a:solidFill>
                  <a:srgbClr val="595959"/>
                </a:solidFill>
                <a:latin typeface="Times New Roman" panose="02020603050405020304" pitchFamily="18" charset="0"/>
                <a:cs typeface="Times New Roman" panose="02020603050405020304" pitchFamily="18" charset="0"/>
              </a:rPr>
              <a:t>he </a:t>
            </a:r>
            <a:r>
              <a:rPr lang="en-CA" b="0" u="none" spc="-4" dirty="0">
                <a:solidFill>
                  <a:srgbClr val="595959"/>
                </a:solidFill>
                <a:latin typeface="Times New Roman" panose="02020603050405020304" pitchFamily="18" charset="0"/>
                <a:cs typeface="Times New Roman" panose="02020603050405020304" pitchFamily="18" charset="0"/>
              </a:rPr>
              <a:t>business or </a:t>
            </a:r>
            <a:r>
              <a:rPr lang="en-CA" b="0" u="none" spc="8" dirty="0">
                <a:solidFill>
                  <a:srgbClr val="595959"/>
                </a:solidFill>
                <a:latin typeface="Times New Roman" panose="02020603050405020304" pitchFamily="18" charset="0"/>
                <a:cs typeface="Times New Roman" panose="02020603050405020304" pitchFamily="18" charset="0"/>
              </a:rPr>
              <a:t>art </a:t>
            </a:r>
            <a:r>
              <a:rPr lang="en-CA" b="0" u="none" spc="-4" dirty="0">
                <a:solidFill>
                  <a:srgbClr val="595959"/>
                </a:solidFill>
                <a:latin typeface="Times New Roman" panose="02020603050405020304" pitchFamily="18" charset="0"/>
                <a:cs typeface="Times New Roman" panose="02020603050405020304" pitchFamily="18" charset="0"/>
              </a:rPr>
              <a:t>of </a:t>
            </a:r>
            <a:r>
              <a:rPr lang="en-CA" b="0" u="none" spc="-19" dirty="0">
                <a:solidFill>
                  <a:srgbClr val="595959"/>
                </a:solidFill>
                <a:uFill>
                  <a:solidFill>
                    <a:srgbClr val="6C6C6C"/>
                  </a:solidFill>
                </a:uFill>
                <a:latin typeface="Times New Roman" panose="02020603050405020304" pitchFamily="18" charset="0"/>
                <a:cs typeface="Times New Roman" panose="02020603050405020304" pitchFamily="18" charset="0"/>
              </a:rPr>
              <a:t>money </a:t>
            </a:r>
            <a:r>
              <a:rPr lang="en-CA" b="0" u="none" spc="-8" dirty="0">
                <a:solidFill>
                  <a:srgbClr val="595959"/>
                </a:solidFill>
                <a:uFill>
                  <a:solidFill>
                    <a:srgbClr val="6C6C6C"/>
                  </a:solidFill>
                </a:uFill>
                <a:latin typeface="Times New Roman" panose="02020603050405020304" pitchFamily="18" charset="0"/>
                <a:cs typeface="Times New Roman" panose="02020603050405020304" pitchFamily="18" charset="0"/>
              </a:rPr>
              <a:t>management, which involves</a:t>
            </a:r>
            <a:r>
              <a:rPr lang="en-CA" b="0" u="none" spc="-15" dirty="0">
                <a:solidFill>
                  <a:srgbClr val="595959"/>
                </a:solidFill>
                <a:latin typeface="Times New Roman" panose="02020603050405020304" pitchFamily="18" charset="0"/>
                <a:cs typeface="Times New Roman" panose="02020603050405020304" pitchFamily="18" charset="0"/>
              </a:rPr>
              <a:t> </a:t>
            </a:r>
            <a:r>
              <a:rPr lang="en-CA" b="0" u="none" spc="-8" dirty="0">
                <a:solidFill>
                  <a:srgbClr val="595959"/>
                </a:solidFill>
                <a:latin typeface="Times New Roman" panose="02020603050405020304" pitchFamily="18" charset="0"/>
                <a:cs typeface="Times New Roman" panose="02020603050405020304" pitchFamily="18" charset="0"/>
              </a:rPr>
              <a:t>analyzing </a:t>
            </a:r>
            <a:r>
              <a:rPr lang="en-CA" b="0" u="none" dirty="0">
                <a:solidFill>
                  <a:srgbClr val="595959"/>
                </a:solidFill>
                <a:latin typeface="Times New Roman" panose="02020603050405020304" pitchFamily="18" charset="0"/>
                <a:cs typeface="Times New Roman" panose="02020603050405020304" pitchFamily="18" charset="0"/>
              </a:rPr>
              <a:t>financial </a:t>
            </a:r>
            <a:r>
              <a:rPr lang="en-CA" b="0" u="none" spc="-4" dirty="0">
                <a:solidFill>
                  <a:srgbClr val="595959"/>
                </a:solidFill>
                <a:latin typeface="Times New Roman" panose="02020603050405020304" pitchFamily="18" charset="0"/>
                <a:cs typeface="Times New Roman" panose="02020603050405020304" pitchFamily="18" charset="0"/>
              </a:rPr>
              <a:t>statements </a:t>
            </a:r>
            <a:r>
              <a:rPr lang="en-CA" b="0" u="none" dirty="0">
                <a:solidFill>
                  <a:srgbClr val="595959"/>
                </a:solidFill>
                <a:latin typeface="Times New Roman" panose="02020603050405020304" pitchFamily="18" charset="0"/>
                <a:cs typeface="Times New Roman" panose="02020603050405020304" pitchFamily="18" charset="0"/>
              </a:rPr>
              <a:t>to </a:t>
            </a:r>
            <a:r>
              <a:rPr lang="en-CA" b="0" u="none" spc="-15" dirty="0">
                <a:solidFill>
                  <a:srgbClr val="595959"/>
                </a:solidFill>
                <a:latin typeface="Times New Roman" panose="02020603050405020304" pitchFamily="18" charset="0"/>
                <a:cs typeface="Times New Roman" panose="02020603050405020304" pitchFamily="18" charset="0"/>
              </a:rPr>
              <a:t>make </a:t>
            </a:r>
            <a:r>
              <a:rPr lang="en-CA" b="0" u="none" spc="-19" dirty="0">
                <a:solidFill>
                  <a:srgbClr val="595959"/>
                </a:solidFill>
                <a:uFill>
                  <a:solidFill>
                    <a:srgbClr val="6C6C6C"/>
                  </a:solidFill>
                </a:uFill>
                <a:latin typeface="Times New Roman" panose="02020603050405020304" pitchFamily="18" charset="0"/>
                <a:cs typeface="Times New Roman" panose="02020603050405020304" pitchFamily="18" charset="0"/>
              </a:rPr>
              <a:t>future</a:t>
            </a:r>
            <a:r>
              <a:rPr lang="en-CA" b="0" u="none" spc="-8" dirty="0">
                <a:solidFill>
                  <a:srgbClr val="595959"/>
                </a:solidFill>
                <a:uFill>
                  <a:solidFill>
                    <a:srgbClr val="6C6C6C"/>
                  </a:solidFill>
                </a:uFill>
                <a:latin typeface="Times New Roman" panose="02020603050405020304" pitchFamily="18" charset="0"/>
                <a:cs typeface="Times New Roman" panose="02020603050405020304" pitchFamily="18" charset="0"/>
              </a:rPr>
              <a:t> </a:t>
            </a: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decisions. </a:t>
            </a:r>
          </a:p>
          <a:p>
            <a:pPr marL="9525">
              <a:spcBef>
                <a:spcPts val="1440"/>
              </a:spcBef>
              <a:buClr>
                <a:srgbClr val="4F81BD"/>
              </a:buClr>
              <a:buSzPct val="75000"/>
              <a:tabLst>
                <a:tab pos="351949" algn="l"/>
                <a:tab pos="352425" algn="l"/>
              </a:tabLst>
            </a:pP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Accounting i</a:t>
            </a:r>
            <a:r>
              <a:rPr lang="en-CA" b="0" u="none" spc="-23" dirty="0">
                <a:solidFill>
                  <a:srgbClr val="595959"/>
                </a:solidFill>
                <a:latin typeface="Times New Roman" panose="02020603050405020304" pitchFamily="18" charset="0"/>
                <a:cs typeface="Times New Roman" panose="02020603050405020304" pitchFamily="18" charset="0"/>
              </a:rPr>
              <a:t>nvolves </a:t>
            </a: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maintaining and checking </a:t>
            </a:r>
            <a:r>
              <a:rPr lang="en-CA" b="0" u="none" spc="-23" dirty="0">
                <a:solidFill>
                  <a:srgbClr val="595959"/>
                </a:solidFill>
                <a:uFill>
                  <a:solidFill>
                    <a:srgbClr val="6C6C6C"/>
                  </a:solidFill>
                </a:uFill>
                <a:latin typeface="Times New Roman" panose="02020603050405020304" pitchFamily="18" charset="0"/>
                <a:cs typeface="Times New Roman" panose="02020603050405020304" pitchFamily="18" charset="0"/>
              </a:rPr>
              <a:t>records</a:t>
            </a:r>
            <a:r>
              <a:rPr lang="en-CA" b="0" u="none" spc="-23" dirty="0">
                <a:solidFill>
                  <a:srgbClr val="595959"/>
                </a:solid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handling </a:t>
            </a:r>
            <a:r>
              <a:rPr lang="en-CA" b="0" u="none" dirty="0">
                <a:solidFill>
                  <a:srgbClr val="595959"/>
                </a:solidFill>
                <a:uFill>
                  <a:solidFill>
                    <a:srgbClr val="6C6C6C"/>
                  </a:solidFill>
                </a:uFill>
                <a:latin typeface="Times New Roman" panose="02020603050405020304" pitchFamily="18" charset="0"/>
                <a:cs typeface="Times New Roman" panose="02020603050405020304" pitchFamily="18" charset="0"/>
              </a:rPr>
              <a:t>bills</a:t>
            </a:r>
            <a:r>
              <a:rPr lang="en-CA" b="0" u="none" dirty="0">
                <a:solidFill>
                  <a:srgbClr val="595959"/>
                </a:solid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and </a:t>
            </a:r>
            <a:r>
              <a:rPr lang="en-CA" b="0" u="none" spc="-8" dirty="0">
                <a:solidFill>
                  <a:srgbClr val="595959"/>
                </a:solidFill>
                <a:latin typeface="Times New Roman" panose="02020603050405020304" pitchFamily="18" charset="0"/>
                <a:cs typeface="Times New Roman" panose="02020603050405020304" pitchFamily="18" charset="0"/>
              </a:rPr>
              <a:t>preparing </a:t>
            </a:r>
            <a:r>
              <a:rPr lang="en-CA" b="0" u="none" dirty="0">
                <a:solidFill>
                  <a:srgbClr val="595959"/>
                </a:solidFill>
                <a:latin typeface="Times New Roman" panose="02020603050405020304" pitchFamily="18" charset="0"/>
                <a:cs typeface="Times New Roman" panose="02020603050405020304" pitchFamily="18" charset="0"/>
              </a:rPr>
              <a:t>financial </a:t>
            </a:r>
            <a:r>
              <a:rPr lang="en-CA" b="0" u="none" spc="-11" dirty="0">
                <a:solidFill>
                  <a:srgbClr val="595959"/>
                </a:solidFill>
                <a:latin typeface="Times New Roman" panose="02020603050405020304" pitchFamily="18" charset="0"/>
                <a:cs typeface="Times New Roman" panose="02020603050405020304" pitchFamily="18" charset="0"/>
              </a:rPr>
              <a:t>reports.</a:t>
            </a:r>
          </a:p>
          <a:p>
            <a:pPr marL="9525">
              <a:spcBef>
                <a:spcPts val="1515"/>
              </a:spcBef>
              <a:buClr>
                <a:srgbClr val="4F81BD"/>
              </a:buClr>
              <a:buSzPct val="75000"/>
              <a:tabLst>
                <a:tab pos="351949" algn="l"/>
                <a:tab pos="352425" algn="l"/>
              </a:tabLst>
            </a:pPr>
            <a:endParaRPr lang="en-CA" spc="-11" dirty="0">
              <a:solidFill>
                <a:srgbClr val="595959"/>
              </a:solidFill>
              <a:latin typeface="Times New Roman" panose="02020603050405020304" pitchFamily="18" charset="0"/>
              <a:cs typeface="Times New Roman" panose="02020603050405020304" pitchFamily="18" charset="0"/>
            </a:endParaRPr>
          </a:p>
          <a:p>
            <a:pPr marL="9525">
              <a:spcBef>
                <a:spcPts val="1515"/>
              </a:spcBef>
              <a:buClr>
                <a:srgbClr val="4F81BD"/>
              </a:buClr>
              <a:buSzPct val="75000"/>
              <a:tabLst>
                <a:tab pos="351949" algn="l"/>
                <a:tab pos="352425" algn="l"/>
              </a:tabLst>
            </a:pPr>
            <a:r>
              <a:rPr lang="en-US" dirty="0">
                <a:latin typeface="Times New Roman" panose="02020603050405020304" pitchFamily="18" charset="0"/>
                <a:cs typeface="Times New Roman" panose="02020603050405020304" pitchFamily="18" charset="0"/>
              </a:rPr>
              <a:t>Human Resources</a:t>
            </a:r>
          </a:p>
          <a:p>
            <a:pPr marL="9525">
              <a:spcBef>
                <a:spcPts val="1515"/>
              </a:spcBef>
              <a:buClr>
                <a:srgbClr val="4F81BD"/>
              </a:buClr>
              <a:buSzPct val="75000"/>
              <a:tabLst>
                <a:tab pos="351949" algn="l"/>
                <a:tab pos="352425" algn="l"/>
              </a:tabLst>
            </a:pPr>
            <a:r>
              <a:rPr lang="en-US" dirty="0">
                <a:latin typeface="Times New Roman" panose="02020603050405020304" pitchFamily="18" charset="0"/>
                <a:cs typeface="Times New Roman" panose="02020603050405020304" pitchFamily="18" charset="0"/>
              </a:rPr>
              <a:t>	Since businesses all require people to function there has to be a function for hiring, training, supporting and firing employees. This is what HR does.</a:t>
            </a:r>
          </a:p>
          <a:p>
            <a:pPr marL="9525">
              <a:spcBef>
                <a:spcPts val="1515"/>
              </a:spcBef>
              <a:buClr>
                <a:srgbClr val="4F81BD"/>
              </a:buClr>
              <a:buSzPct val="75000"/>
              <a:tabLst>
                <a:tab pos="351949" algn="l"/>
                <a:tab pos="352425" algn="l"/>
              </a:tabLst>
            </a:pPr>
            <a:endParaRPr lang="en-US" dirty="0">
              <a:latin typeface="Times New Roman" panose="02020603050405020304" pitchFamily="18" charset="0"/>
              <a:cs typeface="Times New Roman" panose="02020603050405020304" pitchFamily="18" charset="0"/>
            </a:endParaRPr>
          </a:p>
          <a:p>
            <a:pPr marL="9525">
              <a:spcBef>
                <a:spcPts val="1515"/>
              </a:spcBef>
              <a:buClr>
                <a:srgbClr val="4F81BD"/>
              </a:buClr>
              <a:buSzPct val="75000"/>
              <a:tabLst>
                <a:tab pos="351949" algn="l"/>
                <a:tab pos="352425" algn="l"/>
              </a:tabLst>
            </a:pPr>
            <a:r>
              <a:rPr lang="en-US" dirty="0">
                <a:latin typeface="Times New Roman" panose="02020603050405020304" pitchFamily="18" charset="0"/>
                <a:cs typeface="Times New Roman" panose="02020603050405020304" pitchFamily="18" charset="0"/>
              </a:rPr>
              <a:t>Information Technology</a:t>
            </a:r>
          </a:p>
          <a:p>
            <a:pPr marL="9525">
              <a:spcBef>
                <a:spcPts val="1515"/>
              </a:spcBef>
              <a:buClr>
                <a:srgbClr val="4F81BD"/>
              </a:buClr>
              <a:buSzPct val="75000"/>
              <a:tabLst>
                <a:tab pos="351949" algn="l"/>
                <a:tab pos="352425" algn="l"/>
              </a:tabLst>
            </a:pPr>
            <a:r>
              <a:rPr lang="en-US" spc="-11" dirty="0">
                <a:solidFill>
                  <a:srgbClr val="595959"/>
                </a:solidFill>
                <a:latin typeface="Times New Roman" panose="02020603050405020304" pitchFamily="18" charset="0"/>
                <a:cs typeface="Times New Roman" panose="02020603050405020304" pitchFamily="18" charset="0"/>
              </a:rPr>
              <a:t>	In many businesses where there are several computers, tablets, </a:t>
            </a:r>
            <a:r>
              <a:rPr lang="en-US" spc="-11" dirty="0" err="1">
                <a:solidFill>
                  <a:srgbClr val="595959"/>
                </a:solidFill>
                <a:latin typeface="Times New Roman" panose="02020603050405020304" pitchFamily="18" charset="0"/>
                <a:cs typeface="Times New Roman" panose="02020603050405020304" pitchFamily="18" charset="0"/>
              </a:rPr>
              <a:t>telephonesand</a:t>
            </a:r>
            <a:r>
              <a:rPr lang="en-US" spc="-11" dirty="0">
                <a:solidFill>
                  <a:srgbClr val="595959"/>
                </a:solidFill>
                <a:latin typeface="Times New Roman" panose="02020603050405020304" pitchFamily="18" charset="0"/>
                <a:cs typeface="Times New Roman" panose="02020603050405020304" pitchFamily="18" charset="0"/>
              </a:rPr>
              <a:t> so on, there are people who support and manage the information technology that tis so necessary to operating a business today.</a:t>
            </a:r>
          </a:p>
        </p:txBody>
      </p:sp>
      <p:sp>
        <p:nvSpPr>
          <p:cNvPr id="4" name="Slide Number Placeholder 3"/>
          <p:cNvSpPr>
            <a:spLocks noGrp="1"/>
          </p:cNvSpPr>
          <p:nvPr>
            <p:ph type="sldNum" sz="quarter" idx="5"/>
          </p:nvPr>
        </p:nvSpPr>
        <p:spPr/>
        <p:txBody>
          <a:bodyPr/>
          <a:lstStyle/>
          <a:p>
            <a:fld id="{583D9FFB-1E6A-384C-B54C-13B3AA48D15D}" type="slidenum">
              <a:rPr lang="en-US" smtClean="0"/>
              <a:pPr/>
              <a:t>14</a:t>
            </a:fld>
            <a:endParaRPr lang="en-US"/>
          </a:p>
        </p:txBody>
      </p:sp>
    </p:spTree>
    <p:extLst>
      <p:ext uri="{BB962C8B-B14F-4D97-AF65-F5344CB8AC3E}">
        <p14:creationId xmlns:p14="http://schemas.microsoft.com/office/powerpoint/2010/main" val="3694790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9525">
              <a:spcBef>
                <a:spcPts val="1515"/>
              </a:spcBef>
              <a:buClr>
                <a:srgbClr val="4F81BD"/>
              </a:buClr>
              <a:buSzPct val="75000"/>
              <a:tabLst>
                <a:tab pos="351949" algn="l"/>
                <a:tab pos="352425" algn="l"/>
              </a:tabLst>
            </a:pPr>
            <a:r>
              <a:rPr lang="en-CA" spc="-8" dirty="0">
                <a:latin typeface="Times New Roman" panose="02020603050405020304" pitchFamily="18" charset="0"/>
                <a:cs typeface="Times New Roman" panose="02020603050405020304" pitchFamily="18" charset="0"/>
              </a:rPr>
              <a:t>The other big function in a business is management. If you are working on a project in-house, and you require more resources either from within or outside the company, you will need to know who to talk to in your company to obtain the permission and perhaps funding to get those resources. These resources could be outside your area of expertise such as </a:t>
            </a:r>
            <a:r>
              <a:rPr lang="en-CA" dirty="0"/>
              <a:t>content, art, graphic design, and so on. </a:t>
            </a:r>
            <a:r>
              <a:rPr lang="en-CA" spc="-8" dirty="0">
                <a:latin typeface="Times New Roman" panose="02020603050405020304" pitchFamily="18" charset="0"/>
                <a:cs typeface="Times New Roman" panose="02020603050405020304" pitchFamily="18" charset="0"/>
              </a:rPr>
              <a:t>This requires some understanding of how the management of your company operates.</a:t>
            </a:r>
          </a:p>
          <a:p>
            <a:pPr marL="9525">
              <a:spcBef>
                <a:spcPts val="1515"/>
              </a:spcBef>
              <a:buClr>
                <a:srgbClr val="4F81BD"/>
              </a:buClr>
              <a:buSzPct val="75000"/>
              <a:tabLst>
                <a:tab pos="351949" algn="l"/>
                <a:tab pos="352425" algn="l"/>
              </a:tabLst>
            </a:pPr>
            <a:endParaRPr lang="en-CA" spc="-8" dirty="0">
              <a:latin typeface="Times New Roman" panose="02020603050405020304" pitchFamily="18" charset="0"/>
              <a:cs typeface="Times New Roman" panose="02020603050405020304" pitchFamily="18" charset="0"/>
            </a:endParaRPr>
          </a:p>
          <a:p>
            <a:pPr marL="9525">
              <a:spcBef>
                <a:spcPts val="1515"/>
              </a:spcBef>
              <a:buClr>
                <a:srgbClr val="4F81BD"/>
              </a:buClr>
              <a:buSzPct val="75000"/>
              <a:tabLst>
                <a:tab pos="351949" algn="l"/>
                <a:tab pos="352425" algn="l"/>
              </a:tabLst>
            </a:pPr>
            <a:r>
              <a:rPr lang="en-CA" spc="-8" dirty="0">
                <a:latin typeface="Times New Roman" panose="02020603050405020304" pitchFamily="18" charset="0"/>
                <a:cs typeface="Times New Roman" panose="02020603050405020304" pitchFamily="18" charset="0"/>
              </a:rPr>
              <a:t>Management is the p</a:t>
            </a:r>
            <a:r>
              <a:rPr lang="en-CA" b="0" u="none" spc="-15" dirty="0">
                <a:solidFill>
                  <a:srgbClr val="595959"/>
                </a:solidFill>
                <a:latin typeface="Times New Roman" panose="02020603050405020304" pitchFamily="18" charset="0"/>
                <a:cs typeface="Times New Roman" panose="02020603050405020304" pitchFamily="18" charset="0"/>
              </a:rPr>
              <a:t>rocess </a:t>
            </a:r>
            <a:r>
              <a:rPr lang="en-CA" b="0" u="none" spc="-4" dirty="0">
                <a:solidFill>
                  <a:srgbClr val="595959"/>
                </a:solidFill>
                <a:latin typeface="Times New Roman" panose="02020603050405020304" pitchFamily="18" charset="0"/>
                <a:cs typeface="Times New Roman" panose="02020603050405020304" pitchFamily="18" charset="0"/>
              </a:rPr>
              <a:t>of </a:t>
            </a:r>
            <a:r>
              <a:rPr lang="en-CA" b="0" u="none" spc="-8" dirty="0">
                <a:solidFill>
                  <a:srgbClr val="595959"/>
                </a:solidFill>
                <a:latin typeface="Times New Roman" panose="02020603050405020304" pitchFamily="18" charset="0"/>
                <a:cs typeface="Times New Roman" panose="02020603050405020304" pitchFamily="18" charset="0"/>
              </a:rPr>
              <a:t>achieving </a:t>
            </a:r>
            <a:r>
              <a:rPr lang="en-CA" b="0"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company goals </a:t>
            </a:r>
            <a:r>
              <a:rPr lang="en-CA" b="0" u="none" spc="-38" dirty="0">
                <a:solidFill>
                  <a:srgbClr val="595959"/>
                </a:solidFill>
                <a:latin typeface="Times New Roman" panose="02020603050405020304" pitchFamily="18" charset="0"/>
                <a:cs typeface="Times New Roman" panose="02020603050405020304" pitchFamily="18" charset="0"/>
              </a:rPr>
              <a:t>by </a:t>
            </a:r>
            <a:r>
              <a:rPr lang="en-CA" b="0" u="none" spc="-11" dirty="0">
                <a:solidFill>
                  <a:srgbClr val="595959"/>
                </a:solidFill>
                <a:latin typeface="Times New Roman" panose="02020603050405020304" pitchFamily="18" charset="0"/>
                <a:cs typeface="Times New Roman" panose="02020603050405020304" pitchFamily="18" charset="0"/>
              </a:rPr>
              <a:t>planning, </a:t>
            </a:r>
            <a:r>
              <a:rPr lang="en-CA" b="0" u="none" spc="-19" dirty="0">
                <a:solidFill>
                  <a:srgbClr val="595959"/>
                </a:solidFill>
                <a:latin typeface="Times New Roman" panose="02020603050405020304" pitchFamily="18" charset="0"/>
                <a:cs typeface="Times New Roman" panose="02020603050405020304" pitchFamily="18" charset="0"/>
              </a:rPr>
              <a:t>organizing, </a:t>
            </a:r>
            <a:r>
              <a:rPr lang="en-CA" b="0" u="none" spc="-11" dirty="0">
                <a:solidFill>
                  <a:srgbClr val="595959"/>
                </a:solidFill>
                <a:latin typeface="Times New Roman" panose="02020603050405020304" pitchFamily="18" charset="0"/>
                <a:cs typeface="Times New Roman" panose="02020603050405020304" pitchFamily="18" charset="0"/>
              </a:rPr>
              <a:t>leading,</a:t>
            </a:r>
            <a:r>
              <a:rPr lang="en-CA" b="0" u="none" spc="-338" dirty="0">
                <a:solidFill>
                  <a:srgbClr val="595959"/>
                </a:solidFill>
                <a:latin typeface="Times New Roman" panose="02020603050405020304" pitchFamily="18" charset="0"/>
                <a:cs typeface="Times New Roman" panose="02020603050405020304" pitchFamily="18" charset="0"/>
              </a:rPr>
              <a:t>  </a:t>
            </a:r>
            <a:r>
              <a:rPr lang="en-CA" b="0" u="none" spc="-15" dirty="0">
                <a:solidFill>
                  <a:srgbClr val="595959"/>
                </a:solidFill>
                <a:latin typeface="Times New Roman" panose="02020603050405020304" pitchFamily="18" charset="0"/>
                <a:cs typeface="Times New Roman" panose="02020603050405020304" pitchFamily="18" charset="0"/>
              </a:rPr>
              <a:t>controlling, </a:t>
            </a:r>
            <a:r>
              <a:rPr lang="en-CA" b="0" u="none" spc="-4" dirty="0">
                <a:solidFill>
                  <a:srgbClr val="595959"/>
                </a:solidFill>
                <a:latin typeface="Times New Roman" panose="02020603050405020304" pitchFamily="18" charset="0"/>
                <a:cs typeface="Times New Roman" panose="02020603050405020304" pitchFamily="18" charset="0"/>
              </a:rPr>
              <a:t>and </a:t>
            </a:r>
            <a:r>
              <a:rPr lang="en-CA" b="0" u="none" spc="-11" dirty="0">
                <a:solidFill>
                  <a:srgbClr val="595959"/>
                </a:solidFill>
                <a:latin typeface="Times New Roman" panose="02020603050405020304" pitchFamily="18" charset="0"/>
                <a:cs typeface="Times New Roman" panose="02020603050405020304" pitchFamily="18" charset="0"/>
              </a:rPr>
              <a:t>evaluating </a:t>
            </a:r>
            <a:r>
              <a:rPr lang="en-CA" b="0" u="none" spc="-4" dirty="0">
                <a:solidFill>
                  <a:srgbClr val="595959"/>
                </a:solidFill>
                <a:latin typeface="Times New Roman" panose="02020603050405020304" pitchFamily="18" charset="0"/>
                <a:cs typeface="Times New Roman" panose="02020603050405020304" pitchFamily="18" charset="0"/>
              </a:rPr>
              <a:t>the </a:t>
            </a:r>
            <a:r>
              <a:rPr lang="en-CA" b="0" u="none" spc="-8" dirty="0">
                <a:solidFill>
                  <a:srgbClr val="595959"/>
                </a:solidFill>
                <a:uFill>
                  <a:solidFill>
                    <a:srgbClr val="6C6C6C"/>
                  </a:solidFill>
                </a:uFill>
                <a:latin typeface="Times New Roman" panose="02020603050405020304" pitchFamily="18" charset="0"/>
                <a:cs typeface="Times New Roman" panose="02020603050405020304" pitchFamily="18" charset="0"/>
              </a:rPr>
              <a:t>effective </a:t>
            </a:r>
            <a:r>
              <a:rPr lang="en-CA" b="0" u="none" dirty="0">
                <a:solidFill>
                  <a:srgbClr val="595959"/>
                </a:solidFill>
                <a:uFill>
                  <a:solidFill>
                    <a:srgbClr val="6C6C6C"/>
                  </a:solidFill>
                </a:uFill>
                <a:latin typeface="Times New Roman" panose="02020603050405020304" pitchFamily="18" charset="0"/>
                <a:cs typeface="Times New Roman" panose="02020603050405020304" pitchFamily="18" charset="0"/>
              </a:rPr>
              <a:t>use </a:t>
            </a: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of</a:t>
            </a:r>
            <a:r>
              <a:rPr lang="en-CA" b="0"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 </a:t>
            </a:r>
            <a:r>
              <a:rPr lang="en-CA" b="0" u="none" spc="-19" dirty="0">
                <a:solidFill>
                  <a:srgbClr val="595959"/>
                </a:solidFill>
                <a:uFill>
                  <a:solidFill>
                    <a:srgbClr val="6C6C6C"/>
                  </a:solidFill>
                </a:uFill>
                <a:latin typeface="Times New Roman" panose="02020603050405020304" pitchFamily="18" charset="0"/>
                <a:cs typeface="Times New Roman" panose="02020603050405020304" pitchFamily="18" charset="0"/>
              </a:rPr>
              <a:t>resources.</a:t>
            </a:r>
            <a:r>
              <a:rPr lang="en-CA" sz="2000" b="0" u="none" spc="0" dirty="0">
                <a:solidFill>
                  <a:schemeClr val="tx1"/>
                </a:solidFill>
                <a:uFill>
                  <a:solidFill>
                    <a:srgbClr val="6C6C6C"/>
                  </a:solidFill>
                </a:uFill>
                <a:latin typeface="Times New Roman" panose="02020603050405020304" pitchFamily="18" charset="0"/>
                <a:cs typeface="Times New Roman" panose="02020603050405020304" pitchFamily="18" charset="0"/>
              </a:rPr>
              <a:t> It h</a:t>
            </a:r>
            <a:r>
              <a:rPr lang="en-CA" b="0" u="none" spc="-4" dirty="0">
                <a:solidFill>
                  <a:srgbClr val="262626"/>
                </a:solidFill>
                <a:latin typeface="Times New Roman" panose="02020603050405020304" pitchFamily="18" charset="0"/>
                <a:cs typeface="Times New Roman" panose="02020603050405020304" pitchFamily="18" charset="0"/>
              </a:rPr>
              <a:t>elps </a:t>
            </a:r>
            <a:r>
              <a:rPr lang="en-CA" b="0" u="none" dirty="0">
                <a:solidFill>
                  <a:srgbClr val="262626"/>
                </a:solidFill>
                <a:latin typeface="Times New Roman" panose="02020603050405020304" pitchFamily="18" charset="0"/>
                <a:cs typeface="Times New Roman" panose="02020603050405020304" pitchFamily="18" charset="0"/>
              </a:rPr>
              <a:t>businesses </a:t>
            </a:r>
            <a:r>
              <a:rPr lang="en-CA" b="0" u="none" spc="-4" dirty="0">
                <a:solidFill>
                  <a:srgbClr val="262626"/>
                </a:solidFill>
                <a:latin typeface="Times New Roman" panose="02020603050405020304" pitchFamily="18" charset="0"/>
                <a:cs typeface="Times New Roman" panose="02020603050405020304" pitchFamily="18" charset="0"/>
              </a:rPr>
              <a:t>focus on </a:t>
            </a:r>
            <a:r>
              <a:rPr lang="en-CA" b="0" u="none" spc="153" dirty="0">
                <a:solidFill>
                  <a:srgbClr val="262626"/>
                </a:solidFill>
                <a:uFill>
                  <a:solidFill>
                    <a:srgbClr val="323232"/>
                  </a:solidFill>
                </a:uFill>
                <a:latin typeface="Times New Roman" panose="02020603050405020304" pitchFamily="18" charset="0"/>
                <a:cs typeface="Times New Roman" panose="02020603050405020304" pitchFamily="18" charset="0"/>
              </a:rPr>
              <a:t>setting</a:t>
            </a:r>
            <a:r>
              <a:rPr lang="en-CA" b="0" u="none" spc="153" dirty="0">
                <a:solidFill>
                  <a:srgbClr val="262626"/>
                </a:solidFill>
                <a:latin typeface="Times New Roman" panose="02020603050405020304" pitchFamily="18" charset="0"/>
                <a:cs typeface="Times New Roman" panose="02020603050405020304" pitchFamily="18" charset="0"/>
              </a:rPr>
              <a:t> </a:t>
            </a:r>
            <a:r>
              <a:rPr lang="en-CA" b="0" u="none" dirty="0">
                <a:solidFill>
                  <a:srgbClr val="262626"/>
                </a:solidFill>
                <a:latin typeface="Times New Roman" panose="02020603050405020304" pitchFamily="18" charset="0"/>
                <a:cs typeface="Times New Roman" panose="02020603050405020304" pitchFamily="18" charset="0"/>
              </a:rPr>
              <a:t>and </a:t>
            </a:r>
            <a:r>
              <a:rPr lang="en-CA" b="0" u="none" spc="11" dirty="0">
                <a:solidFill>
                  <a:srgbClr val="262626"/>
                </a:solidFill>
                <a:uFill>
                  <a:solidFill>
                    <a:srgbClr val="323232"/>
                  </a:solidFill>
                </a:uFill>
                <a:latin typeface="Times New Roman" panose="02020603050405020304" pitchFamily="18" charset="0"/>
                <a:cs typeface="Times New Roman" panose="02020603050405020304" pitchFamily="18" charset="0"/>
              </a:rPr>
              <a:t>meeting </a:t>
            </a:r>
            <a:r>
              <a:rPr lang="en-CA" b="0" u="none" spc="-4" dirty="0">
                <a:solidFill>
                  <a:srgbClr val="262626"/>
                </a:solidFill>
                <a:uFill>
                  <a:solidFill>
                    <a:srgbClr val="323232"/>
                  </a:solidFill>
                </a:uFill>
                <a:latin typeface="Times New Roman" panose="02020603050405020304" pitchFamily="18" charset="0"/>
                <a:cs typeface="Times New Roman" panose="02020603050405020304" pitchFamily="18" charset="0"/>
              </a:rPr>
              <a:t>goals</a:t>
            </a:r>
            <a:r>
              <a:rPr lang="en-CA" b="0" u="none" spc="-4" dirty="0">
                <a:solidFill>
                  <a:srgbClr val="262626"/>
                </a:solidFill>
                <a:latin typeface="Times New Roman" panose="02020603050405020304" pitchFamily="18" charset="0"/>
                <a:cs typeface="Times New Roman" panose="02020603050405020304" pitchFamily="18" charset="0"/>
              </a:rPr>
              <a:t> </a:t>
            </a:r>
            <a:r>
              <a:rPr lang="en-CA" b="0" u="none" dirty="0">
                <a:solidFill>
                  <a:srgbClr val="262626"/>
                </a:solidFill>
                <a:latin typeface="Times New Roman" panose="02020603050405020304" pitchFamily="18" charset="0"/>
                <a:cs typeface="Times New Roman" panose="02020603050405020304" pitchFamily="18" charset="0"/>
              </a:rPr>
              <a:t>eﬃciently and </a:t>
            </a:r>
            <a:r>
              <a:rPr lang="en-CA" b="0" u="none" spc="8" dirty="0">
                <a:solidFill>
                  <a:srgbClr val="262626"/>
                </a:solidFill>
                <a:latin typeface="Times New Roman" panose="02020603050405020304" pitchFamily="18" charset="0"/>
                <a:cs typeface="Times New Roman" panose="02020603050405020304" pitchFamily="18" charset="0"/>
              </a:rPr>
              <a:t>eﬀectively </a:t>
            </a:r>
            <a:r>
              <a:rPr lang="en-CA" b="0" u="none" dirty="0">
                <a:solidFill>
                  <a:srgbClr val="262626"/>
                </a:solidFill>
                <a:latin typeface="Times New Roman" panose="02020603050405020304" pitchFamily="18" charset="0"/>
                <a:cs typeface="Times New Roman" panose="02020603050405020304" pitchFamily="18" charset="0"/>
              </a:rPr>
              <a:t>so that a </a:t>
            </a:r>
            <a:r>
              <a:rPr lang="en-CA" b="0" u="none" spc="-4" dirty="0">
                <a:solidFill>
                  <a:srgbClr val="262626"/>
                </a:solidFill>
                <a:latin typeface="Times New Roman" panose="02020603050405020304" pitchFamily="18" charset="0"/>
                <a:cs typeface="Times New Roman" panose="02020603050405020304" pitchFamily="18" charset="0"/>
              </a:rPr>
              <a:t>proﬁt</a:t>
            </a:r>
            <a:r>
              <a:rPr lang="en-CA" b="0" u="none" spc="-38" dirty="0">
                <a:solidFill>
                  <a:srgbClr val="262626"/>
                </a:solidFill>
                <a:latin typeface="Times New Roman" panose="02020603050405020304" pitchFamily="18" charset="0"/>
                <a:cs typeface="Times New Roman" panose="02020603050405020304" pitchFamily="18" charset="0"/>
              </a:rPr>
              <a:t> </a:t>
            </a:r>
            <a:r>
              <a:rPr lang="en-CA" b="0" u="none" dirty="0">
                <a:solidFill>
                  <a:srgbClr val="262626"/>
                </a:solidFill>
                <a:latin typeface="Times New Roman" panose="02020603050405020304" pitchFamily="18" charset="0"/>
                <a:cs typeface="Times New Roman" panose="02020603050405020304" pitchFamily="18" charset="0"/>
              </a:rPr>
              <a:t>can be</a:t>
            </a:r>
            <a:r>
              <a:rPr lang="en-CA" b="0" u="none" spc="-4" dirty="0">
                <a:solidFill>
                  <a:srgbClr val="262626"/>
                </a:solidFill>
                <a:latin typeface="Times New Roman" panose="02020603050405020304" pitchFamily="18" charset="0"/>
                <a:cs typeface="Times New Roman" panose="02020603050405020304" pitchFamily="18" charset="0"/>
              </a:rPr>
              <a:t> made. I</a:t>
            </a:r>
            <a:r>
              <a:rPr lang="en-CA" b="0" u="none" dirty="0">
                <a:solidFill>
                  <a:srgbClr val="262626"/>
                </a:solidFill>
                <a:latin typeface="Times New Roman" panose="02020603050405020304" pitchFamily="18" charset="0"/>
                <a:cs typeface="Times New Roman" panose="02020603050405020304" pitchFamily="18" charset="0"/>
              </a:rPr>
              <a:t>f a </a:t>
            </a:r>
            <a:r>
              <a:rPr lang="en-CA" b="0" u="none" spc="-4" dirty="0">
                <a:solidFill>
                  <a:srgbClr val="262626"/>
                </a:solidFill>
                <a:latin typeface="Times New Roman" panose="02020603050405020304" pitchFamily="18" charset="0"/>
                <a:cs typeface="Times New Roman" panose="02020603050405020304" pitchFamily="18" charset="0"/>
              </a:rPr>
              <a:t>ﬁrm </a:t>
            </a:r>
            <a:r>
              <a:rPr lang="en-CA" b="0" u="none" dirty="0">
                <a:solidFill>
                  <a:srgbClr val="262626"/>
                </a:solidFill>
                <a:latin typeface="Times New Roman" panose="02020603050405020304" pitchFamily="18" charset="0"/>
                <a:cs typeface="Times New Roman" panose="02020603050405020304" pitchFamily="18" charset="0"/>
              </a:rPr>
              <a:t>has </a:t>
            </a:r>
            <a:r>
              <a:rPr lang="en-CA" b="0" u="none" spc="-4" dirty="0">
                <a:solidFill>
                  <a:srgbClr val="262626"/>
                </a:solidFill>
                <a:latin typeface="Times New Roman" panose="02020603050405020304" pitchFamily="18" charset="0"/>
                <a:cs typeface="Times New Roman" panose="02020603050405020304" pitchFamily="18" charset="0"/>
              </a:rPr>
              <a:t>employees, then they must have management.</a:t>
            </a:r>
          </a:p>
          <a:p>
            <a:pPr marL="342900" marR="950119" indent="-333375">
              <a:lnSpc>
                <a:spcPts val="2100"/>
              </a:lnSpc>
              <a:spcBef>
                <a:spcPts val="1635"/>
              </a:spcBef>
            </a:pPr>
            <a:endParaRPr lang="en-CA" spc="-4" dirty="0">
              <a:solidFill>
                <a:srgbClr val="262626"/>
              </a:solidFill>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4 </a:t>
            </a:r>
            <a:r>
              <a:rPr lang="en-CA" spc="-4" dirty="0">
                <a:latin typeface="Times New Roman" panose="02020603050405020304" pitchFamily="18" charset="0"/>
                <a:cs typeface="Times New Roman" panose="02020603050405020304" pitchFamily="18" charset="0"/>
              </a:rPr>
              <a:t>Functions </a:t>
            </a:r>
            <a:r>
              <a:rPr lang="en-CA" dirty="0">
                <a:latin typeface="Times New Roman" panose="02020603050405020304" pitchFamily="18" charset="0"/>
                <a:cs typeface="Times New Roman" panose="02020603050405020304" pitchFamily="18" charset="0"/>
              </a:rPr>
              <a:t>of</a:t>
            </a:r>
            <a:r>
              <a:rPr lang="en-CA" spc="-30" dirty="0">
                <a:latin typeface="Times New Roman" panose="02020603050405020304" pitchFamily="18" charset="0"/>
                <a:cs typeface="Times New Roman" panose="02020603050405020304" pitchFamily="18" charset="0"/>
              </a:rPr>
              <a:t> </a:t>
            </a:r>
            <a:r>
              <a:rPr lang="en-CA" spc="-4" dirty="0">
                <a:latin typeface="Times New Roman" panose="02020603050405020304" pitchFamily="18" charset="0"/>
                <a:cs typeface="Times New Roman" panose="02020603050405020304" pitchFamily="18" charset="0"/>
              </a:rPr>
              <a:t>Management</a:t>
            </a:r>
          </a:p>
          <a:p>
            <a:endParaRPr lang="en-CA" dirty="0">
              <a:solidFill>
                <a:srgbClr val="262626"/>
              </a:solidFill>
              <a:latin typeface="Times New Roman" panose="02020603050405020304" pitchFamily="18" charset="0"/>
              <a:cs typeface="Times New Roman" panose="02020603050405020304" pitchFamily="18" charset="0"/>
            </a:endParaRPr>
          </a:p>
          <a:p>
            <a:r>
              <a:rPr lang="en-CA" dirty="0">
                <a:solidFill>
                  <a:srgbClr val="262626"/>
                </a:solidFill>
                <a:latin typeface="Times New Roman" panose="02020603050405020304" pitchFamily="18" charset="0"/>
                <a:cs typeface="Times New Roman" panose="02020603050405020304" pitchFamily="18" charset="0"/>
              </a:rPr>
              <a:t>Planning</a:t>
            </a:r>
            <a:r>
              <a:rPr lang="en-CA" b="0" u="none" dirty="0">
                <a:solidFill>
                  <a:srgbClr val="262626"/>
                </a:solidFill>
                <a:latin typeface="Times New Roman" panose="02020603050405020304" pitchFamily="18" charset="0"/>
                <a:cs typeface="Times New Roman" panose="02020603050405020304" pitchFamily="18" charset="0"/>
              </a:rPr>
              <a:t> is t</a:t>
            </a:r>
            <a:r>
              <a:rPr lang="en-CA" b="0" u="none" dirty="0">
                <a:latin typeface="Times New Roman" panose="02020603050405020304" pitchFamily="18" charset="0"/>
                <a:cs typeface="Times New Roman" panose="02020603050405020304" pitchFamily="18" charset="0"/>
              </a:rPr>
              <a:t>he </a:t>
            </a:r>
            <a:r>
              <a:rPr lang="en-CA" b="0" u="none" spc="-4" dirty="0">
                <a:latin typeface="Times New Roman" panose="02020603050405020304" pitchFamily="18" charset="0"/>
                <a:cs typeface="Times New Roman" panose="02020603050405020304" pitchFamily="18" charset="0"/>
              </a:rPr>
              <a:t>act or process of </a:t>
            </a:r>
            <a:r>
              <a:rPr lang="en-CA" b="0" u="none" spc="11" dirty="0">
                <a:uFill>
                  <a:solidFill>
                    <a:srgbClr val="323232"/>
                  </a:solidFill>
                </a:uFill>
                <a:latin typeface="Times New Roman" panose="02020603050405020304" pitchFamily="18" charset="0"/>
                <a:cs typeface="Times New Roman" panose="02020603050405020304" pitchFamily="18" charset="0"/>
              </a:rPr>
              <a:t>creating </a:t>
            </a:r>
            <a:r>
              <a:rPr lang="en-CA" b="0" u="none" spc="-4" dirty="0">
                <a:uFill>
                  <a:solidFill>
                    <a:srgbClr val="323232"/>
                  </a:solidFill>
                </a:uFill>
                <a:latin typeface="Times New Roman" panose="02020603050405020304" pitchFamily="18" charset="0"/>
                <a:cs typeface="Times New Roman" panose="02020603050405020304" pitchFamily="18" charset="0"/>
              </a:rPr>
              <a:t>goals</a:t>
            </a:r>
            <a:r>
              <a:rPr lang="en-CA" b="0" u="none" spc="-4" dirty="0">
                <a:latin typeface="Times New Roman" panose="02020603050405020304" pitchFamily="18" charset="0"/>
                <a:cs typeface="Times New Roman" panose="02020603050405020304" pitchFamily="18" charset="0"/>
              </a:rPr>
              <a:t> </a:t>
            </a:r>
            <a:r>
              <a:rPr lang="en-CA" b="0" u="none" dirty="0">
                <a:latin typeface="Times New Roman" panose="02020603050405020304" pitchFamily="18" charset="0"/>
                <a:cs typeface="Times New Roman" panose="02020603050405020304" pitchFamily="18" charset="0"/>
              </a:rPr>
              <a:t>and </a:t>
            </a:r>
            <a:r>
              <a:rPr lang="en-CA" b="0" u="none" spc="8" dirty="0">
                <a:latin typeface="Times New Roman" panose="02020603050405020304" pitchFamily="18" charset="0"/>
                <a:cs typeface="Times New Roman" panose="02020603050405020304" pitchFamily="18" charset="0"/>
              </a:rPr>
              <a:t>objectives </a:t>
            </a:r>
            <a:r>
              <a:rPr lang="en-CA" b="0" u="none" dirty="0">
                <a:latin typeface="Times New Roman" panose="02020603050405020304" pitchFamily="18" charset="0"/>
                <a:cs typeface="Times New Roman" panose="02020603050405020304" pitchFamily="18" charset="0"/>
              </a:rPr>
              <a:t>as </a:t>
            </a:r>
            <a:r>
              <a:rPr lang="en-CA" b="0" u="none" spc="-4" dirty="0">
                <a:latin typeface="Times New Roman" panose="02020603050405020304" pitchFamily="18" charset="0"/>
                <a:cs typeface="Times New Roman" panose="02020603050405020304" pitchFamily="18" charset="0"/>
              </a:rPr>
              <a:t>well </a:t>
            </a:r>
            <a:r>
              <a:rPr lang="en-CA" b="0" u="none" dirty="0">
                <a:latin typeface="Times New Roman" panose="02020603050405020304" pitchFamily="18" charset="0"/>
                <a:cs typeface="Times New Roman" panose="02020603050405020304" pitchFamily="18" charset="0"/>
              </a:rPr>
              <a:t>as the </a:t>
            </a:r>
            <a:r>
              <a:rPr lang="en-CA" b="0" u="none" spc="-4" dirty="0">
                <a:uFill>
                  <a:solidFill>
                    <a:srgbClr val="323232"/>
                  </a:solidFill>
                </a:uFill>
                <a:latin typeface="Times New Roman" panose="02020603050405020304" pitchFamily="18" charset="0"/>
                <a:cs typeface="Times New Roman" panose="02020603050405020304" pitchFamily="18" charset="0"/>
              </a:rPr>
              <a:t>strategies</a:t>
            </a:r>
            <a:r>
              <a:rPr lang="en-CA" b="0" u="none" spc="-4" dirty="0">
                <a:latin typeface="Times New Roman" panose="02020603050405020304" pitchFamily="18" charset="0"/>
                <a:cs typeface="Times New Roman" panose="02020603050405020304" pitchFamily="18" charset="0"/>
              </a:rPr>
              <a:t> </a:t>
            </a:r>
            <a:r>
              <a:rPr lang="en-CA" b="0" u="none" dirty="0">
                <a:latin typeface="Times New Roman" panose="02020603050405020304" pitchFamily="18" charset="0"/>
                <a:cs typeface="Times New Roman" panose="02020603050405020304" pitchFamily="18" charset="0"/>
              </a:rPr>
              <a:t>to </a:t>
            </a:r>
            <a:r>
              <a:rPr lang="en-CA" b="0" u="none" spc="-4" dirty="0">
                <a:latin typeface="Times New Roman" panose="02020603050405020304" pitchFamily="18" charset="0"/>
                <a:cs typeface="Times New Roman" panose="02020603050405020304" pitchFamily="18" charset="0"/>
              </a:rPr>
              <a:t>meet</a:t>
            </a:r>
            <a:r>
              <a:rPr lang="en-CA" b="0" u="none" spc="-11" dirty="0">
                <a:latin typeface="Times New Roman" panose="02020603050405020304" pitchFamily="18" charset="0"/>
                <a:cs typeface="Times New Roman" panose="02020603050405020304" pitchFamily="18" charset="0"/>
              </a:rPr>
              <a:t> </a:t>
            </a:r>
            <a:r>
              <a:rPr lang="en-CA" b="0" u="none" dirty="0">
                <a:latin typeface="Times New Roman" panose="02020603050405020304" pitchFamily="18" charset="0"/>
                <a:cs typeface="Times New Roman" panose="02020603050405020304" pitchFamily="18" charset="0"/>
              </a:rPr>
              <a:t>them. It i</a:t>
            </a:r>
            <a:r>
              <a:rPr lang="en-CA" b="0" u="none" spc="-4" dirty="0">
                <a:latin typeface="Times New Roman" panose="02020603050405020304" pitchFamily="18" charset="0"/>
                <a:cs typeface="Times New Roman" panose="02020603050405020304" pitchFamily="18" charset="0"/>
              </a:rPr>
              <a:t>nvolves ﬁguring out </a:t>
            </a:r>
            <a:r>
              <a:rPr lang="en-CA" b="0" u="none" dirty="0">
                <a:latin typeface="Times New Roman" panose="02020603050405020304" pitchFamily="18" charset="0"/>
                <a:cs typeface="Times New Roman" panose="02020603050405020304" pitchFamily="18" charset="0"/>
              </a:rPr>
              <a:t>the </a:t>
            </a:r>
            <a:r>
              <a:rPr lang="en-CA" b="0" u="none" spc="-4" dirty="0">
                <a:uFill>
                  <a:solidFill>
                    <a:srgbClr val="323232"/>
                  </a:solidFill>
                </a:uFill>
                <a:latin typeface="Times New Roman" panose="02020603050405020304" pitchFamily="18" charset="0"/>
                <a:cs typeface="Times New Roman" panose="02020603050405020304" pitchFamily="18" charset="0"/>
              </a:rPr>
              <a:t>resources</a:t>
            </a:r>
            <a:r>
              <a:rPr lang="en-CA" b="0" u="none" spc="-4" dirty="0">
                <a:latin typeface="Times New Roman" panose="02020603050405020304" pitchFamily="18" charset="0"/>
                <a:cs typeface="Times New Roman" panose="02020603050405020304" pitchFamily="18" charset="0"/>
              </a:rPr>
              <a:t> </a:t>
            </a:r>
            <a:r>
              <a:rPr lang="en-CA" b="0" u="none" dirty="0">
                <a:latin typeface="Times New Roman" panose="02020603050405020304" pitchFamily="18" charset="0"/>
                <a:cs typeface="Times New Roman" panose="02020603050405020304" pitchFamily="18" charset="0"/>
              </a:rPr>
              <a:t>that </a:t>
            </a:r>
            <a:r>
              <a:rPr lang="en-CA" b="0" u="none" spc="-4" dirty="0">
                <a:latin typeface="Times New Roman" panose="02020603050405020304" pitchFamily="18" charset="0"/>
                <a:cs typeface="Times New Roman" panose="02020603050405020304" pitchFamily="18" charset="0"/>
              </a:rPr>
              <a:t>are </a:t>
            </a:r>
            <a:r>
              <a:rPr lang="en-CA" b="0" u="none" dirty="0">
                <a:latin typeface="Times New Roman" panose="02020603050405020304" pitchFamily="18" charset="0"/>
                <a:cs typeface="Times New Roman" panose="02020603050405020304" pitchFamily="18" charset="0"/>
              </a:rPr>
              <a:t>needed and the </a:t>
            </a:r>
            <a:r>
              <a:rPr lang="en-CA" b="0" u="none" spc="-4" dirty="0">
                <a:uFill>
                  <a:solidFill>
                    <a:srgbClr val="323232"/>
                  </a:solidFill>
                </a:uFill>
                <a:latin typeface="Times New Roman" panose="02020603050405020304" pitchFamily="18" charset="0"/>
                <a:cs typeface="Times New Roman" panose="02020603050405020304" pitchFamily="18" charset="0"/>
              </a:rPr>
              <a:t>standards</a:t>
            </a:r>
            <a:r>
              <a:rPr lang="en-CA" b="0" u="none" spc="-4" dirty="0">
                <a:latin typeface="Times New Roman" panose="02020603050405020304" pitchFamily="18" charset="0"/>
                <a:cs typeface="Times New Roman" panose="02020603050405020304" pitchFamily="18" charset="0"/>
              </a:rPr>
              <a:t> </a:t>
            </a:r>
            <a:r>
              <a:rPr lang="en-CA" b="0" u="none" dirty="0">
                <a:latin typeface="Times New Roman" panose="02020603050405020304" pitchFamily="18" charset="0"/>
                <a:cs typeface="Times New Roman" panose="02020603050405020304" pitchFamily="18" charset="0"/>
              </a:rPr>
              <a:t>that </a:t>
            </a:r>
            <a:r>
              <a:rPr lang="en-CA" b="0" u="none" spc="-4" dirty="0">
                <a:latin typeface="Times New Roman" panose="02020603050405020304" pitchFamily="18" charset="0"/>
                <a:cs typeface="Times New Roman" panose="02020603050405020304" pitchFamily="18" charset="0"/>
              </a:rPr>
              <a:t>must </a:t>
            </a:r>
            <a:r>
              <a:rPr lang="en-CA" b="0" u="none" dirty="0">
                <a:latin typeface="Times New Roman" panose="02020603050405020304" pitchFamily="18" charset="0"/>
                <a:cs typeface="Times New Roman" panose="02020603050405020304" pitchFamily="18" charset="0"/>
              </a:rPr>
              <a:t>be</a:t>
            </a:r>
            <a:r>
              <a:rPr lang="en-CA" b="0" u="none" spc="-8" dirty="0">
                <a:latin typeface="Times New Roman" panose="02020603050405020304" pitchFamily="18" charset="0"/>
                <a:cs typeface="Times New Roman" panose="02020603050405020304" pitchFamily="18" charset="0"/>
              </a:rPr>
              <a:t> </a:t>
            </a:r>
            <a:r>
              <a:rPr lang="en-CA" b="0" u="none" spc="-4" dirty="0">
                <a:latin typeface="Times New Roman" panose="02020603050405020304" pitchFamily="18" charset="0"/>
                <a:cs typeface="Times New Roman" panose="02020603050405020304" pitchFamily="18" charset="0"/>
              </a:rPr>
              <a:t>met.</a:t>
            </a:r>
            <a:endParaRPr lang="en-CA" sz="1613" b="0" u="none" spc="-4" dirty="0">
              <a:latin typeface="Times New Roman" panose="02020603050405020304" pitchFamily="18" charset="0"/>
              <a:cs typeface="Times New Roman" panose="02020603050405020304" pitchFamily="18" charset="0"/>
            </a:endParaRPr>
          </a:p>
          <a:p>
            <a:endParaRPr lang="en-CA" b="0" u="none" spc="-4" dirty="0">
              <a:solidFill>
                <a:srgbClr val="262626"/>
              </a:solidFill>
              <a:latin typeface="Times New Roman" panose="02020603050405020304" pitchFamily="18" charset="0"/>
              <a:cs typeface="Times New Roman" panose="02020603050405020304" pitchFamily="18" charset="0"/>
            </a:endParaRPr>
          </a:p>
          <a:p>
            <a:r>
              <a:rPr lang="en-CA" b="0" u="none" spc="-4" dirty="0">
                <a:solidFill>
                  <a:srgbClr val="262626"/>
                </a:solidFill>
                <a:latin typeface="Times New Roman" panose="02020603050405020304" pitchFamily="18" charset="0"/>
                <a:cs typeface="Times New Roman" panose="02020603050405020304" pitchFamily="18" charset="0"/>
              </a:rPr>
              <a:t>Organizing. Managers organize and obtain resources in an orderly and functional manner so that goals and objectives can be accomplished. Managers</a:t>
            </a:r>
            <a:r>
              <a:rPr lang="en-CA" b="0" u="none" spc="353" dirty="0">
                <a:solidFill>
                  <a:srgbClr val="262626"/>
                </a:solidFill>
                <a:latin typeface="Times New Roman" panose="02020603050405020304" pitchFamily="18" charset="0"/>
                <a:cs typeface="Times New Roman" panose="02020603050405020304" pitchFamily="18" charset="0"/>
              </a:rPr>
              <a:t> </a:t>
            </a:r>
            <a:r>
              <a:rPr lang="en-CA" b="0" u="none" spc="-4" dirty="0">
                <a:solidFill>
                  <a:srgbClr val="262626"/>
                </a:solidFill>
                <a:latin typeface="Times New Roman" panose="02020603050405020304" pitchFamily="18" charset="0"/>
                <a:cs typeface="Times New Roman" panose="02020603050405020304" pitchFamily="18" charset="0"/>
              </a:rPr>
              <a:t>organize p</a:t>
            </a:r>
            <a:r>
              <a:rPr lang="en-CA" b="0" u="none" dirty="0">
                <a:solidFill>
                  <a:srgbClr val="262626"/>
                </a:solidFill>
                <a:latin typeface="Times New Roman" panose="02020603050405020304" pitchFamily="18" charset="0"/>
                <a:cs typeface="Times New Roman" panose="02020603050405020304" pitchFamily="18" charset="0"/>
              </a:rPr>
              <a:t>eople, w</a:t>
            </a:r>
            <a:r>
              <a:rPr lang="en-CA" b="0" u="none" spc="-4" dirty="0">
                <a:solidFill>
                  <a:srgbClr val="262626"/>
                </a:solidFill>
                <a:latin typeface="Times New Roman" panose="02020603050405020304" pitchFamily="18" charset="0"/>
                <a:cs typeface="Times New Roman" panose="02020603050405020304" pitchFamily="18" charset="0"/>
              </a:rPr>
              <a:t>ork</a:t>
            </a:r>
            <a:r>
              <a:rPr lang="en-CA" b="0" u="none" spc="371" dirty="0">
                <a:solidFill>
                  <a:srgbClr val="262626"/>
                </a:solidFill>
                <a:latin typeface="Times New Roman" panose="02020603050405020304" pitchFamily="18" charset="0"/>
                <a:cs typeface="Times New Roman" panose="02020603050405020304" pitchFamily="18" charset="0"/>
              </a:rPr>
              <a:t> </a:t>
            </a:r>
            <a:r>
              <a:rPr lang="en-CA" b="0" u="none" spc="-4" dirty="0">
                <a:solidFill>
                  <a:srgbClr val="262626"/>
                </a:solidFill>
                <a:latin typeface="Times New Roman" panose="02020603050405020304" pitchFamily="18" charset="0"/>
                <a:cs typeface="Times New Roman" panose="02020603050405020304" pitchFamily="18" charset="0"/>
              </a:rPr>
              <a:t>processes, e</a:t>
            </a:r>
            <a:r>
              <a:rPr lang="en-CA" spc="-4" dirty="0">
                <a:solidFill>
                  <a:srgbClr val="262626"/>
                </a:solidFill>
                <a:latin typeface="Times New Roman" panose="02020603050405020304" pitchFamily="18" charset="0"/>
                <a:cs typeface="Times New Roman" panose="02020603050405020304" pitchFamily="18" charset="0"/>
              </a:rPr>
              <a:t>quipment, hiring, ﬁring,</a:t>
            </a:r>
            <a:r>
              <a:rPr lang="en-CA" spc="375" dirty="0">
                <a:solidFill>
                  <a:srgbClr val="262626"/>
                </a:solidFill>
                <a:latin typeface="Times New Roman" panose="02020603050405020304" pitchFamily="18" charset="0"/>
                <a:cs typeface="Times New Roman" panose="02020603050405020304" pitchFamily="18" charset="0"/>
              </a:rPr>
              <a:t> and </a:t>
            </a:r>
            <a:r>
              <a:rPr lang="en-CA" spc="-4" dirty="0">
                <a:solidFill>
                  <a:srgbClr val="262626"/>
                </a:solidFill>
                <a:latin typeface="Times New Roman" panose="02020603050405020304" pitchFamily="18" charset="0"/>
                <a:cs typeface="Times New Roman" panose="02020603050405020304" pitchFamily="18" charset="0"/>
              </a:rPr>
              <a:t>training.</a:t>
            </a:r>
          </a:p>
          <a:p>
            <a:endParaRPr lang="en-CA" spc="-4" dirty="0">
              <a:solidFill>
                <a:srgbClr val="262626"/>
              </a:solidFill>
              <a:latin typeface="Times New Roman" panose="02020603050405020304" pitchFamily="18" charset="0"/>
              <a:cs typeface="Times New Roman" panose="02020603050405020304" pitchFamily="18" charset="0"/>
            </a:endParaRPr>
          </a:p>
          <a:p>
            <a:r>
              <a:rPr lang="en-CA" spc="-4" dirty="0">
                <a:solidFill>
                  <a:srgbClr val="262626"/>
                </a:solidFill>
                <a:latin typeface="Times New Roman" panose="02020603050405020304" pitchFamily="18" charset="0"/>
                <a:cs typeface="Times New Roman" panose="02020603050405020304" pitchFamily="18" charset="0"/>
              </a:rPr>
              <a:t>Managers leadership by providing direction and vision. They also s</a:t>
            </a:r>
            <a:r>
              <a:rPr lang="en-CA" dirty="0">
                <a:solidFill>
                  <a:srgbClr val="262626"/>
                </a:solidFill>
                <a:latin typeface="Times New Roman" panose="02020603050405020304" pitchFamily="18" charset="0"/>
                <a:cs typeface="Times New Roman" panose="02020603050405020304" pitchFamily="18" charset="0"/>
              </a:rPr>
              <a:t>et </a:t>
            </a:r>
            <a:r>
              <a:rPr lang="en-CA" spc="-4" dirty="0">
                <a:solidFill>
                  <a:srgbClr val="262626"/>
                </a:solidFill>
                <a:latin typeface="Times New Roman" panose="02020603050405020304" pitchFamily="18" charset="0"/>
                <a:cs typeface="Times New Roman" panose="02020603050405020304" pitchFamily="18" charset="0"/>
              </a:rPr>
              <a:t>standards (such as deadlines </a:t>
            </a:r>
            <a:r>
              <a:rPr lang="en-CA" dirty="0">
                <a:solidFill>
                  <a:srgbClr val="262626"/>
                </a:solidFill>
                <a:latin typeface="Times New Roman" panose="02020603050405020304" pitchFamily="18" charset="0"/>
                <a:cs typeface="Times New Roman" panose="02020603050405020304" pitchFamily="18" charset="0"/>
              </a:rPr>
              <a:t>&amp; sales </a:t>
            </a:r>
            <a:r>
              <a:rPr lang="en-CA" spc="-4" dirty="0">
                <a:solidFill>
                  <a:srgbClr val="262626"/>
                </a:solidFill>
                <a:latin typeface="Times New Roman" panose="02020603050405020304" pitchFamily="18" charset="0"/>
                <a:cs typeface="Times New Roman" panose="02020603050405020304" pitchFamily="18" charset="0"/>
              </a:rPr>
              <a:t>quotas). They delegate work and enforce policies. They oversee </a:t>
            </a:r>
            <a:r>
              <a:rPr lang="en-CA" spc="26" dirty="0">
                <a:solidFill>
                  <a:srgbClr val="262626"/>
                </a:solidFill>
                <a:latin typeface="Times New Roman" panose="02020603050405020304" pitchFamily="18" charset="0"/>
                <a:cs typeface="Times New Roman" panose="02020603050405020304" pitchFamily="18" charset="0"/>
              </a:rPr>
              <a:t>time </a:t>
            </a:r>
            <a:r>
              <a:rPr lang="en-CA" spc="-4" dirty="0">
                <a:solidFill>
                  <a:srgbClr val="262626"/>
                </a:solidFill>
                <a:latin typeface="Times New Roman" panose="02020603050405020304" pitchFamily="18" charset="0"/>
                <a:cs typeface="Times New Roman" panose="02020603050405020304" pitchFamily="18" charset="0"/>
              </a:rPr>
              <a:t>management and provide feedback on employees</a:t>
            </a:r>
            <a:r>
              <a:rPr lang="en-CA" spc="-4" dirty="0">
                <a:solidFill>
                  <a:srgbClr val="323232"/>
                </a:solidFill>
                <a:latin typeface="Times New Roman" panose="02020603050405020304" pitchFamily="18" charset="0"/>
                <a:cs typeface="Times New Roman" panose="02020603050405020304" pitchFamily="18" charset="0"/>
              </a:rPr>
              <a:t>’ </a:t>
            </a:r>
            <a:r>
              <a:rPr lang="en-CA" spc="-4" dirty="0">
                <a:solidFill>
                  <a:srgbClr val="262626"/>
                </a:solidFill>
                <a:latin typeface="Times New Roman" panose="02020603050405020304" pitchFamily="18" charset="0"/>
                <a:cs typeface="Times New Roman" panose="02020603050405020304" pitchFamily="18" charset="0"/>
              </a:rPr>
              <a:t>work. They also resolve various conﬂicts.</a:t>
            </a:r>
          </a:p>
          <a:p>
            <a:endParaRPr lang="en-CA" spc="-4" dirty="0">
              <a:solidFill>
                <a:srgbClr val="262626"/>
              </a:solidFill>
              <a:latin typeface="Times New Roman" panose="02020603050405020304" pitchFamily="18" charset="0"/>
              <a:cs typeface="Times New Roman" panose="02020603050405020304" pitchFamily="18" charset="0"/>
            </a:endParaRPr>
          </a:p>
          <a:p>
            <a:r>
              <a:rPr lang="en-CA" spc="-4" dirty="0">
                <a:solidFill>
                  <a:srgbClr val="262626"/>
                </a:solidFill>
                <a:latin typeface="Times New Roman" panose="02020603050405020304" pitchFamily="18" charset="0"/>
                <a:cs typeface="Times New Roman" panose="02020603050405020304" pitchFamily="18" charset="0"/>
              </a:rPr>
              <a:t>Finally, managers control various aspects of the functioning of the business so that the company is kept on track to meeting its goals. Managers control b</a:t>
            </a:r>
            <a:r>
              <a:rPr lang="en-CA" spc="-4" dirty="0">
                <a:latin typeface="Times New Roman" panose="02020603050405020304" pitchFamily="18" charset="0"/>
                <a:cs typeface="Times New Roman" panose="02020603050405020304" pitchFamily="18" charset="0"/>
              </a:rPr>
              <a:t>udgets, </a:t>
            </a:r>
            <a:r>
              <a:rPr lang="en-CA" dirty="0">
                <a:latin typeface="Times New Roman" panose="02020603050405020304" pitchFamily="18" charset="0"/>
                <a:cs typeface="Times New Roman" panose="02020603050405020304" pitchFamily="18" charset="0"/>
              </a:rPr>
              <a:t>schedules, the quality </a:t>
            </a:r>
            <a:r>
              <a:rPr lang="en-CA" spc="-4" dirty="0">
                <a:latin typeface="Times New Roman" panose="02020603050405020304" pitchFamily="18" charset="0"/>
                <a:cs typeface="Times New Roman" panose="02020603050405020304" pitchFamily="18" charset="0"/>
              </a:rPr>
              <a:t>of products </a:t>
            </a:r>
            <a:r>
              <a:rPr lang="en-CA" dirty="0">
                <a:latin typeface="Times New Roman" panose="02020603050405020304" pitchFamily="18" charset="0"/>
                <a:cs typeface="Times New Roman" panose="02020603050405020304" pitchFamily="18" charset="0"/>
              </a:rPr>
              <a:t>and </a:t>
            </a:r>
            <a:r>
              <a:rPr lang="en-CA" spc="-4" dirty="0">
                <a:latin typeface="Times New Roman" panose="02020603050405020304" pitchFamily="18" charset="0"/>
                <a:cs typeface="Times New Roman" panose="02020603050405020304" pitchFamily="18" charset="0"/>
              </a:rPr>
              <a:t>services, employee performance, and customer </a:t>
            </a:r>
            <a:r>
              <a:rPr lang="en-CA" spc="15" dirty="0">
                <a:latin typeface="Times New Roman" panose="02020603050405020304" pitchFamily="18" charset="0"/>
                <a:cs typeface="Times New Roman" panose="02020603050405020304" pitchFamily="18" charset="0"/>
              </a:rPr>
              <a:t>satisfaction.</a:t>
            </a:r>
            <a:endParaRPr lang="en-CA" sz="1600" dirty="0">
              <a:latin typeface="Times New Roman" panose="02020603050405020304" pitchFamily="18" charset="0"/>
              <a:cs typeface="Times New Roman" panose="02020603050405020304" pitchFamily="18" charset="0"/>
            </a:endParaRPr>
          </a:p>
          <a:p>
            <a:pPr marL="352425" indent="-342900">
              <a:spcBef>
                <a:spcPts val="1515"/>
              </a:spcBef>
              <a:buClr>
                <a:srgbClr val="A6A6A6"/>
              </a:buClr>
              <a:buSzPct val="89583"/>
              <a:buAutoNum type="arabicPeriod"/>
              <a:tabLst>
                <a:tab pos="351949" algn="l"/>
                <a:tab pos="352425" algn="l"/>
              </a:tabLst>
            </a:pPr>
            <a:endParaRPr lang="en-CA" spc="-4" dirty="0">
              <a:solidFill>
                <a:srgbClr val="262626"/>
              </a:solidFill>
              <a:latin typeface="Times New Roman" panose="02020603050405020304" pitchFamily="18" charset="0"/>
              <a:cs typeface="Times New Roman" panose="02020603050405020304" pitchFamily="18" charset="0"/>
            </a:endParaRPr>
          </a:p>
          <a:p>
            <a:pPr marL="9525" indent="0">
              <a:spcBef>
                <a:spcPts val="1515"/>
              </a:spcBef>
              <a:buClr>
                <a:srgbClr val="A6A6A6"/>
              </a:buClr>
              <a:buSzPct val="89583"/>
              <a:buFont typeface="Arial" panose="020B0604020202020204" pitchFamily="34" charset="0"/>
              <a:buNone/>
              <a:tabLst>
                <a:tab pos="351949" algn="l"/>
                <a:tab pos="352425" algn="l"/>
              </a:tabLst>
            </a:pPr>
            <a:r>
              <a:rPr lang="en-CA" spc="-4" dirty="0">
                <a:solidFill>
                  <a:srgbClr val="262626"/>
                </a:solidFill>
                <a:latin typeface="Times New Roman" panose="02020603050405020304" pitchFamily="18" charset="0"/>
                <a:cs typeface="Times New Roman" panose="02020603050405020304" pitchFamily="18" charset="0"/>
              </a:rPr>
              <a:t>In some organizations there are different l</a:t>
            </a:r>
            <a:r>
              <a:rPr lang="en-CA" b="0" u="none" spc="-4" dirty="0">
                <a:solidFill>
                  <a:srgbClr val="262626"/>
                </a:solidFill>
                <a:latin typeface="Times New Roman" panose="02020603050405020304" pitchFamily="18" charset="0"/>
                <a:cs typeface="Times New Roman" panose="02020603050405020304" pitchFamily="18" charset="0"/>
              </a:rPr>
              <a:t>evels of management. An o</a:t>
            </a:r>
            <a:r>
              <a:rPr lang="en-CA" b="0" u="none" spc="8" dirty="0">
                <a:solidFill>
                  <a:srgbClr val="262626"/>
                </a:solidFill>
                <a:latin typeface="Times New Roman" panose="02020603050405020304" pitchFamily="18" charset="0"/>
                <a:cs typeface="Times New Roman" panose="02020603050405020304" pitchFamily="18" charset="0"/>
              </a:rPr>
              <a:t>rganizational c</a:t>
            </a:r>
            <a:r>
              <a:rPr lang="en-CA" b="0" u="none" spc="-4" dirty="0">
                <a:solidFill>
                  <a:srgbClr val="262626"/>
                </a:solidFill>
                <a:latin typeface="Times New Roman" panose="02020603050405020304" pitchFamily="18" charset="0"/>
                <a:cs typeface="Times New Roman" panose="02020603050405020304" pitchFamily="18" charset="0"/>
              </a:rPr>
              <a:t>hart shows how </a:t>
            </a:r>
            <a:r>
              <a:rPr lang="en-CA" b="0" u="none" dirty="0">
                <a:solidFill>
                  <a:srgbClr val="262626"/>
                </a:solidFill>
                <a:latin typeface="Times New Roman" panose="02020603050405020304" pitchFamily="18" charset="0"/>
                <a:cs typeface="Times New Roman" panose="02020603050405020304" pitchFamily="18" charset="0"/>
              </a:rPr>
              <a:t>the </a:t>
            </a:r>
            <a:r>
              <a:rPr lang="en-CA" b="0" u="none" spc="-4" dirty="0">
                <a:solidFill>
                  <a:srgbClr val="262626"/>
                </a:solidFill>
                <a:latin typeface="Times New Roman" panose="02020603050405020304" pitchFamily="18" charset="0"/>
                <a:cs typeface="Times New Roman" panose="02020603050405020304" pitchFamily="18" charset="0"/>
              </a:rPr>
              <a:t>organization </a:t>
            </a:r>
            <a:r>
              <a:rPr lang="en-CA" b="0" u="none" dirty="0">
                <a:solidFill>
                  <a:srgbClr val="262626"/>
                </a:solidFill>
                <a:latin typeface="Times New Roman" panose="02020603050405020304" pitchFamily="18" charset="0"/>
                <a:cs typeface="Times New Roman" panose="02020603050405020304" pitchFamily="18" charset="0"/>
              </a:rPr>
              <a:t>is  </a:t>
            </a:r>
            <a:r>
              <a:rPr lang="en-CA" b="0" u="none" spc="-4" dirty="0">
                <a:solidFill>
                  <a:srgbClr val="262626"/>
                </a:solidFill>
                <a:latin typeface="Times New Roman" panose="02020603050405020304" pitchFamily="18" charset="0"/>
                <a:cs typeface="Times New Roman" panose="02020603050405020304" pitchFamily="18" charset="0"/>
              </a:rPr>
              <a:t>structured </a:t>
            </a:r>
            <a:r>
              <a:rPr lang="en-CA" b="0" u="none" dirty="0">
                <a:solidFill>
                  <a:srgbClr val="262626"/>
                </a:solidFill>
                <a:latin typeface="Times New Roman" panose="02020603050405020304" pitchFamily="18" charset="0"/>
                <a:cs typeface="Times New Roman" panose="02020603050405020304" pitchFamily="18" charset="0"/>
              </a:rPr>
              <a:t>and </a:t>
            </a:r>
            <a:r>
              <a:rPr lang="en-CA" b="0" u="none" spc="-4" dirty="0">
                <a:solidFill>
                  <a:srgbClr val="262626"/>
                </a:solidFill>
                <a:uFill>
                  <a:solidFill>
                    <a:srgbClr val="323232"/>
                  </a:solidFill>
                </a:uFill>
                <a:latin typeface="Times New Roman" panose="02020603050405020304" pitchFamily="18" charset="0"/>
                <a:cs typeface="Times New Roman" panose="02020603050405020304" pitchFamily="18" charset="0"/>
              </a:rPr>
              <a:t>who </a:t>
            </a:r>
            <a:r>
              <a:rPr lang="en-CA" b="0" u="none" dirty="0">
                <a:solidFill>
                  <a:srgbClr val="262626"/>
                </a:solidFill>
                <a:uFill>
                  <a:solidFill>
                    <a:srgbClr val="323232"/>
                  </a:solidFill>
                </a:uFill>
                <a:latin typeface="Times New Roman" panose="02020603050405020304" pitchFamily="18" charset="0"/>
                <a:cs typeface="Times New Roman" panose="02020603050405020304" pitchFamily="18" charset="0"/>
              </a:rPr>
              <a:t>is in </a:t>
            </a:r>
            <a:r>
              <a:rPr lang="en-CA" b="0" u="none" spc="-4" dirty="0">
                <a:solidFill>
                  <a:srgbClr val="262626"/>
                </a:solidFill>
                <a:uFill>
                  <a:solidFill>
                    <a:srgbClr val="323232"/>
                  </a:solidFill>
                </a:uFill>
                <a:latin typeface="Times New Roman" panose="02020603050405020304" pitchFamily="18" charset="0"/>
                <a:cs typeface="Times New Roman" panose="02020603050405020304" pitchFamily="18" charset="0"/>
              </a:rPr>
              <a:t>charge of</a:t>
            </a:r>
            <a:r>
              <a:rPr lang="en-CA" b="0" u="none" dirty="0">
                <a:solidFill>
                  <a:srgbClr val="262626"/>
                </a:solidFill>
                <a:uFill>
                  <a:solidFill>
                    <a:srgbClr val="323232"/>
                  </a:solidFill>
                </a:uFill>
                <a:latin typeface="Times New Roman" panose="02020603050405020304" pitchFamily="18" charset="0"/>
                <a:cs typeface="Times New Roman" panose="02020603050405020304" pitchFamily="18" charset="0"/>
              </a:rPr>
              <a:t> </a:t>
            </a:r>
            <a:r>
              <a:rPr lang="en-CA" b="0" u="none" spc="-4" dirty="0">
                <a:solidFill>
                  <a:srgbClr val="262626"/>
                </a:solidFill>
                <a:uFill>
                  <a:solidFill>
                    <a:srgbClr val="323232"/>
                  </a:solidFill>
                </a:uFill>
                <a:latin typeface="Times New Roman" panose="02020603050405020304" pitchFamily="18" charset="0"/>
                <a:cs typeface="Times New Roman" panose="02020603050405020304" pitchFamily="18" charset="0"/>
              </a:rPr>
              <a:t>whom. You can learn a lot about a larger organization just by examining their Org chart.</a:t>
            </a:r>
          </a:p>
          <a:p>
            <a:pPr marL="9525">
              <a:spcBef>
                <a:spcPts val="1515"/>
              </a:spcBef>
              <a:buClr>
                <a:srgbClr val="4F81BD"/>
              </a:buClr>
              <a:buSzPct val="75000"/>
              <a:tabLst>
                <a:tab pos="351949" algn="l"/>
                <a:tab pos="352425" algn="l"/>
              </a:tabLst>
            </a:pPr>
            <a:endParaRPr lang="en-CA" spc="-11" dirty="0">
              <a:solidFill>
                <a:srgbClr val="595959"/>
              </a:solidFill>
              <a:latin typeface="Times New Roman" panose="02020603050405020304" pitchFamily="18" charset="0"/>
              <a:cs typeface="Times New Roman" panose="02020603050405020304" pitchFamily="18" charset="0"/>
            </a:endParaRPr>
          </a:p>
          <a:p>
            <a:pPr marL="9525" algn="just">
              <a:spcBef>
                <a:spcPts val="75"/>
              </a:spcBef>
            </a:pPr>
            <a:r>
              <a:rPr lang="en-CA" b="0" u="none" spc="-4" dirty="0">
                <a:solidFill>
                  <a:srgbClr val="595959"/>
                </a:solidFill>
                <a:latin typeface="Times New Roman" panose="02020603050405020304" pitchFamily="18" charset="0"/>
                <a:cs typeface="Times New Roman" panose="02020603050405020304" pitchFamily="18" charset="0"/>
              </a:rPr>
              <a:t>The different functional </a:t>
            </a:r>
            <a:r>
              <a:rPr lang="en-CA" b="0" u="none" spc="-19" dirty="0">
                <a:solidFill>
                  <a:srgbClr val="595959"/>
                </a:solidFill>
                <a:latin typeface="Times New Roman" panose="02020603050405020304" pitchFamily="18" charset="0"/>
                <a:cs typeface="Times New Roman" panose="02020603050405020304" pitchFamily="18" charset="0"/>
              </a:rPr>
              <a:t>areas </a:t>
            </a:r>
            <a:r>
              <a:rPr lang="en-CA" b="0" u="none" spc="-4" dirty="0">
                <a:solidFill>
                  <a:srgbClr val="595959"/>
                </a:solidFill>
                <a:latin typeface="Times New Roman" panose="02020603050405020304" pitchFamily="18" charset="0"/>
                <a:cs typeface="Times New Roman" panose="02020603050405020304" pitchFamily="18" charset="0"/>
              </a:rPr>
              <a:t>of business </a:t>
            </a: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depend on each other. For e</a:t>
            </a:r>
            <a:r>
              <a:rPr lang="en-CA" b="0" u="none" spc="-4" dirty="0">
                <a:solidFill>
                  <a:srgbClr val="595959"/>
                </a:solidFill>
                <a:latin typeface="Times New Roman" panose="02020603050405020304" pitchFamily="18" charset="0"/>
                <a:cs typeface="Times New Roman" panose="02020603050405020304" pitchFamily="18" charset="0"/>
              </a:rPr>
              <a:t>xample, i</a:t>
            </a:r>
            <a:r>
              <a:rPr lang="en-CA" b="0" u="none" dirty="0">
                <a:solidFill>
                  <a:srgbClr val="595959"/>
                </a:solidFill>
                <a:latin typeface="Times New Roman" panose="02020603050405020304" pitchFamily="18" charset="0"/>
                <a:cs typeface="Times New Roman" panose="02020603050405020304" pitchFamily="18" charset="0"/>
              </a:rPr>
              <a:t>f </a:t>
            </a:r>
            <a:r>
              <a:rPr lang="en-CA" b="0" u="none" spc="-4" dirty="0">
                <a:solidFill>
                  <a:srgbClr val="595959"/>
                </a:solidFill>
                <a:latin typeface="Times New Roman" panose="02020603050405020304" pitchFamily="18" charset="0"/>
                <a:cs typeface="Times New Roman" panose="02020603050405020304" pitchFamily="18" charset="0"/>
              </a:rPr>
              <a:t>sales </a:t>
            </a:r>
            <a:r>
              <a:rPr lang="en-CA" b="0" u="none" spc="-30" dirty="0">
                <a:solidFill>
                  <a:srgbClr val="595959"/>
                </a:solidFill>
                <a:latin typeface="Times New Roman" panose="02020603050405020304" pitchFamily="18" charset="0"/>
                <a:cs typeface="Times New Roman" panose="02020603050405020304" pitchFamily="18" charset="0"/>
              </a:rPr>
              <a:t>are </a:t>
            </a:r>
            <a:r>
              <a:rPr lang="en-CA" b="0" u="none" spc="-19" dirty="0">
                <a:solidFill>
                  <a:srgbClr val="595959"/>
                </a:solidFill>
                <a:latin typeface="Times New Roman" panose="02020603050405020304" pitchFamily="18" charset="0"/>
                <a:cs typeface="Times New Roman" panose="02020603050405020304" pitchFamily="18" charset="0"/>
              </a:rPr>
              <a:t>decreasing, </a:t>
            </a:r>
            <a:r>
              <a:rPr lang="en-CA" b="0" u="none" dirty="0">
                <a:solidFill>
                  <a:srgbClr val="595959"/>
                </a:solidFill>
                <a:latin typeface="Times New Roman" panose="02020603050405020304" pitchFamily="18" charset="0"/>
                <a:cs typeface="Times New Roman" panose="02020603050405020304" pitchFamily="18" charset="0"/>
              </a:rPr>
              <a:t>accounting and finance </a:t>
            </a:r>
            <a:r>
              <a:rPr lang="en-CA" b="0" u="none" spc="-4" dirty="0">
                <a:solidFill>
                  <a:srgbClr val="595959"/>
                </a:solidFill>
                <a:latin typeface="Times New Roman" panose="02020603050405020304" pitchFamily="18" charset="0"/>
                <a:cs typeface="Times New Roman" panose="02020603050405020304" pitchFamily="18" charset="0"/>
              </a:rPr>
              <a:t>can note the </a:t>
            </a:r>
            <a:r>
              <a:rPr lang="en-CA" b="0" u="none" spc="-34" dirty="0">
                <a:solidFill>
                  <a:srgbClr val="595959"/>
                </a:solidFill>
                <a:latin typeface="Times New Roman" panose="02020603050405020304" pitchFamily="18" charset="0"/>
                <a:cs typeface="Times New Roman" panose="02020603050405020304" pitchFamily="18" charset="0"/>
              </a:rPr>
              <a:t>drop, </a:t>
            </a:r>
            <a:r>
              <a:rPr lang="en-CA" b="0" u="none" spc="-4" dirty="0">
                <a:solidFill>
                  <a:srgbClr val="595959"/>
                </a:solidFill>
                <a:latin typeface="Times New Roman" panose="02020603050405020304" pitchFamily="18" charset="0"/>
                <a:cs typeface="Times New Roman" panose="02020603050405020304" pitchFamily="18" charset="0"/>
              </a:rPr>
              <a:t>and start the process for developing a new </a:t>
            </a:r>
            <a:r>
              <a:rPr lang="en-CA" b="0" u="none" spc="-11" dirty="0">
                <a:solidFill>
                  <a:srgbClr val="595959"/>
                </a:solidFill>
                <a:latin typeface="Times New Roman" panose="02020603050405020304" pitchFamily="18" charset="0"/>
                <a:cs typeface="Times New Roman" panose="02020603050405020304" pitchFamily="18" charset="0"/>
              </a:rPr>
              <a:t>marketing </a:t>
            </a:r>
            <a:r>
              <a:rPr lang="en-CA" b="0" u="none" spc="-4" dirty="0">
                <a:solidFill>
                  <a:srgbClr val="595959"/>
                </a:solidFill>
                <a:latin typeface="Times New Roman" panose="02020603050405020304" pitchFamily="18" charset="0"/>
                <a:cs typeface="Times New Roman" panose="02020603050405020304" pitchFamily="18" charset="0"/>
              </a:rPr>
              <a:t>plan. Similarly, i</a:t>
            </a:r>
            <a:r>
              <a:rPr lang="en-CA" b="0" u="none" dirty="0">
                <a:solidFill>
                  <a:srgbClr val="595959"/>
                </a:solidFill>
                <a:latin typeface="Times New Roman" panose="02020603050405020304" pitchFamily="18" charset="0"/>
                <a:cs typeface="Times New Roman" panose="02020603050405020304" pitchFamily="18" charset="0"/>
              </a:rPr>
              <a:t>f the price of </a:t>
            </a:r>
            <a:r>
              <a:rPr lang="en-CA" b="0" u="none" spc="-11" dirty="0">
                <a:solidFill>
                  <a:srgbClr val="595959"/>
                </a:solidFill>
                <a:latin typeface="Times New Roman" panose="02020603050405020304" pitchFamily="18" charset="0"/>
                <a:cs typeface="Times New Roman" panose="02020603050405020304" pitchFamily="18" charset="0"/>
              </a:rPr>
              <a:t>products </a:t>
            </a:r>
            <a:r>
              <a:rPr lang="en-CA" b="0" u="none" spc="-30" dirty="0">
                <a:solidFill>
                  <a:srgbClr val="595959"/>
                </a:solidFill>
                <a:latin typeface="Times New Roman" panose="02020603050405020304" pitchFamily="18" charset="0"/>
                <a:cs typeface="Times New Roman" panose="02020603050405020304" pitchFamily="18" charset="0"/>
              </a:rPr>
              <a:t>is </a:t>
            </a:r>
            <a:r>
              <a:rPr lang="en-CA" b="0" u="none" spc="4" dirty="0">
                <a:solidFill>
                  <a:srgbClr val="595959"/>
                </a:solidFill>
                <a:latin typeface="Times New Roman" panose="02020603050405020304" pitchFamily="18" charset="0"/>
                <a:cs typeface="Times New Roman" panose="02020603050405020304" pitchFamily="18" charset="0"/>
              </a:rPr>
              <a:t>set </a:t>
            </a:r>
            <a:r>
              <a:rPr lang="en-CA" b="0" u="none" spc="-4" dirty="0">
                <a:solidFill>
                  <a:srgbClr val="595959"/>
                </a:solidFill>
                <a:latin typeface="Times New Roman" panose="02020603050405020304" pitchFamily="18" charset="0"/>
                <a:cs typeface="Times New Roman" panose="02020603050405020304" pitchFamily="18" charset="0"/>
              </a:rPr>
              <a:t>too high, </a:t>
            </a:r>
            <a:r>
              <a:rPr lang="en-CA" b="0" u="none" spc="-15" dirty="0">
                <a:solidFill>
                  <a:srgbClr val="595959"/>
                </a:solidFill>
                <a:latin typeface="Times New Roman" panose="02020603050405020304" pitchFamily="18" charset="0"/>
                <a:cs typeface="Times New Roman" panose="02020603050405020304" pitchFamily="18" charset="0"/>
              </a:rPr>
              <a:t>new </a:t>
            </a:r>
            <a:r>
              <a:rPr lang="en-CA" b="0" u="none" spc="-19" dirty="0">
                <a:solidFill>
                  <a:srgbClr val="595959"/>
                </a:solidFill>
                <a:latin typeface="Times New Roman" panose="02020603050405020304" pitchFamily="18" charset="0"/>
                <a:cs typeface="Times New Roman" panose="02020603050405020304" pitchFamily="18" charset="0"/>
              </a:rPr>
              <a:t>procedures may </a:t>
            </a:r>
            <a:r>
              <a:rPr lang="en-CA" b="0" u="none" spc="-23" dirty="0">
                <a:solidFill>
                  <a:srgbClr val="595959"/>
                </a:solidFill>
                <a:latin typeface="Times New Roman" panose="02020603050405020304" pitchFamily="18" charset="0"/>
                <a:cs typeface="Times New Roman" panose="02020603050405020304" pitchFamily="18" charset="0"/>
              </a:rPr>
              <a:t>have </a:t>
            </a:r>
            <a:r>
              <a:rPr lang="en-CA" b="0" u="none" dirty="0">
                <a:solidFill>
                  <a:srgbClr val="595959"/>
                </a:solidFill>
                <a:latin typeface="Times New Roman" panose="02020603050405020304" pitchFamily="18" charset="0"/>
                <a:cs typeface="Times New Roman" panose="02020603050405020304" pitchFamily="18" charset="0"/>
              </a:rPr>
              <a:t>to </a:t>
            </a:r>
            <a:r>
              <a:rPr lang="en-CA" b="0" u="none" spc="-15" dirty="0">
                <a:solidFill>
                  <a:srgbClr val="595959"/>
                </a:solidFill>
                <a:latin typeface="Times New Roman" panose="02020603050405020304" pitchFamily="18" charset="0"/>
                <a:cs typeface="Times New Roman" panose="02020603050405020304" pitchFamily="18" charset="0"/>
              </a:rPr>
              <a:t>be instituted by</a:t>
            </a:r>
            <a:r>
              <a:rPr lang="en-CA" b="0" u="none" spc="19" dirty="0">
                <a:solidFill>
                  <a:srgbClr val="595959"/>
                </a:solidFill>
                <a:latin typeface="Times New Roman" panose="02020603050405020304" pitchFamily="18" charset="0"/>
                <a:cs typeface="Times New Roman" panose="02020603050405020304" pitchFamily="18" charset="0"/>
              </a:rPr>
              <a:t> </a:t>
            </a:r>
            <a:r>
              <a:rPr lang="en-CA" b="0" u="none" spc="-8" dirty="0">
                <a:solidFill>
                  <a:srgbClr val="595959"/>
                </a:solidFill>
                <a:latin typeface="Times New Roman" panose="02020603050405020304" pitchFamily="18" charset="0"/>
                <a:cs typeface="Times New Roman" panose="02020603050405020304" pitchFamily="18" charset="0"/>
              </a:rPr>
              <a:t>management.</a:t>
            </a:r>
            <a:endParaRPr lang="en-CA" b="0" u="none" dirty="0">
              <a:latin typeface="Times New Roman" panose="02020603050405020304" pitchFamily="18" charset="0"/>
              <a:cs typeface="Times New Roman" panose="02020603050405020304" pitchFamily="18" charset="0"/>
            </a:endParaRPr>
          </a:p>
          <a:p>
            <a:pPr marL="9525">
              <a:spcBef>
                <a:spcPts val="1515"/>
              </a:spcBef>
              <a:buClr>
                <a:srgbClr val="4F81BD"/>
              </a:buClr>
              <a:buSzPct val="75000"/>
              <a:tabLst>
                <a:tab pos="351949" algn="l"/>
                <a:tab pos="352425" algn="l"/>
              </a:tabLst>
            </a:pPr>
            <a:endParaRPr lang="en-CA" b="0" u="non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3D9FFB-1E6A-384C-B54C-13B3AA48D15D}" type="slidenum">
              <a:rPr lang="en-US" smtClean="0"/>
              <a:pPr/>
              <a:t>17</a:t>
            </a:fld>
            <a:endParaRPr lang="en-US"/>
          </a:p>
        </p:txBody>
      </p:sp>
    </p:spTree>
    <p:extLst>
      <p:ext uri="{BB962C8B-B14F-4D97-AF65-F5344CB8AC3E}">
        <p14:creationId xmlns:p14="http://schemas.microsoft.com/office/powerpoint/2010/main" val="230174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D9FFB-1E6A-384C-B54C-13B3AA48D15D}" type="slidenum">
              <a:rPr lang="en-US" smtClean="0"/>
              <a:pPr/>
              <a:t>18</a:t>
            </a:fld>
            <a:endParaRPr lang="en-US"/>
          </a:p>
        </p:txBody>
      </p:sp>
    </p:spTree>
    <p:extLst>
      <p:ext uri="{BB962C8B-B14F-4D97-AF65-F5344CB8AC3E}">
        <p14:creationId xmlns:p14="http://schemas.microsoft.com/office/powerpoint/2010/main" val="16552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fld id="{95844C8B-8D9F-6F46-9FB0-57CABC90742D}" type="datetime1">
              <a:rPr lang="en-CA" smtClean="0"/>
              <a:t>2023-08-17</a:t>
            </a:fld>
            <a:endParaRPr lang="en-GB"/>
          </a:p>
        </p:txBody>
      </p:sp>
      <p:sp>
        <p:nvSpPr>
          <p:cNvPr id="17" name="Footer Placeholder 16"/>
          <p:cNvSpPr>
            <a:spLocks noGrp="1"/>
          </p:cNvSpPr>
          <p:nvPr>
            <p:ph type="ftr" sz="quarter" idx="11"/>
          </p:nvPr>
        </p:nvSpPr>
        <p:spPr>
          <a:xfrm>
            <a:off x="2898648" y="6355080"/>
            <a:ext cx="3474720" cy="365760"/>
          </a:xfrm>
        </p:spPr>
        <p:txBody>
          <a:bodyPr/>
          <a:lstStyle/>
          <a:p>
            <a:pPr>
              <a:defRPr/>
            </a:pPr>
            <a:r>
              <a:rPr lang="en-GB"/>
              <a:t>J. Lebensold A21 System Development</a:t>
            </a:r>
          </a:p>
        </p:txBody>
      </p:sp>
      <p:sp>
        <p:nvSpPr>
          <p:cNvPr id="29" name="Slide Number Placeholder 28"/>
          <p:cNvSpPr>
            <a:spLocks noGrp="1"/>
          </p:cNvSpPr>
          <p:nvPr>
            <p:ph type="sldNum" sz="quarter" idx="12"/>
          </p:nvPr>
        </p:nvSpPr>
        <p:spPr>
          <a:xfrm>
            <a:off x="1216152" y="6355080"/>
            <a:ext cx="1219200" cy="365760"/>
          </a:xfrm>
        </p:spPr>
        <p:txBody>
          <a:bodyPr/>
          <a:lstStyle/>
          <a:p>
            <a:fld id="{38DF85F5-FB5E-4F79-A561-97039C58DE01}"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B8BA8A14-7773-6645-8A35-2FEFB5F91453}" type="datetime1">
              <a:rPr lang="en-CA" smtClean="0"/>
              <a:t>2023-08-17</a:t>
            </a:fld>
            <a:endParaRPr lang="en-GB"/>
          </a:p>
        </p:txBody>
      </p:sp>
      <p:sp>
        <p:nvSpPr>
          <p:cNvPr id="5" name="Footer Placeholder 4"/>
          <p:cNvSpPr>
            <a:spLocks noGrp="1"/>
          </p:cNvSpPr>
          <p:nvPr>
            <p:ph type="ftr" sz="quarter" idx="11"/>
          </p:nvPr>
        </p:nvSpPr>
        <p:spPr/>
        <p:txBody>
          <a:bodyPr/>
          <a:lstStyle/>
          <a:p>
            <a:pPr>
              <a:defRPr/>
            </a:pPr>
            <a:r>
              <a:rPr lang="en-GB"/>
              <a:t>J. Lebensold A21 System Development</a:t>
            </a:r>
          </a:p>
        </p:txBody>
      </p:sp>
      <p:sp>
        <p:nvSpPr>
          <p:cNvPr id="6" name="Slide Number Placeholder 5"/>
          <p:cNvSpPr>
            <a:spLocks noGrp="1"/>
          </p:cNvSpPr>
          <p:nvPr>
            <p:ph type="sldNum" sz="quarter" idx="12"/>
          </p:nvPr>
        </p:nvSpPr>
        <p:spPr/>
        <p:txBody>
          <a:bodyPr/>
          <a:lstStyle/>
          <a:p>
            <a:fld id="{A869D5F3-DAE5-144A-BFC2-1C64EEE51866}" type="slidenum">
              <a:rPr lang="en-GB" smtClean="0"/>
              <a:pPr/>
              <a:t>‹#›</a:t>
            </a:fld>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D59F83C1-3626-9740-9A8E-5D50BC65B72B}" type="datetime1">
              <a:rPr lang="en-CA" smtClean="0"/>
              <a:t>2023-08-17</a:t>
            </a:fld>
            <a:endParaRPr lang="en-GB"/>
          </a:p>
        </p:txBody>
      </p:sp>
      <p:sp>
        <p:nvSpPr>
          <p:cNvPr id="5" name="Footer Placeholder 4"/>
          <p:cNvSpPr>
            <a:spLocks noGrp="1"/>
          </p:cNvSpPr>
          <p:nvPr>
            <p:ph type="ftr" sz="quarter" idx="11"/>
          </p:nvPr>
        </p:nvSpPr>
        <p:spPr/>
        <p:txBody>
          <a:bodyPr/>
          <a:lstStyle/>
          <a:p>
            <a:pPr>
              <a:defRPr/>
            </a:pPr>
            <a:r>
              <a:rPr lang="en-GB"/>
              <a:t>J. Lebensold A21 System Development</a:t>
            </a:r>
          </a:p>
        </p:txBody>
      </p:sp>
      <p:sp>
        <p:nvSpPr>
          <p:cNvPr id="6" name="Slide Number Placeholder 5"/>
          <p:cNvSpPr>
            <a:spLocks noGrp="1"/>
          </p:cNvSpPr>
          <p:nvPr>
            <p:ph type="sldNum" sz="quarter" idx="12"/>
          </p:nvPr>
        </p:nvSpPr>
        <p:spPr/>
        <p:txBody>
          <a:bodyPr/>
          <a:lstStyle/>
          <a:p>
            <a:fld id="{BD5ED357-54AF-E147-AFCB-236A84259650}" type="slidenum">
              <a:rPr lang="en-GB" smtClean="0"/>
              <a:pPr/>
              <a:t>‹#›</a:t>
            </a:fld>
            <a:endParaRPr lang="en-GB"/>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lvl1pPr algn="r">
              <a:defRPr/>
            </a:lvl1pPr>
          </a:lstStyle>
          <a:p>
            <a:pPr algn="r"/>
            <a:fld id="{6F71DE44-9951-9542-BA6A-502B56B6854F}" type="datetime1">
              <a:rPr lang="en-CA" smtClean="0"/>
              <a:t>2023-08-17</a:t>
            </a:fld>
            <a:endParaRPr lang="en-US" dirty="0"/>
          </a:p>
        </p:txBody>
      </p:sp>
      <p:sp>
        <p:nvSpPr>
          <p:cNvPr id="5" name="Footer Placeholder 4"/>
          <p:cNvSpPr>
            <a:spLocks noGrp="1"/>
          </p:cNvSpPr>
          <p:nvPr>
            <p:ph type="ftr" sz="quarter" idx="11"/>
          </p:nvPr>
        </p:nvSpPr>
        <p:spPr/>
        <p:txBody>
          <a:bodyPr/>
          <a:lstStyle/>
          <a:p>
            <a:pPr algn="ctr"/>
            <a:r>
              <a:rPr lang="en-US"/>
              <a:t>J. Lebensold A21 System Development</a:t>
            </a:r>
            <a:endParaRPr lang="en-US" dirty="0"/>
          </a:p>
        </p:txBody>
      </p:sp>
      <p:sp>
        <p:nvSpPr>
          <p:cNvPr id="6" name="Slide Number Placeholder 5"/>
          <p:cNvSpPr>
            <a:spLocks noGrp="1"/>
          </p:cNvSpPr>
          <p:nvPr>
            <p:ph type="sldNum" sz="quarter" idx="12"/>
          </p:nvPr>
        </p:nvSpPr>
        <p:spPr/>
        <p:txBody>
          <a:bodyPr/>
          <a:lstStyle/>
          <a:p>
            <a:fld id="{F4A33BF1-F1E9-E647-AFA6-03F361898012}" type="slidenum">
              <a:rPr lang="en-GB" smtClean="0"/>
              <a:pPr/>
              <a:t>‹#›</a:t>
            </a:fld>
            <a:endParaRPr lang="en-GB"/>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fld id="{8CC731CC-B29C-564C-BBF0-6146E4216C2B}" type="datetime1">
              <a:rPr lang="en-CA" smtClean="0"/>
              <a:t>2023-08-17</a:t>
            </a:fld>
            <a:endParaRPr lang="en-GB"/>
          </a:p>
        </p:txBody>
      </p:sp>
      <p:sp>
        <p:nvSpPr>
          <p:cNvPr id="5" name="Footer Placeholder 4"/>
          <p:cNvSpPr>
            <a:spLocks noGrp="1"/>
          </p:cNvSpPr>
          <p:nvPr>
            <p:ph type="ftr" sz="quarter" idx="11"/>
          </p:nvPr>
        </p:nvSpPr>
        <p:spPr>
          <a:xfrm>
            <a:off x="2898648" y="6355080"/>
            <a:ext cx="3474720" cy="365760"/>
          </a:xfrm>
        </p:spPr>
        <p:txBody>
          <a:bodyPr/>
          <a:lstStyle/>
          <a:p>
            <a:pPr>
              <a:defRPr/>
            </a:pPr>
            <a:r>
              <a:rPr lang="en-GB"/>
              <a:t>J. Lebensold A21 System Development</a:t>
            </a:r>
          </a:p>
        </p:txBody>
      </p:sp>
      <p:sp>
        <p:nvSpPr>
          <p:cNvPr id="6" name="Slide Number Placeholder 5"/>
          <p:cNvSpPr>
            <a:spLocks noGrp="1"/>
          </p:cNvSpPr>
          <p:nvPr>
            <p:ph type="sldNum" sz="quarter" idx="12"/>
          </p:nvPr>
        </p:nvSpPr>
        <p:spPr>
          <a:xfrm>
            <a:off x="1069848" y="6355080"/>
            <a:ext cx="1520952" cy="365760"/>
          </a:xfrm>
        </p:spPr>
        <p:txBody>
          <a:bodyPr/>
          <a:lstStyle/>
          <a:p>
            <a:fld id="{C5090309-996E-0742-93F8-BF1D6098AF10}" type="slidenum">
              <a:rPr lang="en-GB" smtClean="0"/>
              <a:pPr/>
              <a:t>‹#›</a:t>
            </a:fld>
            <a:endParaRPr lang="en-GB"/>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D73BD36F-2DFB-2546-AE65-A0919B432F6E}" type="datetime1">
              <a:rPr lang="en-CA" smtClean="0"/>
              <a:t>2023-08-17</a:t>
            </a:fld>
            <a:endParaRPr lang="en-GB"/>
          </a:p>
        </p:txBody>
      </p:sp>
      <p:sp>
        <p:nvSpPr>
          <p:cNvPr id="6" name="Footer Placeholder 5"/>
          <p:cNvSpPr>
            <a:spLocks noGrp="1"/>
          </p:cNvSpPr>
          <p:nvPr>
            <p:ph type="ftr" sz="quarter" idx="11"/>
          </p:nvPr>
        </p:nvSpPr>
        <p:spPr/>
        <p:txBody>
          <a:bodyPr/>
          <a:lstStyle/>
          <a:p>
            <a:pPr>
              <a:defRPr/>
            </a:pPr>
            <a:r>
              <a:rPr lang="en-GB"/>
              <a:t>J. Lebensold A21 System Development</a:t>
            </a:r>
          </a:p>
        </p:txBody>
      </p:sp>
      <p:sp>
        <p:nvSpPr>
          <p:cNvPr id="7" name="Slide Number Placeholder 6"/>
          <p:cNvSpPr>
            <a:spLocks noGrp="1"/>
          </p:cNvSpPr>
          <p:nvPr>
            <p:ph type="sldNum" sz="quarter" idx="12"/>
          </p:nvPr>
        </p:nvSpPr>
        <p:spPr/>
        <p:txBody>
          <a:bodyPr/>
          <a:lstStyle/>
          <a:p>
            <a:fld id="{F42AE6C5-3DE9-3A4D-BB3D-801931304750}" type="slidenum">
              <a:rPr lang="en-GB" smtClean="0"/>
              <a:pPr/>
              <a:t>‹#›</a:t>
            </a:fld>
            <a:endParaRPr lang="en-GB"/>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338D2438-5790-EE41-AAD4-E757E458AC06}" type="datetime1">
              <a:rPr lang="en-CA" smtClean="0"/>
              <a:t>2023-08-17</a:t>
            </a:fld>
            <a:endParaRPr lang="en-GB"/>
          </a:p>
        </p:txBody>
      </p:sp>
      <p:sp>
        <p:nvSpPr>
          <p:cNvPr id="8" name="Footer Placeholder 7"/>
          <p:cNvSpPr>
            <a:spLocks noGrp="1"/>
          </p:cNvSpPr>
          <p:nvPr>
            <p:ph type="ftr" sz="quarter" idx="11"/>
          </p:nvPr>
        </p:nvSpPr>
        <p:spPr/>
        <p:txBody>
          <a:bodyPr/>
          <a:lstStyle/>
          <a:p>
            <a:pPr>
              <a:defRPr/>
            </a:pPr>
            <a:r>
              <a:rPr lang="en-GB"/>
              <a:t>J. Lebensold A21 System Development</a:t>
            </a:r>
          </a:p>
        </p:txBody>
      </p:sp>
      <p:sp>
        <p:nvSpPr>
          <p:cNvPr id="9" name="Slide Number Placeholder 8"/>
          <p:cNvSpPr>
            <a:spLocks noGrp="1"/>
          </p:cNvSpPr>
          <p:nvPr>
            <p:ph type="sldNum" sz="quarter" idx="12"/>
          </p:nvPr>
        </p:nvSpPr>
        <p:spPr/>
        <p:txBody>
          <a:bodyPr/>
          <a:lstStyle/>
          <a:p>
            <a:fld id="{B9916BC9-D42D-5946-907C-B4D348EA7C92}" type="slidenum">
              <a:rPr lang="en-GB" smtClean="0"/>
              <a:pPr/>
              <a:t>‹#›</a:t>
            </a:fld>
            <a:endParaRPr lang="en-GB"/>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4F320038-083F-D446-AA05-462065370037}" type="datetime1">
              <a:rPr lang="en-CA" smtClean="0"/>
              <a:t>2023-08-17</a:t>
            </a:fld>
            <a:endParaRPr lang="en-GB"/>
          </a:p>
        </p:txBody>
      </p:sp>
      <p:sp>
        <p:nvSpPr>
          <p:cNvPr id="4" name="Footer Placeholder 3"/>
          <p:cNvSpPr>
            <a:spLocks noGrp="1"/>
          </p:cNvSpPr>
          <p:nvPr>
            <p:ph type="ftr" sz="quarter" idx="11"/>
          </p:nvPr>
        </p:nvSpPr>
        <p:spPr/>
        <p:txBody>
          <a:bodyPr/>
          <a:lstStyle/>
          <a:p>
            <a:pPr>
              <a:defRPr/>
            </a:pPr>
            <a:r>
              <a:rPr lang="en-GB"/>
              <a:t>J. Lebensold A21 System Development</a:t>
            </a:r>
          </a:p>
        </p:txBody>
      </p:sp>
      <p:sp>
        <p:nvSpPr>
          <p:cNvPr id="5" name="Slide Number Placeholder 4"/>
          <p:cNvSpPr>
            <a:spLocks noGrp="1"/>
          </p:cNvSpPr>
          <p:nvPr>
            <p:ph type="sldNum" sz="quarter" idx="12"/>
          </p:nvPr>
        </p:nvSpPr>
        <p:spPr/>
        <p:txBody>
          <a:bodyPr/>
          <a:lstStyle/>
          <a:p>
            <a:fld id="{B5DB6F3A-1C1B-7745-9E7D-4B5A972B5916}" type="slidenum">
              <a:rPr lang="en-GB" smtClean="0"/>
              <a:pPr/>
              <a:t>‹#›</a:t>
            </a:fld>
            <a:endParaRPr lang="en-GB"/>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EE21E-18C1-4844-A61D-228444C9866A}" type="datetime1">
              <a:rPr lang="en-CA" smtClean="0"/>
              <a:t>2023-08-17</a:t>
            </a:fld>
            <a:endParaRPr lang="en-US"/>
          </a:p>
        </p:txBody>
      </p:sp>
      <p:sp>
        <p:nvSpPr>
          <p:cNvPr id="3" name="Footer Placeholder 2"/>
          <p:cNvSpPr>
            <a:spLocks noGrp="1"/>
          </p:cNvSpPr>
          <p:nvPr>
            <p:ph type="ftr" sz="quarter" idx="11"/>
          </p:nvPr>
        </p:nvSpPr>
        <p:spPr/>
        <p:txBody>
          <a:bodyPr/>
          <a:lstStyle/>
          <a:p>
            <a:pPr>
              <a:defRPr/>
            </a:pPr>
            <a:r>
              <a:rPr lang="en-GB"/>
              <a:t>J. Lebensold A21 System Development</a:t>
            </a:r>
          </a:p>
        </p:txBody>
      </p:sp>
      <p:sp>
        <p:nvSpPr>
          <p:cNvPr id="4" name="Slide Number Placeholder 3"/>
          <p:cNvSpPr>
            <a:spLocks noGrp="1"/>
          </p:cNvSpPr>
          <p:nvPr>
            <p:ph type="sldNum" sz="quarter" idx="12"/>
          </p:nvPr>
        </p:nvSpPr>
        <p:spPr/>
        <p:txBody>
          <a:bodyPr/>
          <a:lstStyle/>
          <a:p>
            <a:fld id="{F4D8AA6B-7A88-5841-8D51-27CE280793C3}" type="slidenum">
              <a:rPr lang="en-GB" smtClean="0"/>
              <a:pPr/>
              <a:t>‹#›</a:t>
            </a:fld>
            <a:endParaRPr lang="en-GB"/>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836D6C94-666C-5041-AAA6-B57E55DD1D87}" type="datetime1">
              <a:rPr lang="en-CA" smtClean="0"/>
              <a:t>2023-08-17</a:t>
            </a:fld>
            <a:endParaRPr lang="en-GB"/>
          </a:p>
        </p:txBody>
      </p:sp>
      <p:sp>
        <p:nvSpPr>
          <p:cNvPr id="6" name="Footer Placeholder 5"/>
          <p:cNvSpPr>
            <a:spLocks noGrp="1"/>
          </p:cNvSpPr>
          <p:nvPr>
            <p:ph type="ftr" sz="quarter" idx="11"/>
          </p:nvPr>
        </p:nvSpPr>
        <p:spPr/>
        <p:txBody>
          <a:bodyPr/>
          <a:lstStyle/>
          <a:p>
            <a:pPr>
              <a:defRPr/>
            </a:pPr>
            <a:r>
              <a:rPr lang="en-GB"/>
              <a:t>J. Lebensold A21 System Development</a:t>
            </a:r>
          </a:p>
        </p:txBody>
      </p:sp>
      <p:sp>
        <p:nvSpPr>
          <p:cNvPr id="7" name="Slide Number Placeholder 6"/>
          <p:cNvSpPr>
            <a:spLocks noGrp="1"/>
          </p:cNvSpPr>
          <p:nvPr>
            <p:ph type="sldNum" sz="quarter" idx="12"/>
          </p:nvPr>
        </p:nvSpPr>
        <p:spPr/>
        <p:txBody>
          <a:bodyPr/>
          <a:lstStyle/>
          <a:p>
            <a:fld id="{B1AA4845-A08A-4DF4-8D99-E2E7B6D41C6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C857CE6B-E980-4745-A187-5C3F0BBC133A}" type="datetime1">
              <a:rPr lang="en-CA" smtClean="0"/>
              <a:t>2023-08-17</a:t>
            </a:fld>
            <a:endParaRPr lang="en-GB"/>
          </a:p>
        </p:txBody>
      </p:sp>
      <p:sp>
        <p:nvSpPr>
          <p:cNvPr id="6" name="Footer Placeholder 5"/>
          <p:cNvSpPr>
            <a:spLocks noGrp="1"/>
          </p:cNvSpPr>
          <p:nvPr>
            <p:ph type="ftr" sz="quarter" idx="11"/>
          </p:nvPr>
        </p:nvSpPr>
        <p:spPr/>
        <p:txBody>
          <a:bodyPr/>
          <a:lstStyle/>
          <a:p>
            <a:pPr>
              <a:defRPr/>
            </a:pPr>
            <a:r>
              <a:rPr lang="en-GB"/>
              <a:t>J. Lebensold A21 System Development</a:t>
            </a:r>
          </a:p>
        </p:txBody>
      </p:sp>
      <p:sp>
        <p:nvSpPr>
          <p:cNvPr id="7" name="Slide Number Placeholder 6"/>
          <p:cNvSpPr>
            <a:spLocks noGrp="1"/>
          </p:cNvSpPr>
          <p:nvPr>
            <p:ph type="sldNum" sz="quarter" idx="12"/>
          </p:nvPr>
        </p:nvSpPr>
        <p:spPr/>
        <p:txBody>
          <a:bodyPr/>
          <a:lstStyle/>
          <a:p>
            <a:fld id="{94C6E04D-FB5D-3E44-88BB-35A5E42DEB55}" type="slidenum">
              <a:rPr lang="en-GB" smtClean="0"/>
              <a:pPr/>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EAF6">
            <a:alpha val="16000"/>
          </a:srgbClr>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lgn="r">
              <a:defRPr/>
            </a:pPr>
            <a:fld id="{4F39D025-95C5-424C-AE51-8FA68F4810B6}" type="datetime1">
              <a:rPr lang="en-CA" smtClean="0"/>
              <a:t>2023-08-17</a:t>
            </a:fld>
            <a:endParaRPr lang="en-GB"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ctr">
              <a:defRPr/>
            </a:pPr>
            <a:r>
              <a:rPr lang="en-GB"/>
              <a:t>J. Lebensold A21 System Development</a:t>
            </a:r>
            <a:endParaRPr lang="en-GB"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E495BC2-A9DD-0745-BA7D-FD69CA98A607}" type="slidenum">
              <a:rPr lang="en-GB" smtClean="0"/>
              <a:pPr/>
              <a:t>‹#›</a:t>
            </a:fld>
            <a:endParaRPr lang="en-GB"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ransition/>
  <p:hf hdr="0"/>
  <p:txStyles>
    <p:titleStyle>
      <a:lvl1pPr algn="l" rtl="0" eaLnBrk="1" latinLnBrk="0" hangingPunct="1">
        <a:spcBef>
          <a:spcPct val="0"/>
        </a:spcBef>
        <a:buNone/>
        <a:defRPr kumimoji="0" sz="3600" kern="1200">
          <a:solidFill>
            <a:schemeClr val="tx1"/>
          </a:solidFill>
          <a:latin typeface="+mj-lt"/>
          <a:ea typeface="+mj-ea"/>
          <a:cs typeface="+mj-cs"/>
        </a:defRPr>
      </a:lvl1pPr>
    </p:titleStyle>
    <p:bodyStyle>
      <a:lvl1pPr marL="0" indent="0" algn="l" rtl="0" eaLnBrk="1" latinLnBrk="0" hangingPunct="1">
        <a:spcBef>
          <a:spcPts val="600"/>
        </a:spcBef>
        <a:buClr>
          <a:schemeClr val="accent1"/>
        </a:buClr>
        <a:buSzPct val="76000"/>
        <a:buFontTx/>
        <a:buNone/>
        <a:defRPr kumimoji="0" sz="2400" kern="1200">
          <a:solidFill>
            <a:schemeClr val="tx1"/>
          </a:solidFill>
          <a:latin typeface="Times New Roman" panose="02020603050405020304" pitchFamily="18" charset="0"/>
          <a:ea typeface="+mn-ea"/>
          <a:cs typeface="Times New Roman" panose="02020603050405020304" pitchFamily="18" charset="0"/>
        </a:defRPr>
      </a:lvl1pPr>
      <a:lvl2pPr marL="274320" indent="0" algn="l" rtl="0" eaLnBrk="1" latinLnBrk="0" hangingPunct="1">
        <a:spcBef>
          <a:spcPts val="500"/>
        </a:spcBef>
        <a:buClr>
          <a:schemeClr val="accent2"/>
        </a:buClr>
        <a:buSzPct val="76000"/>
        <a:buFontTx/>
        <a:buNone/>
        <a:defRPr kumimoji="0" sz="2000" kern="1200">
          <a:solidFill>
            <a:schemeClr val="tx1"/>
          </a:solidFill>
          <a:latin typeface="Times New Roman" panose="02020603050405020304" pitchFamily="18" charset="0"/>
          <a:ea typeface="+mn-ea"/>
          <a:cs typeface="Times New Roman" panose="02020603050405020304" pitchFamily="18" charset="0"/>
        </a:defRPr>
      </a:lvl2pPr>
      <a:lvl3pPr marL="594360" indent="0" algn="l" rtl="0" eaLnBrk="1" latinLnBrk="0" hangingPunct="1">
        <a:spcBef>
          <a:spcPts val="500"/>
        </a:spcBef>
        <a:buClr>
          <a:schemeClr val="bg1">
            <a:shade val="50000"/>
          </a:schemeClr>
        </a:buClr>
        <a:buSzPct val="76000"/>
        <a:buFontTx/>
        <a:buNone/>
        <a:defRPr kumimoji="0" sz="2000" kern="1200">
          <a:solidFill>
            <a:schemeClr val="tx1"/>
          </a:solidFill>
          <a:latin typeface="Times New Roman" panose="02020603050405020304" pitchFamily="18" charset="0"/>
          <a:ea typeface="+mn-ea"/>
          <a:cs typeface="Times New Roman" panose="02020603050405020304" pitchFamily="18" charset="0"/>
        </a:defRPr>
      </a:lvl3pPr>
      <a:lvl4pPr marL="868680" indent="0" algn="l" rtl="0" eaLnBrk="1" latinLnBrk="0" hangingPunct="1">
        <a:spcBef>
          <a:spcPts val="400"/>
        </a:spcBef>
        <a:buClr>
          <a:schemeClr val="accent2">
            <a:shade val="75000"/>
          </a:schemeClr>
        </a:buClr>
        <a:buSzPct val="70000"/>
        <a:buFontTx/>
        <a:buNone/>
        <a:defRPr kumimoji="0" sz="2000" kern="1200">
          <a:solidFill>
            <a:schemeClr val="tx1"/>
          </a:solidFill>
          <a:latin typeface="Times New Roman" panose="02020603050405020304" pitchFamily="18" charset="0"/>
          <a:ea typeface="+mn-ea"/>
          <a:cs typeface="Times New Roman" panose="02020603050405020304" pitchFamily="18" charset="0"/>
        </a:defRPr>
      </a:lvl4pPr>
      <a:lvl5pPr marL="1143000" indent="0" algn="l" rtl="0" eaLnBrk="1" latinLnBrk="0" hangingPunct="1">
        <a:spcBef>
          <a:spcPts val="300"/>
        </a:spcBef>
        <a:buClr>
          <a:schemeClr val="accent2"/>
        </a:buClr>
        <a:buSzPct val="70000"/>
        <a:buFontTx/>
        <a:buNone/>
        <a:defRPr kumimoji="0" sz="2000" kern="1200">
          <a:solidFill>
            <a:schemeClr val="tx1"/>
          </a:solidFill>
          <a:latin typeface="Times New Roman" panose="02020603050405020304" pitchFamily="18" charset="0"/>
          <a:ea typeface="+mn-ea"/>
          <a:cs typeface="Times New Roman" panose="02020603050405020304" pitchFamily="18"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ctrTitle"/>
          </p:nvPr>
        </p:nvSpPr>
        <p:spPr>
          <a:xfrm>
            <a:off x="755576" y="3573016"/>
            <a:ext cx="7488832" cy="1368152"/>
          </a:xfrm>
        </p:spPr>
        <p:txBody>
          <a:bodyPr>
            <a:normAutofit fontScale="90000"/>
          </a:bodyPr>
          <a:lstStyle/>
          <a:p>
            <a:pPr eaLnBrk="1" hangingPunct="1"/>
            <a:r>
              <a:rPr lang="en-CA" sz="4800" dirty="0"/>
              <a:t>Businesses &amp; Organizations</a:t>
            </a:r>
            <a:endParaRPr lang="en-US" sz="4800" dirty="0"/>
          </a:p>
        </p:txBody>
      </p:sp>
      <p:sp>
        <p:nvSpPr>
          <p:cNvPr id="2" name="Date Placeholder 1">
            <a:extLst>
              <a:ext uri="{FF2B5EF4-FFF2-40B4-BE49-F238E27FC236}">
                <a16:creationId xmlns:a16="http://schemas.microsoft.com/office/drawing/2014/main" id="{70B27CEF-AB2F-764D-B654-353FC48ED09F}"/>
              </a:ext>
            </a:extLst>
          </p:cNvPr>
          <p:cNvSpPr>
            <a:spLocks noGrp="1"/>
          </p:cNvSpPr>
          <p:nvPr>
            <p:ph type="dt" sz="half" idx="10"/>
          </p:nvPr>
        </p:nvSpPr>
        <p:spPr/>
        <p:txBody>
          <a:bodyPr/>
          <a:lstStyle/>
          <a:p>
            <a:fld id="{6339AE00-47CB-1D46-8CC9-C9A9F4EC895C}" type="datetime1">
              <a:rPr lang="en-CA" smtClean="0"/>
              <a:t>2023-08-17</a:t>
            </a:fld>
            <a:endParaRPr lang="en-US" dirty="0"/>
          </a:p>
        </p:txBody>
      </p:sp>
      <p:sp>
        <p:nvSpPr>
          <p:cNvPr id="3" name="Footer Placeholder 2">
            <a:extLst>
              <a:ext uri="{FF2B5EF4-FFF2-40B4-BE49-F238E27FC236}">
                <a16:creationId xmlns:a16="http://schemas.microsoft.com/office/drawing/2014/main" id="{1B7D4C7C-54F6-AB44-A443-894F4A0B564C}"/>
              </a:ext>
            </a:extLst>
          </p:cNvPr>
          <p:cNvSpPr>
            <a:spLocks noGrp="1"/>
          </p:cNvSpPr>
          <p:nvPr>
            <p:ph type="ftr" sz="quarter" idx="11"/>
          </p:nvPr>
        </p:nvSpPr>
        <p:spPr/>
        <p:txBody>
          <a:bodyPr/>
          <a:lstStyle/>
          <a:p>
            <a:r>
              <a:rPr lang="de-DE"/>
              <a:t>J. Lebensold A21 System Development</a:t>
            </a:r>
            <a:endParaRPr lang="en-US" dirty="0"/>
          </a:p>
        </p:txBody>
      </p:sp>
      <p:sp>
        <p:nvSpPr>
          <p:cNvPr id="4" name="Slide Number Placeholder 3">
            <a:extLst>
              <a:ext uri="{FF2B5EF4-FFF2-40B4-BE49-F238E27FC236}">
                <a16:creationId xmlns:a16="http://schemas.microsoft.com/office/drawing/2014/main" id="{46649DBA-F5FE-614D-A2DF-1C466778E39E}"/>
              </a:ext>
            </a:extLst>
          </p:cNvPr>
          <p:cNvSpPr>
            <a:spLocks noGrp="1"/>
          </p:cNvSpPr>
          <p:nvPr>
            <p:ph type="sldNum" sz="quarter" idx="12"/>
          </p:nvPr>
        </p:nvSpPr>
        <p:spPr/>
        <p:txBody>
          <a:bodyPr/>
          <a:lstStyle/>
          <a:p>
            <a:fld id="{5A59BA02-D667-404A-B381-6897E9960C52}" type="slidenum">
              <a:rPr lang="en-US" smtClean="0"/>
              <a:pPr/>
              <a:t>1</a:t>
            </a:fld>
            <a:endParaRPr lang="en-US" dirty="0"/>
          </a:p>
        </p:txBody>
      </p:sp>
    </p:spTree>
    <p:extLst>
      <p:ext uri="{BB962C8B-B14F-4D97-AF65-F5344CB8AC3E}">
        <p14:creationId xmlns:p14="http://schemas.microsoft.com/office/powerpoint/2010/main" val="229329237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6AB4-311B-064C-91A4-439668104956}"/>
              </a:ext>
            </a:extLst>
          </p:cNvPr>
          <p:cNvSpPr>
            <a:spLocks noGrp="1"/>
          </p:cNvSpPr>
          <p:nvPr>
            <p:ph type="title"/>
          </p:nvPr>
        </p:nvSpPr>
        <p:spPr/>
        <p:txBody>
          <a:bodyPr>
            <a:normAutofit/>
          </a:bodyPr>
          <a:lstStyle/>
          <a:p>
            <a:r>
              <a:rPr lang="en-CA" sz="4000" spc="-4" dirty="0"/>
              <a:t>Types of</a:t>
            </a:r>
            <a:r>
              <a:rPr lang="en-CA" sz="4000" spc="-338" dirty="0"/>
              <a:t> </a:t>
            </a:r>
            <a:r>
              <a:rPr lang="en-CA" sz="4000" spc="-4" dirty="0"/>
              <a:t>Businesses</a:t>
            </a:r>
            <a:endParaRPr lang="en-US" sz="4000" dirty="0"/>
          </a:p>
        </p:txBody>
      </p:sp>
      <p:sp>
        <p:nvSpPr>
          <p:cNvPr id="3" name="Date Placeholder 2">
            <a:extLst>
              <a:ext uri="{FF2B5EF4-FFF2-40B4-BE49-F238E27FC236}">
                <a16:creationId xmlns:a16="http://schemas.microsoft.com/office/drawing/2014/main" id="{02109F7B-1324-7141-87CE-8635D3E11BD4}"/>
              </a:ext>
            </a:extLst>
          </p:cNvPr>
          <p:cNvSpPr>
            <a:spLocks noGrp="1"/>
          </p:cNvSpPr>
          <p:nvPr>
            <p:ph type="dt" sz="half" idx="10"/>
          </p:nvPr>
        </p:nvSpPr>
        <p:spPr/>
        <p:txBody>
          <a:bodyPr/>
          <a:lstStyle/>
          <a:p>
            <a:pPr algn="r"/>
            <a:fld id="{3E738533-C61E-114B-A20E-15CA13749133}" type="datetime1">
              <a:rPr lang="en-CA" smtClean="0"/>
              <a:t>2023-08-17</a:t>
            </a:fld>
            <a:endParaRPr lang="en-US" dirty="0"/>
          </a:p>
        </p:txBody>
      </p:sp>
      <p:sp>
        <p:nvSpPr>
          <p:cNvPr id="4" name="Footer Placeholder 3">
            <a:extLst>
              <a:ext uri="{FF2B5EF4-FFF2-40B4-BE49-F238E27FC236}">
                <a16:creationId xmlns:a16="http://schemas.microsoft.com/office/drawing/2014/main" id="{9C73AB28-9D35-1944-B449-65F93BE7DB4F}"/>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BB5C5C51-19DD-1447-AF60-F6530FC67BEF}"/>
              </a:ext>
            </a:extLst>
          </p:cNvPr>
          <p:cNvSpPr>
            <a:spLocks noGrp="1"/>
          </p:cNvSpPr>
          <p:nvPr>
            <p:ph type="sldNum" sz="quarter" idx="12"/>
          </p:nvPr>
        </p:nvSpPr>
        <p:spPr/>
        <p:txBody>
          <a:bodyPr/>
          <a:lstStyle/>
          <a:p>
            <a:fld id="{F4A33BF1-F1E9-E647-AFA6-03F361898012}" type="slidenum">
              <a:rPr lang="en-GB" smtClean="0"/>
              <a:pPr/>
              <a:t>10</a:t>
            </a:fld>
            <a:endParaRPr lang="en-GB"/>
          </a:p>
        </p:txBody>
      </p:sp>
      <p:sp>
        <p:nvSpPr>
          <p:cNvPr id="6" name="Content Placeholder 5">
            <a:extLst>
              <a:ext uri="{FF2B5EF4-FFF2-40B4-BE49-F238E27FC236}">
                <a16:creationId xmlns:a16="http://schemas.microsoft.com/office/drawing/2014/main" id="{18ACD462-5E54-7841-9204-CBE58594F78A}"/>
              </a:ext>
            </a:extLst>
          </p:cNvPr>
          <p:cNvSpPr>
            <a:spLocks noGrp="1"/>
          </p:cNvSpPr>
          <p:nvPr>
            <p:ph sz="quarter" idx="1"/>
          </p:nvPr>
        </p:nvSpPr>
        <p:spPr/>
        <p:txBody>
          <a:bodyPr>
            <a:normAutofit/>
          </a:bodyPr>
          <a:lstStyle/>
          <a:p>
            <a:pPr marL="9525">
              <a:spcBef>
                <a:spcPts val="75"/>
              </a:spcBef>
              <a:buClr>
                <a:srgbClr val="4F81BD"/>
              </a:buClr>
              <a:buSzPct val="75000"/>
              <a:tabLst>
                <a:tab pos="351949" algn="l"/>
                <a:tab pos="352425" algn="l"/>
              </a:tabLst>
            </a:pPr>
            <a:r>
              <a:rPr lang="en-CA" sz="3200" spc="-4" dirty="0"/>
              <a:t>Producers</a:t>
            </a:r>
          </a:p>
          <a:p>
            <a:pPr marL="9525">
              <a:spcBef>
                <a:spcPts val="1440"/>
              </a:spcBef>
              <a:buClr>
                <a:srgbClr val="4F81BD"/>
              </a:buClr>
              <a:buSzPct val="75000"/>
              <a:tabLst>
                <a:tab pos="351949" algn="l"/>
                <a:tab pos="352425" algn="l"/>
              </a:tabLst>
            </a:pPr>
            <a:r>
              <a:rPr lang="en-CA" sz="3200" spc="-4" dirty="0"/>
              <a:t>Processors</a:t>
            </a:r>
          </a:p>
          <a:p>
            <a:pPr marL="9525">
              <a:spcBef>
                <a:spcPts val="1515"/>
              </a:spcBef>
              <a:buClr>
                <a:srgbClr val="4F81BD"/>
              </a:buClr>
              <a:buSzPct val="75000"/>
              <a:tabLst>
                <a:tab pos="351949" algn="l"/>
                <a:tab pos="352425" algn="l"/>
              </a:tabLst>
            </a:pPr>
            <a:r>
              <a:rPr lang="en-CA" sz="3200" spc="-4" dirty="0"/>
              <a:t>Manufacturers</a:t>
            </a:r>
          </a:p>
          <a:p>
            <a:pPr marL="9525">
              <a:spcBef>
                <a:spcPts val="1515"/>
              </a:spcBef>
              <a:buClr>
                <a:srgbClr val="4F81BD"/>
              </a:buClr>
              <a:buSzPct val="75000"/>
              <a:tabLst>
                <a:tab pos="351949" algn="l"/>
                <a:tab pos="352425" algn="l"/>
              </a:tabLst>
            </a:pPr>
            <a:endParaRPr lang="en-CA" sz="3200" spc="-4" dirty="0"/>
          </a:p>
          <a:p>
            <a:pPr marL="9525">
              <a:spcBef>
                <a:spcPts val="1515"/>
              </a:spcBef>
              <a:buClr>
                <a:srgbClr val="4F81BD"/>
              </a:buClr>
              <a:buSzPct val="75000"/>
              <a:tabLst>
                <a:tab pos="351949" algn="l"/>
                <a:tab pos="352425" algn="l"/>
              </a:tabLst>
            </a:pPr>
            <a:endParaRPr lang="en-CA" sz="3200" spc="-4" dirty="0"/>
          </a:p>
          <a:p>
            <a:pPr marL="9525">
              <a:spcBef>
                <a:spcPts val="1515"/>
              </a:spcBef>
              <a:buClr>
                <a:srgbClr val="4F81BD"/>
              </a:buClr>
              <a:buSzPct val="75000"/>
              <a:tabLst>
                <a:tab pos="351949" algn="l"/>
                <a:tab pos="352425" algn="l"/>
              </a:tabLst>
            </a:pPr>
            <a:endParaRPr lang="en-CA" sz="700" spc="-4" dirty="0"/>
          </a:p>
          <a:p>
            <a:pPr marL="9525">
              <a:spcBef>
                <a:spcPts val="1515"/>
              </a:spcBef>
              <a:buClr>
                <a:srgbClr val="4F81BD"/>
              </a:buClr>
              <a:buSzPct val="75000"/>
              <a:tabLst>
                <a:tab pos="351949" algn="l"/>
                <a:tab pos="352425" algn="l"/>
              </a:tabLst>
            </a:pPr>
            <a:r>
              <a:rPr lang="en-CA" sz="3200" spc="-4" dirty="0"/>
              <a:t>Intermediaries &amp; Wholesalers</a:t>
            </a:r>
          </a:p>
          <a:p>
            <a:pPr marL="9525">
              <a:spcBef>
                <a:spcPts val="1515"/>
              </a:spcBef>
              <a:buClr>
                <a:srgbClr val="4F81BD"/>
              </a:buClr>
              <a:buSzPct val="75000"/>
              <a:tabLst>
                <a:tab pos="351949" algn="l"/>
                <a:tab pos="352425" algn="l"/>
              </a:tabLst>
            </a:pPr>
            <a:r>
              <a:rPr lang="en-CA" sz="3200" spc="-4" dirty="0"/>
              <a:t>Retailers &amp; Service Businesses</a:t>
            </a:r>
          </a:p>
          <a:p>
            <a:endParaRPr lang="en-US" dirty="0"/>
          </a:p>
        </p:txBody>
      </p:sp>
      <p:sp>
        <p:nvSpPr>
          <p:cNvPr id="7" name="object 5">
            <a:extLst>
              <a:ext uri="{FF2B5EF4-FFF2-40B4-BE49-F238E27FC236}">
                <a16:creationId xmlns:a16="http://schemas.microsoft.com/office/drawing/2014/main" id="{82ECBE53-6D70-3742-8FB3-6905663E8E9F}"/>
              </a:ext>
            </a:extLst>
          </p:cNvPr>
          <p:cNvSpPr>
            <a:spLocks noChangeAspect="1"/>
          </p:cNvSpPr>
          <p:nvPr/>
        </p:nvSpPr>
        <p:spPr>
          <a:xfrm>
            <a:off x="4067944" y="1219820"/>
            <a:ext cx="4937760" cy="3291841"/>
          </a:xfrm>
          <a:prstGeom prst="rect">
            <a:avLst/>
          </a:prstGeom>
          <a:blipFill>
            <a:blip r:embed="rId3"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A7844186-8B9A-B44C-8AF0-68CCDEE947DD}"/>
              </a:ext>
            </a:extLst>
          </p:cNvPr>
          <p:cNvSpPr>
            <a:spLocks noChangeAspect="1"/>
          </p:cNvSpPr>
          <p:nvPr/>
        </p:nvSpPr>
        <p:spPr>
          <a:xfrm>
            <a:off x="4067944" y="1233978"/>
            <a:ext cx="4931112" cy="3353883"/>
          </a:xfrm>
          <a:prstGeom prst="rect">
            <a:avLst/>
          </a:prstGeom>
          <a:blipFill>
            <a:blip r:embed="rId4"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27899F1D-F6C9-DC44-AF24-802F81916F8C}"/>
              </a:ext>
            </a:extLst>
          </p:cNvPr>
          <p:cNvSpPr>
            <a:spLocks noChangeAspect="1"/>
          </p:cNvSpPr>
          <p:nvPr/>
        </p:nvSpPr>
        <p:spPr>
          <a:xfrm>
            <a:off x="4067944" y="1219200"/>
            <a:ext cx="4944408" cy="3468465"/>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9720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EC18-E028-42F6-8D7B-86ED42BA9089}"/>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8B73DB45-AB52-4CBF-8629-0A56B21D8B32}"/>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1FAD8074-1215-4424-B99B-EB0BB84C2CDF}"/>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AE9D8F81-17BE-4122-8649-A648152F37CA}"/>
              </a:ext>
            </a:extLst>
          </p:cNvPr>
          <p:cNvSpPr>
            <a:spLocks noGrp="1"/>
          </p:cNvSpPr>
          <p:nvPr>
            <p:ph type="sldNum" sz="quarter" idx="12"/>
          </p:nvPr>
        </p:nvSpPr>
        <p:spPr/>
        <p:txBody>
          <a:bodyPr/>
          <a:lstStyle/>
          <a:p>
            <a:fld id="{F4A33BF1-F1E9-E647-AFA6-03F361898012}" type="slidenum">
              <a:rPr lang="en-GB" smtClean="0"/>
              <a:pPr/>
              <a:t>11</a:t>
            </a:fld>
            <a:endParaRPr lang="en-GB"/>
          </a:p>
        </p:txBody>
      </p:sp>
      <p:sp>
        <p:nvSpPr>
          <p:cNvPr id="6" name="Content Placeholder 5">
            <a:extLst>
              <a:ext uri="{FF2B5EF4-FFF2-40B4-BE49-F238E27FC236}">
                <a16:creationId xmlns:a16="http://schemas.microsoft.com/office/drawing/2014/main" id="{1BBDCA07-A80C-4C17-B2B7-300A86E8F986}"/>
              </a:ext>
            </a:extLst>
          </p:cNvPr>
          <p:cNvSpPr>
            <a:spLocks noGrp="1"/>
          </p:cNvSpPr>
          <p:nvPr>
            <p:ph sz="quarter" idx="1"/>
          </p:nvPr>
        </p:nvSpPr>
        <p:spPr/>
        <p:txBody>
          <a:bodyPr>
            <a:normAutofit fontScale="70000" lnSpcReduction="20000"/>
          </a:bodyPr>
          <a:lstStyle/>
          <a:p>
            <a:pPr marL="9525" rtl="0" eaLnBrk="0" fontAlgn="base" hangingPunct="0">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We can also classify businesses according to their type.</a:t>
            </a:r>
          </a:p>
          <a:p>
            <a:pPr marL="9525" rtl="0" eaLnBrk="0" fontAlgn="base" hangingPunct="0">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There are Producers:</a:t>
            </a:r>
          </a:p>
          <a:p>
            <a:pPr marL="9525" rtl="0" eaLnBrk="0" fontAlgn="base" hangingPunct="0">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	A business that gathers raw goods</a:t>
            </a:r>
          </a:p>
          <a:p>
            <a:pPr marL="466725" lvl="1" rtl="0" eaLnBrk="0" fontAlgn="base" hangingPunct="0">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	Examples: Agriculture, Mining, Fishing, Forestry</a:t>
            </a:r>
          </a:p>
          <a:p>
            <a:pPr marL="9525" lvl="0" rtl="0" eaLnBrk="0" fontAlgn="base" hangingPunct="0">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Then there are Processors, who change raw materials into more finished products.</a:t>
            </a:r>
          </a:p>
          <a:p>
            <a:pPr marL="466725" marR="548640" lvl="1" indent="-171450" algn="l" rtl="0" eaLnBrk="0" fontAlgn="base" hangingPunct="0">
              <a:lnSpc>
                <a:spcPct val="100699"/>
              </a:lnSpc>
              <a:spcBef>
                <a:spcPts val="7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	Some examples are Sugar cane to Sugar, Crude oil to Gasoline, Iron to Steel</a:t>
            </a:r>
          </a:p>
          <a:p>
            <a:pPr marL="9525" rtl="0" eaLnBrk="0" fontAlgn="base" hangingPunct="0">
              <a:spcBef>
                <a:spcPts val="1440"/>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And Manufacturers who make finished products out of processed goods. </a:t>
            </a:r>
          </a:p>
          <a:p>
            <a:pPr marL="9525" rtl="0" eaLnBrk="0" fontAlgn="base" hangingPunct="0">
              <a:spcBef>
                <a:spcPts val="1440"/>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	Examples of finished goods are Cars, DVD’s, Computers</a:t>
            </a:r>
          </a:p>
          <a:p>
            <a:pPr marL="9525" rtl="0" eaLnBrk="0" fontAlgn="base" hangingPunct="0">
              <a:spcBef>
                <a:spcPts val="151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There are Intermediaries &amp; Wholesalers. An Intermediary is a business that moves goods from one business to another; they buy goods, store them, &amp; resell them. A Wholesaler Distributes goods. For Example, they buy products in large quantities from manufacturers and sells smaller quantities to retailers.</a:t>
            </a:r>
          </a:p>
          <a:p>
            <a:pPr marL="9525" rtl="0" eaLnBrk="0" fontAlgn="base" hangingPunct="0">
              <a:spcBef>
                <a:spcPts val="1515"/>
              </a:spcBef>
              <a:spcAft>
                <a:spcPct val="0"/>
              </a:spcAft>
            </a:pPr>
            <a:endParaRPr lang="en-CA" sz="2000" kern="1200" spc="-4" dirty="0">
              <a:solidFill>
                <a:srgbClr val="595959"/>
              </a:solidFill>
              <a:latin typeface="Times New Roman" panose="02020603050405020304" pitchFamily="18" charset="0"/>
              <a:ea typeface="+mn-ea"/>
              <a:cs typeface="Times New Roman" panose="02020603050405020304" pitchFamily="18" charset="0"/>
            </a:endParaRPr>
          </a:p>
          <a:p>
            <a:pPr marL="9525" rtl="0" eaLnBrk="0" fontAlgn="base" hangingPunct="0">
              <a:spcBef>
                <a:spcPts val="1515"/>
              </a:spcBef>
              <a:spcAft>
                <a:spcPct val="0"/>
              </a:spcAft>
            </a:pPr>
            <a:r>
              <a:rPr lang="en-CA" sz="2000" kern="1200" spc="-4" dirty="0">
                <a:solidFill>
                  <a:srgbClr val="595959"/>
                </a:solidFill>
                <a:latin typeface="Times New Roman" panose="02020603050405020304" pitchFamily="18" charset="0"/>
                <a:ea typeface="+mn-ea"/>
                <a:cs typeface="Times New Roman" panose="02020603050405020304" pitchFamily="18" charset="0"/>
              </a:rPr>
              <a:t>Finally, we come to Retailers &amp; Service Businesses. The Retailer purchases goods from a wholesaler and then sells them to consumers who are the final buyers of the goods, such as Auto dealers and Grocery stores. A service business performs tasks rather than providing goods, such as medical clinics, law firms and dog walkers.</a:t>
            </a:r>
          </a:p>
          <a:p>
            <a:pPr marL="9525">
              <a:spcBef>
                <a:spcPts val="1515"/>
              </a:spcBef>
            </a:pPr>
            <a:endParaRPr lang="en-CA" sz="2000" dirty="0">
              <a:latin typeface="Times New Roman" panose="02020603050405020304" pitchFamily="18" charset="0"/>
              <a:cs typeface="Times New Roman" panose="02020603050405020304" pitchFamily="18" charset="0"/>
            </a:endParaRPr>
          </a:p>
          <a:p>
            <a:pPr marL="9525">
              <a:spcBef>
                <a:spcPts val="1515"/>
              </a:spcBef>
            </a:pPr>
            <a:r>
              <a:rPr lang="en-CA" sz="2000" dirty="0">
                <a:latin typeface="Times New Roman" panose="02020603050405020304" pitchFamily="18" charset="0"/>
                <a:cs typeface="Times New Roman" panose="02020603050405020304" pitchFamily="18" charset="0"/>
              </a:rPr>
              <a:t>It is worth noting that </a:t>
            </a:r>
            <a:r>
              <a:rPr lang="en-US" sz="2000" dirty="0">
                <a:latin typeface="Times New Roman" panose="02020603050405020304" pitchFamily="18" charset="0"/>
                <a:cs typeface="Times New Roman" panose="02020603050405020304" pitchFamily="18" charset="0"/>
              </a:rPr>
              <a:t>service-oriented and goods-producing (manufacturing) companies operate differently.</a:t>
            </a:r>
          </a:p>
          <a:p>
            <a:pPr marL="9525">
              <a:spcBef>
                <a:spcPts val="1515"/>
              </a:spcBef>
            </a:pPr>
            <a:endParaRPr lang="en-CA"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996848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9ABD-A57A-F847-A128-CE629D0AB7B8}"/>
              </a:ext>
            </a:extLst>
          </p:cNvPr>
          <p:cNvSpPr>
            <a:spLocks noGrp="1"/>
          </p:cNvSpPr>
          <p:nvPr>
            <p:ph type="title"/>
          </p:nvPr>
        </p:nvSpPr>
        <p:spPr/>
        <p:txBody>
          <a:bodyPr/>
          <a:lstStyle/>
          <a:p>
            <a:r>
              <a:rPr lang="en-US" dirty="0"/>
              <a:t>Business Sizes and Channels</a:t>
            </a:r>
          </a:p>
        </p:txBody>
      </p:sp>
      <p:sp>
        <p:nvSpPr>
          <p:cNvPr id="3" name="Date Placeholder 2">
            <a:extLst>
              <a:ext uri="{FF2B5EF4-FFF2-40B4-BE49-F238E27FC236}">
                <a16:creationId xmlns:a16="http://schemas.microsoft.com/office/drawing/2014/main" id="{E700714E-41DC-B046-A6C1-A0C2C2E11657}"/>
              </a:ext>
            </a:extLst>
          </p:cNvPr>
          <p:cNvSpPr>
            <a:spLocks noGrp="1"/>
          </p:cNvSpPr>
          <p:nvPr>
            <p:ph type="dt" sz="half" idx="10"/>
          </p:nvPr>
        </p:nvSpPr>
        <p:spPr/>
        <p:txBody>
          <a:bodyPr/>
          <a:lstStyle/>
          <a:p>
            <a:pPr algn="r"/>
            <a:fld id="{94377649-4FCE-084C-A395-99902343D9A7}" type="datetime1">
              <a:rPr lang="en-CA" smtClean="0"/>
              <a:t>2023-08-17</a:t>
            </a:fld>
            <a:endParaRPr lang="en-US" dirty="0"/>
          </a:p>
        </p:txBody>
      </p:sp>
      <p:sp>
        <p:nvSpPr>
          <p:cNvPr id="4" name="Footer Placeholder 3">
            <a:extLst>
              <a:ext uri="{FF2B5EF4-FFF2-40B4-BE49-F238E27FC236}">
                <a16:creationId xmlns:a16="http://schemas.microsoft.com/office/drawing/2014/main" id="{2D9B6A17-D427-4C4E-BE3D-04ADC8CB49A5}"/>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935BA220-C3CF-F845-BC34-AC7013D1C843}"/>
              </a:ext>
            </a:extLst>
          </p:cNvPr>
          <p:cNvSpPr>
            <a:spLocks noGrp="1"/>
          </p:cNvSpPr>
          <p:nvPr>
            <p:ph type="sldNum" sz="quarter" idx="12"/>
          </p:nvPr>
        </p:nvSpPr>
        <p:spPr/>
        <p:txBody>
          <a:bodyPr/>
          <a:lstStyle/>
          <a:p>
            <a:fld id="{F4A33BF1-F1E9-E647-AFA6-03F361898012}" type="slidenum">
              <a:rPr lang="en-GB" smtClean="0"/>
              <a:pPr/>
              <a:t>12</a:t>
            </a:fld>
            <a:endParaRPr lang="en-GB"/>
          </a:p>
        </p:txBody>
      </p:sp>
      <p:sp>
        <p:nvSpPr>
          <p:cNvPr id="6" name="Content Placeholder 5">
            <a:extLst>
              <a:ext uri="{FF2B5EF4-FFF2-40B4-BE49-F238E27FC236}">
                <a16:creationId xmlns:a16="http://schemas.microsoft.com/office/drawing/2014/main" id="{2228A1BC-404F-304C-996F-A9CB327040B3}"/>
              </a:ext>
            </a:extLst>
          </p:cNvPr>
          <p:cNvSpPr>
            <a:spLocks noGrp="1"/>
          </p:cNvSpPr>
          <p:nvPr>
            <p:ph sz="quarter" idx="1"/>
          </p:nvPr>
        </p:nvSpPr>
        <p:spPr/>
        <p:txBody>
          <a:bodyPr/>
          <a:lstStyle/>
          <a:p>
            <a:r>
              <a:rPr lang="en-US" dirty="0"/>
              <a:t>Local, regional, and/or global</a:t>
            </a:r>
          </a:p>
          <a:p>
            <a:r>
              <a:rPr lang="en-US" dirty="0"/>
              <a:t>Most businesses are small to medium sized</a:t>
            </a:r>
          </a:p>
          <a:p>
            <a:endParaRPr lang="en-US" dirty="0"/>
          </a:p>
          <a:p>
            <a:endParaRPr lang="en-US" dirty="0"/>
          </a:p>
          <a:p>
            <a:endParaRPr lang="en-US" dirty="0"/>
          </a:p>
          <a:p>
            <a:endParaRPr lang="en-US" dirty="0"/>
          </a:p>
          <a:p>
            <a:endParaRPr lang="en-US" dirty="0"/>
          </a:p>
          <a:p>
            <a:r>
              <a:rPr lang="en-US" sz="3200" dirty="0"/>
              <a:t>Distribution channels</a:t>
            </a:r>
          </a:p>
          <a:p>
            <a:r>
              <a:rPr lang="en-US" dirty="0"/>
              <a:t>B2B or B2C or both</a:t>
            </a:r>
          </a:p>
          <a:p>
            <a:r>
              <a:rPr lang="en-US" dirty="0"/>
              <a:t>Bricks-and-mortar or eBusiness or both</a:t>
            </a:r>
          </a:p>
          <a:p>
            <a:endParaRPr lang="en-US" dirty="0"/>
          </a:p>
        </p:txBody>
      </p:sp>
    </p:spTree>
    <p:extLst>
      <p:ext uri="{BB962C8B-B14F-4D97-AF65-F5344CB8AC3E}">
        <p14:creationId xmlns:p14="http://schemas.microsoft.com/office/powerpoint/2010/main" val="4022607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B9A3-6ECF-4761-A5AB-E1F2EBA0BFBF}"/>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05601612-6AA1-48F4-BB5C-DCA4BB8C21FF}"/>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3C5B6673-C504-438E-89F5-51D8C3E02A24}"/>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243F9AA3-953B-4156-AA1C-6408F8E15B45}"/>
              </a:ext>
            </a:extLst>
          </p:cNvPr>
          <p:cNvSpPr>
            <a:spLocks noGrp="1"/>
          </p:cNvSpPr>
          <p:nvPr>
            <p:ph type="sldNum" sz="quarter" idx="12"/>
          </p:nvPr>
        </p:nvSpPr>
        <p:spPr/>
        <p:txBody>
          <a:bodyPr/>
          <a:lstStyle/>
          <a:p>
            <a:fld id="{F4A33BF1-F1E9-E647-AFA6-03F361898012}" type="slidenum">
              <a:rPr lang="en-GB" smtClean="0"/>
              <a:pPr/>
              <a:t>13</a:t>
            </a:fld>
            <a:endParaRPr lang="en-GB"/>
          </a:p>
        </p:txBody>
      </p:sp>
      <p:sp>
        <p:nvSpPr>
          <p:cNvPr id="6" name="Content Placeholder 5">
            <a:extLst>
              <a:ext uri="{FF2B5EF4-FFF2-40B4-BE49-F238E27FC236}">
                <a16:creationId xmlns:a16="http://schemas.microsoft.com/office/drawing/2014/main" id="{A4076630-F00F-4BF2-8667-2D6FEBA1CACC}"/>
              </a:ext>
            </a:extLst>
          </p:cNvPr>
          <p:cNvSpPr>
            <a:spLocks noGrp="1"/>
          </p:cNvSpPr>
          <p:nvPr>
            <p:ph sz="quarter" idx="1"/>
          </p:nvPr>
        </p:nvSpPr>
        <p:spPr/>
        <p:txBody>
          <a:bodyPr>
            <a:normAutofit fontScale="92500" lnSpcReduction="20000"/>
          </a:bodyPr>
          <a:lstStyle/>
          <a:p>
            <a:r>
              <a:rPr lang="en-US" sz="2400" dirty="0"/>
              <a:t>Another way of looking at businesses is according to their size.</a:t>
            </a:r>
          </a:p>
          <a:p>
            <a:r>
              <a:rPr lang="en-US" sz="2400" dirty="0"/>
              <a:t>Businesses can be local, regional, and/or global.</a:t>
            </a:r>
          </a:p>
          <a:p>
            <a:r>
              <a:rPr lang="en-US" sz="2400" dirty="0"/>
              <a:t>Most businesses are </a:t>
            </a:r>
            <a:r>
              <a:rPr lang="en-US" sz="2400" b="0" u="none" dirty="0"/>
              <a:t>small to medium sized</a:t>
            </a:r>
          </a:p>
          <a:p>
            <a:r>
              <a:rPr lang="en-US" sz="2400" b="0" u="none" dirty="0"/>
              <a:t>They have f</a:t>
            </a:r>
            <a:r>
              <a:rPr lang="en-US" sz="2400" dirty="0"/>
              <a:t>ewer than 500 employees. There are more than 1 million such businesses in Canada, providing jobs for 60% of the Canadian workforce.</a:t>
            </a:r>
          </a:p>
          <a:p>
            <a:endParaRPr lang="en-US" sz="2400" dirty="0"/>
          </a:p>
          <a:p>
            <a:r>
              <a:rPr lang="en-US" sz="2400" dirty="0"/>
              <a:t>Businesses can also be characterized by their channels of distribution; that is, how they actually interact with their customers of clients.</a:t>
            </a:r>
          </a:p>
          <a:p>
            <a:r>
              <a:rPr lang="en-US" sz="2400" dirty="0"/>
              <a:t>They can operate as business to business, B2B, or business to consumer, B2C. They may have a physical presence, like a store, or bricks-and-mortar, or may exist only on the internet as an eBusiness. Some manage to do both.</a:t>
            </a:r>
          </a:p>
          <a:p>
            <a:r>
              <a:rPr lang="en-US" sz="2400" dirty="0"/>
              <a:t>	B2B or B2C or both</a:t>
            </a:r>
          </a:p>
          <a:p>
            <a:r>
              <a:rPr lang="en-US" sz="2400" dirty="0"/>
              <a:t>	Bricks-and-mortar or eBusiness or both</a:t>
            </a:r>
          </a:p>
          <a:p>
            <a:endParaRPr lang="en-US" sz="2800" dirty="0"/>
          </a:p>
          <a:p>
            <a:endParaRPr lang="en-US" sz="2800" dirty="0"/>
          </a:p>
          <a:p>
            <a:endParaRPr lang="en-US" dirty="0"/>
          </a:p>
          <a:p>
            <a:endParaRPr lang="en-US" dirty="0"/>
          </a:p>
        </p:txBody>
      </p:sp>
    </p:spTree>
    <p:extLst>
      <p:ext uri="{BB962C8B-B14F-4D97-AF65-F5344CB8AC3E}">
        <p14:creationId xmlns:p14="http://schemas.microsoft.com/office/powerpoint/2010/main" val="35408399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4B45-BD6F-E341-87CB-59C88C27CD78}"/>
              </a:ext>
            </a:extLst>
          </p:cNvPr>
          <p:cNvSpPr>
            <a:spLocks noGrp="1"/>
          </p:cNvSpPr>
          <p:nvPr>
            <p:ph type="title"/>
          </p:nvPr>
        </p:nvSpPr>
        <p:spPr/>
        <p:txBody>
          <a:bodyPr/>
          <a:lstStyle/>
          <a:p>
            <a:r>
              <a:rPr lang="en-US" dirty="0"/>
              <a:t>Common business functions</a:t>
            </a:r>
          </a:p>
        </p:txBody>
      </p:sp>
      <p:sp>
        <p:nvSpPr>
          <p:cNvPr id="3" name="Date Placeholder 2">
            <a:extLst>
              <a:ext uri="{FF2B5EF4-FFF2-40B4-BE49-F238E27FC236}">
                <a16:creationId xmlns:a16="http://schemas.microsoft.com/office/drawing/2014/main" id="{54BF1B78-5962-754E-9FE7-6977BD0ED597}"/>
              </a:ext>
            </a:extLst>
          </p:cNvPr>
          <p:cNvSpPr>
            <a:spLocks noGrp="1"/>
          </p:cNvSpPr>
          <p:nvPr>
            <p:ph type="dt" sz="half" idx="10"/>
          </p:nvPr>
        </p:nvSpPr>
        <p:spPr/>
        <p:txBody>
          <a:bodyPr/>
          <a:lstStyle/>
          <a:p>
            <a:pPr algn="r"/>
            <a:fld id="{C4C48ECA-AF39-FE48-B715-D275B4495B7A}" type="datetime1">
              <a:rPr lang="en-CA" smtClean="0"/>
              <a:t>2023-08-17</a:t>
            </a:fld>
            <a:endParaRPr lang="en-US" dirty="0"/>
          </a:p>
        </p:txBody>
      </p:sp>
      <p:sp>
        <p:nvSpPr>
          <p:cNvPr id="4" name="Footer Placeholder 3">
            <a:extLst>
              <a:ext uri="{FF2B5EF4-FFF2-40B4-BE49-F238E27FC236}">
                <a16:creationId xmlns:a16="http://schemas.microsoft.com/office/drawing/2014/main" id="{222F3AC9-8642-394C-BFA5-62A7F63E8A65}"/>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876A79EE-4D8C-594E-BC75-DFE3F315204B}"/>
              </a:ext>
            </a:extLst>
          </p:cNvPr>
          <p:cNvSpPr>
            <a:spLocks noGrp="1"/>
          </p:cNvSpPr>
          <p:nvPr>
            <p:ph type="sldNum" sz="quarter" idx="12"/>
          </p:nvPr>
        </p:nvSpPr>
        <p:spPr/>
        <p:txBody>
          <a:bodyPr/>
          <a:lstStyle/>
          <a:p>
            <a:fld id="{F4A33BF1-F1E9-E647-AFA6-03F361898012}" type="slidenum">
              <a:rPr lang="en-GB" smtClean="0"/>
              <a:pPr/>
              <a:t>14</a:t>
            </a:fld>
            <a:endParaRPr lang="en-GB"/>
          </a:p>
        </p:txBody>
      </p:sp>
      <p:sp>
        <p:nvSpPr>
          <p:cNvPr id="6" name="Content Placeholder 5">
            <a:extLst>
              <a:ext uri="{FF2B5EF4-FFF2-40B4-BE49-F238E27FC236}">
                <a16:creationId xmlns:a16="http://schemas.microsoft.com/office/drawing/2014/main" id="{82B01336-2C93-4C48-9C71-DE8404CF4389}"/>
              </a:ext>
            </a:extLst>
          </p:cNvPr>
          <p:cNvSpPr>
            <a:spLocks noGrp="1"/>
          </p:cNvSpPr>
          <p:nvPr>
            <p:ph sz="quarter" idx="1"/>
          </p:nvPr>
        </p:nvSpPr>
        <p:spPr/>
        <p:txBody>
          <a:bodyPr/>
          <a:lstStyle/>
          <a:p>
            <a:pPr marL="9525">
              <a:spcBef>
                <a:spcPts val="75"/>
              </a:spcBef>
              <a:buClr>
                <a:srgbClr val="4F81BD"/>
              </a:buClr>
              <a:buSzPct val="75000"/>
              <a:tabLst>
                <a:tab pos="351949" algn="l"/>
                <a:tab pos="352425" algn="l"/>
              </a:tabLst>
            </a:pPr>
            <a:r>
              <a:rPr lang="en-CA" spc="-11" dirty="0"/>
              <a:t>Production </a:t>
            </a:r>
            <a:r>
              <a:rPr lang="en-CA" dirty="0"/>
              <a:t>&amp;</a:t>
            </a:r>
            <a:r>
              <a:rPr lang="en-CA" spc="-23" dirty="0"/>
              <a:t> </a:t>
            </a:r>
            <a:r>
              <a:rPr lang="en-CA" spc="-19" dirty="0"/>
              <a:t>Procurement, Operations</a:t>
            </a:r>
            <a:endParaRPr lang="en-CA" dirty="0"/>
          </a:p>
          <a:p>
            <a:pPr marL="9525">
              <a:spcBef>
                <a:spcPts val="1440"/>
              </a:spcBef>
              <a:buClr>
                <a:srgbClr val="4F81BD"/>
              </a:buClr>
              <a:buSzPct val="75000"/>
              <a:tabLst>
                <a:tab pos="351949" algn="l"/>
                <a:tab pos="352425" algn="l"/>
              </a:tabLst>
            </a:pPr>
            <a:r>
              <a:rPr lang="en-CA" spc="-11" dirty="0"/>
              <a:t>Marketing</a:t>
            </a:r>
            <a:endParaRPr lang="en-CA" dirty="0"/>
          </a:p>
          <a:p>
            <a:pPr marL="9525">
              <a:spcBef>
                <a:spcPts val="1515"/>
              </a:spcBef>
              <a:buClr>
                <a:srgbClr val="4F81BD"/>
              </a:buClr>
              <a:buSzPct val="75000"/>
              <a:tabLst>
                <a:tab pos="351949" algn="l"/>
                <a:tab pos="352425" algn="l"/>
              </a:tabLst>
            </a:pPr>
            <a:r>
              <a:rPr lang="en-CA" spc="-4" dirty="0"/>
              <a:t>Finance</a:t>
            </a:r>
            <a:r>
              <a:rPr lang="en-CA" dirty="0"/>
              <a:t>, </a:t>
            </a:r>
            <a:r>
              <a:rPr lang="en-CA" spc="-4" dirty="0"/>
              <a:t>Accounting</a:t>
            </a:r>
            <a:endParaRPr lang="en-CA" dirty="0"/>
          </a:p>
          <a:p>
            <a:pPr marL="9525">
              <a:spcBef>
                <a:spcPts val="1515"/>
              </a:spcBef>
              <a:buClr>
                <a:srgbClr val="4F81BD"/>
              </a:buClr>
              <a:buSzPct val="75000"/>
              <a:tabLst>
                <a:tab pos="351949" algn="l"/>
                <a:tab pos="352425" algn="l"/>
              </a:tabLst>
            </a:pPr>
            <a:r>
              <a:rPr lang="en-US" dirty="0"/>
              <a:t>Human Resources</a:t>
            </a:r>
          </a:p>
          <a:p>
            <a:pPr marL="9525">
              <a:spcBef>
                <a:spcPts val="1515"/>
              </a:spcBef>
              <a:buClr>
                <a:srgbClr val="4F81BD"/>
              </a:buClr>
              <a:buSzPct val="75000"/>
              <a:tabLst>
                <a:tab pos="351949" algn="l"/>
                <a:tab pos="352425" algn="l"/>
              </a:tabLst>
            </a:pPr>
            <a:r>
              <a:rPr lang="en-US" dirty="0"/>
              <a:t>Information Technology </a:t>
            </a:r>
          </a:p>
          <a:p>
            <a:pPr marL="9525">
              <a:spcBef>
                <a:spcPts val="1515"/>
              </a:spcBef>
              <a:buClr>
                <a:srgbClr val="4F81BD"/>
              </a:buClr>
              <a:buSzPct val="75000"/>
              <a:tabLst>
                <a:tab pos="351949" algn="l"/>
                <a:tab pos="352425" algn="l"/>
              </a:tabLst>
            </a:pPr>
            <a:endParaRPr lang="en-CA" dirty="0"/>
          </a:p>
          <a:p>
            <a:endParaRPr lang="en-US" dirty="0"/>
          </a:p>
        </p:txBody>
      </p:sp>
      <p:sp>
        <p:nvSpPr>
          <p:cNvPr id="7" name="object 5">
            <a:extLst>
              <a:ext uri="{FF2B5EF4-FFF2-40B4-BE49-F238E27FC236}">
                <a16:creationId xmlns:a16="http://schemas.microsoft.com/office/drawing/2014/main" id="{D12ADF1A-9F9B-FE41-A9D9-2C3C7E8FB161}"/>
              </a:ext>
            </a:extLst>
          </p:cNvPr>
          <p:cNvSpPr>
            <a:spLocks noChangeAspect="1"/>
          </p:cNvSpPr>
          <p:nvPr/>
        </p:nvSpPr>
        <p:spPr>
          <a:xfrm>
            <a:off x="4622279" y="1844824"/>
            <a:ext cx="4064521" cy="3044469"/>
          </a:xfrm>
          <a:prstGeom prst="rect">
            <a:avLst/>
          </a:prstGeom>
          <a:blipFill>
            <a:blip r:embed="rId3"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0F795EC7-CAB5-794F-A6F1-9D4B6B9D24DC}"/>
              </a:ext>
            </a:extLst>
          </p:cNvPr>
          <p:cNvSpPr>
            <a:spLocks noChangeAspect="1"/>
          </p:cNvSpPr>
          <p:nvPr/>
        </p:nvSpPr>
        <p:spPr>
          <a:xfrm>
            <a:off x="4622279" y="1844824"/>
            <a:ext cx="4114800" cy="3082129"/>
          </a:xfrm>
          <a:prstGeom prst="rect">
            <a:avLst/>
          </a:prstGeom>
          <a:blipFill>
            <a:blip r:embed="rId4"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0628DC81-6607-E344-BBC0-1A27F0A2CC16}"/>
              </a:ext>
            </a:extLst>
          </p:cNvPr>
          <p:cNvSpPr>
            <a:spLocks noChangeAspect="1"/>
          </p:cNvSpPr>
          <p:nvPr/>
        </p:nvSpPr>
        <p:spPr>
          <a:xfrm>
            <a:off x="4283968" y="1844824"/>
            <a:ext cx="4680520" cy="3103389"/>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058447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6B56-BB42-49C2-890E-B684C0C3F26E}"/>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F5C60D1B-6EBE-498F-819D-B7D43A4B8CEA}"/>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4CAC9C42-196B-4683-8B26-6968BC1CEAA3}"/>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505F8AE5-3822-418E-8F43-2348B3163F03}"/>
              </a:ext>
            </a:extLst>
          </p:cNvPr>
          <p:cNvSpPr>
            <a:spLocks noGrp="1"/>
          </p:cNvSpPr>
          <p:nvPr>
            <p:ph type="sldNum" sz="quarter" idx="12"/>
          </p:nvPr>
        </p:nvSpPr>
        <p:spPr/>
        <p:txBody>
          <a:bodyPr/>
          <a:lstStyle/>
          <a:p>
            <a:fld id="{F4A33BF1-F1E9-E647-AFA6-03F361898012}" type="slidenum">
              <a:rPr lang="en-GB" smtClean="0"/>
              <a:pPr/>
              <a:t>15</a:t>
            </a:fld>
            <a:endParaRPr lang="en-GB"/>
          </a:p>
        </p:txBody>
      </p:sp>
      <p:sp>
        <p:nvSpPr>
          <p:cNvPr id="6" name="Content Placeholder 5">
            <a:extLst>
              <a:ext uri="{FF2B5EF4-FFF2-40B4-BE49-F238E27FC236}">
                <a16:creationId xmlns:a16="http://schemas.microsoft.com/office/drawing/2014/main" id="{1D77F475-A13F-4085-B0C6-A99FE3FE18B2}"/>
              </a:ext>
            </a:extLst>
          </p:cNvPr>
          <p:cNvSpPr>
            <a:spLocks noGrp="1"/>
          </p:cNvSpPr>
          <p:nvPr>
            <p:ph sz="quarter" idx="1"/>
          </p:nvPr>
        </p:nvSpPr>
        <p:spPr>
          <a:xfrm>
            <a:off x="457200" y="1280795"/>
            <a:ext cx="8229600" cy="4937760"/>
          </a:xfrm>
        </p:spPr>
        <p:txBody>
          <a:bodyPr>
            <a:normAutofit fontScale="92500" lnSpcReduction="20000"/>
          </a:bodyPr>
          <a:lstStyle/>
          <a:p>
            <a:pPr marL="9525">
              <a:spcBef>
                <a:spcPts val="75"/>
              </a:spcBef>
              <a:buClr>
                <a:srgbClr val="4F81BD"/>
              </a:buClr>
              <a:buSzPct val="75000"/>
              <a:tabLst>
                <a:tab pos="351949" algn="l"/>
                <a:tab pos="352425" algn="l"/>
              </a:tabLst>
            </a:pPr>
            <a:r>
              <a:rPr lang="en-CA" spc="-11" dirty="0">
                <a:latin typeface="Times New Roman" panose="02020603050405020304" pitchFamily="18" charset="0"/>
                <a:cs typeface="Times New Roman" panose="02020603050405020304" pitchFamily="18" charset="0"/>
              </a:rPr>
              <a:t>There are certain functions that are common to most businesses.</a:t>
            </a:r>
          </a:p>
          <a:p>
            <a:pPr marL="9525">
              <a:spcBef>
                <a:spcPts val="75"/>
              </a:spcBef>
              <a:buClr>
                <a:srgbClr val="4F81BD"/>
              </a:buClr>
              <a:buSzPct val="75000"/>
              <a:tabLst>
                <a:tab pos="351949" algn="l"/>
                <a:tab pos="352425" algn="l"/>
              </a:tabLst>
            </a:pPr>
            <a:endParaRPr lang="en-CA" spc="-11" dirty="0">
              <a:latin typeface="Times New Roman" panose="02020603050405020304" pitchFamily="18" charset="0"/>
              <a:cs typeface="Times New Roman" panose="02020603050405020304" pitchFamily="18" charset="0"/>
            </a:endParaRPr>
          </a:p>
          <a:p>
            <a:pPr marL="9525">
              <a:spcBef>
                <a:spcPts val="75"/>
              </a:spcBef>
              <a:buClr>
                <a:srgbClr val="4F81BD"/>
              </a:buClr>
              <a:buSzPct val="75000"/>
              <a:tabLst>
                <a:tab pos="351949" algn="l"/>
                <a:tab pos="352425" algn="l"/>
              </a:tabLst>
            </a:pPr>
            <a:r>
              <a:rPr lang="en-CA" spc="-11" dirty="0">
                <a:latin typeface="Times New Roman" panose="02020603050405020304" pitchFamily="18" charset="0"/>
                <a:cs typeface="Times New Roman" panose="02020603050405020304" pitchFamily="18" charset="0"/>
              </a:rPr>
              <a:t>Production </a:t>
            </a:r>
            <a:r>
              <a:rPr lang="en-CA" dirty="0">
                <a:latin typeface="Times New Roman" panose="02020603050405020304" pitchFamily="18" charset="0"/>
                <a:cs typeface="Times New Roman" panose="02020603050405020304" pitchFamily="18" charset="0"/>
              </a:rPr>
              <a:t>&amp;</a:t>
            </a:r>
            <a:r>
              <a:rPr lang="en-CA" spc="-23" dirty="0">
                <a:latin typeface="Times New Roman" panose="02020603050405020304" pitchFamily="18" charset="0"/>
                <a:cs typeface="Times New Roman" panose="02020603050405020304" pitchFamily="18" charset="0"/>
              </a:rPr>
              <a:t> </a:t>
            </a:r>
            <a:r>
              <a:rPr lang="en-CA" spc="-19" dirty="0">
                <a:latin typeface="Times New Roman" panose="02020603050405020304" pitchFamily="18" charset="0"/>
                <a:cs typeface="Times New Roman" panose="02020603050405020304" pitchFamily="18" charset="0"/>
              </a:rPr>
              <a:t>Procurement, or operations.</a:t>
            </a:r>
          </a:p>
          <a:p>
            <a:pPr marL="9525">
              <a:spcBef>
                <a:spcPts val="75"/>
              </a:spcBef>
              <a:buClr>
                <a:srgbClr val="4F81BD"/>
              </a:buClr>
              <a:buSzPct val="75000"/>
              <a:tabLst>
                <a:tab pos="351949" algn="l"/>
                <a:tab pos="352425" algn="l"/>
              </a:tabLst>
            </a:pPr>
            <a:r>
              <a:rPr lang="en-CA" spc="-19" dirty="0">
                <a:latin typeface="Times New Roman" panose="02020603050405020304" pitchFamily="18" charset="0"/>
                <a:cs typeface="Times New Roman" panose="02020603050405020304" pitchFamily="18" charset="0"/>
              </a:rPr>
              <a:t>	Production is the p</a:t>
            </a:r>
            <a:r>
              <a:rPr lang="en-CA" spc="-15" dirty="0">
                <a:solidFill>
                  <a:srgbClr val="595959"/>
                </a:solidFill>
                <a:latin typeface="Times New Roman" panose="02020603050405020304" pitchFamily="18" charset="0"/>
                <a:cs typeface="Times New Roman" panose="02020603050405020304" pitchFamily="18" charset="0"/>
              </a:rPr>
              <a:t>rocess </a:t>
            </a:r>
            <a:r>
              <a:rPr lang="en-CA" u="none" spc="-4" dirty="0">
                <a:solidFill>
                  <a:srgbClr val="595959"/>
                </a:solidFill>
                <a:latin typeface="Times New Roman" panose="02020603050405020304" pitchFamily="18" charset="0"/>
                <a:cs typeface="Times New Roman" panose="02020603050405020304" pitchFamily="18" charset="0"/>
              </a:rPr>
              <a:t>of </a:t>
            </a:r>
            <a:r>
              <a:rPr lang="en-CA" u="none" spc="-19" dirty="0">
                <a:solidFill>
                  <a:srgbClr val="595959"/>
                </a:solidFill>
                <a:uFill>
                  <a:solidFill>
                    <a:srgbClr val="6C6C6C"/>
                  </a:solidFill>
                </a:uFill>
                <a:latin typeface="Times New Roman" panose="02020603050405020304" pitchFamily="18" charset="0"/>
                <a:cs typeface="Times New Roman" panose="02020603050405020304" pitchFamily="18" charset="0"/>
              </a:rPr>
              <a:t>creating</a:t>
            </a:r>
            <a:r>
              <a:rPr lang="en-CA" u="none" spc="-19" dirty="0">
                <a:solidFill>
                  <a:srgbClr val="595959"/>
                </a:solidFill>
                <a:latin typeface="Times New Roman" panose="02020603050405020304" pitchFamily="18" charset="0"/>
                <a:cs typeface="Times New Roman" panose="02020603050405020304" pitchFamily="18" charset="0"/>
              </a:rPr>
              <a:t>, </a:t>
            </a:r>
            <a:r>
              <a:rPr lang="en-CA" u="none" spc="-11" dirty="0">
                <a:solidFill>
                  <a:srgbClr val="595959"/>
                </a:solidFill>
                <a:latin typeface="Times New Roman" panose="02020603050405020304" pitchFamily="18" charset="0"/>
                <a:cs typeface="Times New Roman" panose="02020603050405020304" pitchFamily="18" charset="0"/>
              </a:rPr>
              <a:t>expanding,  </a:t>
            </a:r>
            <a:r>
              <a:rPr lang="en-CA"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manufacturing</a:t>
            </a:r>
            <a:r>
              <a:rPr lang="en-CA" u="none" spc="-4" dirty="0">
                <a:solidFill>
                  <a:srgbClr val="595959"/>
                </a:solidFill>
                <a:latin typeface="Times New Roman" panose="02020603050405020304" pitchFamily="18" charset="0"/>
                <a:cs typeface="Times New Roman" panose="02020603050405020304" pitchFamily="18" charset="0"/>
              </a:rPr>
              <a:t>, or </a:t>
            </a:r>
            <a:r>
              <a:rPr lang="en-CA" u="none" spc="-19" dirty="0">
                <a:solidFill>
                  <a:srgbClr val="595959"/>
                </a:solidFill>
                <a:latin typeface="Times New Roman" panose="02020603050405020304" pitchFamily="18" charset="0"/>
                <a:cs typeface="Times New Roman" panose="02020603050405020304" pitchFamily="18" charset="0"/>
              </a:rPr>
              <a:t>improving </a:t>
            </a:r>
            <a:r>
              <a:rPr lang="en-CA"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goods </a:t>
            </a:r>
            <a:r>
              <a:rPr lang="en-CA"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and</a:t>
            </a:r>
            <a:r>
              <a:rPr lang="en-CA" u="none" spc="-98" dirty="0">
                <a:solidFill>
                  <a:srgbClr val="595959"/>
                </a:solidFill>
                <a:uFill>
                  <a:solidFill>
                    <a:srgbClr val="6C6C6C"/>
                  </a:solidFill>
                </a:uFill>
                <a:latin typeface="Times New Roman" panose="02020603050405020304" pitchFamily="18" charset="0"/>
                <a:cs typeface="Times New Roman" panose="02020603050405020304" pitchFamily="18" charset="0"/>
              </a:rPr>
              <a:t> </a:t>
            </a:r>
            <a:r>
              <a:rPr lang="en-CA" u="none" dirty="0">
                <a:solidFill>
                  <a:srgbClr val="595959"/>
                </a:solidFill>
                <a:uFill>
                  <a:solidFill>
                    <a:srgbClr val="6C6C6C"/>
                  </a:solidFill>
                </a:uFill>
                <a:latin typeface="Times New Roman" panose="02020603050405020304" pitchFamily="18" charset="0"/>
                <a:cs typeface="Times New Roman" panose="02020603050405020304" pitchFamily="18" charset="0"/>
              </a:rPr>
              <a:t>services.</a:t>
            </a:r>
            <a:endParaRPr lang="en-CA" b="0" u="none" spc="0" dirty="0">
              <a:solidFill>
                <a:srgbClr val="595959"/>
              </a:solidFill>
              <a:uFill>
                <a:solidFill>
                  <a:srgbClr val="6C6C6C"/>
                </a:solidFill>
              </a:uFill>
              <a:latin typeface="Times New Roman" panose="02020603050405020304" pitchFamily="18" charset="0"/>
              <a:cs typeface="Times New Roman" panose="02020603050405020304" pitchFamily="18" charset="0"/>
            </a:endParaRPr>
          </a:p>
          <a:p>
            <a:pPr marL="9525">
              <a:spcBef>
                <a:spcPts val="75"/>
              </a:spcBef>
              <a:buClr>
                <a:srgbClr val="4F81BD"/>
              </a:buClr>
              <a:buSzPct val="75000"/>
              <a:tabLst>
                <a:tab pos="351949" algn="l"/>
                <a:tab pos="352425" algn="l"/>
              </a:tabLst>
            </a:pPr>
            <a:r>
              <a:rPr lang="en-CA" b="0" u="none" spc="0" dirty="0">
                <a:solidFill>
                  <a:srgbClr val="595959"/>
                </a:solidFill>
                <a:uFill>
                  <a:solidFill>
                    <a:srgbClr val="6C6C6C"/>
                  </a:solidFill>
                </a:u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Procurement means b</a:t>
            </a:r>
            <a:r>
              <a:rPr lang="en-CA" b="0" u="none" dirty="0">
                <a:solidFill>
                  <a:srgbClr val="595959"/>
                </a:solidFill>
                <a:uFill>
                  <a:solidFill>
                    <a:srgbClr val="6C6C6C"/>
                  </a:solidFill>
                </a:uFill>
                <a:latin typeface="Times New Roman" panose="02020603050405020304" pitchFamily="18" charset="0"/>
                <a:cs typeface="Times New Roman" panose="02020603050405020304" pitchFamily="18" charset="0"/>
              </a:rPr>
              <a:t>uying</a:t>
            </a:r>
            <a:r>
              <a:rPr lang="en-CA" b="0" u="none" dirty="0">
                <a:solidFill>
                  <a:srgbClr val="595959"/>
                </a:solid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and </a:t>
            </a:r>
            <a:r>
              <a:rPr lang="en-CA" b="0"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reselling</a:t>
            </a:r>
            <a:r>
              <a:rPr lang="en-CA" b="0" u="none" spc="-11" dirty="0">
                <a:solidFill>
                  <a:srgbClr val="595959"/>
                </a:solidFill>
                <a:latin typeface="Times New Roman" panose="02020603050405020304" pitchFamily="18" charset="0"/>
                <a:cs typeface="Times New Roman" panose="02020603050405020304" pitchFamily="18" charset="0"/>
              </a:rPr>
              <a:t> goods </a:t>
            </a:r>
            <a:r>
              <a:rPr lang="en-CA" b="0" u="none" spc="-4" dirty="0">
                <a:solidFill>
                  <a:srgbClr val="595959"/>
                </a:solidFill>
                <a:latin typeface="Times New Roman" panose="02020603050405020304" pitchFamily="18" charset="0"/>
                <a:cs typeface="Times New Roman" panose="02020603050405020304" pitchFamily="18" charset="0"/>
              </a:rPr>
              <a:t>that </a:t>
            </a:r>
            <a:r>
              <a:rPr lang="en-CA" b="0" u="none" spc="-23" dirty="0">
                <a:solidFill>
                  <a:srgbClr val="595959"/>
                </a:solidFill>
                <a:latin typeface="Times New Roman" panose="02020603050405020304" pitchFamily="18" charset="0"/>
                <a:cs typeface="Times New Roman" panose="02020603050405020304" pitchFamily="18" charset="0"/>
              </a:rPr>
              <a:t>have already </a:t>
            </a:r>
            <a:r>
              <a:rPr lang="en-CA" b="0" u="none" spc="-4" dirty="0">
                <a:solidFill>
                  <a:srgbClr val="595959"/>
                </a:solidFill>
                <a:latin typeface="Times New Roman" panose="02020603050405020304" pitchFamily="18" charset="0"/>
                <a:cs typeface="Times New Roman" panose="02020603050405020304" pitchFamily="18" charset="0"/>
              </a:rPr>
              <a:t>been</a:t>
            </a:r>
            <a:r>
              <a:rPr lang="en-CA" b="0" u="none" spc="34" dirty="0">
                <a:solidFill>
                  <a:srgbClr val="595959"/>
                </a:solidFill>
                <a:latin typeface="Times New Roman" panose="02020603050405020304" pitchFamily="18" charset="0"/>
                <a:cs typeface="Times New Roman" panose="02020603050405020304" pitchFamily="18" charset="0"/>
              </a:rPr>
              <a:t> </a:t>
            </a:r>
            <a:r>
              <a:rPr lang="en-CA" b="0" u="none" spc="-11" dirty="0">
                <a:solidFill>
                  <a:srgbClr val="595959"/>
                </a:solidFill>
                <a:latin typeface="Times New Roman" panose="02020603050405020304" pitchFamily="18" charset="0"/>
                <a:cs typeface="Times New Roman" panose="02020603050405020304" pitchFamily="18" charset="0"/>
              </a:rPr>
              <a:t>produced.</a:t>
            </a:r>
            <a:endParaRPr lang="en-CA" sz="2400" b="0" u="none" spc="0" dirty="0">
              <a:solidFill>
                <a:schemeClr val="tx1"/>
              </a:solidFill>
              <a:latin typeface="Times New Roman" panose="02020603050405020304" pitchFamily="18" charset="0"/>
              <a:cs typeface="Times New Roman" panose="02020603050405020304" pitchFamily="18" charset="0"/>
            </a:endParaRPr>
          </a:p>
          <a:p>
            <a:pPr marL="9525">
              <a:spcBef>
                <a:spcPts val="75"/>
              </a:spcBef>
              <a:buClr>
                <a:srgbClr val="4F81BD"/>
              </a:buClr>
              <a:buSzPct val="75000"/>
              <a:tabLst>
                <a:tab pos="351949" algn="l"/>
                <a:tab pos="352425" algn="l"/>
              </a:tabLst>
            </a:pPr>
            <a:r>
              <a:rPr lang="en-CA" sz="2400" b="0" u="none" spc="0" dirty="0">
                <a:solidFill>
                  <a:schemeClr val="tx1"/>
                </a:solidFill>
                <a:latin typeface="Times New Roman" panose="02020603050405020304" pitchFamily="18" charset="0"/>
                <a:cs typeface="Times New Roman" panose="02020603050405020304" pitchFamily="18" charset="0"/>
              </a:rPr>
              <a:t>	For example, w</a:t>
            </a:r>
            <a:r>
              <a:rPr lang="en-CA" sz="2400" b="0" u="none" spc="-4" dirty="0">
                <a:solidFill>
                  <a:srgbClr val="595959"/>
                </a:solidFill>
                <a:latin typeface="Times New Roman" panose="02020603050405020304" pitchFamily="18" charset="0"/>
                <a:cs typeface="Times New Roman" panose="02020603050405020304" pitchFamily="18" charset="0"/>
              </a:rPr>
              <a:t>holesalers </a:t>
            </a:r>
            <a:r>
              <a:rPr lang="en-CA" sz="2400" b="0" u="none" spc="-8" dirty="0">
                <a:solidFill>
                  <a:srgbClr val="595959"/>
                </a:solidFill>
                <a:latin typeface="Times New Roman" panose="02020603050405020304" pitchFamily="18" charset="0"/>
                <a:cs typeface="Times New Roman" panose="02020603050405020304" pitchFamily="18" charset="0"/>
              </a:rPr>
              <a:t>buy </a:t>
            </a:r>
            <a:r>
              <a:rPr lang="en-CA" sz="2400" b="0" u="none" spc="-11" dirty="0">
                <a:solidFill>
                  <a:srgbClr val="595959"/>
                </a:solidFill>
                <a:latin typeface="Times New Roman" panose="02020603050405020304" pitchFamily="18" charset="0"/>
                <a:cs typeface="Times New Roman" panose="02020603050405020304" pitchFamily="18" charset="0"/>
              </a:rPr>
              <a:t>goods </a:t>
            </a:r>
            <a:r>
              <a:rPr lang="en-CA" sz="2400" b="0" u="none" spc="-19" dirty="0">
                <a:solidFill>
                  <a:srgbClr val="595959"/>
                </a:solidFill>
                <a:latin typeface="Times New Roman" panose="02020603050405020304" pitchFamily="18" charset="0"/>
                <a:cs typeface="Times New Roman" panose="02020603050405020304" pitchFamily="18" charset="0"/>
              </a:rPr>
              <a:t>from </a:t>
            </a:r>
            <a:r>
              <a:rPr lang="en-CA" sz="2400" b="0" u="none" spc="-11" dirty="0">
                <a:solidFill>
                  <a:srgbClr val="595959"/>
                </a:solidFill>
                <a:latin typeface="Times New Roman" panose="02020603050405020304" pitchFamily="18" charset="0"/>
                <a:cs typeface="Times New Roman" panose="02020603050405020304" pitchFamily="18" charset="0"/>
              </a:rPr>
              <a:t>producers </a:t>
            </a:r>
            <a:r>
              <a:rPr lang="en-CA" sz="2400" b="0" u="none" dirty="0">
                <a:solidFill>
                  <a:srgbClr val="595959"/>
                </a:solidFill>
                <a:latin typeface="Times New Roman" panose="02020603050405020304" pitchFamily="18" charset="0"/>
                <a:cs typeface="Times New Roman" panose="02020603050405020304" pitchFamily="18" charset="0"/>
              </a:rPr>
              <a:t>to </a:t>
            </a:r>
            <a:r>
              <a:rPr lang="en-CA" sz="2400" b="0" u="none" spc="-15" dirty="0">
                <a:solidFill>
                  <a:srgbClr val="595959"/>
                </a:solidFill>
                <a:latin typeface="Times New Roman" panose="02020603050405020304" pitchFamily="18" charset="0"/>
                <a:cs typeface="Times New Roman" panose="02020603050405020304" pitchFamily="18" charset="0"/>
              </a:rPr>
              <a:t>resell </a:t>
            </a:r>
            <a:r>
              <a:rPr lang="en-CA" sz="2400" b="0" u="none" dirty="0">
                <a:solidFill>
                  <a:srgbClr val="595959"/>
                </a:solidFill>
                <a:latin typeface="Times New Roman" panose="02020603050405020304" pitchFamily="18" charset="0"/>
                <a:cs typeface="Times New Roman" panose="02020603050405020304" pitchFamily="18" charset="0"/>
              </a:rPr>
              <a:t>to </a:t>
            </a:r>
            <a:r>
              <a:rPr lang="en-CA" sz="2400" b="0" u="none" spc="-11" dirty="0">
                <a:solidFill>
                  <a:srgbClr val="595959"/>
                </a:solidFill>
                <a:latin typeface="Times New Roman" panose="02020603050405020304" pitchFamily="18" charset="0"/>
                <a:cs typeface="Times New Roman" panose="02020603050405020304" pitchFamily="18" charset="0"/>
              </a:rPr>
              <a:t>retailers </a:t>
            </a:r>
            <a:r>
              <a:rPr lang="en-CA" sz="2400" b="0" u="none" spc="-4" dirty="0">
                <a:solidFill>
                  <a:srgbClr val="595959"/>
                </a:solidFill>
                <a:latin typeface="Times New Roman" panose="02020603050405020304" pitchFamily="18" charset="0"/>
                <a:cs typeface="Times New Roman" panose="02020603050405020304" pitchFamily="18" charset="0"/>
              </a:rPr>
              <a:t>and other</a:t>
            </a:r>
            <a:r>
              <a:rPr lang="en-CA" sz="2400" b="0" u="none" spc="23" dirty="0">
                <a:solidFill>
                  <a:srgbClr val="595959"/>
                </a:solidFill>
                <a:latin typeface="Times New Roman" panose="02020603050405020304" pitchFamily="18" charset="0"/>
                <a:cs typeface="Times New Roman" panose="02020603050405020304" pitchFamily="18" charset="0"/>
              </a:rPr>
              <a:t> </a:t>
            </a:r>
            <a:r>
              <a:rPr lang="en-CA" sz="2400" b="0" u="none" spc="-8" dirty="0">
                <a:solidFill>
                  <a:srgbClr val="595959"/>
                </a:solidFill>
                <a:latin typeface="Times New Roman" panose="02020603050405020304" pitchFamily="18" charset="0"/>
                <a:cs typeface="Times New Roman" panose="02020603050405020304" pitchFamily="18" charset="0"/>
              </a:rPr>
              <a:t>wholesalers</a:t>
            </a:r>
            <a:endParaRPr lang="en-CA" sz="2400" b="0" u="none" dirty="0">
              <a:latin typeface="Times New Roman" panose="02020603050405020304" pitchFamily="18" charset="0"/>
              <a:cs typeface="Times New Roman" panose="02020603050405020304" pitchFamily="18" charset="0"/>
            </a:endParaRPr>
          </a:p>
          <a:p>
            <a:pPr marL="9525">
              <a:spcBef>
                <a:spcPts val="75"/>
              </a:spcBef>
              <a:buClr>
                <a:srgbClr val="4F81BD"/>
              </a:buClr>
              <a:buSzPct val="75000"/>
              <a:tabLst>
                <a:tab pos="351949" algn="l"/>
                <a:tab pos="352425" algn="l"/>
              </a:tabLst>
            </a:pPr>
            <a:endParaRPr lang="en-CA" b="0" u="none" dirty="0">
              <a:latin typeface="Times New Roman" panose="02020603050405020304" pitchFamily="18" charset="0"/>
              <a:cs typeface="Times New Roman" panose="02020603050405020304" pitchFamily="18" charset="0"/>
            </a:endParaRPr>
          </a:p>
          <a:p>
            <a:pPr marL="9525">
              <a:spcBef>
                <a:spcPts val="1440"/>
              </a:spcBef>
              <a:buClr>
                <a:srgbClr val="4F81BD"/>
              </a:buClr>
              <a:buSzPct val="75000"/>
              <a:tabLst>
                <a:tab pos="351949" algn="l"/>
                <a:tab pos="352425" algn="l"/>
              </a:tabLst>
            </a:pPr>
            <a:r>
              <a:rPr lang="en-CA" b="0" u="none" spc="-11" dirty="0">
                <a:latin typeface="Times New Roman" panose="02020603050405020304" pitchFamily="18" charset="0"/>
                <a:cs typeface="Times New Roman" panose="02020603050405020304" pitchFamily="18" charset="0"/>
              </a:rPr>
              <a:t>Next is Marketing</a:t>
            </a:r>
            <a:endParaRPr lang="en-CA" b="0" u="none" spc="-11" dirty="0">
              <a:solidFill>
                <a:schemeClr val="tx1"/>
              </a:solidFill>
              <a:latin typeface="Times New Roman" panose="02020603050405020304" pitchFamily="18" charset="0"/>
              <a:cs typeface="Times New Roman" panose="02020603050405020304" pitchFamily="18" charset="0"/>
            </a:endParaRPr>
          </a:p>
          <a:p>
            <a:pPr marL="9525">
              <a:spcBef>
                <a:spcPts val="1440"/>
              </a:spcBef>
              <a:buClr>
                <a:srgbClr val="4F81BD"/>
              </a:buClr>
              <a:buSzPct val="75000"/>
              <a:tabLst>
                <a:tab pos="351949" algn="l"/>
                <a:tab pos="352425" algn="l"/>
              </a:tabLst>
            </a:pPr>
            <a:r>
              <a:rPr lang="en-CA" b="0" u="none" spc="-11" dirty="0">
                <a:solidFill>
                  <a:schemeClr val="tx1"/>
                </a:solidFill>
                <a:latin typeface="Times New Roman" panose="02020603050405020304" pitchFamily="18" charset="0"/>
                <a:cs typeface="Times New Roman" panose="02020603050405020304" pitchFamily="18" charset="0"/>
              </a:rPr>
              <a:t>	</a:t>
            </a:r>
            <a:r>
              <a:rPr lang="en-CA" b="0" u="none" spc="-8" dirty="0">
                <a:solidFill>
                  <a:srgbClr val="595959"/>
                </a:solidFill>
                <a:latin typeface="Times New Roman" panose="02020603050405020304" pitchFamily="18" charset="0"/>
                <a:cs typeface="Times New Roman" panose="02020603050405020304" pitchFamily="18" charset="0"/>
              </a:rPr>
              <a:t>Marketing is the p</a:t>
            </a:r>
            <a:r>
              <a:rPr lang="en-CA" b="0" u="none" spc="-15" dirty="0">
                <a:solidFill>
                  <a:srgbClr val="595959"/>
                </a:solidFill>
                <a:latin typeface="Times New Roman" panose="02020603050405020304" pitchFamily="18" charset="0"/>
                <a:cs typeface="Times New Roman" panose="02020603050405020304" pitchFamily="18" charset="0"/>
              </a:rPr>
              <a:t>rocess </a:t>
            </a:r>
            <a:r>
              <a:rPr lang="en-CA" b="0" u="none" spc="-4" dirty="0">
                <a:solidFill>
                  <a:srgbClr val="595959"/>
                </a:solidFill>
                <a:latin typeface="Times New Roman" panose="02020603050405020304" pitchFamily="18" charset="0"/>
                <a:cs typeface="Times New Roman" panose="02020603050405020304" pitchFamily="18" charset="0"/>
              </a:rPr>
              <a:t>of </a:t>
            </a:r>
            <a:r>
              <a:rPr lang="en-CA" b="0"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planning,</a:t>
            </a:r>
            <a:r>
              <a:rPr lang="en-CA" b="0" u="none" spc="-11" dirty="0">
                <a:solidFill>
                  <a:srgbClr val="595959"/>
                </a:solidFill>
                <a:latin typeface="Times New Roman" panose="02020603050405020304" pitchFamily="18" charset="0"/>
                <a:cs typeface="Times New Roman" panose="02020603050405020304" pitchFamily="18" charset="0"/>
              </a:rPr>
              <a:t> </a:t>
            </a:r>
            <a:r>
              <a:rPr lang="en-CA" b="0" u="none" spc="-8" dirty="0">
                <a:solidFill>
                  <a:srgbClr val="595959"/>
                </a:solidFill>
                <a:latin typeface="Times New Roman" panose="02020603050405020304" pitchFamily="18" charset="0"/>
                <a:cs typeface="Times New Roman" panose="02020603050405020304" pitchFamily="18" charset="0"/>
              </a:rPr>
              <a:t>pricing, </a:t>
            </a:r>
            <a:r>
              <a:rPr lang="en-CA" b="0" u="none" spc="-19" dirty="0">
                <a:solidFill>
                  <a:srgbClr val="595959"/>
                </a:solidFill>
                <a:latin typeface="Times New Roman" panose="02020603050405020304" pitchFamily="18" charset="0"/>
                <a:cs typeface="Times New Roman" panose="02020603050405020304" pitchFamily="18" charset="0"/>
              </a:rPr>
              <a:t>promoting,</a:t>
            </a:r>
            <a:r>
              <a:rPr lang="en-CA" b="0" u="none" spc="-150" dirty="0">
                <a:solidFill>
                  <a:srgbClr val="595959"/>
                </a:solidFill>
                <a:latin typeface="Times New Roman" panose="02020603050405020304" pitchFamily="18" charset="0"/>
                <a:cs typeface="Times New Roman" panose="02020603050405020304" pitchFamily="18" charset="0"/>
              </a:rPr>
              <a:t> </a:t>
            </a:r>
            <a:r>
              <a:rPr lang="en-CA" b="0"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selling</a:t>
            </a:r>
            <a:r>
              <a:rPr lang="en-CA" b="0" u="none" spc="-11" dirty="0">
                <a:solidFill>
                  <a:srgbClr val="595959"/>
                </a:solidFill>
                <a:latin typeface="Times New Roman" panose="02020603050405020304" pitchFamily="18" charset="0"/>
                <a:cs typeface="Times New Roman" panose="02020603050405020304" pitchFamily="18" charset="0"/>
              </a:rPr>
              <a:t>,</a:t>
            </a:r>
            <a:r>
              <a:rPr lang="en-CA" b="0" u="none" spc="-150" dirty="0">
                <a:solidFill>
                  <a:srgbClr val="595959"/>
                </a:solid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and </a:t>
            </a:r>
            <a:r>
              <a:rPr lang="en-CA" b="0" u="none" dirty="0">
                <a:solidFill>
                  <a:srgbClr val="595959"/>
                </a:solidFill>
                <a:latin typeface="Times New Roman" panose="02020603050405020304" pitchFamily="18" charset="0"/>
                <a:cs typeface="Times New Roman" panose="02020603050405020304" pitchFamily="18" charset="0"/>
              </a:rPr>
              <a:t>distributing</a:t>
            </a:r>
            <a:r>
              <a:rPr lang="en-CA" b="0" u="none" spc="-8" dirty="0">
                <a:solidFill>
                  <a:srgbClr val="595959"/>
                </a:solidFill>
                <a:latin typeface="Times New Roman" panose="02020603050405020304" pitchFamily="18" charset="0"/>
                <a:cs typeface="Times New Roman" panose="02020603050405020304" pitchFamily="18" charset="0"/>
              </a:rPr>
              <a:t> </a:t>
            </a:r>
            <a:r>
              <a:rPr lang="en-CA" b="0" u="none" dirty="0">
                <a:solidFill>
                  <a:srgbClr val="595959"/>
                </a:solidFill>
                <a:latin typeface="Times New Roman" panose="02020603050405020304" pitchFamily="18" charset="0"/>
                <a:cs typeface="Times New Roman" panose="02020603050405020304" pitchFamily="18" charset="0"/>
              </a:rPr>
              <a:t>ideas,</a:t>
            </a:r>
            <a:r>
              <a:rPr lang="en-CA" b="0" u="none" spc="-146" dirty="0">
                <a:solidFill>
                  <a:srgbClr val="595959"/>
                </a:solidFill>
                <a:latin typeface="Times New Roman" panose="02020603050405020304" pitchFamily="18" charset="0"/>
                <a:cs typeface="Times New Roman" panose="02020603050405020304" pitchFamily="18" charset="0"/>
              </a:rPr>
              <a:t> </a:t>
            </a:r>
            <a:r>
              <a:rPr lang="en-CA" b="0" u="none" spc="-8" dirty="0">
                <a:solidFill>
                  <a:srgbClr val="595959"/>
                </a:solidFill>
                <a:latin typeface="Times New Roman" panose="02020603050405020304" pitchFamily="18" charset="0"/>
                <a:cs typeface="Times New Roman" panose="02020603050405020304" pitchFamily="18" charset="0"/>
              </a:rPr>
              <a:t>goods, </a:t>
            </a:r>
            <a:r>
              <a:rPr lang="en-CA" b="0" u="none" spc="-4" dirty="0">
                <a:solidFill>
                  <a:srgbClr val="595959"/>
                </a:solidFill>
                <a:latin typeface="Times New Roman" panose="02020603050405020304" pitchFamily="18" charset="0"/>
                <a:cs typeface="Times New Roman" panose="02020603050405020304" pitchFamily="18" charset="0"/>
              </a:rPr>
              <a:t>and </a:t>
            </a:r>
            <a:r>
              <a:rPr lang="en-CA" b="0" u="none" dirty="0">
                <a:solidFill>
                  <a:srgbClr val="595959"/>
                </a:solidFill>
                <a:latin typeface="Times New Roman" panose="02020603050405020304" pitchFamily="18" charset="0"/>
                <a:cs typeface="Times New Roman" panose="02020603050405020304" pitchFamily="18" charset="0"/>
              </a:rPr>
              <a:t>services. It i</a:t>
            </a:r>
            <a:r>
              <a:rPr lang="en-CA" b="0" u="none" spc="-23" dirty="0">
                <a:solidFill>
                  <a:srgbClr val="595959"/>
                </a:solidFill>
                <a:latin typeface="Times New Roman" panose="02020603050405020304" pitchFamily="18" charset="0"/>
                <a:cs typeface="Times New Roman" panose="02020603050405020304" pitchFamily="18" charset="0"/>
              </a:rPr>
              <a:t>nvolves </a:t>
            </a:r>
            <a:r>
              <a:rPr lang="en-CA" b="0" u="none" spc="-8" dirty="0">
                <a:solidFill>
                  <a:srgbClr val="595959"/>
                </a:solidFill>
                <a:latin typeface="Times New Roman" panose="02020603050405020304" pitchFamily="18" charset="0"/>
                <a:cs typeface="Times New Roman" panose="02020603050405020304" pitchFamily="18" charset="0"/>
              </a:rPr>
              <a:t>getting </a:t>
            </a: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consumers </a:t>
            </a:r>
            <a:r>
              <a:rPr lang="en-CA" b="0" u="none" dirty="0">
                <a:solidFill>
                  <a:srgbClr val="595959"/>
                </a:solidFill>
                <a:uFill>
                  <a:solidFill>
                    <a:srgbClr val="6C6C6C"/>
                  </a:solidFill>
                </a:uFill>
                <a:latin typeface="Times New Roman" panose="02020603050405020304" pitchFamily="18" charset="0"/>
                <a:cs typeface="Times New Roman" panose="02020603050405020304" pitchFamily="18" charset="0"/>
              </a:rPr>
              <a:t>to </a:t>
            </a:r>
            <a:r>
              <a:rPr lang="en-CA" b="0" u="none" spc="-8" dirty="0">
                <a:solidFill>
                  <a:srgbClr val="595959"/>
                </a:solidFill>
                <a:uFill>
                  <a:solidFill>
                    <a:srgbClr val="6C6C6C"/>
                  </a:solidFill>
                </a:uFill>
                <a:latin typeface="Times New Roman" panose="02020603050405020304" pitchFamily="18" charset="0"/>
                <a:cs typeface="Times New Roman" panose="02020603050405020304" pitchFamily="18" charset="0"/>
              </a:rPr>
              <a:t>buy </a:t>
            </a:r>
            <a:r>
              <a:rPr lang="en-CA" b="0" u="none" dirty="0">
                <a:solidFill>
                  <a:srgbClr val="595959"/>
                </a:solidFill>
                <a:latin typeface="Times New Roman" panose="02020603050405020304" pitchFamily="18" charset="0"/>
                <a:cs typeface="Times New Roman" panose="02020603050405020304" pitchFamily="18" charset="0"/>
              </a:rPr>
              <a:t>a </a:t>
            </a:r>
            <a:r>
              <a:rPr lang="en-CA" b="0" u="none" spc="-11" dirty="0">
                <a:solidFill>
                  <a:srgbClr val="595959"/>
                </a:solidFill>
                <a:latin typeface="Times New Roman" panose="02020603050405020304" pitchFamily="18" charset="0"/>
                <a:cs typeface="Times New Roman" panose="02020603050405020304" pitchFamily="18" charset="0"/>
              </a:rPr>
              <a:t>product </a:t>
            </a:r>
            <a:r>
              <a:rPr lang="en-CA" b="0" u="none" spc="-4" dirty="0">
                <a:solidFill>
                  <a:srgbClr val="595959"/>
                </a:solidFill>
                <a:latin typeface="Times New Roman" panose="02020603050405020304" pitchFamily="18" charset="0"/>
                <a:cs typeface="Times New Roman" panose="02020603050405020304" pitchFamily="18" charset="0"/>
              </a:rPr>
              <a:t>or  </a:t>
            </a:r>
            <a:r>
              <a:rPr lang="en-CA" b="0" u="none" spc="4" dirty="0">
                <a:solidFill>
                  <a:srgbClr val="595959"/>
                </a:solidFill>
                <a:latin typeface="Times New Roman" panose="02020603050405020304" pitchFamily="18" charset="0"/>
                <a:cs typeface="Times New Roman" panose="02020603050405020304" pitchFamily="18" charset="0"/>
              </a:rPr>
              <a:t>service. To perform this function companies m</a:t>
            </a:r>
            <a:r>
              <a:rPr lang="en-CA" b="0" u="none" spc="-15" dirty="0">
                <a:solidFill>
                  <a:srgbClr val="595959"/>
                </a:solidFill>
                <a:latin typeface="Times New Roman" panose="02020603050405020304" pitchFamily="18" charset="0"/>
                <a:cs typeface="Times New Roman" panose="02020603050405020304" pitchFamily="18" charset="0"/>
              </a:rPr>
              <a:t>ake </a:t>
            </a:r>
            <a:r>
              <a:rPr lang="en-CA" b="0" u="none" spc="-4" dirty="0">
                <a:solidFill>
                  <a:srgbClr val="595959"/>
                </a:solidFill>
                <a:latin typeface="Times New Roman" panose="02020603050405020304" pitchFamily="18" charset="0"/>
                <a:cs typeface="Times New Roman" panose="02020603050405020304" pitchFamily="18" charset="0"/>
              </a:rPr>
              <a:t>decisions based on m</a:t>
            </a:r>
            <a:r>
              <a:rPr lang="en-CA" b="0" u="none" spc="-19" dirty="0">
                <a:solidFill>
                  <a:srgbClr val="595959"/>
                </a:solidFill>
                <a:latin typeface="Times New Roman" panose="02020603050405020304" pitchFamily="18" charset="0"/>
                <a:cs typeface="Times New Roman" panose="02020603050405020304" pitchFamily="18" charset="0"/>
              </a:rPr>
              <a:t>arket </a:t>
            </a:r>
            <a:r>
              <a:rPr lang="en-CA" b="0" u="none" spc="-23" dirty="0">
                <a:solidFill>
                  <a:srgbClr val="595959"/>
                </a:solidFill>
                <a:latin typeface="Times New Roman" panose="02020603050405020304" pitchFamily="18" charset="0"/>
                <a:cs typeface="Times New Roman" panose="02020603050405020304" pitchFamily="18" charset="0"/>
              </a:rPr>
              <a:t>research or established t</a:t>
            </a:r>
            <a:r>
              <a:rPr lang="en-CA" b="0" u="none" spc="-19" dirty="0">
                <a:solidFill>
                  <a:srgbClr val="595959"/>
                </a:solidFill>
                <a:latin typeface="Times New Roman" panose="02020603050405020304" pitchFamily="18" charset="0"/>
                <a:cs typeface="Times New Roman" panose="02020603050405020304" pitchFamily="18" charset="0"/>
              </a:rPr>
              <a:t>rends.</a:t>
            </a:r>
          </a:p>
          <a:p>
            <a:pPr marL="9525">
              <a:spcBef>
                <a:spcPts val="1440"/>
              </a:spcBef>
              <a:buClr>
                <a:srgbClr val="4F81BD"/>
              </a:buClr>
              <a:buSzPct val="75000"/>
              <a:tabLst>
                <a:tab pos="351949" algn="l"/>
                <a:tab pos="352425" algn="l"/>
              </a:tabLst>
            </a:pPr>
            <a:endParaRPr lang="en-CA" b="0" u="none" spc="-19" dirty="0">
              <a:solidFill>
                <a:srgbClr val="595959"/>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583025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4E2B-D307-4C27-BC1B-58E97D1F0148}"/>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9CF41DCB-5C04-431F-9121-00CE515C0A01}"/>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254CB7F2-183B-46D7-B01B-2E8C36C15AE4}"/>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D237AF2C-236F-411F-B04E-15F43DCE7BED}"/>
              </a:ext>
            </a:extLst>
          </p:cNvPr>
          <p:cNvSpPr>
            <a:spLocks noGrp="1"/>
          </p:cNvSpPr>
          <p:nvPr>
            <p:ph type="sldNum" sz="quarter" idx="12"/>
          </p:nvPr>
        </p:nvSpPr>
        <p:spPr/>
        <p:txBody>
          <a:bodyPr/>
          <a:lstStyle/>
          <a:p>
            <a:fld id="{F4A33BF1-F1E9-E647-AFA6-03F361898012}" type="slidenum">
              <a:rPr lang="en-GB" smtClean="0"/>
              <a:pPr/>
              <a:t>16</a:t>
            </a:fld>
            <a:endParaRPr lang="en-GB"/>
          </a:p>
        </p:txBody>
      </p:sp>
      <p:sp>
        <p:nvSpPr>
          <p:cNvPr id="6" name="Content Placeholder 5">
            <a:extLst>
              <a:ext uri="{FF2B5EF4-FFF2-40B4-BE49-F238E27FC236}">
                <a16:creationId xmlns:a16="http://schemas.microsoft.com/office/drawing/2014/main" id="{80B1839C-F968-4FEA-9AFE-4EB9C45EB088}"/>
              </a:ext>
            </a:extLst>
          </p:cNvPr>
          <p:cNvSpPr>
            <a:spLocks noGrp="1"/>
          </p:cNvSpPr>
          <p:nvPr>
            <p:ph sz="quarter" idx="1"/>
          </p:nvPr>
        </p:nvSpPr>
        <p:spPr/>
        <p:txBody>
          <a:bodyPr>
            <a:normAutofit fontScale="77500" lnSpcReduction="20000"/>
          </a:bodyPr>
          <a:lstStyle/>
          <a:p>
            <a:pPr marL="9525">
              <a:spcBef>
                <a:spcPts val="1440"/>
              </a:spcBef>
              <a:buClr>
                <a:srgbClr val="4F81BD"/>
              </a:buClr>
              <a:buSzPct val="75000"/>
              <a:tabLst>
                <a:tab pos="351949" algn="l"/>
                <a:tab pos="352425" algn="l"/>
              </a:tabLst>
            </a:pPr>
            <a:r>
              <a:rPr lang="en-CA" b="0" u="none" spc="-19" dirty="0">
                <a:solidFill>
                  <a:srgbClr val="595959"/>
                </a:solidFill>
                <a:latin typeface="Times New Roman" panose="02020603050405020304" pitchFamily="18" charset="0"/>
                <a:cs typeface="Times New Roman" panose="02020603050405020304" pitchFamily="18" charset="0"/>
              </a:rPr>
              <a:t>Every business needs to take care of f</a:t>
            </a:r>
            <a:r>
              <a:rPr lang="en-CA" spc="-4" dirty="0">
                <a:latin typeface="Times New Roman" panose="02020603050405020304" pitchFamily="18" charset="0"/>
                <a:cs typeface="Times New Roman" panose="02020603050405020304" pitchFamily="18" charset="0"/>
              </a:rPr>
              <a:t>inance and accounting.</a:t>
            </a:r>
          </a:p>
          <a:p>
            <a:pPr marL="9525">
              <a:spcBef>
                <a:spcPts val="1440"/>
              </a:spcBef>
              <a:buClr>
                <a:srgbClr val="4F81BD"/>
              </a:buClr>
              <a:buSzPct val="75000"/>
              <a:tabLst>
                <a:tab pos="351949" algn="l"/>
                <a:tab pos="352425" algn="l"/>
              </a:tabLst>
            </a:pPr>
            <a:r>
              <a:rPr lang="en-CA" spc="-4" dirty="0">
                <a:latin typeface="Times New Roman" panose="02020603050405020304" pitchFamily="18" charset="0"/>
                <a:cs typeface="Times New Roman" panose="02020603050405020304" pitchFamily="18" charset="0"/>
              </a:rPr>
              <a:t>	</a:t>
            </a:r>
            <a:r>
              <a:rPr lang="en-CA" b="0" u="none" dirty="0">
                <a:solidFill>
                  <a:srgbClr val="595959"/>
                </a:solidFill>
                <a:latin typeface="Times New Roman" panose="02020603050405020304" pitchFamily="18" charset="0"/>
                <a:cs typeface="Times New Roman" panose="02020603050405020304" pitchFamily="18" charset="0"/>
              </a:rPr>
              <a:t>Finance is t</a:t>
            </a:r>
            <a:r>
              <a:rPr lang="en-CA" b="0" u="none" spc="8" dirty="0">
                <a:solidFill>
                  <a:srgbClr val="595959"/>
                </a:solidFill>
                <a:latin typeface="Times New Roman" panose="02020603050405020304" pitchFamily="18" charset="0"/>
                <a:cs typeface="Times New Roman" panose="02020603050405020304" pitchFamily="18" charset="0"/>
              </a:rPr>
              <a:t>he </a:t>
            </a:r>
            <a:r>
              <a:rPr lang="en-CA" b="0" u="none" spc="-4" dirty="0">
                <a:solidFill>
                  <a:srgbClr val="595959"/>
                </a:solidFill>
                <a:latin typeface="Times New Roman" panose="02020603050405020304" pitchFamily="18" charset="0"/>
                <a:cs typeface="Times New Roman" panose="02020603050405020304" pitchFamily="18" charset="0"/>
              </a:rPr>
              <a:t>business or </a:t>
            </a:r>
            <a:r>
              <a:rPr lang="en-CA" b="0" u="none" spc="8" dirty="0">
                <a:solidFill>
                  <a:srgbClr val="595959"/>
                </a:solidFill>
                <a:latin typeface="Times New Roman" panose="02020603050405020304" pitchFamily="18" charset="0"/>
                <a:cs typeface="Times New Roman" panose="02020603050405020304" pitchFamily="18" charset="0"/>
              </a:rPr>
              <a:t>art </a:t>
            </a:r>
            <a:r>
              <a:rPr lang="en-CA" b="0" u="none" spc="-4" dirty="0">
                <a:solidFill>
                  <a:srgbClr val="595959"/>
                </a:solidFill>
                <a:latin typeface="Times New Roman" panose="02020603050405020304" pitchFamily="18" charset="0"/>
                <a:cs typeface="Times New Roman" panose="02020603050405020304" pitchFamily="18" charset="0"/>
              </a:rPr>
              <a:t>of </a:t>
            </a:r>
            <a:r>
              <a:rPr lang="en-CA" b="0" u="none" spc="-19" dirty="0">
                <a:solidFill>
                  <a:srgbClr val="595959"/>
                </a:solidFill>
                <a:uFill>
                  <a:solidFill>
                    <a:srgbClr val="6C6C6C"/>
                  </a:solidFill>
                </a:uFill>
                <a:latin typeface="Times New Roman" panose="02020603050405020304" pitchFamily="18" charset="0"/>
                <a:cs typeface="Times New Roman" panose="02020603050405020304" pitchFamily="18" charset="0"/>
              </a:rPr>
              <a:t>money </a:t>
            </a:r>
            <a:r>
              <a:rPr lang="en-CA" b="0" u="none" spc="-8" dirty="0">
                <a:solidFill>
                  <a:srgbClr val="595959"/>
                </a:solidFill>
                <a:uFill>
                  <a:solidFill>
                    <a:srgbClr val="6C6C6C"/>
                  </a:solidFill>
                </a:uFill>
                <a:latin typeface="Times New Roman" panose="02020603050405020304" pitchFamily="18" charset="0"/>
                <a:cs typeface="Times New Roman" panose="02020603050405020304" pitchFamily="18" charset="0"/>
              </a:rPr>
              <a:t>management, which involves</a:t>
            </a:r>
            <a:r>
              <a:rPr lang="en-CA" b="0" u="none" spc="-15" dirty="0">
                <a:solidFill>
                  <a:srgbClr val="595959"/>
                </a:solidFill>
                <a:latin typeface="Times New Roman" panose="02020603050405020304" pitchFamily="18" charset="0"/>
                <a:cs typeface="Times New Roman" panose="02020603050405020304" pitchFamily="18" charset="0"/>
              </a:rPr>
              <a:t> </a:t>
            </a:r>
            <a:r>
              <a:rPr lang="en-CA" b="0" u="none" spc="-8" dirty="0">
                <a:solidFill>
                  <a:srgbClr val="595959"/>
                </a:solidFill>
                <a:latin typeface="Times New Roman" panose="02020603050405020304" pitchFamily="18" charset="0"/>
                <a:cs typeface="Times New Roman" panose="02020603050405020304" pitchFamily="18" charset="0"/>
              </a:rPr>
              <a:t>analyzing </a:t>
            </a:r>
            <a:r>
              <a:rPr lang="en-CA" b="0" u="none" dirty="0">
                <a:solidFill>
                  <a:srgbClr val="595959"/>
                </a:solidFill>
                <a:latin typeface="Times New Roman" panose="02020603050405020304" pitchFamily="18" charset="0"/>
                <a:cs typeface="Times New Roman" panose="02020603050405020304" pitchFamily="18" charset="0"/>
              </a:rPr>
              <a:t>financial </a:t>
            </a:r>
            <a:r>
              <a:rPr lang="en-CA" b="0" u="none" spc="-4" dirty="0">
                <a:solidFill>
                  <a:srgbClr val="595959"/>
                </a:solidFill>
                <a:latin typeface="Times New Roman" panose="02020603050405020304" pitchFamily="18" charset="0"/>
                <a:cs typeface="Times New Roman" panose="02020603050405020304" pitchFamily="18" charset="0"/>
              </a:rPr>
              <a:t>statements </a:t>
            </a:r>
            <a:r>
              <a:rPr lang="en-CA" b="0" u="none" dirty="0">
                <a:solidFill>
                  <a:srgbClr val="595959"/>
                </a:solidFill>
                <a:latin typeface="Times New Roman" panose="02020603050405020304" pitchFamily="18" charset="0"/>
                <a:cs typeface="Times New Roman" panose="02020603050405020304" pitchFamily="18" charset="0"/>
              </a:rPr>
              <a:t>to </a:t>
            </a:r>
            <a:r>
              <a:rPr lang="en-CA" b="0" u="none" spc="-15" dirty="0">
                <a:solidFill>
                  <a:srgbClr val="595959"/>
                </a:solidFill>
                <a:latin typeface="Times New Roman" panose="02020603050405020304" pitchFamily="18" charset="0"/>
                <a:cs typeface="Times New Roman" panose="02020603050405020304" pitchFamily="18" charset="0"/>
              </a:rPr>
              <a:t>make </a:t>
            </a:r>
            <a:r>
              <a:rPr lang="en-CA" b="0" u="none" spc="-19" dirty="0">
                <a:solidFill>
                  <a:srgbClr val="595959"/>
                </a:solidFill>
                <a:uFill>
                  <a:solidFill>
                    <a:srgbClr val="6C6C6C"/>
                  </a:solidFill>
                </a:uFill>
                <a:latin typeface="Times New Roman" panose="02020603050405020304" pitchFamily="18" charset="0"/>
                <a:cs typeface="Times New Roman" panose="02020603050405020304" pitchFamily="18" charset="0"/>
              </a:rPr>
              <a:t>future</a:t>
            </a:r>
            <a:r>
              <a:rPr lang="en-CA" b="0" u="none" spc="-8" dirty="0">
                <a:solidFill>
                  <a:srgbClr val="595959"/>
                </a:solidFill>
                <a:uFill>
                  <a:solidFill>
                    <a:srgbClr val="6C6C6C"/>
                  </a:solidFill>
                </a:uFill>
                <a:latin typeface="Times New Roman" panose="02020603050405020304" pitchFamily="18" charset="0"/>
                <a:cs typeface="Times New Roman" panose="02020603050405020304" pitchFamily="18" charset="0"/>
              </a:rPr>
              <a:t> </a:t>
            </a: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decisions. </a:t>
            </a:r>
          </a:p>
          <a:p>
            <a:pPr marL="9525">
              <a:spcBef>
                <a:spcPts val="1440"/>
              </a:spcBef>
              <a:buClr>
                <a:srgbClr val="4F81BD"/>
              </a:buClr>
              <a:buSzPct val="75000"/>
              <a:tabLst>
                <a:tab pos="351949" algn="l"/>
                <a:tab pos="352425" algn="l"/>
              </a:tabLst>
            </a:pP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Accounting i</a:t>
            </a:r>
            <a:r>
              <a:rPr lang="en-CA" b="0" u="none" spc="-23" dirty="0">
                <a:solidFill>
                  <a:srgbClr val="595959"/>
                </a:solidFill>
                <a:latin typeface="Times New Roman" panose="02020603050405020304" pitchFamily="18" charset="0"/>
                <a:cs typeface="Times New Roman" panose="02020603050405020304" pitchFamily="18" charset="0"/>
              </a:rPr>
              <a:t>nvolves </a:t>
            </a: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maintaining and checking </a:t>
            </a:r>
            <a:r>
              <a:rPr lang="en-CA" b="0" u="none" spc="-23" dirty="0">
                <a:solidFill>
                  <a:srgbClr val="595959"/>
                </a:solidFill>
                <a:uFill>
                  <a:solidFill>
                    <a:srgbClr val="6C6C6C"/>
                  </a:solidFill>
                </a:uFill>
                <a:latin typeface="Times New Roman" panose="02020603050405020304" pitchFamily="18" charset="0"/>
                <a:cs typeface="Times New Roman" panose="02020603050405020304" pitchFamily="18" charset="0"/>
              </a:rPr>
              <a:t>records</a:t>
            </a:r>
            <a:r>
              <a:rPr lang="en-CA" b="0" u="none" spc="-23" dirty="0">
                <a:solidFill>
                  <a:srgbClr val="595959"/>
                </a:solid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handling </a:t>
            </a:r>
            <a:r>
              <a:rPr lang="en-CA" b="0" u="none" dirty="0">
                <a:solidFill>
                  <a:srgbClr val="595959"/>
                </a:solidFill>
                <a:uFill>
                  <a:solidFill>
                    <a:srgbClr val="6C6C6C"/>
                  </a:solidFill>
                </a:uFill>
                <a:latin typeface="Times New Roman" panose="02020603050405020304" pitchFamily="18" charset="0"/>
                <a:cs typeface="Times New Roman" panose="02020603050405020304" pitchFamily="18" charset="0"/>
              </a:rPr>
              <a:t>bills</a:t>
            </a:r>
            <a:r>
              <a:rPr lang="en-CA" b="0" u="none" dirty="0">
                <a:solidFill>
                  <a:srgbClr val="595959"/>
                </a:solidFill>
                <a:latin typeface="Times New Roman" panose="02020603050405020304" pitchFamily="18" charset="0"/>
                <a:cs typeface="Times New Roman" panose="02020603050405020304" pitchFamily="18" charset="0"/>
              </a:rPr>
              <a:t>, </a:t>
            </a:r>
            <a:r>
              <a:rPr lang="en-CA" b="0" u="none" spc="-4" dirty="0">
                <a:solidFill>
                  <a:srgbClr val="595959"/>
                </a:solidFill>
                <a:latin typeface="Times New Roman" panose="02020603050405020304" pitchFamily="18" charset="0"/>
                <a:cs typeface="Times New Roman" panose="02020603050405020304" pitchFamily="18" charset="0"/>
              </a:rPr>
              <a:t>and </a:t>
            </a:r>
            <a:r>
              <a:rPr lang="en-CA" b="0" u="none" spc="-8" dirty="0">
                <a:solidFill>
                  <a:srgbClr val="595959"/>
                </a:solidFill>
                <a:latin typeface="Times New Roman" panose="02020603050405020304" pitchFamily="18" charset="0"/>
                <a:cs typeface="Times New Roman" panose="02020603050405020304" pitchFamily="18" charset="0"/>
              </a:rPr>
              <a:t>preparing </a:t>
            </a:r>
            <a:r>
              <a:rPr lang="en-CA" b="0" u="none" dirty="0">
                <a:solidFill>
                  <a:srgbClr val="595959"/>
                </a:solidFill>
                <a:latin typeface="Times New Roman" panose="02020603050405020304" pitchFamily="18" charset="0"/>
                <a:cs typeface="Times New Roman" panose="02020603050405020304" pitchFamily="18" charset="0"/>
              </a:rPr>
              <a:t>financial </a:t>
            </a:r>
            <a:r>
              <a:rPr lang="en-CA" b="0" u="none" spc="-11" dirty="0">
                <a:solidFill>
                  <a:srgbClr val="595959"/>
                </a:solidFill>
                <a:latin typeface="Times New Roman" panose="02020603050405020304" pitchFamily="18" charset="0"/>
                <a:cs typeface="Times New Roman" panose="02020603050405020304" pitchFamily="18" charset="0"/>
              </a:rPr>
              <a:t>reports.</a:t>
            </a:r>
          </a:p>
          <a:p>
            <a:pPr marL="9525">
              <a:spcBef>
                <a:spcPts val="1515"/>
              </a:spcBef>
              <a:buClr>
                <a:srgbClr val="4F81BD"/>
              </a:buClr>
              <a:buSzPct val="75000"/>
              <a:tabLst>
                <a:tab pos="351949" algn="l"/>
                <a:tab pos="352425" algn="l"/>
              </a:tabLst>
            </a:pPr>
            <a:endParaRPr lang="en-CA" spc="-11" dirty="0">
              <a:solidFill>
                <a:srgbClr val="595959"/>
              </a:solidFill>
              <a:latin typeface="Times New Roman" panose="02020603050405020304" pitchFamily="18" charset="0"/>
              <a:cs typeface="Times New Roman" panose="02020603050405020304" pitchFamily="18" charset="0"/>
            </a:endParaRPr>
          </a:p>
          <a:p>
            <a:pPr marL="9525">
              <a:spcBef>
                <a:spcPts val="1515"/>
              </a:spcBef>
              <a:buClr>
                <a:srgbClr val="4F81BD"/>
              </a:buClr>
              <a:buSzPct val="75000"/>
              <a:tabLst>
                <a:tab pos="351949" algn="l"/>
                <a:tab pos="352425" algn="l"/>
              </a:tabLst>
            </a:pPr>
            <a:r>
              <a:rPr lang="en-US" dirty="0">
                <a:latin typeface="Times New Roman" panose="02020603050405020304" pitchFamily="18" charset="0"/>
                <a:cs typeface="Times New Roman" panose="02020603050405020304" pitchFamily="18" charset="0"/>
              </a:rPr>
              <a:t>Human Resources</a:t>
            </a:r>
          </a:p>
          <a:p>
            <a:pPr marL="9525">
              <a:spcBef>
                <a:spcPts val="1515"/>
              </a:spcBef>
              <a:buClr>
                <a:srgbClr val="4F81BD"/>
              </a:buClr>
              <a:buSzPct val="75000"/>
              <a:tabLst>
                <a:tab pos="351949" algn="l"/>
                <a:tab pos="352425" algn="l"/>
              </a:tabLst>
            </a:pPr>
            <a:r>
              <a:rPr lang="en-US" dirty="0">
                <a:latin typeface="Times New Roman" panose="02020603050405020304" pitchFamily="18" charset="0"/>
                <a:cs typeface="Times New Roman" panose="02020603050405020304" pitchFamily="18" charset="0"/>
              </a:rPr>
              <a:t>	Since businesses all require people to function there has to be a function for hiring, training, supporting and firing employees. This is what HR does.</a:t>
            </a:r>
          </a:p>
          <a:p>
            <a:pPr marL="9525">
              <a:spcBef>
                <a:spcPts val="1515"/>
              </a:spcBef>
              <a:buClr>
                <a:srgbClr val="4F81BD"/>
              </a:buClr>
              <a:buSzPct val="75000"/>
              <a:tabLst>
                <a:tab pos="351949" algn="l"/>
                <a:tab pos="352425" algn="l"/>
              </a:tabLst>
            </a:pPr>
            <a:endParaRPr lang="en-US" dirty="0">
              <a:latin typeface="Times New Roman" panose="02020603050405020304" pitchFamily="18" charset="0"/>
              <a:cs typeface="Times New Roman" panose="02020603050405020304" pitchFamily="18" charset="0"/>
            </a:endParaRPr>
          </a:p>
          <a:p>
            <a:pPr marL="9525">
              <a:spcBef>
                <a:spcPts val="1515"/>
              </a:spcBef>
              <a:buClr>
                <a:srgbClr val="4F81BD"/>
              </a:buClr>
              <a:buSzPct val="75000"/>
              <a:tabLst>
                <a:tab pos="351949" algn="l"/>
                <a:tab pos="352425" algn="l"/>
              </a:tabLst>
            </a:pPr>
            <a:r>
              <a:rPr lang="en-US" dirty="0">
                <a:latin typeface="Times New Roman" panose="02020603050405020304" pitchFamily="18" charset="0"/>
                <a:cs typeface="Times New Roman" panose="02020603050405020304" pitchFamily="18" charset="0"/>
              </a:rPr>
              <a:t>Information Technology</a:t>
            </a:r>
          </a:p>
          <a:p>
            <a:pPr marL="9525">
              <a:spcBef>
                <a:spcPts val="1515"/>
              </a:spcBef>
              <a:buClr>
                <a:srgbClr val="4F81BD"/>
              </a:buClr>
              <a:buSzPct val="75000"/>
              <a:tabLst>
                <a:tab pos="351949" algn="l"/>
                <a:tab pos="352425" algn="l"/>
              </a:tabLst>
            </a:pPr>
            <a:r>
              <a:rPr lang="en-US" spc="-11" dirty="0">
                <a:solidFill>
                  <a:srgbClr val="595959"/>
                </a:solidFill>
                <a:latin typeface="Times New Roman" panose="02020603050405020304" pitchFamily="18" charset="0"/>
                <a:cs typeface="Times New Roman" panose="02020603050405020304" pitchFamily="18" charset="0"/>
              </a:rPr>
              <a:t>	In many businesses where there are several computers, tablets, </a:t>
            </a:r>
            <a:r>
              <a:rPr lang="en-US" spc="-11" dirty="0" err="1">
                <a:solidFill>
                  <a:srgbClr val="595959"/>
                </a:solidFill>
                <a:latin typeface="Times New Roman" panose="02020603050405020304" pitchFamily="18" charset="0"/>
                <a:cs typeface="Times New Roman" panose="02020603050405020304" pitchFamily="18" charset="0"/>
              </a:rPr>
              <a:t>telephonesand</a:t>
            </a:r>
            <a:r>
              <a:rPr lang="en-US" spc="-11" dirty="0">
                <a:solidFill>
                  <a:srgbClr val="595959"/>
                </a:solidFill>
                <a:latin typeface="Times New Roman" panose="02020603050405020304" pitchFamily="18" charset="0"/>
                <a:cs typeface="Times New Roman" panose="02020603050405020304" pitchFamily="18" charset="0"/>
              </a:rPr>
              <a:t> so on, there are people who support and manage the information technology that tis so necessary to operating a business today.</a:t>
            </a:r>
          </a:p>
          <a:p>
            <a:endParaRPr lang="en-US" dirty="0"/>
          </a:p>
        </p:txBody>
      </p:sp>
    </p:spTree>
    <p:extLst>
      <p:ext uri="{BB962C8B-B14F-4D97-AF65-F5344CB8AC3E}">
        <p14:creationId xmlns:p14="http://schemas.microsoft.com/office/powerpoint/2010/main" val="33766406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4B45-BD6F-E341-87CB-59C88C27CD78}"/>
              </a:ext>
            </a:extLst>
          </p:cNvPr>
          <p:cNvSpPr>
            <a:spLocks noGrp="1"/>
          </p:cNvSpPr>
          <p:nvPr>
            <p:ph type="title"/>
          </p:nvPr>
        </p:nvSpPr>
        <p:spPr/>
        <p:txBody>
          <a:bodyPr/>
          <a:lstStyle/>
          <a:p>
            <a:r>
              <a:rPr lang="en-US" sz="4000" dirty="0"/>
              <a:t>Management</a:t>
            </a:r>
            <a:endParaRPr lang="en-US" dirty="0"/>
          </a:p>
        </p:txBody>
      </p:sp>
      <p:sp>
        <p:nvSpPr>
          <p:cNvPr id="3" name="Date Placeholder 2">
            <a:extLst>
              <a:ext uri="{FF2B5EF4-FFF2-40B4-BE49-F238E27FC236}">
                <a16:creationId xmlns:a16="http://schemas.microsoft.com/office/drawing/2014/main" id="{54BF1B78-5962-754E-9FE7-6977BD0ED597}"/>
              </a:ext>
            </a:extLst>
          </p:cNvPr>
          <p:cNvSpPr>
            <a:spLocks noGrp="1"/>
          </p:cNvSpPr>
          <p:nvPr>
            <p:ph type="dt" sz="half" idx="10"/>
          </p:nvPr>
        </p:nvSpPr>
        <p:spPr/>
        <p:txBody>
          <a:bodyPr/>
          <a:lstStyle/>
          <a:p>
            <a:pPr algn="r"/>
            <a:fld id="{751FD93B-6AE8-054F-AC4A-FDF97F57A461}" type="datetime1">
              <a:rPr lang="en-CA" smtClean="0"/>
              <a:t>2023-08-17</a:t>
            </a:fld>
            <a:endParaRPr lang="en-US" dirty="0"/>
          </a:p>
        </p:txBody>
      </p:sp>
      <p:sp>
        <p:nvSpPr>
          <p:cNvPr id="4" name="Footer Placeholder 3">
            <a:extLst>
              <a:ext uri="{FF2B5EF4-FFF2-40B4-BE49-F238E27FC236}">
                <a16:creationId xmlns:a16="http://schemas.microsoft.com/office/drawing/2014/main" id="{222F3AC9-8642-394C-BFA5-62A7F63E8A65}"/>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876A79EE-4D8C-594E-BC75-DFE3F315204B}"/>
              </a:ext>
            </a:extLst>
          </p:cNvPr>
          <p:cNvSpPr>
            <a:spLocks noGrp="1"/>
          </p:cNvSpPr>
          <p:nvPr>
            <p:ph type="sldNum" sz="quarter" idx="12"/>
          </p:nvPr>
        </p:nvSpPr>
        <p:spPr/>
        <p:txBody>
          <a:bodyPr/>
          <a:lstStyle/>
          <a:p>
            <a:fld id="{F4A33BF1-F1E9-E647-AFA6-03F361898012}" type="slidenum">
              <a:rPr lang="en-GB" smtClean="0"/>
              <a:pPr/>
              <a:t>17</a:t>
            </a:fld>
            <a:endParaRPr lang="en-GB"/>
          </a:p>
        </p:txBody>
      </p:sp>
      <p:sp>
        <p:nvSpPr>
          <p:cNvPr id="6" name="Content Placeholder 5">
            <a:extLst>
              <a:ext uri="{FF2B5EF4-FFF2-40B4-BE49-F238E27FC236}">
                <a16:creationId xmlns:a16="http://schemas.microsoft.com/office/drawing/2014/main" id="{82B01336-2C93-4C48-9C71-DE8404CF4389}"/>
              </a:ext>
            </a:extLst>
          </p:cNvPr>
          <p:cNvSpPr>
            <a:spLocks noGrp="1"/>
          </p:cNvSpPr>
          <p:nvPr>
            <p:ph sz="quarter" idx="1"/>
          </p:nvPr>
        </p:nvSpPr>
        <p:spPr/>
        <p:txBody>
          <a:bodyPr>
            <a:normAutofit/>
          </a:bodyPr>
          <a:lstStyle/>
          <a:p>
            <a:pPr marL="9525">
              <a:spcBef>
                <a:spcPts val="1515"/>
              </a:spcBef>
              <a:buClr>
                <a:srgbClr val="4F81BD"/>
              </a:buClr>
              <a:buSzPct val="75000"/>
              <a:tabLst>
                <a:tab pos="351949" algn="l"/>
                <a:tab pos="352425" algn="l"/>
              </a:tabLst>
            </a:pPr>
            <a:r>
              <a:rPr lang="en-CA" sz="2800" spc="-8" dirty="0"/>
              <a:t>What is management?</a:t>
            </a:r>
          </a:p>
          <a:p>
            <a:pPr marL="9525">
              <a:spcBef>
                <a:spcPts val="1515"/>
              </a:spcBef>
              <a:buClr>
                <a:srgbClr val="4F81BD"/>
              </a:buClr>
              <a:buSzPct val="75000"/>
              <a:tabLst>
                <a:tab pos="351949" algn="l"/>
                <a:tab pos="352425" algn="l"/>
              </a:tabLst>
            </a:pPr>
            <a:r>
              <a:rPr lang="en-CA" sz="2800" spc="-8" dirty="0"/>
              <a:t>Four main functions</a:t>
            </a:r>
          </a:p>
          <a:p>
            <a:pPr marL="9525">
              <a:spcBef>
                <a:spcPts val="1515"/>
              </a:spcBef>
              <a:buClr>
                <a:srgbClr val="4F81BD"/>
              </a:buClr>
              <a:buSzPct val="75000"/>
              <a:tabLst>
                <a:tab pos="351949" algn="l"/>
                <a:tab pos="352425" algn="l"/>
              </a:tabLst>
            </a:pPr>
            <a:r>
              <a:rPr lang="en-CA" sz="2800" spc="-8" dirty="0"/>
              <a:t>	Planning</a:t>
            </a:r>
          </a:p>
          <a:p>
            <a:pPr marL="9525">
              <a:spcBef>
                <a:spcPts val="1515"/>
              </a:spcBef>
              <a:buClr>
                <a:srgbClr val="4F81BD"/>
              </a:buClr>
              <a:buSzPct val="75000"/>
              <a:tabLst>
                <a:tab pos="351949" algn="l"/>
                <a:tab pos="352425" algn="l"/>
              </a:tabLst>
            </a:pPr>
            <a:r>
              <a:rPr lang="en-CA" sz="2800" spc="-8" dirty="0"/>
              <a:t>	Organizing</a:t>
            </a:r>
          </a:p>
          <a:p>
            <a:pPr marL="9525">
              <a:spcBef>
                <a:spcPts val="1515"/>
              </a:spcBef>
              <a:buClr>
                <a:srgbClr val="4F81BD"/>
              </a:buClr>
              <a:buSzPct val="75000"/>
              <a:tabLst>
                <a:tab pos="351949" algn="l"/>
                <a:tab pos="352425" algn="l"/>
              </a:tabLst>
            </a:pPr>
            <a:r>
              <a:rPr lang="en-CA" sz="2800" spc="-8" dirty="0"/>
              <a:t>	Leading</a:t>
            </a:r>
          </a:p>
          <a:p>
            <a:pPr marL="9525">
              <a:spcBef>
                <a:spcPts val="1515"/>
              </a:spcBef>
              <a:buClr>
                <a:srgbClr val="4F81BD"/>
              </a:buClr>
              <a:buSzPct val="75000"/>
              <a:tabLst>
                <a:tab pos="351949" algn="l"/>
                <a:tab pos="352425" algn="l"/>
              </a:tabLst>
            </a:pPr>
            <a:r>
              <a:rPr lang="en-CA" sz="2800" spc="-8" dirty="0"/>
              <a:t>	Controlling</a:t>
            </a:r>
          </a:p>
          <a:p>
            <a:pPr marL="9525">
              <a:spcBef>
                <a:spcPts val="1515"/>
              </a:spcBef>
              <a:buClr>
                <a:srgbClr val="4F81BD"/>
              </a:buClr>
              <a:buSzPct val="75000"/>
              <a:tabLst>
                <a:tab pos="351949" algn="l"/>
                <a:tab pos="352425" algn="l"/>
              </a:tabLst>
            </a:pPr>
            <a:r>
              <a:rPr lang="en-CA" sz="2800" spc="-8" dirty="0"/>
              <a:t>Levels of management</a:t>
            </a:r>
            <a:endParaRPr lang="en-CA" sz="2800" dirty="0"/>
          </a:p>
          <a:p>
            <a:pPr marL="9525">
              <a:spcBef>
                <a:spcPts val="1515"/>
              </a:spcBef>
              <a:buClr>
                <a:srgbClr val="4F81BD"/>
              </a:buClr>
              <a:buSzPct val="75000"/>
              <a:tabLst>
                <a:tab pos="351949" algn="l"/>
                <a:tab pos="352425" algn="l"/>
              </a:tabLst>
            </a:pPr>
            <a:r>
              <a:rPr lang="en-CA" sz="2800" spc="-8" dirty="0"/>
              <a:t>Inter-department dependency</a:t>
            </a:r>
          </a:p>
          <a:p>
            <a:endParaRPr lang="en-US" dirty="0"/>
          </a:p>
        </p:txBody>
      </p:sp>
      <p:sp>
        <p:nvSpPr>
          <p:cNvPr id="10" name="object 8">
            <a:extLst>
              <a:ext uri="{FF2B5EF4-FFF2-40B4-BE49-F238E27FC236}">
                <a16:creationId xmlns:a16="http://schemas.microsoft.com/office/drawing/2014/main" id="{071E8BC7-C665-1D4E-8AE1-952AABFFB6C9}"/>
              </a:ext>
            </a:extLst>
          </p:cNvPr>
          <p:cNvSpPr/>
          <p:nvPr/>
        </p:nvSpPr>
        <p:spPr>
          <a:xfrm>
            <a:off x="3914762" y="1916832"/>
            <a:ext cx="4763690" cy="331946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53620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3074-1237-4564-A553-991773EE4D98}"/>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8732178C-EADF-4D10-98AA-03ABE087B68E}"/>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07FF8C00-5D9F-44B2-982D-20158CD1B708}"/>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E7526941-0923-4A3D-A5EB-D6F380CD94E5}"/>
              </a:ext>
            </a:extLst>
          </p:cNvPr>
          <p:cNvSpPr>
            <a:spLocks noGrp="1"/>
          </p:cNvSpPr>
          <p:nvPr>
            <p:ph type="sldNum" sz="quarter" idx="12"/>
          </p:nvPr>
        </p:nvSpPr>
        <p:spPr/>
        <p:txBody>
          <a:bodyPr/>
          <a:lstStyle/>
          <a:p>
            <a:fld id="{F4A33BF1-F1E9-E647-AFA6-03F361898012}" type="slidenum">
              <a:rPr lang="en-GB" smtClean="0"/>
              <a:pPr/>
              <a:t>18</a:t>
            </a:fld>
            <a:endParaRPr lang="en-GB"/>
          </a:p>
        </p:txBody>
      </p:sp>
      <p:sp>
        <p:nvSpPr>
          <p:cNvPr id="6" name="Content Placeholder 5">
            <a:extLst>
              <a:ext uri="{FF2B5EF4-FFF2-40B4-BE49-F238E27FC236}">
                <a16:creationId xmlns:a16="http://schemas.microsoft.com/office/drawing/2014/main" id="{57A91846-2266-4D7D-B751-673DB3CA5684}"/>
              </a:ext>
            </a:extLst>
          </p:cNvPr>
          <p:cNvSpPr>
            <a:spLocks noGrp="1"/>
          </p:cNvSpPr>
          <p:nvPr>
            <p:ph sz="quarter" idx="1"/>
          </p:nvPr>
        </p:nvSpPr>
        <p:spPr/>
        <p:txBody>
          <a:bodyPr>
            <a:normAutofit fontScale="77500" lnSpcReduction="20000"/>
          </a:bodyPr>
          <a:lstStyle/>
          <a:p>
            <a:pPr marL="9525">
              <a:spcBef>
                <a:spcPts val="1515"/>
              </a:spcBef>
              <a:buClr>
                <a:srgbClr val="4F81BD"/>
              </a:buClr>
              <a:buSzPct val="75000"/>
              <a:tabLst>
                <a:tab pos="351949" algn="l"/>
                <a:tab pos="352425" algn="l"/>
              </a:tabLst>
            </a:pPr>
            <a:r>
              <a:rPr lang="en-CA" spc="-8" dirty="0">
                <a:latin typeface="Times New Roman" panose="02020603050405020304" pitchFamily="18" charset="0"/>
                <a:cs typeface="Times New Roman" panose="02020603050405020304" pitchFamily="18" charset="0"/>
              </a:rPr>
              <a:t>The other big function in a business is management. If you are working on a project in-house, and you require more resources either from within or outside the company, you will need to know who to talk to in your company to obtain the permission and perhaps funding to get those resources. These resources could be outside your area of expertise such as </a:t>
            </a:r>
            <a:r>
              <a:rPr lang="en-CA" dirty="0"/>
              <a:t>content, art, graphic design, and so on. </a:t>
            </a:r>
            <a:r>
              <a:rPr lang="en-CA" spc="-8" dirty="0">
                <a:latin typeface="Times New Roman" panose="02020603050405020304" pitchFamily="18" charset="0"/>
                <a:cs typeface="Times New Roman" panose="02020603050405020304" pitchFamily="18" charset="0"/>
              </a:rPr>
              <a:t>This requires some understanding of how the management of your company operates.</a:t>
            </a:r>
          </a:p>
          <a:p>
            <a:pPr marL="9525">
              <a:spcBef>
                <a:spcPts val="1515"/>
              </a:spcBef>
              <a:buClr>
                <a:srgbClr val="4F81BD"/>
              </a:buClr>
              <a:buSzPct val="75000"/>
              <a:tabLst>
                <a:tab pos="351949" algn="l"/>
                <a:tab pos="352425" algn="l"/>
              </a:tabLst>
            </a:pPr>
            <a:endParaRPr lang="en-CA" spc="-8" dirty="0">
              <a:latin typeface="Times New Roman" panose="02020603050405020304" pitchFamily="18" charset="0"/>
              <a:cs typeface="Times New Roman" panose="02020603050405020304" pitchFamily="18" charset="0"/>
            </a:endParaRPr>
          </a:p>
          <a:p>
            <a:pPr marL="9525">
              <a:spcBef>
                <a:spcPts val="1515"/>
              </a:spcBef>
              <a:buClr>
                <a:srgbClr val="4F81BD"/>
              </a:buClr>
              <a:buSzPct val="75000"/>
              <a:tabLst>
                <a:tab pos="351949" algn="l"/>
                <a:tab pos="352425" algn="l"/>
              </a:tabLst>
            </a:pPr>
            <a:r>
              <a:rPr lang="en-CA" spc="-8" dirty="0">
                <a:latin typeface="Times New Roman" panose="02020603050405020304" pitchFamily="18" charset="0"/>
                <a:cs typeface="Times New Roman" panose="02020603050405020304" pitchFamily="18" charset="0"/>
              </a:rPr>
              <a:t>Management is the p</a:t>
            </a:r>
            <a:r>
              <a:rPr lang="en-CA" b="0" u="none" spc="-15" dirty="0">
                <a:solidFill>
                  <a:srgbClr val="595959"/>
                </a:solidFill>
                <a:latin typeface="Times New Roman" panose="02020603050405020304" pitchFamily="18" charset="0"/>
                <a:cs typeface="Times New Roman" panose="02020603050405020304" pitchFamily="18" charset="0"/>
              </a:rPr>
              <a:t>rocess </a:t>
            </a:r>
            <a:r>
              <a:rPr lang="en-CA" b="0" u="none" spc="-4" dirty="0">
                <a:solidFill>
                  <a:srgbClr val="595959"/>
                </a:solidFill>
                <a:latin typeface="Times New Roman" panose="02020603050405020304" pitchFamily="18" charset="0"/>
                <a:cs typeface="Times New Roman" panose="02020603050405020304" pitchFamily="18" charset="0"/>
              </a:rPr>
              <a:t>of </a:t>
            </a:r>
            <a:r>
              <a:rPr lang="en-CA" b="0" u="none" spc="-8" dirty="0">
                <a:solidFill>
                  <a:srgbClr val="595959"/>
                </a:solidFill>
                <a:latin typeface="Times New Roman" panose="02020603050405020304" pitchFamily="18" charset="0"/>
                <a:cs typeface="Times New Roman" panose="02020603050405020304" pitchFamily="18" charset="0"/>
              </a:rPr>
              <a:t>achieving </a:t>
            </a:r>
            <a:r>
              <a:rPr lang="en-CA" b="0"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company goals </a:t>
            </a:r>
            <a:r>
              <a:rPr lang="en-CA" b="0" u="none" spc="-38" dirty="0">
                <a:solidFill>
                  <a:srgbClr val="595959"/>
                </a:solidFill>
                <a:latin typeface="Times New Roman" panose="02020603050405020304" pitchFamily="18" charset="0"/>
                <a:cs typeface="Times New Roman" panose="02020603050405020304" pitchFamily="18" charset="0"/>
              </a:rPr>
              <a:t>by </a:t>
            </a:r>
            <a:r>
              <a:rPr lang="en-CA" b="0" u="none" spc="-11" dirty="0">
                <a:solidFill>
                  <a:srgbClr val="595959"/>
                </a:solidFill>
                <a:latin typeface="Times New Roman" panose="02020603050405020304" pitchFamily="18" charset="0"/>
                <a:cs typeface="Times New Roman" panose="02020603050405020304" pitchFamily="18" charset="0"/>
              </a:rPr>
              <a:t>planning, </a:t>
            </a:r>
            <a:r>
              <a:rPr lang="en-CA" b="0" u="none" spc="-19" dirty="0">
                <a:solidFill>
                  <a:srgbClr val="595959"/>
                </a:solidFill>
                <a:latin typeface="Times New Roman" panose="02020603050405020304" pitchFamily="18" charset="0"/>
                <a:cs typeface="Times New Roman" panose="02020603050405020304" pitchFamily="18" charset="0"/>
              </a:rPr>
              <a:t>organizing, </a:t>
            </a:r>
            <a:r>
              <a:rPr lang="en-CA" b="0" u="none" spc="-11" dirty="0">
                <a:solidFill>
                  <a:srgbClr val="595959"/>
                </a:solidFill>
                <a:latin typeface="Times New Roman" panose="02020603050405020304" pitchFamily="18" charset="0"/>
                <a:cs typeface="Times New Roman" panose="02020603050405020304" pitchFamily="18" charset="0"/>
              </a:rPr>
              <a:t>leading,</a:t>
            </a:r>
            <a:r>
              <a:rPr lang="en-CA" b="0" u="none" spc="-338" dirty="0">
                <a:solidFill>
                  <a:srgbClr val="595959"/>
                </a:solidFill>
                <a:latin typeface="Times New Roman" panose="02020603050405020304" pitchFamily="18" charset="0"/>
                <a:cs typeface="Times New Roman" panose="02020603050405020304" pitchFamily="18" charset="0"/>
              </a:rPr>
              <a:t>  </a:t>
            </a:r>
            <a:r>
              <a:rPr lang="en-CA" b="0" u="none" spc="-15" dirty="0">
                <a:solidFill>
                  <a:srgbClr val="595959"/>
                </a:solidFill>
                <a:latin typeface="Times New Roman" panose="02020603050405020304" pitchFamily="18" charset="0"/>
                <a:cs typeface="Times New Roman" panose="02020603050405020304" pitchFamily="18" charset="0"/>
              </a:rPr>
              <a:t>controlling, </a:t>
            </a:r>
            <a:r>
              <a:rPr lang="en-CA" b="0" u="none" spc="-4" dirty="0">
                <a:solidFill>
                  <a:srgbClr val="595959"/>
                </a:solidFill>
                <a:latin typeface="Times New Roman" panose="02020603050405020304" pitchFamily="18" charset="0"/>
                <a:cs typeface="Times New Roman" panose="02020603050405020304" pitchFamily="18" charset="0"/>
              </a:rPr>
              <a:t>and </a:t>
            </a:r>
            <a:r>
              <a:rPr lang="en-CA" b="0" u="none" spc="-11" dirty="0">
                <a:solidFill>
                  <a:srgbClr val="595959"/>
                </a:solidFill>
                <a:latin typeface="Times New Roman" panose="02020603050405020304" pitchFamily="18" charset="0"/>
                <a:cs typeface="Times New Roman" panose="02020603050405020304" pitchFamily="18" charset="0"/>
              </a:rPr>
              <a:t>evaluating </a:t>
            </a:r>
            <a:r>
              <a:rPr lang="en-CA" b="0" u="none" spc="-4" dirty="0">
                <a:solidFill>
                  <a:srgbClr val="595959"/>
                </a:solidFill>
                <a:latin typeface="Times New Roman" panose="02020603050405020304" pitchFamily="18" charset="0"/>
                <a:cs typeface="Times New Roman" panose="02020603050405020304" pitchFamily="18" charset="0"/>
              </a:rPr>
              <a:t>the </a:t>
            </a:r>
            <a:r>
              <a:rPr lang="en-CA" b="0" u="none" spc="-8" dirty="0">
                <a:solidFill>
                  <a:srgbClr val="595959"/>
                </a:solidFill>
                <a:uFill>
                  <a:solidFill>
                    <a:srgbClr val="6C6C6C"/>
                  </a:solidFill>
                </a:uFill>
                <a:latin typeface="Times New Roman" panose="02020603050405020304" pitchFamily="18" charset="0"/>
                <a:cs typeface="Times New Roman" panose="02020603050405020304" pitchFamily="18" charset="0"/>
              </a:rPr>
              <a:t>effective </a:t>
            </a:r>
            <a:r>
              <a:rPr lang="en-CA" b="0" u="none" dirty="0">
                <a:solidFill>
                  <a:srgbClr val="595959"/>
                </a:solidFill>
                <a:uFill>
                  <a:solidFill>
                    <a:srgbClr val="6C6C6C"/>
                  </a:solidFill>
                </a:uFill>
                <a:latin typeface="Times New Roman" panose="02020603050405020304" pitchFamily="18" charset="0"/>
                <a:cs typeface="Times New Roman" panose="02020603050405020304" pitchFamily="18" charset="0"/>
              </a:rPr>
              <a:t>use </a:t>
            </a: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of</a:t>
            </a:r>
            <a:r>
              <a:rPr lang="en-CA" b="0" u="none" spc="11" dirty="0">
                <a:solidFill>
                  <a:srgbClr val="595959"/>
                </a:solidFill>
                <a:uFill>
                  <a:solidFill>
                    <a:srgbClr val="6C6C6C"/>
                  </a:solidFill>
                </a:uFill>
                <a:latin typeface="Times New Roman" panose="02020603050405020304" pitchFamily="18" charset="0"/>
                <a:cs typeface="Times New Roman" panose="02020603050405020304" pitchFamily="18" charset="0"/>
              </a:rPr>
              <a:t> </a:t>
            </a:r>
            <a:r>
              <a:rPr lang="en-CA" b="0" u="none" spc="-19" dirty="0">
                <a:solidFill>
                  <a:srgbClr val="595959"/>
                </a:solidFill>
                <a:uFill>
                  <a:solidFill>
                    <a:srgbClr val="6C6C6C"/>
                  </a:solidFill>
                </a:uFill>
                <a:latin typeface="Times New Roman" panose="02020603050405020304" pitchFamily="18" charset="0"/>
                <a:cs typeface="Times New Roman" panose="02020603050405020304" pitchFamily="18" charset="0"/>
              </a:rPr>
              <a:t>resources.</a:t>
            </a:r>
            <a:r>
              <a:rPr lang="en-CA" sz="2400" b="0" u="none" spc="0" dirty="0">
                <a:solidFill>
                  <a:schemeClr val="tx1"/>
                </a:solidFill>
                <a:uFill>
                  <a:solidFill>
                    <a:srgbClr val="6C6C6C"/>
                  </a:solidFill>
                </a:uFill>
                <a:latin typeface="Times New Roman" panose="02020603050405020304" pitchFamily="18" charset="0"/>
                <a:cs typeface="Times New Roman" panose="02020603050405020304" pitchFamily="18" charset="0"/>
              </a:rPr>
              <a:t> It h</a:t>
            </a:r>
            <a:r>
              <a:rPr lang="en-CA" b="0" u="none" spc="-4" dirty="0">
                <a:solidFill>
                  <a:srgbClr val="262626"/>
                </a:solidFill>
                <a:latin typeface="Times New Roman" panose="02020603050405020304" pitchFamily="18" charset="0"/>
                <a:cs typeface="Times New Roman" panose="02020603050405020304" pitchFamily="18" charset="0"/>
              </a:rPr>
              <a:t>elps </a:t>
            </a:r>
            <a:r>
              <a:rPr lang="en-CA" b="0" u="none" dirty="0">
                <a:solidFill>
                  <a:srgbClr val="262626"/>
                </a:solidFill>
                <a:latin typeface="Times New Roman" panose="02020603050405020304" pitchFamily="18" charset="0"/>
                <a:cs typeface="Times New Roman" panose="02020603050405020304" pitchFamily="18" charset="0"/>
              </a:rPr>
              <a:t>businesses </a:t>
            </a:r>
            <a:r>
              <a:rPr lang="en-CA" b="0" u="none" spc="-4" dirty="0">
                <a:solidFill>
                  <a:srgbClr val="262626"/>
                </a:solidFill>
                <a:latin typeface="Times New Roman" panose="02020603050405020304" pitchFamily="18" charset="0"/>
                <a:cs typeface="Times New Roman" panose="02020603050405020304" pitchFamily="18" charset="0"/>
              </a:rPr>
              <a:t>focus on </a:t>
            </a:r>
            <a:r>
              <a:rPr lang="en-CA" b="0" u="none" spc="153" dirty="0">
                <a:solidFill>
                  <a:srgbClr val="262626"/>
                </a:solidFill>
                <a:uFill>
                  <a:solidFill>
                    <a:srgbClr val="323232"/>
                  </a:solidFill>
                </a:uFill>
                <a:latin typeface="Times New Roman" panose="02020603050405020304" pitchFamily="18" charset="0"/>
                <a:cs typeface="Times New Roman" panose="02020603050405020304" pitchFamily="18" charset="0"/>
              </a:rPr>
              <a:t>setting</a:t>
            </a:r>
            <a:r>
              <a:rPr lang="en-CA" b="0" u="none" spc="153" dirty="0">
                <a:solidFill>
                  <a:srgbClr val="262626"/>
                </a:solidFill>
                <a:latin typeface="Times New Roman" panose="02020603050405020304" pitchFamily="18" charset="0"/>
                <a:cs typeface="Times New Roman" panose="02020603050405020304" pitchFamily="18" charset="0"/>
              </a:rPr>
              <a:t> </a:t>
            </a:r>
            <a:r>
              <a:rPr lang="en-CA" b="0" u="none" dirty="0">
                <a:solidFill>
                  <a:srgbClr val="262626"/>
                </a:solidFill>
                <a:latin typeface="Times New Roman" panose="02020603050405020304" pitchFamily="18" charset="0"/>
                <a:cs typeface="Times New Roman" panose="02020603050405020304" pitchFamily="18" charset="0"/>
              </a:rPr>
              <a:t>and </a:t>
            </a:r>
            <a:r>
              <a:rPr lang="en-CA" b="0" u="none" spc="11" dirty="0">
                <a:solidFill>
                  <a:srgbClr val="262626"/>
                </a:solidFill>
                <a:uFill>
                  <a:solidFill>
                    <a:srgbClr val="323232"/>
                  </a:solidFill>
                </a:uFill>
                <a:latin typeface="Times New Roman" panose="02020603050405020304" pitchFamily="18" charset="0"/>
                <a:cs typeface="Times New Roman" panose="02020603050405020304" pitchFamily="18" charset="0"/>
              </a:rPr>
              <a:t>meeting </a:t>
            </a:r>
            <a:r>
              <a:rPr lang="en-CA" b="0" u="none" spc="-4" dirty="0">
                <a:solidFill>
                  <a:srgbClr val="262626"/>
                </a:solidFill>
                <a:uFill>
                  <a:solidFill>
                    <a:srgbClr val="323232"/>
                  </a:solidFill>
                </a:uFill>
                <a:latin typeface="Times New Roman" panose="02020603050405020304" pitchFamily="18" charset="0"/>
                <a:cs typeface="Times New Roman" panose="02020603050405020304" pitchFamily="18" charset="0"/>
              </a:rPr>
              <a:t>goals</a:t>
            </a:r>
            <a:r>
              <a:rPr lang="en-CA" b="0" u="none" spc="-4" dirty="0">
                <a:solidFill>
                  <a:srgbClr val="262626"/>
                </a:solidFill>
                <a:latin typeface="Times New Roman" panose="02020603050405020304" pitchFamily="18" charset="0"/>
                <a:cs typeface="Times New Roman" panose="02020603050405020304" pitchFamily="18" charset="0"/>
              </a:rPr>
              <a:t> </a:t>
            </a:r>
            <a:r>
              <a:rPr lang="en-CA" b="0" u="none" dirty="0">
                <a:solidFill>
                  <a:srgbClr val="262626"/>
                </a:solidFill>
                <a:latin typeface="Times New Roman" panose="02020603050405020304" pitchFamily="18" charset="0"/>
                <a:cs typeface="Times New Roman" panose="02020603050405020304" pitchFamily="18" charset="0"/>
              </a:rPr>
              <a:t>eﬃciently and </a:t>
            </a:r>
            <a:r>
              <a:rPr lang="en-CA" b="0" u="none" spc="8" dirty="0">
                <a:solidFill>
                  <a:srgbClr val="262626"/>
                </a:solidFill>
                <a:latin typeface="Times New Roman" panose="02020603050405020304" pitchFamily="18" charset="0"/>
                <a:cs typeface="Times New Roman" panose="02020603050405020304" pitchFamily="18" charset="0"/>
              </a:rPr>
              <a:t>eﬀectively </a:t>
            </a:r>
            <a:r>
              <a:rPr lang="en-CA" b="0" u="none" dirty="0">
                <a:solidFill>
                  <a:srgbClr val="262626"/>
                </a:solidFill>
                <a:latin typeface="Times New Roman" panose="02020603050405020304" pitchFamily="18" charset="0"/>
                <a:cs typeface="Times New Roman" panose="02020603050405020304" pitchFamily="18" charset="0"/>
              </a:rPr>
              <a:t>so that a </a:t>
            </a:r>
            <a:r>
              <a:rPr lang="en-CA" b="0" u="none" spc="-4" dirty="0">
                <a:solidFill>
                  <a:srgbClr val="262626"/>
                </a:solidFill>
                <a:latin typeface="Times New Roman" panose="02020603050405020304" pitchFamily="18" charset="0"/>
                <a:cs typeface="Times New Roman" panose="02020603050405020304" pitchFamily="18" charset="0"/>
              </a:rPr>
              <a:t>proﬁt</a:t>
            </a:r>
            <a:r>
              <a:rPr lang="en-CA" b="0" u="none" spc="-38" dirty="0">
                <a:solidFill>
                  <a:srgbClr val="262626"/>
                </a:solidFill>
                <a:latin typeface="Times New Roman" panose="02020603050405020304" pitchFamily="18" charset="0"/>
                <a:cs typeface="Times New Roman" panose="02020603050405020304" pitchFamily="18" charset="0"/>
              </a:rPr>
              <a:t> </a:t>
            </a:r>
            <a:r>
              <a:rPr lang="en-CA" b="0" u="none" dirty="0">
                <a:solidFill>
                  <a:srgbClr val="262626"/>
                </a:solidFill>
                <a:latin typeface="Times New Roman" panose="02020603050405020304" pitchFamily="18" charset="0"/>
                <a:cs typeface="Times New Roman" panose="02020603050405020304" pitchFamily="18" charset="0"/>
              </a:rPr>
              <a:t>can be</a:t>
            </a:r>
            <a:r>
              <a:rPr lang="en-CA" b="0" u="none" spc="-4" dirty="0">
                <a:solidFill>
                  <a:srgbClr val="262626"/>
                </a:solidFill>
                <a:latin typeface="Times New Roman" panose="02020603050405020304" pitchFamily="18" charset="0"/>
                <a:cs typeface="Times New Roman" panose="02020603050405020304" pitchFamily="18" charset="0"/>
              </a:rPr>
              <a:t> made. I</a:t>
            </a:r>
            <a:r>
              <a:rPr lang="en-CA" b="0" u="none" dirty="0">
                <a:solidFill>
                  <a:srgbClr val="262626"/>
                </a:solidFill>
                <a:latin typeface="Times New Roman" panose="02020603050405020304" pitchFamily="18" charset="0"/>
                <a:cs typeface="Times New Roman" panose="02020603050405020304" pitchFamily="18" charset="0"/>
              </a:rPr>
              <a:t>f a </a:t>
            </a:r>
            <a:r>
              <a:rPr lang="en-CA" b="0" u="none" spc="-4" dirty="0">
                <a:solidFill>
                  <a:srgbClr val="262626"/>
                </a:solidFill>
                <a:latin typeface="Times New Roman" panose="02020603050405020304" pitchFamily="18" charset="0"/>
                <a:cs typeface="Times New Roman" panose="02020603050405020304" pitchFamily="18" charset="0"/>
              </a:rPr>
              <a:t>ﬁrm </a:t>
            </a:r>
            <a:r>
              <a:rPr lang="en-CA" b="0" u="none" dirty="0">
                <a:solidFill>
                  <a:srgbClr val="262626"/>
                </a:solidFill>
                <a:latin typeface="Times New Roman" panose="02020603050405020304" pitchFamily="18" charset="0"/>
                <a:cs typeface="Times New Roman" panose="02020603050405020304" pitchFamily="18" charset="0"/>
              </a:rPr>
              <a:t>has </a:t>
            </a:r>
            <a:r>
              <a:rPr lang="en-CA" b="0" u="none" spc="-4" dirty="0">
                <a:solidFill>
                  <a:srgbClr val="262626"/>
                </a:solidFill>
                <a:latin typeface="Times New Roman" panose="02020603050405020304" pitchFamily="18" charset="0"/>
                <a:cs typeface="Times New Roman" panose="02020603050405020304" pitchFamily="18" charset="0"/>
              </a:rPr>
              <a:t>employees, then they must have management.</a:t>
            </a:r>
          </a:p>
          <a:p>
            <a:pPr marL="342900" marR="950119" indent="-333375">
              <a:lnSpc>
                <a:spcPts val="2100"/>
              </a:lnSpc>
              <a:spcBef>
                <a:spcPts val="1635"/>
              </a:spcBef>
            </a:pPr>
            <a:endParaRPr lang="en-CA" spc="-4" dirty="0">
              <a:solidFill>
                <a:srgbClr val="262626"/>
              </a:solidFill>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4 </a:t>
            </a:r>
            <a:r>
              <a:rPr lang="en-CA" spc="-4" dirty="0">
                <a:latin typeface="Times New Roman" panose="02020603050405020304" pitchFamily="18" charset="0"/>
                <a:cs typeface="Times New Roman" panose="02020603050405020304" pitchFamily="18" charset="0"/>
              </a:rPr>
              <a:t>Functions </a:t>
            </a:r>
            <a:r>
              <a:rPr lang="en-CA" dirty="0">
                <a:latin typeface="Times New Roman" panose="02020603050405020304" pitchFamily="18" charset="0"/>
                <a:cs typeface="Times New Roman" panose="02020603050405020304" pitchFamily="18" charset="0"/>
              </a:rPr>
              <a:t>of</a:t>
            </a:r>
            <a:r>
              <a:rPr lang="en-CA" spc="-30" dirty="0">
                <a:latin typeface="Times New Roman" panose="02020603050405020304" pitchFamily="18" charset="0"/>
                <a:cs typeface="Times New Roman" panose="02020603050405020304" pitchFamily="18" charset="0"/>
              </a:rPr>
              <a:t> </a:t>
            </a:r>
            <a:r>
              <a:rPr lang="en-CA" spc="-4" dirty="0">
                <a:latin typeface="Times New Roman" panose="02020603050405020304" pitchFamily="18" charset="0"/>
                <a:cs typeface="Times New Roman" panose="02020603050405020304" pitchFamily="18" charset="0"/>
              </a:rPr>
              <a:t>Management</a:t>
            </a:r>
          </a:p>
          <a:p>
            <a:endParaRPr lang="en-CA" dirty="0">
              <a:solidFill>
                <a:srgbClr val="262626"/>
              </a:solidFill>
              <a:latin typeface="Times New Roman" panose="02020603050405020304" pitchFamily="18" charset="0"/>
              <a:cs typeface="Times New Roman" panose="02020603050405020304" pitchFamily="18" charset="0"/>
            </a:endParaRPr>
          </a:p>
          <a:p>
            <a:r>
              <a:rPr lang="en-CA" dirty="0">
                <a:solidFill>
                  <a:srgbClr val="262626"/>
                </a:solidFill>
                <a:latin typeface="Times New Roman" panose="02020603050405020304" pitchFamily="18" charset="0"/>
                <a:cs typeface="Times New Roman" panose="02020603050405020304" pitchFamily="18" charset="0"/>
              </a:rPr>
              <a:t>Planning</a:t>
            </a:r>
            <a:r>
              <a:rPr lang="en-CA" b="0" u="none" dirty="0">
                <a:solidFill>
                  <a:srgbClr val="262626"/>
                </a:solidFill>
                <a:latin typeface="Times New Roman" panose="02020603050405020304" pitchFamily="18" charset="0"/>
                <a:cs typeface="Times New Roman" panose="02020603050405020304" pitchFamily="18" charset="0"/>
              </a:rPr>
              <a:t> is t</a:t>
            </a:r>
            <a:r>
              <a:rPr lang="en-CA" b="0" u="none" dirty="0">
                <a:latin typeface="Times New Roman" panose="02020603050405020304" pitchFamily="18" charset="0"/>
                <a:cs typeface="Times New Roman" panose="02020603050405020304" pitchFamily="18" charset="0"/>
              </a:rPr>
              <a:t>he </a:t>
            </a:r>
            <a:r>
              <a:rPr lang="en-CA" b="0" u="none" spc="-4" dirty="0">
                <a:latin typeface="Times New Roman" panose="02020603050405020304" pitchFamily="18" charset="0"/>
                <a:cs typeface="Times New Roman" panose="02020603050405020304" pitchFamily="18" charset="0"/>
              </a:rPr>
              <a:t>act or process of </a:t>
            </a:r>
            <a:r>
              <a:rPr lang="en-CA" b="0" u="none" spc="11" dirty="0">
                <a:uFill>
                  <a:solidFill>
                    <a:srgbClr val="323232"/>
                  </a:solidFill>
                </a:uFill>
                <a:latin typeface="Times New Roman" panose="02020603050405020304" pitchFamily="18" charset="0"/>
                <a:cs typeface="Times New Roman" panose="02020603050405020304" pitchFamily="18" charset="0"/>
              </a:rPr>
              <a:t>creating </a:t>
            </a:r>
            <a:r>
              <a:rPr lang="en-CA" b="0" u="none" spc="-4" dirty="0">
                <a:uFill>
                  <a:solidFill>
                    <a:srgbClr val="323232"/>
                  </a:solidFill>
                </a:uFill>
                <a:latin typeface="Times New Roman" panose="02020603050405020304" pitchFamily="18" charset="0"/>
                <a:cs typeface="Times New Roman" panose="02020603050405020304" pitchFamily="18" charset="0"/>
              </a:rPr>
              <a:t>goals</a:t>
            </a:r>
            <a:r>
              <a:rPr lang="en-CA" b="0" u="none" spc="-4" dirty="0">
                <a:latin typeface="Times New Roman" panose="02020603050405020304" pitchFamily="18" charset="0"/>
                <a:cs typeface="Times New Roman" panose="02020603050405020304" pitchFamily="18" charset="0"/>
              </a:rPr>
              <a:t> </a:t>
            </a:r>
            <a:r>
              <a:rPr lang="en-CA" b="0" u="none" dirty="0">
                <a:latin typeface="Times New Roman" panose="02020603050405020304" pitchFamily="18" charset="0"/>
                <a:cs typeface="Times New Roman" panose="02020603050405020304" pitchFamily="18" charset="0"/>
              </a:rPr>
              <a:t>and </a:t>
            </a:r>
            <a:r>
              <a:rPr lang="en-CA" b="0" u="none" spc="8" dirty="0">
                <a:latin typeface="Times New Roman" panose="02020603050405020304" pitchFamily="18" charset="0"/>
                <a:cs typeface="Times New Roman" panose="02020603050405020304" pitchFamily="18" charset="0"/>
              </a:rPr>
              <a:t>objectives </a:t>
            </a:r>
            <a:r>
              <a:rPr lang="en-CA" b="0" u="none" dirty="0">
                <a:latin typeface="Times New Roman" panose="02020603050405020304" pitchFamily="18" charset="0"/>
                <a:cs typeface="Times New Roman" panose="02020603050405020304" pitchFamily="18" charset="0"/>
              </a:rPr>
              <a:t>as </a:t>
            </a:r>
            <a:r>
              <a:rPr lang="en-CA" b="0" u="none" spc="-4" dirty="0">
                <a:latin typeface="Times New Roman" panose="02020603050405020304" pitchFamily="18" charset="0"/>
                <a:cs typeface="Times New Roman" panose="02020603050405020304" pitchFamily="18" charset="0"/>
              </a:rPr>
              <a:t>well </a:t>
            </a:r>
            <a:r>
              <a:rPr lang="en-CA" b="0" u="none" dirty="0">
                <a:latin typeface="Times New Roman" panose="02020603050405020304" pitchFamily="18" charset="0"/>
                <a:cs typeface="Times New Roman" panose="02020603050405020304" pitchFamily="18" charset="0"/>
              </a:rPr>
              <a:t>as the </a:t>
            </a:r>
            <a:r>
              <a:rPr lang="en-CA" b="0" u="none" spc="-4" dirty="0">
                <a:uFill>
                  <a:solidFill>
                    <a:srgbClr val="323232"/>
                  </a:solidFill>
                </a:uFill>
                <a:latin typeface="Times New Roman" panose="02020603050405020304" pitchFamily="18" charset="0"/>
                <a:cs typeface="Times New Roman" panose="02020603050405020304" pitchFamily="18" charset="0"/>
              </a:rPr>
              <a:t>strategies</a:t>
            </a:r>
            <a:r>
              <a:rPr lang="en-CA" b="0" u="none" spc="-4" dirty="0">
                <a:latin typeface="Times New Roman" panose="02020603050405020304" pitchFamily="18" charset="0"/>
                <a:cs typeface="Times New Roman" panose="02020603050405020304" pitchFamily="18" charset="0"/>
              </a:rPr>
              <a:t> </a:t>
            </a:r>
            <a:r>
              <a:rPr lang="en-CA" b="0" u="none" dirty="0">
                <a:latin typeface="Times New Roman" panose="02020603050405020304" pitchFamily="18" charset="0"/>
                <a:cs typeface="Times New Roman" panose="02020603050405020304" pitchFamily="18" charset="0"/>
              </a:rPr>
              <a:t>to </a:t>
            </a:r>
            <a:r>
              <a:rPr lang="en-CA" b="0" u="none" spc="-4" dirty="0">
                <a:latin typeface="Times New Roman" panose="02020603050405020304" pitchFamily="18" charset="0"/>
                <a:cs typeface="Times New Roman" panose="02020603050405020304" pitchFamily="18" charset="0"/>
              </a:rPr>
              <a:t>meet</a:t>
            </a:r>
            <a:r>
              <a:rPr lang="en-CA" b="0" u="none" spc="-11" dirty="0">
                <a:latin typeface="Times New Roman" panose="02020603050405020304" pitchFamily="18" charset="0"/>
                <a:cs typeface="Times New Roman" panose="02020603050405020304" pitchFamily="18" charset="0"/>
              </a:rPr>
              <a:t> </a:t>
            </a:r>
            <a:r>
              <a:rPr lang="en-CA" b="0" u="none" dirty="0">
                <a:latin typeface="Times New Roman" panose="02020603050405020304" pitchFamily="18" charset="0"/>
                <a:cs typeface="Times New Roman" panose="02020603050405020304" pitchFamily="18" charset="0"/>
              </a:rPr>
              <a:t>them. It i</a:t>
            </a:r>
            <a:r>
              <a:rPr lang="en-CA" b="0" u="none" spc="-4" dirty="0">
                <a:latin typeface="Times New Roman" panose="02020603050405020304" pitchFamily="18" charset="0"/>
                <a:cs typeface="Times New Roman" panose="02020603050405020304" pitchFamily="18" charset="0"/>
              </a:rPr>
              <a:t>nvolves ﬁguring out </a:t>
            </a:r>
            <a:r>
              <a:rPr lang="en-CA" b="0" u="none" dirty="0">
                <a:latin typeface="Times New Roman" panose="02020603050405020304" pitchFamily="18" charset="0"/>
                <a:cs typeface="Times New Roman" panose="02020603050405020304" pitchFamily="18" charset="0"/>
              </a:rPr>
              <a:t>the </a:t>
            </a:r>
            <a:r>
              <a:rPr lang="en-CA" b="0" u="none" spc="-4" dirty="0">
                <a:uFill>
                  <a:solidFill>
                    <a:srgbClr val="323232"/>
                  </a:solidFill>
                </a:uFill>
                <a:latin typeface="Times New Roman" panose="02020603050405020304" pitchFamily="18" charset="0"/>
                <a:cs typeface="Times New Roman" panose="02020603050405020304" pitchFamily="18" charset="0"/>
              </a:rPr>
              <a:t>resources</a:t>
            </a:r>
            <a:r>
              <a:rPr lang="en-CA" b="0" u="none" spc="-4" dirty="0">
                <a:latin typeface="Times New Roman" panose="02020603050405020304" pitchFamily="18" charset="0"/>
                <a:cs typeface="Times New Roman" panose="02020603050405020304" pitchFamily="18" charset="0"/>
              </a:rPr>
              <a:t> </a:t>
            </a:r>
            <a:r>
              <a:rPr lang="en-CA" b="0" u="none" dirty="0">
                <a:latin typeface="Times New Roman" panose="02020603050405020304" pitchFamily="18" charset="0"/>
                <a:cs typeface="Times New Roman" panose="02020603050405020304" pitchFamily="18" charset="0"/>
              </a:rPr>
              <a:t>that </a:t>
            </a:r>
            <a:r>
              <a:rPr lang="en-CA" b="0" u="none" spc="-4" dirty="0">
                <a:latin typeface="Times New Roman" panose="02020603050405020304" pitchFamily="18" charset="0"/>
                <a:cs typeface="Times New Roman" panose="02020603050405020304" pitchFamily="18" charset="0"/>
              </a:rPr>
              <a:t>are </a:t>
            </a:r>
            <a:r>
              <a:rPr lang="en-CA" b="0" u="none" dirty="0">
                <a:latin typeface="Times New Roman" panose="02020603050405020304" pitchFamily="18" charset="0"/>
                <a:cs typeface="Times New Roman" panose="02020603050405020304" pitchFamily="18" charset="0"/>
              </a:rPr>
              <a:t>needed and the </a:t>
            </a:r>
            <a:r>
              <a:rPr lang="en-CA" b="0" u="none" spc="-4" dirty="0">
                <a:uFill>
                  <a:solidFill>
                    <a:srgbClr val="323232"/>
                  </a:solidFill>
                </a:uFill>
                <a:latin typeface="Times New Roman" panose="02020603050405020304" pitchFamily="18" charset="0"/>
                <a:cs typeface="Times New Roman" panose="02020603050405020304" pitchFamily="18" charset="0"/>
              </a:rPr>
              <a:t>standards</a:t>
            </a:r>
            <a:r>
              <a:rPr lang="en-CA" b="0" u="none" spc="-4" dirty="0">
                <a:latin typeface="Times New Roman" panose="02020603050405020304" pitchFamily="18" charset="0"/>
                <a:cs typeface="Times New Roman" panose="02020603050405020304" pitchFamily="18" charset="0"/>
              </a:rPr>
              <a:t> </a:t>
            </a:r>
            <a:r>
              <a:rPr lang="en-CA" b="0" u="none" dirty="0">
                <a:latin typeface="Times New Roman" panose="02020603050405020304" pitchFamily="18" charset="0"/>
                <a:cs typeface="Times New Roman" panose="02020603050405020304" pitchFamily="18" charset="0"/>
              </a:rPr>
              <a:t>that </a:t>
            </a:r>
            <a:r>
              <a:rPr lang="en-CA" b="0" u="none" spc="-4" dirty="0">
                <a:latin typeface="Times New Roman" panose="02020603050405020304" pitchFamily="18" charset="0"/>
                <a:cs typeface="Times New Roman" panose="02020603050405020304" pitchFamily="18" charset="0"/>
              </a:rPr>
              <a:t>must </a:t>
            </a:r>
            <a:r>
              <a:rPr lang="en-CA" b="0" u="none" dirty="0">
                <a:latin typeface="Times New Roman" panose="02020603050405020304" pitchFamily="18" charset="0"/>
                <a:cs typeface="Times New Roman" panose="02020603050405020304" pitchFamily="18" charset="0"/>
              </a:rPr>
              <a:t>be</a:t>
            </a:r>
            <a:r>
              <a:rPr lang="en-CA" b="0" u="none" spc="-8" dirty="0">
                <a:latin typeface="Times New Roman" panose="02020603050405020304" pitchFamily="18" charset="0"/>
                <a:cs typeface="Times New Roman" panose="02020603050405020304" pitchFamily="18" charset="0"/>
              </a:rPr>
              <a:t> </a:t>
            </a:r>
            <a:r>
              <a:rPr lang="en-CA" b="0" u="none" spc="-4" dirty="0">
                <a:latin typeface="Times New Roman" panose="02020603050405020304" pitchFamily="18" charset="0"/>
                <a:cs typeface="Times New Roman" panose="02020603050405020304" pitchFamily="18" charset="0"/>
              </a:rPr>
              <a:t>met.</a:t>
            </a:r>
            <a:endParaRPr lang="en-CA" sz="2000" b="0" u="none" spc="-4" dirty="0">
              <a:latin typeface="Times New Roman" panose="02020603050405020304" pitchFamily="18" charset="0"/>
              <a:cs typeface="Times New Roman" panose="02020603050405020304" pitchFamily="18" charset="0"/>
            </a:endParaRPr>
          </a:p>
          <a:p>
            <a:endParaRPr lang="en-CA" b="0" u="none" spc="-4" dirty="0">
              <a:solidFill>
                <a:srgbClr val="262626"/>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35445100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AB0B-59AB-4E5E-B797-9A0AAAD50610}"/>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8CE1BE13-E97C-4DEA-B882-E506E77B2465}"/>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692E6529-56F1-477D-A360-B12F95D55E15}"/>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286F6EB9-A379-4155-9808-BFF8CE80AD20}"/>
              </a:ext>
            </a:extLst>
          </p:cNvPr>
          <p:cNvSpPr>
            <a:spLocks noGrp="1"/>
          </p:cNvSpPr>
          <p:nvPr>
            <p:ph type="sldNum" sz="quarter" idx="12"/>
          </p:nvPr>
        </p:nvSpPr>
        <p:spPr/>
        <p:txBody>
          <a:bodyPr/>
          <a:lstStyle/>
          <a:p>
            <a:fld id="{F4A33BF1-F1E9-E647-AFA6-03F361898012}" type="slidenum">
              <a:rPr lang="en-GB" smtClean="0"/>
              <a:pPr/>
              <a:t>19</a:t>
            </a:fld>
            <a:endParaRPr lang="en-GB"/>
          </a:p>
        </p:txBody>
      </p:sp>
      <p:sp>
        <p:nvSpPr>
          <p:cNvPr id="6" name="Content Placeholder 5">
            <a:extLst>
              <a:ext uri="{FF2B5EF4-FFF2-40B4-BE49-F238E27FC236}">
                <a16:creationId xmlns:a16="http://schemas.microsoft.com/office/drawing/2014/main" id="{6FB38243-EF34-44A9-B37C-2AA20F7CB34E}"/>
              </a:ext>
            </a:extLst>
          </p:cNvPr>
          <p:cNvSpPr>
            <a:spLocks noGrp="1"/>
          </p:cNvSpPr>
          <p:nvPr>
            <p:ph sz="quarter" idx="1"/>
          </p:nvPr>
        </p:nvSpPr>
        <p:spPr/>
        <p:txBody>
          <a:bodyPr>
            <a:normAutofit fontScale="62500" lnSpcReduction="20000"/>
          </a:bodyPr>
          <a:lstStyle/>
          <a:p>
            <a:r>
              <a:rPr lang="en-CA" b="0" u="none" spc="-4" dirty="0">
                <a:solidFill>
                  <a:srgbClr val="262626"/>
                </a:solidFill>
                <a:latin typeface="Times New Roman" panose="02020603050405020304" pitchFamily="18" charset="0"/>
                <a:cs typeface="Times New Roman" panose="02020603050405020304" pitchFamily="18" charset="0"/>
              </a:rPr>
              <a:t>Organizing. Managers organize and obtain resources in an orderly and functional manner so that goals and objectives can be accomplished. Managers</a:t>
            </a:r>
            <a:r>
              <a:rPr lang="en-CA" b="0" u="none" spc="353" dirty="0">
                <a:solidFill>
                  <a:srgbClr val="262626"/>
                </a:solidFill>
                <a:latin typeface="Times New Roman" panose="02020603050405020304" pitchFamily="18" charset="0"/>
                <a:cs typeface="Times New Roman" panose="02020603050405020304" pitchFamily="18" charset="0"/>
              </a:rPr>
              <a:t> </a:t>
            </a:r>
            <a:r>
              <a:rPr lang="en-CA" b="0" u="none" spc="-4" dirty="0">
                <a:solidFill>
                  <a:srgbClr val="262626"/>
                </a:solidFill>
                <a:latin typeface="Times New Roman" panose="02020603050405020304" pitchFamily="18" charset="0"/>
                <a:cs typeface="Times New Roman" panose="02020603050405020304" pitchFamily="18" charset="0"/>
              </a:rPr>
              <a:t>organize p</a:t>
            </a:r>
            <a:r>
              <a:rPr lang="en-CA" b="0" u="none" dirty="0">
                <a:solidFill>
                  <a:srgbClr val="262626"/>
                </a:solidFill>
                <a:latin typeface="Times New Roman" panose="02020603050405020304" pitchFamily="18" charset="0"/>
                <a:cs typeface="Times New Roman" panose="02020603050405020304" pitchFamily="18" charset="0"/>
              </a:rPr>
              <a:t>eople, w</a:t>
            </a:r>
            <a:r>
              <a:rPr lang="en-CA" b="0" u="none" spc="-4" dirty="0">
                <a:solidFill>
                  <a:srgbClr val="262626"/>
                </a:solidFill>
                <a:latin typeface="Times New Roman" panose="02020603050405020304" pitchFamily="18" charset="0"/>
                <a:cs typeface="Times New Roman" panose="02020603050405020304" pitchFamily="18" charset="0"/>
              </a:rPr>
              <a:t>ork</a:t>
            </a:r>
            <a:r>
              <a:rPr lang="en-CA" b="0" u="none" spc="371" dirty="0">
                <a:solidFill>
                  <a:srgbClr val="262626"/>
                </a:solidFill>
                <a:latin typeface="Times New Roman" panose="02020603050405020304" pitchFamily="18" charset="0"/>
                <a:cs typeface="Times New Roman" panose="02020603050405020304" pitchFamily="18" charset="0"/>
              </a:rPr>
              <a:t> </a:t>
            </a:r>
            <a:r>
              <a:rPr lang="en-CA" b="0" u="none" spc="-4" dirty="0">
                <a:solidFill>
                  <a:srgbClr val="262626"/>
                </a:solidFill>
                <a:latin typeface="Times New Roman" panose="02020603050405020304" pitchFamily="18" charset="0"/>
                <a:cs typeface="Times New Roman" panose="02020603050405020304" pitchFamily="18" charset="0"/>
              </a:rPr>
              <a:t>processes, e</a:t>
            </a:r>
            <a:r>
              <a:rPr lang="en-CA" spc="-4" dirty="0">
                <a:solidFill>
                  <a:srgbClr val="262626"/>
                </a:solidFill>
                <a:latin typeface="Times New Roman" panose="02020603050405020304" pitchFamily="18" charset="0"/>
                <a:cs typeface="Times New Roman" panose="02020603050405020304" pitchFamily="18" charset="0"/>
              </a:rPr>
              <a:t>quipment, hiring, ﬁring,</a:t>
            </a:r>
            <a:r>
              <a:rPr lang="en-CA" spc="375" dirty="0">
                <a:solidFill>
                  <a:srgbClr val="262626"/>
                </a:solidFill>
                <a:latin typeface="Times New Roman" panose="02020603050405020304" pitchFamily="18" charset="0"/>
                <a:cs typeface="Times New Roman" panose="02020603050405020304" pitchFamily="18" charset="0"/>
              </a:rPr>
              <a:t> and </a:t>
            </a:r>
            <a:r>
              <a:rPr lang="en-CA" spc="-4" dirty="0">
                <a:solidFill>
                  <a:srgbClr val="262626"/>
                </a:solidFill>
                <a:latin typeface="Times New Roman" panose="02020603050405020304" pitchFamily="18" charset="0"/>
                <a:cs typeface="Times New Roman" panose="02020603050405020304" pitchFamily="18" charset="0"/>
              </a:rPr>
              <a:t>training.</a:t>
            </a:r>
          </a:p>
          <a:p>
            <a:endParaRPr lang="en-CA" spc="-4" dirty="0">
              <a:solidFill>
                <a:srgbClr val="262626"/>
              </a:solidFill>
              <a:latin typeface="Times New Roman" panose="02020603050405020304" pitchFamily="18" charset="0"/>
              <a:cs typeface="Times New Roman" panose="02020603050405020304" pitchFamily="18" charset="0"/>
            </a:endParaRPr>
          </a:p>
          <a:p>
            <a:r>
              <a:rPr lang="en-CA" spc="-4" dirty="0">
                <a:solidFill>
                  <a:srgbClr val="262626"/>
                </a:solidFill>
                <a:latin typeface="Times New Roman" panose="02020603050405020304" pitchFamily="18" charset="0"/>
                <a:cs typeface="Times New Roman" panose="02020603050405020304" pitchFamily="18" charset="0"/>
              </a:rPr>
              <a:t>Managers leadership by providing direction and vision. They also s</a:t>
            </a:r>
            <a:r>
              <a:rPr lang="en-CA" dirty="0">
                <a:solidFill>
                  <a:srgbClr val="262626"/>
                </a:solidFill>
                <a:latin typeface="Times New Roman" panose="02020603050405020304" pitchFamily="18" charset="0"/>
                <a:cs typeface="Times New Roman" panose="02020603050405020304" pitchFamily="18" charset="0"/>
              </a:rPr>
              <a:t>et </a:t>
            </a:r>
            <a:r>
              <a:rPr lang="en-CA" spc="-4" dirty="0">
                <a:solidFill>
                  <a:srgbClr val="262626"/>
                </a:solidFill>
                <a:latin typeface="Times New Roman" panose="02020603050405020304" pitchFamily="18" charset="0"/>
                <a:cs typeface="Times New Roman" panose="02020603050405020304" pitchFamily="18" charset="0"/>
              </a:rPr>
              <a:t>standards (such as deadlines </a:t>
            </a:r>
            <a:r>
              <a:rPr lang="en-CA" dirty="0">
                <a:solidFill>
                  <a:srgbClr val="262626"/>
                </a:solidFill>
                <a:latin typeface="Times New Roman" panose="02020603050405020304" pitchFamily="18" charset="0"/>
                <a:cs typeface="Times New Roman" panose="02020603050405020304" pitchFamily="18" charset="0"/>
              </a:rPr>
              <a:t>&amp; sales </a:t>
            </a:r>
            <a:r>
              <a:rPr lang="en-CA" spc="-4" dirty="0">
                <a:solidFill>
                  <a:srgbClr val="262626"/>
                </a:solidFill>
                <a:latin typeface="Times New Roman" panose="02020603050405020304" pitchFamily="18" charset="0"/>
                <a:cs typeface="Times New Roman" panose="02020603050405020304" pitchFamily="18" charset="0"/>
              </a:rPr>
              <a:t>quotas). They delegate work and enforce policies. They oversee </a:t>
            </a:r>
            <a:r>
              <a:rPr lang="en-CA" spc="26" dirty="0">
                <a:solidFill>
                  <a:srgbClr val="262626"/>
                </a:solidFill>
                <a:latin typeface="Times New Roman" panose="02020603050405020304" pitchFamily="18" charset="0"/>
                <a:cs typeface="Times New Roman" panose="02020603050405020304" pitchFamily="18" charset="0"/>
              </a:rPr>
              <a:t>time </a:t>
            </a:r>
            <a:r>
              <a:rPr lang="en-CA" spc="-4" dirty="0">
                <a:solidFill>
                  <a:srgbClr val="262626"/>
                </a:solidFill>
                <a:latin typeface="Times New Roman" panose="02020603050405020304" pitchFamily="18" charset="0"/>
                <a:cs typeface="Times New Roman" panose="02020603050405020304" pitchFamily="18" charset="0"/>
              </a:rPr>
              <a:t>management and provide feedback on employees</a:t>
            </a:r>
            <a:r>
              <a:rPr lang="en-CA" spc="-4" dirty="0">
                <a:solidFill>
                  <a:srgbClr val="323232"/>
                </a:solidFill>
                <a:latin typeface="Times New Roman" panose="02020603050405020304" pitchFamily="18" charset="0"/>
                <a:cs typeface="Times New Roman" panose="02020603050405020304" pitchFamily="18" charset="0"/>
              </a:rPr>
              <a:t>’ </a:t>
            </a:r>
            <a:r>
              <a:rPr lang="en-CA" spc="-4" dirty="0">
                <a:solidFill>
                  <a:srgbClr val="262626"/>
                </a:solidFill>
                <a:latin typeface="Times New Roman" panose="02020603050405020304" pitchFamily="18" charset="0"/>
                <a:cs typeface="Times New Roman" panose="02020603050405020304" pitchFamily="18" charset="0"/>
              </a:rPr>
              <a:t>work. They also resolve various conﬂicts.</a:t>
            </a:r>
          </a:p>
          <a:p>
            <a:endParaRPr lang="en-CA" spc="-4" dirty="0">
              <a:solidFill>
                <a:srgbClr val="262626"/>
              </a:solidFill>
              <a:latin typeface="Times New Roman" panose="02020603050405020304" pitchFamily="18" charset="0"/>
              <a:cs typeface="Times New Roman" panose="02020603050405020304" pitchFamily="18" charset="0"/>
            </a:endParaRPr>
          </a:p>
          <a:p>
            <a:r>
              <a:rPr lang="en-CA" spc="-4" dirty="0">
                <a:solidFill>
                  <a:srgbClr val="262626"/>
                </a:solidFill>
                <a:latin typeface="Times New Roman" panose="02020603050405020304" pitchFamily="18" charset="0"/>
                <a:cs typeface="Times New Roman" panose="02020603050405020304" pitchFamily="18" charset="0"/>
              </a:rPr>
              <a:t>Finally, managers control various aspects of the functioning of the business so that the company is kept on track to meeting its goals. Managers control b</a:t>
            </a:r>
            <a:r>
              <a:rPr lang="en-CA" spc="-4" dirty="0">
                <a:latin typeface="Times New Roman" panose="02020603050405020304" pitchFamily="18" charset="0"/>
                <a:cs typeface="Times New Roman" panose="02020603050405020304" pitchFamily="18" charset="0"/>
              </a:rPr>
              <a:t>udgets, </a:t>
            </a:r>
            <a:r>
              <a:rPr lang="en-CA" dirty="0">
                <a:latin typeface="Times New Roman" panose="02020603050405020304" pitchFamily="18" charset="0"/>
                <a:cs typeface="Times New Roman" panose="02020603050405020304" pitchFamily="18" charset="0"/>
              </a:rPr>
              <a:t>schedules, the quality </a:t>
            </a:r>
            <a:r>
              <a:rPr lang="en-CA" spc="-4" dirty="0">
                <a:latin typeface="Times New Roman" panose="02020603050405020304" pitchFamily="18" charset="0"/>
                <a:cs typeface="Times New Roman" panose="02020603050405020304" pitchFamily="18" charset="0"/>
              </a:rPr>
              <a:t>of products </a:t>
            </a:r>
            <a:r>
              <a:rPr lang="en-CA" dirty="0">
                <a:latin typeface="Times New Roman" panose="02020603050405020304" pitchFamily="18" charset="0"/>
                <a:cs typeface="Times New Roman" panose="02020603050405020304" pitchFamily="18" charset="0"/>
              </a:rPr>
              <a:t>and </a:t>
            </a:r>
            <a:r>
              <a:rPr lang="en-CA" spc="-4" dirty="0">
                <a:latin typeface="Times New Roman" panose="02020603050405020304" pitchFamily="18" charset="0"/>
                <a:cs typeface="Times New Roman" panose="02020603050405020304" pitchFamily="18" charset="0"/>
              </a:rPr>
              <a:t>services, employee performance, and customer </a:t>
            </a:r>
            <a:r>
              <a:rPr lang="en-CA" spc="15" dirty="0">
                <a:latin typeface="Times New Roman" panose="02020603050405020304" pitchFamily="18" charset="0"/>
                <a:cs typeface="Times New Roman" panose="02020603050405020304" pitchFamily="18" charset="0"/>
              </a:rPr>
              <a:t>satisfaction.</a:t>
            </a:r>
            <a:endParaRPr lang="en-CA" sz="1800" dirty="0">
              <a:latin typeface="Times New Roman" panose="02020603050405020304" pitchFamily="18" charset="0"/>
              <a:cs typeface="Times New Roman" panose="02020603050405020304" pitchFamily="18" charset="0"/>
            </a:endParaRPr>
          </a:p>
          <a:p>
            <a:pPr marL="352425" indent="-342900">
              <a:spcBef>
                <a:spcPts val="1515"/>
              </a:spcBef>
              <a:buClr>
                <a:srgbClr val="A6A6A6"/>
              </a:buClr>
              <a:buSzPct val="89583"/>
              <a:buAutoNum type="arabicPeriod"/>
              <a:tabLst>
                <a:tab pos="351949" algn="l"/>
                <a:tab pos="352425" algn="l"/>
              </a:tabLst>
            </a:pPr>
            <a:endParaRPr lang="en-CA" spc="-4" dirty="0">
              <a:solidFill>
                <a:srgbClr val="262626"/>
              </a:solidFill>
              <a:latin typeface="Times New Roman" panose="02020603050405020304" pitchFamily="18" charset="0"/>
              <a:cs typeface="Times New Roman" panose="02020603050405020304" pitchFamily="18" charset="0"/>
            </a:endParaRPr>
          </a:p>
          <a:p>
            <a:pPr marL="9525" indent="0">
              <a:spcBef>
                <a:spcPts val="1515"/>
              </a:spcBef>
              <a:buClr>
                <a:srgbClr val="A6A6A6"/>
              </a:buClr>
              <a:buSzPct val="89583"/>
              <a:buFont typeface="Arial" panose="020B0604020202020204" pitchFamily="34" charset="0"/>
              <a:buNone/>
              <a:tabLst>
                <a:tab pos="351949" algn="l"/>
                <a:tab pos="352425" algn="l"/>
              </a:tabLst>
            </a:pPr>
            <a:r>
              <a:rPr lang="en-CA" spc="-4" dirty="0">
                <a:solidFill>
                  <a:srgbClr val="262626"/>
                </a:solidFill>
                <a:latin typeface="Times New Roman" panose="02020603050405020304" pitchFamily="18" charset="0"/>
                <a:cs typeface="Times New Roman" panose="02020603050405020304" pitchFamily="18" charset="0"/>
              </a:rPr>
              <a:t>In some organizations there are different l</a:t>
            </a:r>
            <a:r>
              <a:rPr lang="en-CA" b="0" u="none" spc="-4" dirty="0">
                <a:solidFill>
                  <a:srgbClr val="262626"/>
                </a:solidFill>
                <a:latin typeface="Times New Roman" panose="02020603050405020304" pitchFamily="18" charset="0"/>
                <a:cs typeface="Times New Roman" panose="02020603050405020304" pitchFamily="18" charset="0"/>
              </a:rPr>
              <a:t>evels of management. An o</a:t>
            </a:r>
            <a:r>
              <a:rPr lang="en-CA" b="0" u="none" spc="8" dirty="0">
                <a:solidFill>
                  <a:srgbClr val="262626"/>
                </a:solidFill>
                <a:latin typeface="Times New Roman" panose="02020603050405020304" pitchFamily="18" charset="0"/>
                <a:cs typeface="Times New Roman" panose="02020603050405020304" pitchFamily="18" charset="0"/>
              </a:rPr>
              <a:t>rganizational c</a:t>
            </a:r>
            <a:r>
              <a:rPr lang="en-CA" b="0" u="none" spc="-4" dirty="0">
                <a:solidFill>
                  <a:srgbClr val="262626"/>
                </a:solidFill>
                <a:latin typeface="Times New Roman" panose="02020603050405020304" pitchFamily="18" charset="0"/>
                <a:cs typeface="Times New Roman" panose="02020603050405020304" pitchFamily="18" charset="0"/>
              </a:rPr>
              <a:t>hart shows how </a:t>
            </a:r>
            <a:r>
              <a:rPr lang="en-CA" b="0" u="none" dirty="0">
                <a:solidFill>
                  <a:srgbClr val="262626"/>
                </a:solidFill>
                <a:latin typeface="Times New Roman" panose="02020603050405020304" pitchFamily="18" charset="0"/>
                <a:cs typeface="Times New Roman" panose="02020603050405020304" pitchFamily="18" charset="0"/>
              </a:rPr>
              <a:t>the </a:t>
            </a:r>
            <a:r>
              <a:rPr lang="en-CA" b="0" u="none" spc="-4" dirty="0">
                <a:solidFill>
                  <a:srgbClr val="262626"/>
                </a:solidFill>
                <a:latin typeface="Times New Roman" panose="02020603050405020304" pitchFamily="18" charset="0"/>
                <a:cs typeface="Times New Roman" panose="02020603050405020304" pitchFamily="18" charset="0"/>
              </a:rPr>
              <a:t>organization </a:t>
            </a:r>
            <a:r>
              <a:rPr lang="en-CA" b="0" u="none" dirty="0">
                <a:solidFill>
                  <a:srgbClr val="262626"/>
                </a:solidFill>
                <a:latin typeface="Times New Roman" panose="02020603050405020304" pitchFamily="18" charset="0"/>
                <a:cs typeface="Times New Roman" panose="02020603050405020304" pitchFamily="18" charset="0"/>
              </a:rPr>
              <a:t>is  </a:t>
            </a:r>
            <a:r>
              <a:rPr lang="en-CA" b="0" u="none" spc="-4" dirty="0">
                <a:solidFill>
                  <a:srgbClr val="262626"/>
                </a:solidFill>
                <a:latin typeface="Times New Roman" panose="02020603050405020304" pitchFamily="18" charset="0"/>
                <a:cs typeface="Times New Roman" panose="02020603050405020304" pitchFamily="18" charset="0"/>
              </a:rPr>
              <a:t>structured </a:t>
            </a:r>
            <a:r>
              <a:rPr lang="en-CA" b="0" u="none" dirty="0">
                <a:solidFill>
                  <a:srgbClr val="262626"/>
                </a:solidFill>
                <a:latin typeface="Times New Roman" panose="02020603050405020304" pitchFamily="18" charset="0"/>
                <a:cs typeface="Times New Roman" panose="02020603050405020304" pitchFamily="18" charset="0"/>
              </a:rPr>
              <a:t>and </a:t>
            </a:r>
            <a:r>
              <a:rPr lang="en-CA" b="0" u="none" spc="-4" dirty="0">
                <a:solidFill>
                  <a:srgbClr val="262626"/>
                </a:solidFill>
                <a:uFill>
                  <a:solidFill>
                    <a:srgbClr val="323232"/>
                  </a:solidFill>
                </a:uFill>
                <a:latin typeface="Times New Roman" panose="02020603050405020304" pitchFamily="18" charset="0"/>
                <a:cs typeface="Times New Roman" panose="02020603050405020304" pitchFamily="18" charset="0"/>
              </a:rPr>
              <a:t>who </a:t>
            </a:r>
            <a:r>
              <a:rPr lang="en-CA" b="0" u="none" dirty="0">
                <a:solidFill>
                  <a:srgbClr val="262626"/>
                </a:solidFill>
                <a:uFill>
                  <a:solidFill>
                    <a:srgbClr val="323232"/>
                  </a:solidFill>
                </a:uFill>
                <a:latin typeface="Times New Roman" panose="02020603050405020304" pitchFamily="18" charset="0"/>
                <a:cs typeface="Times New Roman" panose="02020603050405020304" pitchFamily="18" charset="0"/>
              </a:rPr>
              <a:t>is in </a:t>
            </a:r>
            <a:r>
              <a:rPr lang="en-CA" b="0" u="none" spc="-4" dirty="0">
                <a:solidFill>
                  <a:srgbClr val="262626"/>
                </a:solidFill>
                <a:uFill>
                  <a:solidFill>
                    <a:srgbClr val="323232"/>
                  </a:solidFill>
                </a:uFill>
                <a:latin typeface="Times New Roman" panose="02020603050405020304" pitchFamily="18" charset="0"/>
                <a:cs typeface="Times New Roman" panose="02020603050405020304" pitchFamily="18" charset="0"/>
              </a:rPr>
              <a:t>charge of</a:t>
            </a:r>
            <a:r>
              <a:rPr lang="en-CA" b="0" u="none" dirty="0">
                <a:solidFill>
                  <a:srgbClr val="262626"/>
                </a:solidFill>
                <a:uFill>
                  <a:solidFill>
                    <a:srgbClr val="323232"/>
                  </a:solidFill>
                </a:uFill>
                <a:latin typeface="Times New Roman" panose="02020603050405020304" pitchFamily="18" charset="0"/>
                <a:cs typeface="Times New Roman" panose="02020603050405020304" pitchFamily="18" charset="0"/>
              </a:rPr>
              <a:t> </a:t>
            </a:r>
            <a:r>
              <a:rPr lang="en-CA" b="0" u="none" spc="-4" dirty="0">
                <a:solidFill>
                  <a:srgbClr val="262626"/>
                </a:solidFill>
                <a:uFill>
                  <a:solidFill>
                    <a:srgbClr val="323232"/>
                  </a:solidFill>
                </a:uFill>
                <a:latin typeface="Times New Roman" panose="02020603050405020304" pitchFamily="18" charset="0"/>
                <a:cs typeface="Times New Roman" panose="02020603050405020304" pitchFamily="18" charset="0"/>
              </a:rPr>
              <a:t>whom. You can learn a lot about a larger organization just by examining their Org chart.</a:t>
            </a:r>
          </a:p>
          <a:p>
            <a:pPr marL="9525">
              <a:spcBef>
                <a:spcPts val="1515"/>
              </a:spcBef>
              <a:buClr>
                <a:srgbClr val="4F81BD"/>
              </a:buClr>
              <a:buSzPct val="75000"/>
              <a:tabLst>
                <a:tab pos="351949" algn="l"/>
                <a:tab pos="352425" algn="l"/>
              </a:tabLst>
            </a:pPr>
            <a:endParaRPr lang="en-CA" spc="-11" dirty="0">
              <a:solidFill>
                <a:srgbClr val="595959"/>
              </a:solidFill>
              <a:latin typeface="Times New Roman" panose="02020603050405020304" pitchFamily="18" charset="0"/>
              <a:cs typeface="Times New Roman" panose="02020603050405020304" pitchFamily="18" charset="0"/>
            </a:endParaRPr>
          </a:p>
          <a:p>
            <a:pPr marL="9525" algn="just">
              <a:spcBef>
                <a:spcPts val="75"/>
              </a:spcBef>
            </a:pPr>
            <a:r>
              <a:rPr lang="en-CA" b="0" u="none" spc="-4" dirty="0">
                <a:solidFill>
                  <a:srgbClr val="595959"/>
                </a:solidFill>
                <a:latin typeface="Times New Roman" panose="02020603050405020304" pitchFamily="18" charset="0"/>
                <a:cs typeface="Times New Roman" panose="02020603050405020304" pitchFamily="18" charset="0"/>
              </a:rPr>
              <a:t>The different functional </a:t>
            </a:r>
            <a:r>
              <a:rPr lang="en-CA" b="0" u="none" spc="-19" dirty="0">
                <a:solidFill>
                  <a:srgbClr val="595959"/>
                </a:solidFill>
                <a:latin typeface="Times New Roman" panose="02020603050405020304" pitchFamily="18" charset="0"/>
                <a:cs typeface="Times New Roman" panose="02020603050405020304" pitchFamily="18" charset="0"/>
              </a:rPr>
              <a:t>areas </a:t>
            </a:r>
            <a:r>
              <a:rPr lang="en-CA" b="0" u="none" spc="-4" dirty="0">
                <a:solidFill>
                  <a:srgbClr val="595959"/>
                </a:solidFill>
                <a:latin typeface="Times New Roman" panose="02020603050405020304" pitchFamily="18" charset="0"/>
                <a:cs typeface="Times New Roman" panose="02020603050405020304" pitchFamily="18" charset="0"/>
              </a:rPr>
              <a:t>of business </a:t>
            </a:r>
            <a:r>
              <a:rPr lang="en-CA" b="0" u="none" spc="-4" dirty="0">
                <a:solidFill>
                  <a:srgbClr val="595959"/>
                </a:solidFill>
                <a:uFill>
                  <a:solidFill>
                    <a:srgbClr val="6C6C6C"/>
                  </a:solidFill>
                </a:uFill>
                <a:latin typeface="Times New Roman" panose="02020603050405020304" pitchFamily="18" charset="0"/>
                <a:cs typeface="Times New Roman" panose="02020603050405020304" pitchFamily="18" charset="0"/>
              </a:rPr>
              <a:t>depend on each other. For e</a:t>
            </a:r>
            <a:r>
              <a:rPr lang="en-CA" b="0" u="none" spc="-4" dirty="0">
                <a:solidFill>
                  <a:srgbClr val="595959"/>
                </a:solidFill>
                <a:latin typeface="Times New Roman" panose="02020603050405020304" pitchFamily="18" charset="0"/>
                <a:cs typeface="Times New Roman" panose="02020603050405020304" pitchFamily="18" charset="0"/>
              </a:rPr>
              <a:t>xample, i</a:t>
            </a:r>
            <a:r>
              <a:rPr lang="en-CA" b="0" u="none" dirty="0">
                <a:solidFill>
                  <a:srgbClr val="595959"/>
                </a:solidFill>
                <a:latin typeface="Times New Roman" panose="02020603050405020304" pitchFamily="18" charset="0"/>
                <a:cs typeface="Times New Roman" panose="02020603050405020304" pitchFamily="18" charset="0"/>
              </a:rPr>
              <a:t>f </a:t>
            </a:r>
            <a:r>
              <a:rPr lang="en-CA" b="0" u="none" spc="-4" dirty="0">
                <a:solidFill>
                  <a:srgbClr val="595959"/>
                </a:solidFill>
                <a:latin typeface="Times New Roman" panose="02020603050405020304" pitchFamily="18" charset="0"/>
                <a:cs typeface="Times New Roman" panose="02020603050405020304" pitchFamily="18" charset="0"/>
              </a:rPr>
              <a:t>sales </a:t>
            </a:r>
            <a:r>
              <a:rPr lang="en-CA" b="0" u="none" spc="-30" dirty="0">
                <a:solidFill>
                  <a:srgbClr val="595959"/>
                </a:solidFill>
                <a:latin typeface="Times New Roman" panose="02020603050405020304" pitchFamily="18" charset="0"/>
                <a:cs typeface="Times New Roman" panose="02020603050405020304" pitchFamily="18" charset="0"/>
              </a:rPr>
              <a:t>are </a:t>
            </a:r>
            <a:r>
              <a:rPr lang="en-CA" b="0" u="none" spc="-19" dirty="0">
                <a:solidFill>
                  <a:srgbClr val="595959"/>
                </a:solidFill>
                <a:latin typeface="Times New Roman" panose="02020603050405020304" pitchFamily="18" charset="0"/>
                <a:cs typeface="Times New Roman" panose="02020603050405020304" pitchFamily="18" charset="0"/>
              </a:rPr>
              <a:t>decreasing, </a:t>
            </a:r>
            <a:r>
              <a:rPr lang="en-CA" b="0" u="none" dirty="0">
                <a:solidFill>
                  <a:srgbClr val="595959"/>
                </a:solidFill>
                <a:latin typeface="Times New Roman" panose="02020603050405020304" pitchFamily="18" charset="0"/>
                <a:cs typeface="Times New Roman" panose="02020603050405020304" pitchFamily="18" charset="0"/>
              </a:rPr>
              <a:t>accounting and finance </a:t>
            </a:r>
            <a:r>
              <a:rPr lang="en-CA" b="0" u="none" spc="-4" dirty="0">
                <a:solidFill>
                  <a:srgbClr val="595959"/>
                </a:solidFill>
                <a:latin typeface="Times New Roman" panose="02020603050405020304" pitchFamily="18" charset="0"/>
                <a:cs typeface="Times New Roman" panose="02020603050405020304" pitchFamily="18" charset="0"/>
              </a:rPr>
              <a:t>can note the </a:t>
            </a:r>
            <a:r>
              <a:rPr lang="en-CA" b="0" u="none" spc="-34" dirty="0">
                <a:solidFill>
                  <a:srgbClr val="595959"/>
                </a:solidFill>
                <a:latin typeface="Times New Roman" panose="02020603050405020304" pitchFamily="18" charset="0"/>
                <a:cs typeface="Times New Roman" panose="02020603050405020304" pitchFamily="18" charset="0"/>
              </a:rPr>
              <a:t>drop, </a:t>
            </a:r>
            <a:r>
              <a:rPr lang="en-CA" b="0" u="none" spc="-4" dirty="0">
                <a:solidFill>
                  <a:srgbClr val="595959"/>
                </a:solidFill>
                <a:latin typeface="Times New Roman" panose="02020603050405020304" pitchFamily="18" charset="0"/>
                <a:cs typeface="Times New Roman" panose="02020603050405020304" pitchFamily="18" charset="0"/>
              </a:rPr>
              <a:t>and start the process for developing a new </a:t>
            </a:r>
            <a:r>
              <a:rPr lang="en-CA" b="0" u="none" spc="-11" dirty="0">
                <a:solidFill>
                  <a:srgbClr val="595959"/>
                </a:solidFill>
                <a:latin typeface="Times New Roman" panose="02020603050405020304" pitchFamily="18" charset="0"/>
                <a:cs typeface="Times New Roman" panose="02020603050405020304" pitchFamily="18" charset="0"/>
              </a:rPr>
              <a:t>marketing </a:t>
            </a:r>
            <a:r>
              <a:rPr lang="en-CA" b="0" u="none" spc="-4" dirty="0">
                <a:solidFill>
                  <a:srgbClr val="595959"/>
                </a:solidFill>
                <a:latin typeface="Times New Roman" panose="02020603050405020304" pitchFamily="18" charset="0"/>
                <a:cs typeface="Times New Roman" panose="02020603050405020304" pitchFamily="18" charset="0"/>
              </a:rPr>
              <a:t>plan. Similarly, i</a:t>
            </a:r>
            <a:r>
              <a:rPr lang="en-CA" b="0" u="none" dirty="0">
                <a:solidFill>
                  <a:srgbClr val="595959"/>
                </a:solidFill>
                <a:latin typeface="Times New Roman" panose="02020603050405020304" pitchFamily="18" charset="0"/>
                <a:cs typeface="Times New Roman" panose="02020603050405020304" pitchFamily="18" charset="0"/>
              </a:rPr>
              <a:t>f the price of </a:t>
            </a:r>
            <a:r>
              <a:rPr lang="en-CA" b="0" u="none" spc="-11" dirty="0">
                <a:solidFill>
                  <a:srgbClr val="595959"/>
                </a:solidFill>
                <a:latin typeface="Times New Roman" panose="02020603050405020304" pitchFamily="18" charset="0"/>
                <a:cs typeface="Times New Roman" panose="02020603050405020304" pitchFamily="18" charset="0"/>
              </a:rPr>
              <a:t>products </a:t>
            </a:r>
            <a:r>
              <a:rPr lang="en-CA" b="0" u="none" spc="-30" dirty="0">
                <a:solidFill>
                  <a:srgbClr val="595959"/>
                </a:solidFill>
                <a:latin typeface="Times New Roman" panose="02020603050405020304" pitchFamily="18" charset="0"/>
                <a:cs typeface="Times New Roman" panose="02020603050405020304" pitchFamily="18" charset="0"/>
              </a:rPr>
              <a:t>is </a:t>
            </a:r>
            <a:r>
              <a:rPr lang="en-CA" b="0" u="none" spc="4" dirty="0">
                <a:solidFill>
                  <a:srgbClr val="595959"/>
                </a:solidFill>
                <a:latin typeface="Times New Roman" panose="02020603050405020304" pitchFamily="18" charset="0"/>
                <a:cs typeface="Times New Roman" panose="02020603050405020304" pitchFamily="18" charset="0"/>
              </a:rPr>
              <a:t>set </a:t>
            </a:r>
            <a:r>
              <a:rPr lang="en-CA" b="0" u="none" spc="-4" dirty="0">
                <a:solidFill>
                  <a:srgbClr val="595959"/>
                </a:solidFill>
                <a:latin typeface="Times New Roman" panose="02020603050405020304" pitchFamily="18" charset="0"/>
                <a:cs typeface="Times New Roman" panose="02020603050405020304" pitchFamily="18" charset="0"/>
              </a:rPr>
              <a:t>too high, </a:t>
            </a:r>
            <a:r>
              <a:rPr lang="en-CA" b="0" u="none" spc="-15" dirty="0">
                <a:solidFill>
                  <a:srgbClr val="595959"/>
                </a:solidFill>
                <a:latin typeface="Times New Roman" panose="02020603050405020304" pitchFamily="18" charset="0"/>
                <a:cs typeface="Times New Roman" panose="02020603050405020304" pitchFamily="18" charset="0"/>
              </a:rPr>
              <a:t>new </a:t>
            </a:r>
            <a:r>
              <a:rPr lang="en-CA" b="0" u="none" spc="-19" dirty="0">
                <a:solidFill>
                  <a:srgbClr val="595959"/>
                </a:solidFill>
                <a:latin typeface="Times New Roman" panose="02020603050405020304" pitchFamily="18" charset="0"/>
                <a:cs typeface="Times New Roman" panose="02020603050405020304" pitchFamily="18" charset="0"/>
              </a:rPr>
              <a:t>procedures may </a:t>
            </a:r>
            <a:r>
              <a:rPr lang="en-CA" b="0" u="none" spc="-23" dirty="0">
                <a:solidFill>
                  <a:srgbClr val="595959"/>
                </a:solidFill>
                <a:latin typeface="Times New Roman" panose="02020603050405020304" pitchFamily="18" charset="0"/>
                <a:cs typeface="Times New Roman" panose="02020603050405020304" pitchFamily="18" charset="0"/>
              </a:rPr>
              <a:t>have </a:t>
            </a:r>
            <a:r>
              <a:rPr lang="en-CA" b="0" u="none" dirty="0">
                <a:solidFill>
                  <a:srgbClr val="595959"/>
                </a:solidFill>
                <a:latin typeface="Times New Roman" panose="02020603050405020304" pitchFamily="18" charset="0"/>
                <a:cs typeface="Times New Roman" panose="02020603050405020304" pitchFamily="18" charset="0"/>
              </a:rPr>
              <a:t>to </a:t>
            </a:r>
            <a:r>
              <a:rPr lang="en-CA" b="0" u="none" spc="-15" dirty="0">
                <a:solidFill>
                  <a:srgbClr val="595959"/>
                </a:solidFill>
                <a:latin typeface="Times New Roman" panose="02020603050405020304" pitchFamily="18" charset="0"/>
                <a:cs typeface="Times New Roman" panose="02020603050405020304" pitchFamily="18" charset="0"/>
              </a:rPr>
              <a:t>be instituted by</a:t>
            </a:r>
            <a:r>
              <a:rPr lang="en-CA" b="0" u="none" spc="19" dirty="0">
                <a:solidFill>
                  <a:srgbClr val="595959"/>
                </a:solidFill>
                <a:latin typeface="Times New Roman" panose="02020603050405020304" pitchFamily="18" charset="0"/>
                <a:cs typeface="Times New Roman" panose="02020603050405020304" pitchFamily="18" charset="0"/>
              </a:rPr>
              <a:t> </a:t>
            </a:r>
            <a:r>
              <a:rPr lang="en-CA" b="0" u="none" spc="-8" dirty="0">
                <a:solidFill>
                  <a:srgbClr val="595959"/>
                </a:solidFill>
                <a:latin typeface="Times New Roman" panose="02020603050405020304" pitchFamily="18" charset="0"/>
                <a:cs typeface="Times New Roman" panose="02020603050405020304" pitchFamily="18" charset="0"/>
              </a:rPr>
              <a:t>management.</a:t>
            </a:r>
            <a:endParaRPr lang="en-CA" b="0" u="none" dirty="0">
              <a:latin typeface="Times New Roman" panose="02020603050405020304" pitchFamily="18" charset="0"/>
              <a:cs typeface="Times New Roman" panose="02020603050405020304" pitchFamily="18" charset="0"/>
            </a:endParaRPr>
          </a:p>
          <a:p>
            <a:pPr marL="9525">
              <a:spcBef>
                <a:spcPts val="1515"/>
              </a:spcBef>
              <a:buClr>
                <a:srgbClr val="4F81BD"/>
              </a:buClr>
              <a:buSzPct val="75000"/>
              <a:tabLst>
                <a:tab pos="351949" algn="l"/>
                <a:tab pos="352425" algn="l"/>
              </a:tabLst>
            </a:pPr>
            <a:endParaRPr lang="en-CA" b="0" u="none"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751975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A7DC-BD71-4947-8C89-FEC42D9D1818}"/>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6FCB65D3-6167-4FF4-BE79-405822852307}"/>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781566D1-8579-4898-94AB-488DA5A40B00}"/>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49AEDE7A-6484-4716-A44B-DD5CC381678C}"/>
              </a:ext>
            </a:extLst>
          </p:cNvPr>
          <p:cNvSpPr>
            <a:spLocks noGrp="1"/>
          </p:cNvSpPr>
          <p:nvPr>
            <p:ph type="sldNum" sz="quarter" idx="12"/>
          </p:nvPr>
        </p:nvSpPr>
        <p:spPr/>
        <p:txBody>
          <a:bodyPr/>
          <a:lstStyle/>
          <a:p>
            <a:fld id="{F4A33BF1-F1E9-E647-AFA6-03F361898012}" type="slidenum">
              <a:rPr lang="en-GB" smtClean="0"/>
              <a:pPr/>
              <a:t>2</a:t>
            </a:fld>
            <a:endParaRPr lang="en-GB"/>
          </a:p>
        </p:txBody>
      </p:sp>
      <p:sp>
        <p:nvSpPr>
          <p:cNvPr id="6" name="Content Placeholder 5">
            <a:extLst>
              <a:ext uri="{FF2B5EF4-FFF2-40B4-BE49-F238E27FC236}">
                <a16:creationId xmlns:a16="http://schemas.microsoft.com/office/drawing/2014/main" id="{E33374E4-1B28-4DB4-BDEE-E99DBC0B92BA}"/>
              </a:ext>
            </a:extLst>
          </p:cNvPr>
          <p:cNvSpPr>
            <a:spLocks noGrp="1"/>
          </p:cNvSpPr>
          <p:nvPr>
            <p:ph sz="quarter" idx="1"/>
          </p:nvPr>
        </p:nvSpPr>
        <p:spPr/>
        <p:txBody>
          <a:bodyPr/>
          <a:lstStyle/>
          <a:p>
            <a:r>
              <a:rPr lang="en-US" dirty="0"/>
              <a:t>Since we are going to be interacting with real businesses, it is important to understand what a business is, how it functions, and some of the challenges that businesspeople face.</a:t>
            </a:r>
          </a:p>
          <a:p>
            <a:r>
              <a:rPr lang="en-US" dirty="0"/>
              <a:t>	</a:t>
            </a:r>
          </a:p>
        </p:txBody>
      </p:sp>
    </p:spTree>
    <p:extLst>
      <p:ext uri="{BB962C8B-B14F-4D97-AF65-F5344CB8AC3E}">
        <p14:creationId xmlns:p14="http://schemas.microsoft.com/office/powerpoint/2010/main" val="4375894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5B7B-60BC-D246-85DF-2CCE9CAB1067}"/>
              </a:ext>
            </a:extLst>
          </p:cNvPr>
          <p:cNvSpPr>
            <a:spLocks noGrp="1"/>
          </p:cNvSpPr>
          <p:nvPr>
            <p:ph type="title"/>
          </p:nvPr>
        </p:nvSpPr>
        <p:spPr/>
        <p:txBody>
          <a:bodyPr>
            <a:normAutofit/>
          </a:bodyPr>
          <a:lstStyle/>
          <a:p>
            <a:r>
              <a:rPr lang="en-US" sz="4000" dirty="0"/>
              <a:t>So, you want to be a manager</a:t>
            </a:r>
          </a:p>
        </p:txBody>
      </p:sp>
      <p:sp>
        <p:nvSpPr>
          <p:cNvPr id="3" name="Date Placeholder 2">
            <a:extLst>
              <a:ext uri="{FF2B5EF4-FFF2-40B4-BE49-F238E27FC236}">
                <a16:creationId xmlns:a16="http://schemas.microsoft.com/office/drawing/2014/main" id="{77D4CB7D-031C-664B-A799-21FBE29FFCF0}"/>
              </a:ext>
            </a:extLst>
          </p:cNvPr>
          <p:cNvSpPr>
            <a:spLocks noGrp="1"/>
          </p:cNvSpPr>
          <p:nvPr>
            <p:ph type="dt" sz="half" idx="10"/>
          </p:nvPr>
        </p:nvSpPr>
        <p:spPr/>
        <p:txBody>
          <a:bodyPr/>
          <a:lstStyle/>
          <a:p>
            <a:pPr algn="r"/>
            <a:fld id="{6AD4F11A-4368-3E46-B4F8-2AC9B383FEB2}" type="datetime1">
              <a:rPr lang="en-CA" smtClean="0"/>
              <a:t>2023-08-17</a:t>
            </a:fld>
            <a:endParaRPr lang="en-US" dirty="0"/>
          </a:p>
        </p:txBody>
      </p:sp>
      <p:sp>
        <p:nvSpPr>
          <p:cNvPr id="4" name="Footer Placeholder 3">
            <a:extLst>
              <a:ext uri="{FF2B5EF4-FFF2-40B4-BE49-F238E27FC236}">
                <a16:creationId xmlns:a16="http://schemas.microsoft.com/office/drawing/2014/main" id="{6D833F12-1DC1-ED4E-89E4-433D7FC718A2}"/>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99A43EA1-4C9E-AE46-9BB9-9929C02F77CD}"/>
              </a:ext>
            </a:extLst>
          </p:cNvPr>
          <p:cNvSpPr>
            <a:spLocks noGrp="1"/>
          </p:cNvSpPr>
          <p:nvPr>
            <p:ph type="sldNum" sz="quarter" idx="12"/>
          </p:nvPr>
        </p:nvSpPr>
        <p:spPr/>
        <p:txBody>
          <a:bodyPr/>
          <a:lstStyle/>
          <a:p>
            <a:fld id="{F4A33BF1-F1E9-E647-AFA6-03F361898012}" type="slidenum">
              <a:rPr lang="en-GB" smtClean="0"/>
              <a:pPr/>
              <a:t>20</a:t>
            </a:fld>
            <a:endParaRPr lang="en-GB"/>
          </a:p>
        </p:txBody>
      </p:sp>
      <p:sp>
        <p:nvSpPr>
          <p:cNvPr id="6" name="Content Placeholder 5">
            <a:extLst>
              <a:ext uri="{FF2B5EF4-FFF2-40B4-BE49-F238E27FC236}">
                <a16:creationId xmlns:a16="http://schemas.microsoft.com/office/drawing/2014/main" id="{9DB1F1BD-84B7-5C45-936C-43C786EC96F3}"/>
              </a:ext>
            </a:extLst>
          </p:cNvPr>
          <p:cNvSpPr>
            <a:spLocks noGrp="1"/>
          </p:cNvSpPr>
          <p:nvPr>
            <p:ph sz="quarter" idx="1"/>
          </p:nvPr>
        </p:nvSpPr>
        <p:spPr/>
        <p:txBody>
          <a:bodyPr>
            <a:normAutofit/>
          </a:bodyPr>
          <a:lstStyle/>
          <a:p>
            <a:r>
              <a:rPr lang="en-US" sz="2800" dirty="0"/>
              <a:t>Required skills</a:t>
            </a:r>
          </a:p>
          <a:p>
            <a:endParaRPr lang="en-US" sz="2800" dirty="0"/>
          </a:p>
          <a:p>
            <a:r>
              <a:rPr lang="en-US" sz="2800" dirty="0"/>
              <a:t>Advantages</a:t>
            </a:r>
          </a:p>
          <a:p>
            <a:endParaRPr lang="en-US" sz="2800" dirty="0"/>
          </a:p>
          <a:p>
            <a:r>
              <a:rPr lang="en-US" sz="2800" dirty="0"/>
              <a:t>Disadvantages</a:t>
            </a:r>
          </a:p>
        </p:txBody>
      </p:sp>
    </p:spTree>
    <p:extLst>
      <p:ext uri="{BB962C8B-B14F-4D97-AF65-F5344CB8AC3E}">
        <p14:creationId xmlns:p14="http://schemas.microsoft.com/office/powerpoint/2010/main" val="40886092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7BA9-88E6-4658-9A83-5275EAC6B508}"/>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4D00D126-C651-4A20-9A7C-C333D6BD6F1B}"/>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4D7D6F2C-DFC9-4B66-872C-BDC047692B26}"/>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492BF440-7B42-4A60-9CD8-F0EC53A26E52}"/>
              </a:ext>
            </a:extLst>
          </p:cNvPr>
          <p:cNvSpPr>
            <a:spLocks noGrp="1"/>
          </p:cNvSpPr>
          <p:nvPr>
            <p:ph type="sldNum" sz="quarter" idx="12"/>
          </p:nvPr>
        </p:nvSpPr>
        <p:spPr/>
        <p:txBody>
          <a:bodyPr/>
          <a:lstStyle/>
          <a:p>
            <a:fld id="{F4A33BF1-F1E9-E647-AFA6-03F361898012}" type="slidenum">
              <a:rPr lang="en-GB" smtClean="0"/>
              <a:pPr/>
              <a:t>21</a:t>
            </a:fld>
            <a:endParaRPr lang="en-GB"/>
          </a:p>
        </p:txBody>
      </p:sp>
      <p:sp>
        <p:nvSpPr>
          <p:cNvPr id="6" name="Content Placeholder 5">
            <a:extLst>
              <a:ext uri="{FF2B5EF4-FFF2-40B4-BE49-F238E27FC236}">
                <a16:creationId xmlns:a16="http://schemas.microsoft.com/office/drawing/2014/main" id="{431E079F-77DB-4684-AE79-5FE402C750C9}"/>
              </a:ext>
            </a:extLst>
          </p:cNvPr>
          <p:cNvSpPr>
            <a:spLocks noGrp="1"/>
          </p:cNvSpPr>
          <p:nvPr>
            <p:ph sz="quarter" idx="1"/>
          </p:nvPr>
        </p:nvSpPr>
        <p:spPr/>
        <p:txBody>
          <a:bodyPr>
            <a:normAutofit fontScale="92500" lnSpcReduction="10000"/>
          </a:bodyPr>
          <a:lstStyle/>
          <a:p>
            <a:pPr marL="9525">
              <a:spcBef>
                <a:spcPts val="75"/>
              </a:spcBef>
            </a:pPr>
            <a:r>
              <a:rPr lang="en-CA" spc="-4" dirty="0">
                <a:latin typeface="Times New Roman" panose="02020603050405020304" pitchFamily="18" charset="0"/>
                <a:cs typeface="Times New Roman" panose="02020603050405020304" pitchFamily="18" charset="0"/>
              </a:rPr>
              <a:t>If you want to become a manager, you need to develop these skills:</a:t>
            </a:r>
          </a:p>
          <a:p>
            <a:pPr marL="9525">
              <a:spcBef>
                <a:spcPts val="75"/>
              </a:spcBef>
            </a:pPr>
            <a:r>
              <a:rPr lang="en-CA" spc="-4" dirty="0">
                <a:latin typeface="Times New Roman" panose="02020603050405020304" pitchFamily="18" charset="0"/>
                <a:cs typeface="Times New Roman" panose="02020603050405020304" pitchFamily="18" charset="0"/>
              </a:rPr>
              <a:t>Be task oriented. Learn how to prioritize work for both yourself and others. Learn how to keep accurate records. Be able to work under the constraints of both time and pressure. Be able to communicate and interact well with others, and finally, have a good understanding of both the company and the business world in general.</a:t>
            </a:r>
          </a:p>
          <a:p>
            <a:pPr marL="9525">
              <a:spcBef>
                <a:spcPts val="75"/>
              </a:spcBef>
            </a:pPr>
            <a:endParaRPr lang="en-CA" u="heavy" spc="-4" dirty="0">
              <a:solidFill>
                <a:srgbClr val="262626"/>
              </a:solidFill>
              <a:uFill>
                <a:solidFill>
                  <a:srgbClr val="323232"/>
                </a:solidFill>
              </a:uFill>
              <a:latin typeface="Times New Roman" panose="02020603050405020304" pitchFamily="18" charset="0"/>
              <a:cs typeface="Times New Roman" panose="02020603050405020304" pitchFamily="18" charset="0"/>
            </a:endParaRPr>
          </a:p>
          <a:p>
            <a:r>
              <a:rPr lang="en-CA" sz="2400" b="0" u="none" spc="-4" dirty="0">
                <a:latin typeface="Times New Roman" panose="02020603050405020304" pitchFamily="18" charset="0"/>
                <a:cs typeface="Times New Roman" panose="02020603050405020304" pitchFamily="18" charset="0"/>
              </a:rPr>
              <a:t>Some of the advantages of being a manager are that you may e</a:t>
            </a:r>
            <a:r>
              <a:rPr lang="en-CA" b="0" u="none" spc="-4" dirty="0">
                <a:solidFill>
                  <a:srgbClr val="262626"/>
                </a:solidFill>
                <a:latin typeface="Times New Roman" panose="02020603050405020304" pitchFamily="18" charset="0"/>
                <a:cs typeface="Times New Roman" panose="02020603050405020304" pitchFamily="18" charset="0"/>
              </a:rPr>
              <a:t>arn more</a:t>
            </a:r>
            <a:r>
              <a:rPr lang="en-CA" b="0" u="none" spc="341" dirty="0">
                <a:solidFill>
                  <a:srgbClr val="262626"/>
                </a:solidFill>
                <a:latin typeface="Times New Roman" panose="02020603050405020304" pitchFamily="18" charset="0"/>
                <a:cs typeface="Times New Roman" panose="02020603050405020304" pitchFamily="18" charset="0"/>
              </a:rPr>
              <a:t> </a:t>
            </a:r>
            <a:r>
              <a:rPr lang="en-CA" b="0" u="none" spc="-4" dirty="0">
                <a:solidFill>
                  <a:srgbClr val="262626"/>
                </a:solidFill>
                <a:latin typeface="Times New Roman" panose="02020603050405020304" pitchFamily="18" charset="0"/>
                <a:cs typeface="Times New Roman" panose="02020603050405020304" pitchFamily="18" charset="0"/>
              </a:rPr>
              <a:t>money, you may be more respected, have some i</a:t>
            </a:r>
            <a:r>
              <a:rPr lang="en-CA" b="0" u="none" dirty="0">
                <a:solidFill>
                  <a:srgbClr val="262626"/>
                </a:solidFill>
                <a:latin typeface="Times New Roman" panose="02020603050405020304" pitchFamily="18" charset="0"/>
                <a:cs typeface="Times New Roman" panose="02020603050405020304" pitchFamily="18" charset="0"/>
              </a:rPr>
              <a:t>nﬂuence &amp;  </a:t>
            </a:r>
            <a:r>
              <a:rPr lang="en-CA" b="0" u="none" spc="-4" dirty="0">
                <a:solidFill>
                  <a:srgbClr val="262626"/>
                </a:solidFill>
                <a:latin typeface="Times New Roman" panose="02020603050405020304" pitchFamily="18" charset="0"/>
                <a:cs typeface="Times New Roman" panose="02020603050405020304" pitchFamily="18" charset="0"/>
              </a:rPr>
              <a:t>authority and you may have greater control of your own time.</a:t>
            </a:r>
            <a:endParaRPr lang="en-CA" b="0" u="none" spc="26" dirty="0">
              <a:solidFill>
                <a:srgbClr val="262626"/>
              </a:solidFill>
              <a:latin typeface="Times New Roman" panose="02020603050405020304" pitchFamily="18" charset="0"/>
              <a:cs typeface="Times New Roman" panose="02020603050405020304" pitchFamily="18" charset="0"/>
            </a:endParaRPr>
          </a:p>
          <a:p>
            <a:pPr marL="9525">
              <a:spcBef>
                <a:spcPts val="1515"/>
              </a:spcBef>
            </a:pPr>
            <a:endParaRPr lang="en-CA" b="0" u="none" spc="26" dirty="0">
              <a:solidFill>
                <a:srgbClr val="262626"/>
              </a:solidFill>
              <a:latin typeface="Times New Roman" panose="02020603050405020304" pitchFamily="18" charset="0"/>
              <a:cs typeface="Times New Roman" panose="02020603050405020304" pitchFamily="18" charset="0"/>
            </a:endParaRPr>
          </a:p>
          <a:p>
            <a:pPr marL="9525">
              <a:spcBef>
                <a:spcPts val="75"/>
              </a:spcBef>
            </a:pPr>
            <a:r>
              <a:rPr lang="en-CA" b="0" u="none" spc="-4" dirty="0">
                <a:solidFill>
                  <a:srgbClr val="262626"/>
                </a:solidFill>
                <a:latin typeface="Times New Roman" panose="02020603050405020304" pitchFamily="18" charset="0"/>
                <a:cs typeface="Times New Roman" panose="02020603050405020304" pitchFamily="18" charset="0"/>
              </a:rPr>
              <a:t>Some of the disadvantages are that managers are often blamed for mistakes and errors, and these can be costly for the company. In that sense, there is less job security than if, for example, you were a member of a union.</a:t>
            </a:r>
          </a:p>
          <a:p>
            <a:pPr marL="9525" indent="0">
              <a:spcBef>
                <a:spcPts val="75"/>
              </a:spcBef>
              <a:buFont typeface="Arial" panose="020B0604020202020204" pitchFamily="34" charset="0"/>
              <a:buNone/>
            </a:pPr>
            <a:endParaRPr lang="en-CA" sz="2400" b="0" u="none"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1309629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Or maybe an entrepreneur?</a:t>
            </a:r>
          </a:p>
        </p:txBody>
      </p:sp>
      <p:sp>
        <p:nvSpPr>
          <p:cNvPr id="3" name="Content Placeholder 2"/>
          <p:cNvSpPr>
            <a:spLocks noGrp="1"/>
          </p:cNvSpPr>
          <p:nvPr>
            <p:ph idx="1"/>
          </p:nvPr>
        </p:nvSpPr>
        <p:spPr/>
        <p:txBody>
          <a:bodyPr/>
          <a:lstStyle/>
          <a:p>
            <a:pPr lvl="1"/>
            <a:r>
              <a:rPr lang="en-US" sz="3200" dirty="0"/>
              <a:t>Entrepreneurs are</a:t>
            </a:r>
          </a:p>
          <a:p>
            <a:pPr lvl="1"/>
            <a:r>
              <a:rPr lang="en-US" sz="2800" dirty="0"/>
              <a:t>Risk-takers</a:t>
            </a:r>
          </a:p>
          <a:p>
            <a:pPr lvl="1"/>
            <a:r>
              <a:rPr lang="en-US" sz="2800" dirty="0"/>
              <a:t>Problem solvers</a:t>
            </a:r>
          </a:p>
          <a:p>
            <a:pPr lvl="1"/>
            <a:r>
              <a:rPr lang="en-US" sz="2800" dirty="0"/>
              <a:t>Self-confident</a:t>
            </a:r>
          </a:p>
          <a:p>
            <a:pPr lvl="1"/>
            <a:r>
              <a:rPr lang="en-US" sz="2800" dirty="0"/>
              <a:t>Innovative</a:t>
            </a:r>
          </a:p>
          <a:p>
            <a:pPr lvl="1"/>
            <a:r>
              <a:rPr lang="en-US" sz="2800" dirty="0"/>
              <a:t>Able to work alone</a:t>
            </a:r>
          </a:p>
          <a:p>
            <a:pPr lvl="1"/>
            <a:r>
              <a:rPr lang="en-US" sz="2800" dirty="0"/>
              <a:t>And also, able to manage others</a:t>
            </a:r>
          </a:p>
          <a:p>
            <a:endParaRPr lang="en-US" dirty="0"/>
          </a:p>
        </p:txBody>
      </p:sp>
      <p:sp>
        <p:nvSpPr>
          <p:cNvPr id="4" name="Date Placeholder 3">
            <a:extLst>
              <a:ext uri="{FF2B5EF4-FFF2-40B4-BE49-F238E27FC236}">
                <a16:creationId xmlns:a16="http://schemas.microsoft.com/office/drawing/2014/main" id="{901C497F-F5B1-F243-A7D4-CD9C27236E00}"/>
              </a:ext>
            </a:extLst>
          </p:cNvPr>
          <p:cNvSpPr>
            <a:spLocks noGrp="1"/>
          </p:cNvSpPr>
          <p:nvPr>
            <p:ph type="dt" sz="half" idx="10"/>
          </p:nvPr>
        </p:nvSpPr>
        <p:spPr/>
        <p:txBody>
          <a:bodyPr/>
          <a:lstStyle/>
          <a:p>
            <a:pPr algn="r"/>
            <a:fld id="{5DAB56CE-8BE5-F94D-97F3-C7A8D091E5FC}" type="datetime1">
              <a:rPr lang="en-CA" smtClean="0"/>
              <a:t>2023-08-17</a:t>
            </a:fld>
            <a:endParaRPr lang="en-US" dirty="0"/>
          </a:p>
        </p:txBody>
      </p:sp>
      <p:sp>
        <p:nvSpPr>
          <p:cNvPr id="5" name="Footer Placeholder 4">
            <a:extLst>
              <a:ext uri="{FF2B5EF4-FFF2-40B4-BE49-F238E27FC236}">
                <a16:creationId xmlns:a16="http://schemas.microsoft.com/office/drawing/2014/main" id="{C9A7FA26-4629-1647-A301-8C7654E20216}"/>
              </a:ext>
            </a:extLst>
          </p:cNvPr>
          <p:cNvSpPr>
            <a:spLocks noGrp="1"/>
          </p:cNvSpPr>
          <p:nvPr>
            <p:ph type="ftr" sz="quarter" idx="11"/>
          </p:nvPr>
        </p:nvSpPr>
        <p:spPr/>
        <p:txBody>
          <a:bodyPr/>
          <a:lstStyle/>
          <a:p>
            <a:pPr algn="ctr"/>
            <a:r>
              <a:rPr lang="en-US"/>
              <a:t>J. Lebensold A21 System Development</a:t>
            </a:r>
            <a:endParaRPr lang="en-US" dirty="0"/>
          </a:p>
        </p:txBody>
      </p:sp>
      <p:sp>
        <p:nvSpPr>
          <p:cNvPr id="6" name="Slide Number Placeholder 5">
            <a:extLst>
              <a:ext uri="{FF2B5EF4-FFF2-40B4-BE49-F238E27FC236}">
                <a16:creationId xmlns:a16="http://schemas.microsoft.com/office/drawing/2014/main" id="{FD289B4C-7CC0-EE42-B02A-9E5D55B67298}"/>
              </a:ext>
            </a:extLst>
          </p:cNvPr>
          <p:cNvSpPr>
            <a:spLocks noGrp="1"/>
          </p:cNvSpPr>
          <p:nvPr>
            <p:ph type="sldNum" sz="quarter" idx="12"/>
          </p:nvPr>
        </p:nvSpPr>
        <p:spPr/>
        <p:txBody>
          <a:bodyPr/>
          <a:lstStyle/>
          <a:p>
            <a:fld id="{F4A33BF1-F1E9-E647-AFA6-03F361898012}" type="slidenum">
              <a:rPr lang="en-GB" smtClean="0"/>
              <a:pPr/>
              <a:t>22</a:t>
            </a:fld>
            <a:endParaRPr lang="en-GB"/>
          </a:p>
        </p:txBody>
      </p:sp>
    </p:spTree>
    <p:extLst>
      <p:ext uri="{BB962C8B-B14F-4D97-AF65-F5344CB8AC3E}">
        <p14:creationId xmlns:p14="http://schemas.microsoft.com/office/powerpoint/2010/main" val="461008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9D0D-AA7E-403E-AA5F-963179E33F4E}"/>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BF2C9571-7E4F-4D0B-A402-71366438B5D8}"/>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C5C15C61-6DA8-4338-A73C-F259F1928338}"/>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7219F535-F6F8-4F0B-8EB8-B3D35B0F364D}"/>
              </a:ext>
            </a:extLst>
          </p:cNvPr>
          <p:cNvSpPr>
            <a:spLocks noGrp="1"/>
          </p:cNvSpPr>
          <p:nvPr>
            <p:ph type="sldNum" sz="quarter" idx="12"/>
          </p:nvPr>
        </p:nvSpPr>
        <p:spPr/>
        <p:txBody>
          <a:bodyPr/>
          <a:lstStyle/>
          <a:p>
            <a:fld id="{F4A33BF1-F1E9-E647-AFA6-03F361898012}" type="slidenum">
              <a:rPr lang="en-GB" smtClean="0"/>
              <a:pPr/>
              <a:t>23</a:t>
            </a:fld>
            <a:endParaRPr lang="en-GB"/>
          </a:p>
        </p:txBody>
      </p:sp>
      <p:sp>
        <p:nvSpPr>
          <p:cNvPr id="6" name="Content Placeholder 5">
            <a:extLst>
              <a:ext uri="{FF2B5EF4-FFF2-40B4-BE49-F238E27FC236}">
                <a16:creationId xmlns:a16="http://schemas.microsoft.com/office/drawing/2014/main" id="{16C4B711-0914-47B4-98CC-31ABB06566B7}"/>
              </a:ext>
            </a:extLst>
          </p:cNvPr>
          <p:cNvSpPr>
            <a:spLocks noGrp="1"/>
          </p:cNvSpPr>
          <p:nvPr>
            <p:ph sz="quarter" idx="1"/>
          </p:nvPr>
        </p:nvSpPr>
        <p:spPr/>
        <p:txBody>
          <a:bodyPr>
            <a:normAutofit fontScale="92500" lnSpcReduction="20000"/>
          </a:bodyPr>
          <a:lstStyle/>
          <a:p>
            <a:r>
              <a:rPr lang="en-US" b="0" u="none" dirty="0"/>
              <a:t>Perhaps you would rather be an entrepreneur; that is, someone who starts their own business.</a:t>
            </a:r>
          </a:p>
          <a:p>
            <a:r>
              <a:rPr lang="en-US" b="0" u="none" dirty="0"/>
              <a:t>What makes a good entrepreneur?</a:t>
            </a:r>
          </a:p>
          <a:p>
            <a:endParaRPr lang="en-US" b="0" u="none" dirty="0"/>
          </a:p>
          <a:p>
            <a:r>
              <a:rPr lang="en-US" b="0" u="none" dirty="0"/>
              <a:t>Entrepreneurs are</a:t>
            </a:r>
          </a:p>
          <a:p>
            <a:pPr lvl="1"/>
            <a:r>
              <a:rPr lang="en-US" b="0" u="none" dirty="0"/>
              <a:t>Risk-takers</a:t>
            </a:r>
          </a:p>
          <a:p>
            <a:pPr lvl="1"/>
            <a:r>
              <a:rPr lang="en-US" b="0" u="none" dirty="0"/>
              <a:t>Problem solvers</a:t>
            </a:r>
          </a:p>
          <a:p>
            <a:pPr lvl="1"/>
            <a:r>
              <a:rPr lang="en-US" b="0" u="none" dirty="0"/>
              <a:t>Self-confident</a:t>
            </a:r>
          </a:p>
          <a:p>
            <a:pPr lvl="1"/>
            <a:r>
              <a:rPr lang="en-US" b="0" u="none" dirty="0"/>
              <a:t>Innovative</a:t>
            </a:r>
          </a:p>
          <a:p>
            <a:pPr lvl="1"/>
            <a:r>
              <a:rPr lang="en-US" b="0" u="none" dirty="0"/>
              <a:t>Able to work alone</a:t>
            </a:r>
          </a:p>
          <a:p>
            <a:pPr lvl="1"/>
            <a:r>
              <a:rPr lang="en-US" b="0" u="none" dirty="0"/>
              <a:t>And also able to manage others</a:t>
            </a:r>
          </a:p>
          <a:p>
            <a:pPr lvl="1"/>
            <a:endParaRPr lang="en-US" b="0" u="none" dirty="0"/>
          </a:p>
          <a:p>
            <a:pPr marL="12065" indent="0">
              <a:lnSpc>
                <a:spcPct val="100000"/>
              </a:lnSpc>
              <a:spcBef>
                <a:spcPts val="580"/>
              </a:spcBef>
              <a:buFont typeface="Arial"/>
              <a:buNone/>
              <a:tabLst>
                <a:tab pos="355600" algn="l"/>
                <a:tab pos="356235" algn="l"/>
              </a:tabLst>
            </a:pPr>
            <a:r>
              <a:rPr lang="en-CA" sz="2000" dirty="0">
                <a:solidFill>
                  <a:srgbClr val="0D0D0D"/>
                </a:solidFill>
                <a:latin typeface="Times New Roman" panose="02020603050405020304" pitchFamily="18" charset="0"/>
                <a:cs typeface="Times New Roman" panose="02020603050405020304" pitchFamily="18" charset="0"/>
              </a:rPr>
              <a:t>As an employee, or entrepreneur or as a</a:t>
            </a:r>
            <a:r>
              <a:rPr lang="en-CA" sz="2000" spc="-30" dirty="0">
                <a:solidFill>
                  <a:srgbClr val="0D0D0D"/>
                </a:solidFill>
                <a:latin typeface="Times New Roman" panose="02020603050405020304" pitchFamily="18" charset="0"/>
                <a:cs typeface="Times New Roman" panose="02020603050405020304" pitchFamily="18" charset="0"/>
              </a:rPr>
              <a:t> manager, </a:t>
            </a:r>
            <a:r>
              <a:rPr lang="en-CA" sz="2000" spc="-10" dirty="0">
                <a:solidFill>
                  <a:srgbClr val="0D0D0D"/>
                </a:solidFill>
                <a:latin typeface="Times New Roman" panose="02020603050405020304" pitchFamily="18" charset="0"/>
                <a:cs typeface="Times New Roman" panose="02020603050405020304" pitchFamily="18" charset="0"/>
              </a:rPr>
              <a:t>you </a:t>
            </a:r>
            <a:r>
              <a:rPr lang="en-CA" sz="2000" spc="-5" dirty="0">
                <a:solidFill>
                  <a:srgbClr val="0D0D0D"/>
                </a:solidFill>
                <a:latin typeface="Times New Roman" panose="02020603050405020304" pitchFamily="18" charset="0"/>
                <a:cs typeface="Times New Roman" panose="02020603050405020304" pitchFamily="18" charset="0"/>
              </a:rPr>
              <a:t>need </a:t>
            </a:r>
            <a:r>
              <a:rPr lang="en-CA" sz="2000" spc="-15" dirty="0">
                <a:solidFill>
                  <a:srgbClr val="0D0D0D"/>
                </a:solidFill>
                <a:latin typeface="Times New Roman" panose="02020603050405020304" pitchFamily="18" charset="0"/>
                <a:cs typeface="Times New Roman" panose="02020603050405020304" pitchFamily="18" charset="0"/>
              </a:rPr>
              <a:t>to </a:t>
            </a:r>
            <a:r>
              <a:rPr lang="en-CA" sz="2000" spc="-5" dirty="0">
                <a:solidFill>
                  <a:srgbClr val="0D0D0D"/>
                </a:solidFill>
                <a:latin typeface="Times New Roman" panose="02020603050405020304" pitchFamily="18" charset="0"/>
                <a:cs typeface="Times New Roman" panose="02020603050405020304" pitchFamily="18" charset="0"/>
              </a:rPr>
              <a:t>be </a:t>
            </a:r>
            <a:r>
              <a:rPr lang="en-CA" sz="2000" spc="-10" dirty="0">
                <a:solidFill>
                  <a:srgbClr val="0D0D0D"/>
                </a:solidFill>
                <a:latin typeface="Times New Roman" panose="02020603050405020304" pitchFamily="18" charset="0"/>
                <a:cs typeface="Times New Roman" panose="02020603050405020304" pitchFamily="18" charset="0"/>
              </a:rPr>
              <a:t>sensitive </a:t>
            </a:r>
            <a:r>
              <a:rPr lang="en-CA" sz="2000" spc="-15" dirty="0">
                <a:solidFill>
                  <a:srgbClr val="0D0D0D"/>
                </a:solidFill>
                <a:latin typeface="Times New Roman" panose="02020603050405020304" pitchFamily="18" charset="0"/>
                <a:cs typeface="Times New Roman" panose="02020603050405020304" pitchFamily="18" charset="0"/>
              </a:rPr>
              <a:t>to </a:t>
            </a:r>
            <a:r>
              <a:rPr lang="en-CA" sz="2000" spc="-5" dirty="0">
                <a:solidFill>
                  <a:srgbClr val="0D0D0D"/>
                </a:solidFill>
                <a:latin typeface="Times New Roman" panose="02020603050405020304" pitchFamily="18" charset="0"/>
                <a:cs typeface="Times New Roman" panose="02020603050405020304" pitchFamily="18" charset="0"/>
              </a:rPr>
              <a:t>both </a:t>
            </a:r>
            <a:r>
              <a:rPr lang="en-CA" sz="2000" dirty="0">
                <a:solidFill>
                  <a:srgbClr val="0D0D0D"/>
                </a:solidFill>
                <a:latin typeface="Times New Roman" panose="02020603050405020304" pitchFamily="18" charset="0"/>
                <a:cs typeface="Times New Roman" panose="02020603050405020304" pitchFamily="18" charset="0"/>
              </a:rPr>
              <a:t>the </a:t>
            </a:r>
            <a:r>
              <a:rPr lang="en-CA" sz="2000" spc="-15" dirty="0">
                <a:solidFill>
                  <a:srgbClr val="0D0D0D"/>
                </a:solidFill>
                <a:latin typeface="Times New Roman" panose="02020603050405020304" pitchFamily="18" charset="0"/>
                <a:cs typeface="Times New Roman" panose="02020603050405020304" pitchFamily="18" charset="0"/>
              </a:rPr>
              <a:t>negative </a:t>
            </a:r>
            <a:r>
              <a:rPr lang="en-CA" sz="2000" dirty="0">
                <a:solidFill>
                  <a:srgbClr val="0D0D0D"/>
                </a:solidFill>
                <a:latin typeface="Times New Roman" panose="02020603050405020304" pitchFamily="18" charset="0"/>
                <a:cs typeface="Times New Roman" panose="02020603050405020304" pitchFamily="18" charset="0"/>
              </a:rPr>
              <a:t>and  </a:t>
            </a:r>
            <a:r>
              <a:rPr lang="en-CA" sz="2000" spc="-10" dirty="0">
                <a:solidFill>
                  <a:srgbClr val="0D0D0D"/>
                </a:solidFill>
                <a:latin typeface="Times New Roman" panose="02020603050405020304" pitchFamily="18" charset="0"/>
                <a:cs typeface="Times New Roman" panose="02020603050405020304" pitchFamily="18" charset="0"/>
              </a:rPr>
              <a:t>positive </a:t>
            </a:r>
            <a:r>
              <a:rPr lang="en-CA" sz="2000" dirty="0">
                <a:solidFill>
                  <a:srgbClr val="0D0D0D"/>
                </a:solidFill>
                <a:latin typeface="Times New Roman" panose="02020603050405020304" pitchFamily="18" charset="0"/>
                <a:cs typeface="Times New Roman" panose="02020603050405020304" pitchFamily="18" charset="0"/>
              </a:rPr>
              <a:t>impacts </a:t>
            </a:r>
            <a:r>
              <a:rPr lang="en-CA" sz="2000" spc="-5" dirty="0">
                <a:solidFill>
                  <a:srgbClr val="0D0D0D"/>
                </a:solidFill>
                <a:latin typeface="Times New Roman" panose="02020603050405020304" pitchFamily="18" charset="0"/>
                <a:cs typeface="Times New Roman" panose="02020603050405020304" pitchFamily="18" charset="0"/>
              </a:rPr>
              <a:t>of </a:t>
            </a:r>
            <a:r>
              <a:rPr lang="en-CA" sz="2000" spc="-10" dirty="0">
                <a:solidFill>
                  <a:srgbClr val="0D0D0D"/>
                </a:solidFill>
                <a:latin typeface="Times New Roman" panose="02020603050405020304" pitchFamily="18" charset="0"/>
                <a:cs typeface="Times New Roman" panose="02020603050405020304" pitchFamily="18" charset="0"/>
              </a:rPr>
              <a:t>information </a:t>
            </a:r>
            <a:r>
              <a:rPr lang="en-CA" sz="2000" spc="-20" dirty="0">
                <a:solidFill>
                  <a:srgbClr val="0D0D0D"/>
                </a:solidFill>
                <a:latin typeface="Times New Roman" panose="02020603050405020304" pitchFamily="18" charset="0"/>
                <a:cs typeface="Times New Roman" panose="02020603050405020304" pitchFamily="18" charset="0"/>
              </a:rPr>
              <a:t>systems for </a:t>
            </a:r>
            <a:r>
              <a:rPr lang="en-CA" sz="2000" spc="-10" dirty="0">
                <a:solidFill>
                  <a:srgbClr val="0D0D0D"/>
                </a:solidFill>
                <a:latin typeface="Times New Roman" panose="02020603050405020304" pitchFamily="18" charset="0"/>
                <a:cs typeface="Times New Roman" panose="02020603050405020304" pitchFamily="18" charset="0"/>
              </a:rPr>
              <a:t>your </a:t>
            </a:r>
            <a:r>
              <a:rPr lang="en-CA" sz="2000" spc="-5" dirty="0">
                <a:solidFill>
                  <a:srgbClr val="0D0D0D"/>
                </a:solidFill>
                <a:latin typeface="Times New Roman" panose="02020603050405020304" pitchFamily="18" charset="0"/>
                <a:cs typeface="Times New Roman" panose="02020603050405020304" pitchFamily="18" charset="0"/>
              </a:rPr>
              <a:t>firm, your employees, </a:t>
            </a:r>
            <a:r>
              <a:rPr lang="en-CA" sz="2000" dirty="0">
                <a:solidFill>
                  <a:srgbClr val="0D0D0D"/>
                </a:solidFill>
                <a:latin typeface="Times New Roman" panose="02020603050405020304" pitchFamily="18" charset="0"/>
                <a:cs typeface="Times New Roman" panose="02020603050405020304" pitchFamily="18" charset="0"/>
              </a:rPr>
              <a:t>and</a:t>
            </a:r>
            <a:r>
              <a:rPr lang="en-CA" sz="2000" spc="-25" dirty="0">
                <a:solidFill>
                  <a:srgbClr val="0D0D0D"/>
                </a:solidFill>
                <a:latin typeface="Times New Roman" panose="02020603050405020304" pitchFamily="18" charset="0"/>
                <a:cs typeface="Times New Roman" panose="02020603050405020304" pitchFamily="18" charset="0"/>
              </a:rPr>
              <a:t> your </a:t>
            </a:r>
            <a:r>
              <a:rPr lang="en-CA" sz="2000" spc="-15" dirty="0">
                <a:solidFill>
                  <a:srgbClr val="0D0D0D"/>
                </a:solidFill>
                <a:latin typeface="Times New Roman" panose="02020603050405020304" pitchFamily="18" charset="0"/>
                <a:cs typeface="Times New Roman" panose="02020603050405020304" pitchFamily="18" charset="0"/>
              </a:rPr>
              <a:t>customers. </a:t>
            </a:r>
            <a:r>
              <a:rPr lang="en-CA" sz="2000" spc="-65" dirty="0">
                <a:solidFill>
                  <a:srgbClr val="0D0D0D"/>
                </a:solidFill>
                <a:latin typeface="Times New Roman" panose="02020603050405020304" pitchFamily="18" charset="0"/>
                <a:cs typeface="Times New Roman" panose="02020603050405020304" pitchFamily="18" charset="0"/>
              </a:rPr>
              <a:t>You </a:t>
            </a:r>
            <a:r>
              <a:rPr lang="en-CA" sz="2000" dirty="0">
                <a:solidFill>
                  <a:srgbClr val="0D0D0D"/>
                </a:solidFill>
                <a:latin typeface="Times New Roman" panose="02020603050405020304" pitchFamily="18" charset="0"/>
                <a:cs typeface="Times New Roman" panose="02020603050405020304" pitchFamily="18" charset="0"/>
              </a:rPr>
              <a:t>will also </a:t>
            </a:r>
            <a:r>
              <a:rPr lang="en-CA" sz="2000" spc="-5" dirty="0">
                <a:solidFill>
                  <a:srgbClr val="0D0D0D"/>
                </a:solidFill>
                <a:latin typeface="Times New Roman" panose="02020603050405020304" pitchFamily="18" charset="0"/>
                <a:cs typeface="Times New Roman" panose="02020603050405020304" pitchFamily="18" charset="0"/>
              </a:rPr>
              <a:t>need </a:t>
            </a:r>
            <a:r>
              <a:rPr lang="en-CA" sz="2000" spc="-15" dirty="0">
                <a:solidFill>
                  <a:srgbClr val="0D0D0D"/>
                </a:solidFill>
                <a:latin typeface="Times New Roman" panose="02020603050405020304" pitchFamily="18" charset="0"/>
                <a:cs typeface="Times New Roman" panose="02020603050405020304" pitchFamily="18" charset="0"/>
              </a:rPr>
              <a:t>to </a:t>
            </a:r>
            <a:r>
              <a:rPr lang="en-CA" sz="2000" dirty="0">
                <a:solidFill>
                  <a:srgbClr val="0D0D0D"/>
                </a:solidFill>
                <a:latin typeface="Times New Roman" panose="02020603050405020304" pitchFamily="18" charset="0"/>
                <a:cs typeface="Times New Roman" panose="02020603050405020304" pitchFamily="18" charset="0"/>
              </a:rPr>
              <a:t>learn </a:t>
            </a:r>
            <a:r>
              <a:rPr lang="en-CA" sz="2000" spc="-10" dirty="0">
                <a:solidFill>
                  <a:srgbClr val="0D0D0D"/>
                </a:solidFill>
                <a:latin typeface="Times New Roman" panose="02020603050405020304" pitchFamily="18" charset="0"/>
                <a:cs typeface="Times New Roman" panose="02020603050405020304" pitchFamily="18" charset="0"/>
              </a:rPr>
              <a:t>how </a:t>
            </a:r>
            <a:r>
              <a:rPr lang="en-CA" sz="2000" spc="-15" dirty="0">
                <a:solidFill>
                  <a:srgbClr val="0D0D0D"/>
                </a:solidFill>
                <a:latin typeface="Times New Roman" panose="02020603050405020304" pitchFamily="18" charset="0"/>
                <a:cs typeface="Times New Roman" panose="02020603050405020304" pitchFamily="18" charset="0"/>
              </a:rPr>
              <a:t>to </a:t>
            </a:r>
            <a:r>
              <a:rPr lang="en-CA" sz="2000" spc="-10" dirty="0">
                <a:solidFill>
                  <a:srgbClr val="0D0D0D"/>
                </a:solidFill>
                <a:latin typeface="Times New Roman" panose="02020603050405020304" pitchFamily="18" charset="0"/>
                <a:cs typeface="Times New Roman" panose="02020603050405020304" pitchFamily="18" charset="0"/>
              </a:rPr>
              <a:t>resolve </a:t>
            </a:r>
            <a:r>
              <a:rPr lang="en-CA" sz="2000" spc="-5" dirty="0">
                <a:solidFill>
                  <a:srgbClr val="0D0D0D"/>
                </a:solidFill>
                <a:latin typeface="Times New Roman" panose="02020603050405020304" pitchFamily="18" charset="0"/>
                <a:cs typeface="Times New Roman" panose="02020603050405020304" pitchFamily="18" charset="0"/>
              </a:rPr>
              <a:t>ethical dilemmas </a:t>
            </a:r>
            <a:r>
              <a:rPr lang="en-CA" sz="2000" spc="-10" dirty="0">
                <a:solidFill>
                  <a:srgbClr val="0D0D0D"/>
                </a:solidFill>
                <a:latin typeface="Times New Roman" panose="02020603050405020304" pitchFamily="18" charset="0"/>
                <a:cs typeface="Times New Roman" panose="02020603050405020304" pitchFamily="18" charset="0"/>
              </a:rPr>
              <a:t>involving information </a:t>
            </a:r>
            <a:r>
              <a:rPr lang="en-CA" sz="2000" spc="-20" dirty="0">
                <a:solidFill>
                  <a:srgbClr val="0D0D0D"/>
                </a:solidFill>
                <a:latin typeface="Times New Roman" panose="02020603050405020304" pitchFamily="18" charset="0"/>
                <a:cs typeface="Times New Roman" panose="02020603050405020304" pitchFamily="18" charset="0"/>
              </a:rPr>
              <a:t>systems.</a:t>
            </a:r>
            <a:endParaRPr lang="en-CA" sz="2000" dirty="0">
              <a:latin typeface="Times New Roman" panose="02020603050405020304" pitchFamily="18" charset="0"/>
              <a:cs typeface="Times New Roman" panose="02020603050405020304" pitchFamily="18" charset="0"/>
            </a:endParaRPr>
          </a:p>
          <a:p>
            <a:pPr lvl="1"/>
            <a:endParaRPr lang="en-US" b="0" u="none" dirty="0"/>
          </a:p>
          <a:p>
            <a:endParaRPr lang="en-US" dirty="0"/>
          </a:p>
          <a:p>
            <a:endParaRPr lang="en-US" dirty="0"/>
          </a:p>
        </p:txBody>
      </p:sp>
    </p:spTree>
    <p:extLst>
      <p:ext uri="{BB962C8B-B14F-4D97-AF65-F5344CB8AC3E}">
        <p14:creationId xmlns:p14="http://schemas.microsoft.com/office/powerpoint/2010/main" val="24016210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DC07-F1D6-874D-9013-A410476B2D20}"/>
              </a:ext>
            </a:extLst>
          </p:cNvPr>
          <p:cNvSpPr>
            <a:spLocks noGrp="1"/>
          </p:cNvSpPr>
          <p:nvPr>
            <p:ph type="title"/>
          </p:nvPr>
        </p:nvSpPr>
        <p:spPr/>
        <p:txBody>
          <a:bodyPr>
            <a:normAutofit/>
          </a:bodyPr>
          <a:lstStyle/>
          <a:p>
            <a:r>
              <a:rPr lang="en-US" sz="4000" dirty="0"/>
              <a:t>What is a business?</a:t>
            </a:r>
          </a:p>
        </p:txBody>
      </p:sp>
      <p:sp>
        <p:nvSpPr>
          <p:cNvPr id="3" name="Date Placeholder 2">
            <a:extLst>
              <a:ext uri="{FF2B5EF4-FFF2-40B4-BE49-F238E27FC236}">
                <a16:creationId xmlns:a16="http://schemas.microsoft.com/office/drawing/2014/main" id="{1A874B6D-0813-2F4A-96F3-F27A0251CA68}"/>
              </a:ext>
            </a:extLst>
          </p:cNvPr>
          <p:cNvSpPr>
            <a:spLocks noGrp="1"/>
          </p:cNvSpPr>
          <p:nvPr>
            <p:ph type="dt" sz="half" idx="10"/>
          </p:nvPr>
        </p:nvSpPr>
        <p:spPr/>
        <p:txBody>
          <a:bodyPr/>
          <a:lstStyle/>
          <a:p>
            <a:pPr algn="r"/>
            <a:fld id="{35EA5919-6D41-0A49-A98D-07F1C3351579}" type="datetime1">
              <a:rPr lang="en-CA" smtClean="0"/>
              <a:t>2023-08-17</a:t>
            </a:fld>
            <a:endParaRPr lang="en-US" dirty="0"/>
          </a:p>
        </p:txBody>
      </p:sp>
      <p:sp>
        <p:nvSpPr>
          <p:cNvPr id="4" name="Footer Placeholder 3">
            <a:extLst>
              <a:ext uri="{FF2B5EF4-FFF2-40B4-BE49-F238E27FC236}">
                <a16:creationId xmlns:a16="http://schemas.microsoft.com/office/drawing/2014/main" id="{2301B927-9F5F-4945-B3B8-CBDC0A96A39E}"/>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1A490AC6-B1ED-FB47-A1D3-A199EBD65F75}"/>
              </a:ext>
            </a:extLst>
          </p:cNvPr>
          <p:cNvSpPr>
            <a:spLocks noGrp="1"/>
          </p:cNvSpPr>
          <p:nvPr>
            <p:ph type="sldNum" sz="quarter" idx="12"/>
          </p:nvPr>
        </p:nvSpPr>
        <p:spPr/>
        <p:txBody>
          <a:bodyPr/>
          <a:lstStyle/>
          <a:p>
            <a:fld id="{F4A33BF1-F1E9-E647-AFA6-03F361898012}" type="slidenum">
              <a:rPr lang="en-GB" smtClean="0"/>
              <a:pPr/>
              <a:t>3</a:t>
            </a:fld>
            <a:endParaRPr lang="en-GB"/>
          </a:p>
        </p:txBody>
      </p:sp>
      <p:sp>
        <p:nvSpPr>
          <p:cNvPr id="6" name="Content Placeholder 5">
            <a:extLst>
              <a:ext uri="{FF2B5EF4-FFF2-40B4-BE49-F238E27FC236}">
                <a16:creationId xmlns:a16="http://schemas.microsoft.com/office/drawing/2014/main" id="{D999E195-9174-724B-BA29-81CBFCF3E7F2}"/>
              </a:ext>
            </a:extLst>
          </p:cNvPr>
          <p:cNvSpPr>
            <a:spLocks noGrp="1"/>
          </p:cNvSpPr>
          <p:nvPr>
            <p:ph sz="quarter" idx="1"/>
          </p:nvPr>
        </p:nvSpPr>
        <p:spPr/>
        <p:txBody>
          <a:bodyPr/>
          <a:lstStyle/>
          <a:p>
            <a:pPr marL="180975" marR="3810" indent="-171450">
              <a:lnSpc>
                <a:spcPct val="99000"/>
              </a:lnSpc>
              <a:spcBef>
                <a:spcPts val="94"/>
              </a:spcBef>
            </a:pPr>
            <a:r>
              <a:rPr lang="en-CA" sz="2800" dirty="0"/>
              <a:t>An organization that produces or sells goods or services to satisfy the needs, wants and demands of consumers</a:t>
            </a:r>
          </a:p>
          <a:p>
            <a:pPr marL="180975" marR="3810" indent="-171450">
              <a:lnSpc>
                <a:spcPct val="99000"/>
              </a:lnSpc>
              <a:spcBef>
                <a:spcPts val="94"/>
              </a:spcBef>
            </a:pPr>
            <a:endParaRPr lang="en-CA" sz="2800" dirty="0"/>
          </a:p>
          <a:p>
            <a:pPr marL="180975" marR="3810" indent="-171450">
              <a:lnSpc>
                <a:spcPct val="99000"/>
              </a:lnSpc>
              <a:spcBef>
                <a:spcPts val="94"/>
              </a:spcBef>
            </a:pPr>
            <a:r>
              <a:rPr lang="en-CA" sz="2800" dirty="0"/>
              <a:t>Any commercial activity that seeks profit by providing goods and services to others in exchange for money</a:t>
            </a:r>
          </a:p>
        </p:txBody>
      </p:sp>
      <p:grpSp>
        <p:nvGrpSpPr>
          <p:cNvPr id="13" name="Group 12">
            <a:extLst>
              <a:ext uri="{FF2B5EF4-FFF2-40B4-BE49-F238E27FC236}">
                <a16:creationId xmlns:a16="http://schemas.microsoft.com/office/drawing/2014/main" id="{A7248CBB-8064-F743-801A-8DBC64BE6991}"/>
              </a:ext>
            </a:extLst>
          </p:cNvPr>
          <p:cNvGrpSpPr/>
          <p:nvPr/>
        </p:nvGrpSpPr>
        <p:grpSpPr>
          <a:xfrm>
            <a:off x="377952" y="5040379"/>
            <a:ext cx="5029526" cy="1110574"/>
            <a:chOff x="377952" y="5040379"/>
            <a:chExt cx="5029526" cy="1110574"/>
          </a:xfrm>
        </p:grpSpPr>
        <p:sp>
          <p:nvSpPr>
            <p:cNvPr id="7" name="object 5">
              <a:extLst>
                <a:ext uri="{FF2B5EF4-FFF2-40B4-BE49-F238E27FC236}">
                  <a16:creationId xmlns:a16="http://schemas.microsoft.com/office/drawing/2014/main" id="{ECFECC40-74C8-0349-BACE-1880EE162C66}"/>
                </a:ext>
              </a:extLst>
            </p:cNvPr>
            <p:cNvSpPr>
              <a:spLocks noChangeAspect="1"/>
            </p:cNvSpPr>
            <p:nvPr/>
          </p:nvSpPr>
          <p:spPr>
            <a:xfrm>
              <a:off x="377952" y="5079177"/>
              <a:ext cx="835478" cy="1071776"/>
            </a:xfrm>
            <a:prstGeom prst="rect">
              <a:avLst/>
            </a:prstGeom>
            <a:blipFill>
              <a:blip r:embed="rId3"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22ADFDC6-806B-DA44-A424-8EC8C9144961}"/>
                </a:ext>
              </a:extLst>
            </p:cNvPr>
            <p:cNvSpPr>
              <a:spLocks noChangeAspect="1"/>
            </p:cNvSpPr>
            <p:nvPr/>
          </p:nvSpPr>
          <p:spPr>
            <a:xfrm>
              <a:off x="1213430" y="5079177"/>
              <a:ext cx="835478" cy="1071776"/>
            </a:xfrm>
            <a:prstGeom prst="rect">
              <a:avLst/>
            </a:prstGeom>
            <a:blipFill>
              <a:blip r:embed="rId3"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377C17F2-3757-8641-9635-AC689EC1FB8C}"/>
                </a:ext>
              </a:extLst>
            </p:cNvPr>
            <p:cNvSpPr>
              <a:spLocks noChangeAspect="1"/>
            </p:cNvSpPr>
            <p:nvPr/>
          </p:nvSpPr>
          <p:spPr>
            <a:xfrm>
              <a:off x="2048908" y="5059778"/>
              <a:ext cx="835478" cy="1071776"/>
            </a:xfrm>
            <a:prstGeom prst="rect">
              <a:avLst/>
            </a:prstGeom>
            <a:blipFill>
              <a:blip r:embed="rId3" cstate="print"/>
              <a:stretch>
                <a:fillRect/>
              </a:stretch>
            </a:blipFill>
          </p:spPr>
          <p:txBody>
            <a:bodyPr wrap="square" lIns="0" tIns="0" rIns="0" bIns="0" rtlCol="0"/>
            <a:lstStyle/>
            <a:p>
              <a:endParaRPr/>
            </a:p>
          </p:txBody>
        </p:sp>
        <p:sp>
          <p:nvSpPr>
            <p:cNvPr id="10" name="object 5">
              <a:extLst>
                <a:ext uri="{FF2B5EF4-FFF2-40B4-BE49-F238E27FC236}">
                  <a16:creationId xmlns:a16="http://schemas.microsoft.com/office/drawing/2014/main" id="{CB86D7A2-B1DD-2A4D-B1CE-C2FB81E8929A}"/>
                </a:ext>
              </a:extLst>
            </p:cNvPr>
            <p:cNvSpPr>
              <a:spLocks noChangeAspect="1"/>
            </p:cNvSpPr>
            <p:nvPr/>
          </p:nvSpPr>
          <p:spPr>
            <a:xfrm>
              <a:off x="2884386" y="5059778"/>
              <a:ext cx="835478" cy="1071776"/>
            </a:xfrm>
            <a:prstGeom prst="rect">
              <a:avLst/>
            </a:prstGeom>
            <a:blipFill>
              <a:blip r:embed="rId3" cstate="print"/>
              <a:stretch>
                <a:fillRect/>
              </a:stretch>
            </a:blipFill>
          </p:spPr>
          <p:txBody>
            <a:bodyPr wrap="square" lIns="0" tIns="0" rIns="0" bIns="0" rtlCol="0"/>
            <a:lstStyle/>
            <a:p>
              <a:endParaRPr/>
            </a:p>
          </p:txBody>
        </p:sp>
        <p:sp>
          <p:nvSpPr>
            <p:cNvPr id="11" name="object 5">
              <a:extLst>
                <a:ext uri="{FF2B5EF4-FFF2-40B4-BE49-F238E27FC236}">
                  <a16:creationId xmlns:a16="http://schemas.microsoft.com/office/drawing/2014/main" id="{786FF472-EF12-AD48-87BC-C892CA628888}"/>
                </a:ext>
              </a:extLst>
            </p:cNvPr>
            <p:cNvSpPr>
              <a:spLocks noChangeAspect="1"/>
            </p:cNvSpPr>
            <p:nvPr/>
          </p:nvSpPr>
          <p:spPr>
            <a:xfrm>
              <a:off x="3719864" y="5040379"/>
              <a:ext cx="835478" cy="1071776"/>
            </a:xfrm>
            <a:prstGeom prst="rect">
              <a:avLst/>
            </a:prstGeom>
            <a:blipFill>
              <a:blip r:embed="rId3" cstate="print"/>
              <a:stretch>
                <a:fillRect/>
              </a:stretch>
            </a:blipFill>
          </p:spPr>
          <p:txBody>
            <a:bodyPr wrap="square" lIns="0" tIns="0" rIns="0" bIns="0" rtlCol="0"/>
            <a:lstStyle/>
            <a:p>
              <a:endParaRPr/>
            </a:p>
          </p:txBody>
        </p:sp>
        <p:sp>
          <p:nvSpPr>
            <p:cNvPr id="12" name="object 5">
              <a:extLst>
                <a:ext uri="{FF2B5EF4-FFF2-40B4-BE49-F238E27FC236}">
                  <a16:creationId xmlns:a16="http://schemas.microsoft.com/office/drawing/2014/main" id="{FCEC9DC8-EAE0-E34C-9B26-105B12021C31}"/>
                </a:ext>
              </a:extLst>
            </p:cNvPr>
            <p:cNvSpPr>
              <a:spLocks noChangeAspect="1"/>
            </p:cNvSpPr>
            <p:nvPr/>
          </p:nvSpPr>
          <p:spPr>
            <a:xfrm>
              <a:off x="4572000" y="5040379"/>
              <a:ext cx="835478" cy="1071776"/>
            </a:xfrm>
            <a:prstGeom prst="rect">
              <a:avLst/>
            </a:prstGeom>
            <a:blipFill>
              <a:blip r:embed="rId3" cstate="print"/>
              <a:stretch>
                <a:fillRect/>
              </a:stretch>
            </a:blipFill>
          </p:spPr>
          <p:txBody>
            <a:bodyPr wrap="square" lIns="0" tIns="0" rIns="0" bIns="0" rtlCol="0"/>
            <a:lstStyle/>
            <a:p>
              <a:endParaRPr/>
            </a:p>
          </p:txBody>
        </p:sp>
      </p:grpSp>
      <p:sp>
        <p:nvSpPr>
          <p:cNvPr id="15" name="object 5">
            <a:extLst>
              <a:ext uri="{FF2B5EF4-FFF2-40B4-BE49-F238E27FC236}">
                <a16:creationId xmlns:a16="http://schemas.microsoft.com/office/drawing/2014/main" id="{AC448BB4-33B1-224B-8E5C-5730143A4724}"/>
              </a:ext>
            </a:extLst>
          </p:cNvPr>
          <p:cNvSpPr>
            <a:spLocks noChangeAspect="1"/>
          </p:cNvSpPr>
          <p:nvPr/>
        </p:nvSpPr>
        <p:spPr>
          <a:xfrm>
            <a:off x="5390820" y="5040379"/>
            <a:ext cx="835478" cy="1071776"/>
          </a:xfrm>
          <a:prstGeom prst="rect">
            <a:avLst/>
          </a:prstGeom>
          <a:blipFill>
            <a:blip r:embed="rId3" cstate="print"/>
            <a:stretch>
              <a:fillRect/>
            </a:stretch>
          </a:blipFill>
        </p:spPr>
        <p:txBody>
          <a:bodyPr wrap="square" lIns="0" tIns="0" rIns="0" bIns="0" rtlCol="0"/>
          <a:lstStyle/>
          <a:p>
            <a:endParaRPr/>
          </a:p>
        </p:txBody>
      </p:sp>
      <p:sp>
        <p:nvSpPr>
          <p:cNvPr id="16" name="object 5">
            <a:extLst>
              <a:ext uri="{FF2B5EF4-FFF2-40B4-BE49-F238E27FC236}">
                <a16:creationId xmlns:a16="http://schemas.microsoft.com/office/drawing/2014/main" id="{04D8F0AD-6CE0-394C-8893-B59ED0ABA086}"/>
              </a:ext>
            </a:extLst>
          </p:cNvPr>
          <p:cNvSpPr>
            <a:spLocks noChangeAspect="1"/>
          </p:cNvSpPr>
          <p:nvPr/>
        </p:nvSpPr>
        <p:spPr>
          <a:xfrm>
            <a:off x="6226298" y="5040379"/>
            <a:ext cx="835478" cy="1071776"/>
          </a:xfrm>
          <a:prstGeom prst="rect">
            <a:avLst/>
          </a:prstGeom>
          <a:blipFill>
            <a:blip r:embed="rId3"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0481B6AE-293B-E848-8190-5A352DBE176D}"/>
              </a:ext>
            </a:extLst>
          </p:cNvPr>
          <p:cNvSpPr>
            <a:spLocks noChangeAspect="1"/>
          </p:cNvSpPr>
          <p:nvPr/>
        </p:nvSpPr>
        <p:spPr>
          <a:xfrm>
            <a:off x="7061776" y="5020980"/>
            <a:ext cx="835478" cy="1071776"/>
          </a:xfrm>
          <a:prstGeom prst="rect">
            <a:avLst/>
          </a:prstGeom>
          <a:blipFill>
            <a:blip r:embed="rId3" cstate="print"/>
            <a:stretch>
              <a:fillRect/>
            </a:stretch>
          </a:blipFill>
        </p:spPr>
        <p:txBody>
          <a:bodyPr wrap="square" lIns="0" tIns="0" rIns="0" bIns="0" rtlCol="0"/>
          <a:lstStyle/>
          <a:p>
            <a:endParaRPr/>
          </a:p>
        </p:txBody>
      </p:sp>
      <p:sp>
        <p:nvSpPr>
          <p:cNvPr id="18" name="object 5">
            <a:extLst>
              <a:ext uri="{FF2B5EF4-FFF2-40B4-BE49-F238E27FC236}">
                <a16:creationId xmlns:a16="http://schemas.microsoft.com/office/drawing/2014/main" id="{0F76DFF6-227B-1A4B-87A7-ED020805D182}"/>
              </a:ext>
            </a:extLst>
          </p:cNvPr>
          <p:cNvSpPr>
            <a:spLocks noChangeAspect="1"/>
          </p:cNvSpPr>
          <p:nvPr/>
        </p:nvSpPr>
        <p:spPr>
          <a:xfrm>
            <a:off x="7897254" y="5020980"/>
            <a:ext cx="835478" cy="107177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0193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D892-CB7C-472B-8400-A69D1F421814}"/>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A7C1D15A-B06D-470A-863A-BE051865FB66}"/>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75360479-2FBC-4CD3-9F51-C219CEDB4320}"/>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67754AC5-AF27-43C7-A152-7E6196051EFE}"/>
              </a:ext>
            </a:extLst>
          </p:cNvPr>
          <p:cNvSpPr>
            <a:spLocks noGrp="1"/>
          </p:cNvSpPr>
          <p:nvPr>
            <p:ph type="sldNum" sz="quarter" idx="12"/>
          </p:nvPr>
        </p:nvSpPr>
        <p:spPr/>
        <p:txBody>
          <a:bodyPr/>
          <a:lstStyle/>
          <a:p>
            <a:fld id="{F4A33BF1-F1E9-E647-AFA6-03F361898012}" type="slidenum">
              <a:rPr lang="en-GB" smtClean="0"/>
              <a:pPr/>
              <a:t>4</a:t>
            </a:fld>
            <a:endParaRPr lang="en-GB"/>
          </a:p>
        </p:txBody>
      </p:sp>
      <p:sp>
        <p:nvSpPr>
          <p:cNvPr id="6" name="Content Placeholder 5">
            <a:extLst>
              <a:ext uri="{FF2B5EF4-FFF2-40B4-BE49-F238E27FC236}">
                <a16:creationId xmlns:a16="http://schemas.microsoft.com/office/drawing/2014/main" id="{B39EB203-10ED-40FE-BA54-F030A50934C8}"/>
              </a:ext>
            </a:extLst>
          </p:cNvPr>
          <p:cNvSpPr>
            <a:spLocks noGrp="1"/>
          </p:cNvSpPr>
          <p:nvPr>
            <p:ph sz="quarter" idx="1"/>
          </p:nvPr>
        </p:nvSpPr>
        <p:spPr/>
        <p:txBody>
          <a:bodyPr/>
          <a:lstStyle/>
          <a:p>
            <a:pPr marL="180975" marR="3810" lvl="0" indent="-171450" algn="l" defTabSz="914400" rtl="0" eaLnBrk="0" fontAlgn="base" latinLnBrk="0" hangingPunct="0">
              <a:lnSpc>
                <a:spcPct val="99000"/>
              </a:lnSpc>
              <a:spcBef>
                <a:spcPts val="94"/>
              </a:spcBef>
              <a:spcAft>
                <a:spcPct val="0"/>
              </a:spcAft>
              <a:buClrTx/>
              <a:buSzTx/>
              <a:buFontTx/>
              <a:buNone/>
              <a:tabLst/>
              <a:defRPr/>
            </a:pPr>
            <a:r>
              <a:rPr lang="en-CA" dirty="0">
                <a:latin typeface="Times New Roman" panose="02020603050405020304" pitchFamily="18" charset="0"/>
                <a:cs typeface="Times New Roman" panose="02020603050405020304" pitchFamily="18" charset="0"/>
              </a:rPr>
              <a:t>A business can be defined as </a:t>
            </a:r>
          </a:p>
          <a:p>
            <a:pPr marL="180975" marR="3810" lvl="0" indent="-171450" algn="l" defTabSz="914400" rtl="0" eaLnBrk="0" fontAlgn="base" latinLnBrk="0" hangingPunct="0">
              <a:lnSpc>
                <a:spcPct val="99000"/>
              </a:lnSpc>
              <a:spcBef>
                <a:spcPts val="94"/>
              </a:spcBef>
              <a:spcAft>
                <a:spcPct val="0"/>
              </a:spcAft>
              <a:buClrTx/>
              <a:buSzTx/>
              <a:buFontTx/>
              <a:buNone/>
              <a:tabLst/>
              <a:defRPr/>
            </a:pPr>
            <a:r>
              <a:rPr lang="en-CA" dirty="0">
                <a:latin typeface="Times New Roman" panose="02020603050405020304" pitchFamily="18" charset="0"/>
                <a:cs typeface="Times New Roman" panose="02020603050405020304" pitchFamily="18" charset="0"/>
              </a:rPr>
              <a:t>an organization that produces or sells goods or services to satisfy the needs, wants and demands of consumers.</a:t>
            </a:r>
          </a:p>
          <a:p>
            <a:pPr marL="180975" marR="3810" lvl="0" indent="-171450" algn="l" defTabSz="914400" rtl="0" eaLnBrk="0" fontAlgn="base" latinLnBrk="0" hangingPunct="0">
              <a:lnSpc>
                <a:spcPct val="99000"/>
              </a:lnSpc>
              <a:spcBef>
                <a:spcPts val="94"/>
              </a:spcBef>
              <a:spcAft>
                <a:spcPct val="0"/>
              </a:spcAft>
              <a:buClrTx/>
              <a:buSzTx/>
              <a:buFontTx/>
              <a:buNone/>
              <a:tabLst/>
              <a:defRPr/>
            </a:pPr>
            <a:r>
              <a:rPr lang="en-CA" dirty="0">
                <a:latin typeface="Times New Roman" panose="02020603050405020304" pitchFamily="18" charset="0"/>
                <a:cs typeface="Times New Roman" panose="02020603050405020304" pitchFamily="18" charset="0"/>
              </a:rPr>
              <a:t>OR as</a:t>
            </a:r>
          </a:p>
          <a:p>
            <a:pPr marL="180975" marR="3810" indent="-171450">
              <a:lnSpc>
                <a:spcPct val="99000"/>
              </a:lnSpc>
              <a:spcBef>
                <a:spcPts val="94"/>
              </a:spcBef>
            </a:pPr>
            <a:r>
              <a:rPr lang="en-CA" sz="2400" b="0" kern="1200" dirty="0">
                <a:solidFill>
                  <a:schemeClr val="tx1"/>
                </a:solidFill>
                <a:latin typeface="Times New Roman" panose="02020603050405020304" pitchFamily="18" charset="0"/>
                <a:ea typeface="+mn-ea"/>
                <a:cs typeface="Times New Roman" panose="02020603050405020304" pitchFamily="18" charset="0"/>
              </a:rPr>
              <a:t>Any commercial activity that seeks profit by providing goods and services to others in exchange for money.</a:t>
            </a:r>
          </a:p>
          <a:p>
            <a:pPr marL="9525"/>
            <a:r>
              <a:rPr lang="en-CA" b="1" spc="-4" dirty="0">
                <a:solidFill>
                  <a:srgbClr val="595959"/>
                </a:solidFill>
                <a:latin typeface="Times New Roman" panose="02020603050405020304" pitchFamily="18" charset="0"/>
                <a:cs typeface="Times New Roman" panose="02020603050405020304" pitchFamily="18" charset="0"/>
              </a:rPr>
              <a:t>Goods are </a:t>
            </a:r>
            <a:r>
              <a:rPr lang="en-CA" spc="-8" dirty="0">
                <a:solidFill>
                  <a:srgbClr val="595959"/>
                </a:solidFill>
                <a:latin typeface="Times New Roman" panose="02020603050405020304" pitchFamily="18" charset="0"/>
                <a:cs typeface="Times New Roman" panose="02020603050405020304" pitchFamily="18" charset="0"/>
              </a:rPr>
              <a:t>physical </a:t>
            </a:r>
            <a:r>
              <a:rPr lang="en-CA" spc="-11" dirty="0">
                <a:solidFill>
                  <a:srgbClr val="595959"/>
                </a:solidFill>
                <a:latin typeface="Times New Roman" panose="02020603050405020304" pitchFamily="18" charset="0"/>
                <a:cs typeface="Times New Roman" panose="02020603050405020304" pitchFamily="18" charset="0"/>
              </a:rPr>
              <a:t>products, and </a:t>
            </a:r>
            <a:r>
              <a:rPr lang="en-CA" b="1" spc="11" dirty="0">
                <a:solidFill>
                  <a:srgbClr val="595959"/>
                </a:solidFill>
                <a:latin typeface="Times New Roman" panose="02020603050405020304" pitchFamily="18" charset="0"/>
                <a:cs typeface="Times New Roman" panose="02020603050405020304" pitchFamily="18" charset="0"/>
              </a:rPr>
              <a:t>Services are </a:t>
            </a:r>
            <a:r>
              <a:rPr lang="en-CA" dirty="0">
                <a:solidFill>
                  <a:srgbClr val="595959"/>
                </a:solidFill>
                <a:latin typeface="Times New Roman" panose="02020603050405020304" pitchFamily="18" charset="0"/>
                <a:cs typeface="Times New Roman" panose="02020603050405020304" pitchFamily="18" charset="0"/>
              </a:rPr>
              <a:t>tasks </a:t>
            </a:r>
            <a:r>
              <a:rPr lang="en-CA" spc="-4" dirty="0">
                <a:solidFill>
                  <a:srgbClr val="595959"/>
                </a:solidFill>
                <a:latin typeface="Times New Roman" panose="02020603050405020304" pitchFamily="18" charset="0"/>
                <a:cs typeface="Times New Roman" panose="02020603050405020304" pitchFamily="18" charset="0"/>
              </a:rPr>
              <a:t>that businesses </a:t>
            </a:r>
            <a:r>
              <a:rPr lang="en-CA" spc="4" dirty="0">
                <a:solidFill>
                  <a:srgbClr val="595959"/>
                </a:solidFill>
                <a:latin typeface="Times New Roman" panose="02020603050405020304" pitchFamily="18" charset="0"/>
                <a:cs typeface="Times New Roman" panose="02020603050405020304" pitchFamily="18" charset="0"/>
              </a:rPr>
              <a:t>perform </a:t>
            </a:r>
            <a:r>
              <a:rPr lang="en-CA" spc="8" dirty="0">
                <a:solidFill>
                  <a:srgbClr val="595959"/>
                </a:solidFill>
                <a:latin typeface="Times New Roman" panose="02020603050405020304" pitchFamily="18" charset="0"/>
                <a:cs typeface="Times New Roman" panose="02020603050405020304" pitchFamily="18" charset="0"/>
              </a:rPr>
              <a:t>for </a:t>
            </a:r>
            <a:r>
              <a:rPr lang="en-CA" spc="-4" dirty="0">
                <a:solidFill>
                  <a:srgbClr val="595959"/>
                </a:solidFill>
                <a:latin typeface="Times New Roman" panose="02020603050405020304" pitchFamily="18" charset="0"/>
                <a:cs typeface="Times New Roman" panose="02020603050405020304" pitchFamily="18" charset="0"/>
              </a:rPr>
              <a:t>consumers. Profit is </a:t>
            </a:r>
            <a:r>
              <a:rPr lang="en-CA" sz="2400" b="0" kern="1200" dirty="0">
                <a:solidFill>
                  <a:schemeClr val="tx1"/>
                </a:solidFill>
                <a:latin typeface="Times New Roman" panose="02020603050405020304" pitchFamily="18" charset="0"/>
                <a:ea typeface="+mn-ea"/>
                <a:cs typeface="Times New Roman" panose="02020603050405020304" pitchFamily="18" charset="0"/>
              </a:rPr>
              <a:t>money left over after a business has paid the cost of providing its goods or services. One goal may be to make a profit.</a:t>
            </a:r>
            <a:endParaRPr lang="en-CA" spc="-4" dirty="0">
              <a:solidFill>
                <a:srgbClr val="595959"/>
              </a:solidFill>
              <a:latin typeface="Times New Roman" panose="02020603050405020304" pitchFamily="18" charset="0"/>
              <a:cs typeface="Times New Roman" panose="02020603050405020304" pitchFamily="18" charset="0"/>
            </a:endParaRPr>
          </a:p>
          <a:p>
            <a:pPr marL="9525"/>
            <a:endParaRPr lang="en-CA" spc="-4" dirty="0">
              <a:solidFill>
                <a:srgbClr val="595959"/>
              </a:solidFill>
              <a:latin typeface="Times New Roman" panose="02020603050405020304" pitchFamily="18" charset="0"/>
              <a:cs typeface="Times New Roman" panose="02020603050405020304" pitchFamily="18" charset="0"/>
            </a:endParaRPr>
          </a:p>
          <a:p>
            <a:pPr marL="9525"/>
            <a:r>
              <a:rPr lang="en-CA" spc="-4" dirty="0">
                <a:solidFill>
                  <a:srgbClr val="595959"/>
                </a:solidFill>
                <a:latin typeface="Times New Roman" panose="02020603050405020304" pitchFamily="18" charset="0"/>
                <a:cs typeface="Times New Roman" panose="02020603050405020304" pitchFamily="18" charset="0"/>
              </a:rPr>
              <a:t>Note that the consumers may be other businesses.</a:t>
            </a:r>
            <a:endParaRPr lang="en-US" dirty="0"/>
          </a:p>
          <a:p>
            <a:endParaRPr lang="en-US" dirty="0"/>
          </a:p>
        </p:txBody>
      </p:sp>
    </p:spTree>
    <p:extLst>
      <p:ext uri="{BB962C8B-B14F-4D97-AF65-F5344CB8AC3E}">
        <p14:creationId xmlns:p14="http://schemas.microsoft.com/office/powerpoint/2010/main" val="42848782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E7FC-222C-C846-91E6-D5931DCD2BC9}"/>
              </a:ext>
            </a:extLst>
          </p:cNvPr>
          <p:cNvSpPr>
            <a:spLocks noGrp="1"/>
          </p:cNvSpPr>
          <p:nvPr>
            <p:ph type="title"/>
          </p:nvPr>
        </p:nvSpPr>
        <p:spPr/>
        <p:txBody>
          <a:bodyPr>
            <a:normAutofit/>
          </a:bodyPr>
          <a:lstStyle/>
          <a:p>
            <a:r>
              <a:rPr lang="en-US" sz="4000" dirty="0"/>
              <a:t>Profit, Non-profit, Not-for-profit</a:t>
            </a:r>
          </a:p>
        </p:txBody>
      </p:sp>
      <p:sp>
        <p:nvSpPr>
          <p:cNvPr id="3" name="Date Placeholder 2">
            <a:extLst>
              <a:ext uri="{FF2B5EF4-FFF2-40B4-BE49-F238E27FC236}">
                <a16:creationId xmlns:a16="http://schemas.microsoft.com/office/drawing/2014/main" id="{FD5D6ED3-C54C-EA42-8065-8CF2FB342E6B}"/>
              </a:ext>
            </a:extLst>
          </p:cNvPr>
          <p:cNvSpPr>
            <a:spLocks noGrp="1"/>
          </p:cNvSpPr>
          <p:nvPr>
            <p:ph type="dt" sz="half" idx="10"/>
          </p:nvPr>
        </p:nvSpPr>
        <p:spPr/>
        <p:txBody>
          <a:bodyPr/>
          <a:lstStyle/>
          <a:p>
            <a:pPr algn="r"/>
            <a:fld id="{DD91E6C0-D8BA-244A-AABF-20D4E5E2CB34}" type="datetime1">
              <a:rPr lang="en-CA" smtClean="0"/>
              <a:t>2023-08-17</a:t>
            </a:fld>
            <a:endParaRPr lang="en-US" dirty="0"/>
          </a:p>
        </p:txBody>
      </p:sp>
      <p:sp>
        <p:nvSpPr>
          <p:cNvPr id="4" name="Footer Placeholder 3">
            <a:extLst>
              <a:ext uri="{FF2B5EF4-FFF2-40B4-BE49-F238E27FC236}">
                <a16:creationId xmlns:a16="http://schemas.microsoft.com/office/drawing/2014/main" id="{3CF10A57-00F6-734C-81D5-5710870E9021}"/>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500DD8A4-C004-EF49-9602-452C96AD3BB3}"/>
              </a:ext>
            </a:extLst>
          </p:cNvPr>
          <p:cNvSpPr>
            <a:spLocks noGrp="1"/>
          </p:cNvSpPr>
          <p:nvPr>
            <p:ph type="sldNum" sz="quarter" idx="12"/>
          </p:nvPr>
        </p:nvSpPr>
        <p:spPr/>
        <p:txBody>
          <a:bodyPr/>
          <a:lstStyle/>
          <a:p>
            <a:fld id="{F4A33BF1-F1E9-E647-AFA6-03F361898012}" type="slidenum">
              <a:rPr lang="en-GB" smtClean="0"/>
              <a:pPr/>
              <a:t>5</a:t>
            </a:fld>
            <a:endParaRPr lang="en-GB"/>
          </a:p>
        </p:txBody>
      </p:sp>
      <p:sp>
        <p:nvSpPr>
          <p:cNvPr id="6" name="Content Placeholder 5">
            <a:extLst>
              <a:ext uri="{FF2B5EF4-FFF2-40B4-BE49-F238E27FC236}">
                <a16:creationId xmlns:a16="http://schemas.microsoft.com/office/drawing/2014/main" id="{57D5ADEF-7D6D-644B-872F-3FF6BFE0401A}"/>
              </a:ext>
            </a:extLst>
          </p:cNvPr>
          <p:cNvSpPr>
            <a:spLocks noGrp="1"/>
          </p:cNvSpPr>
          <p:nvPr>
            <p:ph sz="quarter" idx="1"/>
          </p:nvPr>
        </p:nvSpPr>
        <p:spPr/>
        <p:txBody>
          <a:bodyPr/>
          <a:lstStyle/>
          <a:p>
            <a:r>
              <a:rPr lang="en-US" sz="3200" dirty="0"/>
              <a:t>Profit</a:t>
            </a:r>
          </a:p>
          <a:p>
            <a:r>
              <a:rPr lang="en-US" sz="2800" dirty="0"/>
              <a:t>	Profit (or loss) = Revenue – Expenses and Costs</a:t>
            </a:r>
          </a:p>
          <a:p>
            <a:endParaRPr lang="en-US" sz="2800" dirty="0"/>
          </a:p>
          <a:p>
            <a:r>
              <a:rPr lang="en-US" sz="3200" dirty="0"/>
              <a:t>Non-profit</a:t>
            </a:r>
          </a:p>
          <a:p>
            <a:endParaRPr lang="en-US" sz="3200" dirty="0"/>
          </a:p>
          <a:p>
            <a:r>
              <a:rPr lang="en-US" sz="3200" dirty="0"/>
              <a:t>Not-for-profit</a:t>
            </a:r>
          </a:p>
        </p:txBody>
      </p:sp>
    </p:spTree>
    <p:extLst>
      <p:ext uri="{BB962C8B-B14F-4D97-AF65-F5344CB8AC3E}">
        <p14:creationId xmlns:p14="http://schemas.microsoft.com/office/powerpoint/2010/main" val="4248575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4BAB-609C-42A0-A5F7-401F2A5158B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E4BFC449-BB74-4A3F-B492-3412C0B41DDF}"/>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5453B2B8-6ED5-4EF7-BA00-3BBBD21A9C62}"/>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F103BE03-198C-4D53-AA2D-D727F5FF7128}"/>
              </a:ext>
            </a:extLst>
          </p:cNvPr>
          <p:cNvSpPr>
            <a:spLocks noGrp="1"/>
          </p:cNvSpPr>
          <p:nvPr>
            <p:ph type="sldNum" sz="quarter" idx="12"/>
          </p:nvPr>
        </p:nvSpPr>
        <p:spPr/>
        <p:txBody>
          <a:bodyPr/>
          <a:lstStyle/>
          <a:p>
            <a:fld id="{F4A33BF1-F1E9-E647-AFA6-03F361898012}" type="slidenum">
              <a:rPr lang="en-GB" smtClean="0"/>
              <a:pPr/>
              <a:t>6</a:t>
            </a:fld>
            <a:endParaRPr lang="en-GB"/>
          </a:p>
        </p:txBody>
      </p:sp>
      <p:sp>
        <p:nvSpPr>
          <p:cNvPr id="6" name="Content Placeholder 5">
            <a:extLst>
              <a:ext uri="{FF2B5EF4-FFF2-40B4-BE49-F238E27FC236}">
                <a16:creationId xmlns:a16="http://schemas.microsoft.com/office/drawing/2014/main" id="{E50DD0F7-0BE2-4C1F-841A-116ED8C51F66}"/>
              </a:ext>
            </a:extLst>
          </p:cNvPr>
          <p:cNvSpPr>
            <a:spLocks noGrp="1"/>
          </p:cNvSpPr>
          <p:nvPr>
            <p:ph sz="quarter" idx="1"/>
          </p:nvPr>
        </p:nvSpPr>
        <p:spPr/>
        <p:txBody>
          <a:bodyPr>
            <a:normAutofit fontScale="55000" lnSpcReduction="20000"/>
          </a:bodyPr>
          <a:lstStyle/>
          <a:p>
            <a:r>
              <a:rPr lang="en-US" b="0" dirty="0"/>
              <a:t>There are many ways of classifying businesses. We will now take a look at some of the different ways businesses and organizations are structured. It will become important for you to be able to place the business you are trying to help within a classification, so that you can identify some characteristics of the business – without having to pester your client for what to him or her are obvious details.</a:t>
            </a:r>
          </a:p>
          <a:p>
            <a:endParaRPr lang="en-US" b="1" dirty="0"/>
          </a:p>
          <a:p>
            <a:r>
              <a:rPr lang="en-US" b="0" dirty="0"/>
              <a:t>One of the ways of looking at businesses and organizations is to see if they are trying to make a profit or not.</a:t>
            </a:r>
          </a:p>
          <a:p>
            <a:r>
              <a:rPr lang="en-US" b="0" dirty="0"/>
              <a:t>What is meant by “profit”?</a:t>
            </a:r>
          </a:p>
          <a:p>
            <a:r>
              <a:rPr lang="en-US" b="1" dirty="0"/>
              <a:t>A For Profit </a:t>
            </a:r>
            <a:r>
              <a:rPr lang="en-US" b="0" dirty="0"/>
              <a:t>organization’s goal </a:t>
            </a:r>
            <a:r>
              <a:rPr lang="en-US" dirty="0"/>
              <a:t>is to make a profit by supplying goods or services to meet the demands of its clients or customers.</a:t>
            </a:r>
          </a:p>
          <a:p>
            <a:r>
              <a:rPr lang="en-US" b="0" dirty="0"/>
              <a:t>To determine whether a profit has been made, the following formula is used: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000" b="0" dirty="0"/>
              <a:t>Profit (or loss) = Revenue – Expenses and Costs</a:t>
            </a:r>
          </a:p>
          <a:p>
            <a:r>
              <a:rPr lang="en-US" b="0" dirty="0"/>
              <a:t>What are some examples of revenue?</a:t>
            </a:r>
          </a:p>
          <a:p>
            <a:r>
              <a:rPr lang="en-US" b="0" dirty="0"/>
              <a:t>	Fees, sales of goods</a:t>
            </a:r>
          </a:p>
          <a:p>
            <a:r>
              <a:rPr lang="en-US" b="0" dirty="0"/>
              <a:t>What is the difference between expenses and costs</a:t>
            </a:r>
          </a:p>
          <a:p>
            <a:r>
              <a:rPr lang="en-US" b="0" dirty="0"/>
              <a:t>	Expenses are expenditures involved in running a business</a:t>
            </a:r>
          </a:p>
          <a:p>
            <a:r>
              <a:rPr lang="en-US" b="0" dirty="0"/>
              <a:t>	Costs are the amount of money required for each stage of production or </a:t>
            </a:r>
            <a:r>
              <a:rPr lang="en-US" b="0" dirty="0" err="1"/>
              <a:t>opoeration</a:t>
            </a:r>
            <a:endParaRPr lang="en-US" b="0" dirty="0"/>
          </a:p>
          <a:p>
            <a:pPr lvl="1"/>
            <a:r>
              <a:rPr lang="en-US" b="0" dirty="0"/>
              <a:t>	What are some examples?</a:t>
            </a:r>
          </a:p>
          <a:p>
            <a:pPr algn="ctr"/>
            <a:endParaRPr lang="en-US" sz="1950" b="0" dirty="0"/>
          </a:p>
          <a:p>
            <a:r>
              <a:rPr lang="en-US" b="0" dirty="0"/>
              <a:t>A Non-profit raises funds for a specific goal. These are typically charitable organizations.</a:t>
            </a:r>
          </a:p>
          <a:p>
            <a:pPr lvl="1"/>
            <a:endParaRPr lang="en-US" sz="2100" dirty="0"/>
          </a:p>
          <a:p>
            <a:r>
              <a:rPr lang="en-US" b="0" dirty="0"/>
              <a:t>And then there are not-for-profit organizations which are dedicated to raising funds for their membership, such as cooperatives for housing.</a:t>
            </a:r>
          </a:p>
          <a:p>
            <a:endParaRPr lang="en-US" dirty="0"/>
          </a:p>
        </p:txBody>
      </p:sp>
    </p:spTree>
    <p:extLst>
      <p:ext uri="{BB962C8B-B14F-4D97-AF65-F5344CB8AC3E}">
        <p14:creationId xmlns:p14="http://schemas.microsoft.com/office/powerpoint/2010/main" val="24330761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FC1A-B565-A542-856F-D516E7736A51}"/>
              </a:ext>
            </a:extLst>
          </p:cNvPr>
          <p:cNvSpPr>
            <a:spLocks noGrp="1"/>
          </p:cNvSpPr>
          <p:nvPr>
            <p:ph type="title"/>
          </p:nvPr>
        </p:nvSpPr>
        <p:spPr/>
        <p:txBody>
          <a:bodyPr>
            <a:normAutofit fontScale="90000"/>
          </a:bodyPr>
          <a:lstStyle/>
          <a:p>
            <a:r>
              <a:rPr lang="en-CA" sz="4000" dirty="0">
                <a:solidFill>
                  <a:srgbClr val="595959"/>
                </a:solidFill>
                <a:cs typeface="Times New Roman" panose="02020603050405020304" pitchFamily="18" charset="0"/>
              </a:rPr>
              <a:t>Five types </a:t>
            </a:r>
            <a:r>
              <a:rPr lang="en-CA" sz="4000" spc="-4" dirty="0">
                <a:solidFill>
                  <a:srgbClr val="595959"/>
                </a:solidFill>
                <a:cs typeface="Times New Roman" panose="02020603050405020304" pitchFamily="18" charset="0"/>
              </a:rPr>
              <a:t>of business </a:t>
            </a:r>
            <a:r>
              <a:rPr lang="en-CA" sz="4000" spc="-11" dirty="0">
                <a:solidFill>
                  <a:srgbClr val="595959"/>
                </a:solidFill>
                <a:cs typeface="Times New Roman" panose="02020603050405020304" pitchFamily="18" charset="0"/>
              </a:rPr>
              <a:t>ownership</a:t>
            </a:r>
            <a:endParaRPr lang="en-US" sz="4000" dirty="0"/>
          </a:p>
        </p:txBody>
      </p:sp>
      <p:sp>
        <p:nvSpPr>
          <p:cNvPr id="3" name="Date Placeholder 2">
            <a:extLst>
              <a:ext uri="{FF2B5EF4-FFF2-40B4-BE49-F238E27FC236}">
                <a16:creationId xmlns:a16="http://schemas.microsoft.com/office/drawing/2014/main" id="{EE01EFEA-1080-584C-9D14-4551BBC9E6CE}"/>
              </a:ext>
            </a:extLst>
          </p:cNvPr>
          <p:cNvSpPr>
            <a:spLocks noGrp="1"/>
          </p:cNvSpPr>
          <p:nvPr>
            <p:ph type="dt" sz="half" idx="10"/>
          </p:nvPr>
        </p:nvSpPr>
        <p:spPr/>
        <p:txBody>
          <a:bodyPr/>
          <a:lstStyle/>
          <a:p>
            <a:pPr algn="r"/>
            <a:fld id="{192F0FB6-473A-B74B-85EA-76BC5BCFB5B7}" type="datetime1">
              <a:rPr lang="en-CA" smtClean="0"/>
              <a:t>2023-08-17</a:t>
            </a:fld>
            <a:endParaRPr lang="en-US" dirty="0"/>
          </a:p>
        </p:txBody>
      </p:sp>
      <p:sp>
        <p:nvSpPr>
          <p:cNvPr id="4" name="Footer Placeholder 3">
            <a:extLst>
              <a:ext uri="{FF2B5EF4-FFF2-40B4-BE49-F238E27FC236}">
                <a16:creationId xmlns:a16="http://schemas.microsoft.com/office/drawing/2014/main" id="{A9EF25EF-222D-364A-A7D1-3FC86CF7546B}"/>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7548D034-3271-F84B-B667-643AAB7A26C1}"/>
              </a:ext>
            </a:extLst>
          </p:cNvPr>
          <p:cNvSpPr>
            <a:spLocks noGrp="1"/>
          </p:cNvSpPr>
          <p:nvPr>
            <p:ph type="sldNum" sz="quarter" idx="12"/>
          </p:nvPr>
        </p:nvSpPr>
        <p:spPr/>
        <p:txBody>
          <a:bodyPr/>
          <a:lstStyle/>
          <a:p>
            <a:fld id="{F4A33BF1-F1E9-E647-AFA6-03F361898012}" type="slidenum">
              <a:rPr lang="en-GB" smtClean="0"/>
              <a:pPr/>
              <a:t>7</a:t>
            </a:fld>
            <a:endParaRPr lang="en-GB"/>
          </a:p>
        </p:txBody>
      </p:sp>
      <p:sp>
        <p:nvSpPr>
          <p:cNvPr id="6" name="Content Placeholder 5">
            <a:extLst>
              <a:ext uri="{FF2B5EF4-FFF2-40B4-BE49-F238E27FC236}">
                <a16:creationId xmlns:a16="http://schemas.microsoft.com/office/drawing/2014/main" id="{ED5E3BA1-EB19-2E4E-97F0-14CCDF37733F}"/>
              </a:ext>
            </a:extLst>
          </p:cNvPr>
          <p:cNvSpPr>
            <a:spLocks noGrp="1"/>
          </p:cNvSpPr>
          <p:nvPr>
            <p:ph sz="quarter" idx="1"/>
          </p:nvPr>
        </p:nvSpPr>
        <p:spPr/>
        <p:txBody>
          <a:bodyPr/>
          <a:lstStyle/>
          <a:p>
            <a:pPr marL="9525">
              <a:spcBef>
                <a:spcPts val="1440"/>
              </a:spcBef>
              <a:buClr>
                <a:srgbClr val="4F81BD"/>
              </a:buClr>
              <a:buSzPct val="75000"/>
              <a:tabLst>
                <a:tab pos="351949" algn="l"/>
                <a:tab pos="352425" algn="l"/>
              </a:tabLst>
            </a:pPr>
            <a:r>
              <a:rPr lang="en-CA" sz="3200" spc="-4" dirty="0">
                <a:solidFill>
                  <a:srgbClr val="595959"/>
                </a:solidFill>
              </a:rPr>
              <a:t>Sole Proprietorships</a:t>
            </a:r>
            <a:endParaRPr lang="en-CA" sz="3200" dirty="0"/>
          </a:p>
          <a:p>
            <a:pPr marL="9525">
              <a:spcBef>
                <a:spcPts val="1515"/>
              </a:spcBef>
              <a:buClr>
                <a:srgbClr val="4F81BD"/>
              </a:buClr>
              <a:buSzPct val="75000"/>
              <a:tabLst>
                <a:tab pos="351949" algn="l"/>
                <a:tab pos="352425" algn="l"/>
              </a:tabLst>
            </a:pPr>
            <a:r>
              <a:rPr lang="en-CA" sz="3200" spc="-4" dirty="0">
                <a:solidFill>
                  <a:srgbClr val="595959"/>
                </a:solidFill>
              </a:rPr>
              <a:t>Partnerships</a:t>
            </a:r>
            <a:endParaRPr lang="en-CA" sz="3200" dirty="0"/>
          </a:p>
          <a:p>
            <a:pPr marL="9525">
              <a:spcBef>
                <a:spcPts val="1515"/>
              </a:spcBef>
              <a:buClr>
                <a:srgbClr val="4F81BD"/>
              </a:buClr>
              <a:buSzPct val="75000"/>
              <a:tabLst>
                <a:tab pos="351949" algn="l"/>
                <a:tab pos="352425" algn="l"/>
              </a:tabLst>
            </a:pPr>
            <a:r>
              <a:rPr lang="en-CA" sz="3200" spc="-4" dirty="0">
                <a:solidFill>
                  <a:srgbClr val="595959"/>
                </a:solidFill>
              </a:rPr>
              <a:t>Corporations</a:t>
            </a:r>
            <a:endParaRPr lang="en-CA" sz="3200" dirty="0"/>
          </a:p>
          <a:p>
            <a:pPr marL="9525">
              <a:spcBef>
                <a:spcPts val="1515"/>
              </a:spcBef>
              <a:buClr>
                <a:srgbClr val="4F81BD"/>
              </a:buClr>
              <a:buSzPct val="75000"/>
              <a:tabLst>
                <a:tab pos="351949" algn="l"/>
                <a:tab pos="352425" algn="l"/>
              </a:tabLst>
            </a:pPr>
            <a:r>
              <a:rPr lang="en-CA" sz="3200" spc="-15" dirty="0">
                <a:solidFill>
                  <a:srgbClr val="595959"/>
                </a:solidFill>
              </a:rPr>
              <a:t>Cooperatives</a:t>
            </a:r>
            <a:endParaRPr lang="en-CA" sz="3200" dirty="0"/>
          </a:p>
          <a:p>
            <a:pPr marL="9525">
              <a:spcBef>
                <a:spcPts val="1440"/>
              </a:spcBef>
              <a:buClr>
                <a:srgbClr val="4F81BD"/>
              </a:buClr>
              <a:buSzPct val="75000"/>
              <a:tabLst>
                <a:tab pos="351949" algn="l"/>
                <a:tab pos="352425" algn="l"/>
              </a:tabLst>
            </a:pPr>
            <a:r>
              <a:rPr lang="en-CA" sz="3200" spc="-8" dirty="0">
                <a:solidFill>
                  <a:srgbClr val="595959"/>
                </a:solidFill>
              </a:rPr>
              <a:t>Franchises</a:t>
            </a:r>
            <a:endParaRPr lang="en-CA" sz="3200" dirty="0"/>
          </a:p>
          <a:p>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35A6C2B1-51F4-1E46-A194-217D636AF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 y="0"/>
            <a:ext cx="9121140" cy="6858000"/>
          </a:xfrm>
          <a:prstGeom prst="rect">
            <a:avLst/>
          </a:prstGeom>
        </p:spPr>
      </p:pic>
    </p:spTree>
    <p:extLst>
      <p:ext uri="{BB962C8B-B14F-4D97-AF65-F5344CB8AC3E}">
        <p14:creationId xmlns:p14="http://schemas.microsoft.com/office/powerpoint/2010/main" val="327636801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0BAB-E3A5-454A-93DB-DAFB97BEFD82}"/>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40A55559-BBBF-49D9-97C2-AC554BC33E72}"/>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9B729867-B54C-4018-85DE-92A8BF1B4EC9}"/>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A73A0D2A-4962-4070-A54F-069DB2A95E02}"/>
              </a:ext>
            </a:extLst>
          </p:cNvPr>
          <p:cNvSpPr>
            <a:spLocks noGrp="1"/>
          </p:cNvSpPr>
          <p:nvPr>
            <p:ph type="sldNum" sz="quarter" idx="12"/>
          </p:nvPr>
        </p:nvSpPr>
        <p:spPr/>
        <p:txBody>
          <a:bodyPr/>
          <a:lstStyle/>
          <a:p>
            <a:fld id="{F4A33BF1-F1E9-E647-AFA6-03F361898012}" type="slidenum">
              <a:rPr lang="en-GB" smtClean="0"/>
              <a:pPr/>
              <a:t>8</a:t>
            </a:fld>
            <a:endParaRPr lang="en-GB"/>
          </a:p>
        </p:txBody>
      </p:sp>
      <p:sp>
        <p:nvSpPr>
          <p:cNvPr id="6" name="Content Placeholder 5">
            <a:extLst>
              <a:ext uri="{FF2B5EF4-FFF2-40B4-BE49-F238E27FC236}">
                <a16:creationId xmlns:a16="http://schemas.microsoft.com/office/drawing/2014/main" id="{B039D10A-6D92-48D3-BC0C-5C33053DE032}"/>
              </a:ext>
            </a:extLst>
          </p:cNvPr>
          <p:cNvSpPr>
            <a:spLocks noGrp="1"/>
          </p:cNvSpPr>
          <p:nvPr>
            <p:ph sz="quarter" idx="1"/>
          </p:nvPr>
        </p:nvSpPr>
        <p:spPr/>
        <p:txBody>
          <a:bodyPr>
            <a:normAutofit lnSpcReduction="10000"/>
          </a:bodyPr>
          <a:lstStyle/>
          <a:p>
            <a:pPr marL="9525" indent="0">
              <a:spcBef>
                <a:spcPts val="1440"/>
              </a:spcBef>
              <a:buClr>
                <a:srgbClr val="4F81BD"/>
              </a:buClr>
              <a:buSzPct val="75000"/>
              <a:buFont typeface="Arial" panose="020B0604020202020204" pitchFamily="34" charset="0"/>
              <a:buNone/>
              <a:tabLst>
                <a:tab pos="351949" algn="l"/>
                <a:tab pos="352425" algn="l"/>
              </a:tabLst>
            </a:pPr>
            <a:r>
              <a:rPr lang="en-CA" spc="-4" dirty="0">
                <a:solidFill>
                  <a:srgbClr val="595959"/>
                </a:solidFill>
                <a:latin typeface="Times New Roman" panose="02020603050405020304" pitchFamily="18" charset="0"/>
                <a:cs typeface="Times New Roman" panose="02020603050405020304" pitchFamily="18" charset="0"/>
              </a:rPr>
              <a:t>Another way of looking at businesses and organizations is to classify them according to their proprietorships; that is, who owns them.</a:t>
            </a:r>
          </a:p>
          <a:p>
            <a:pPr marL="9525" indent="0">
              <a:spcBef>
                <a:spcPts val="1440"/>
              </a:spcBef>
              <a:buClr>
                <a:srgbClr val="4F81BD"/>
              </a:buClr>
              <a:buSzPct val="75000"/>
              <a:buFont typeface="Arial" panose="020B0604020202020204" pitchFamily="34" charset="0"/>
              <a:buNone/>
              <a:tabLst>
                <a:tab pos="351949" algn="l"/>
                <a:tab pos="352425" algn="l"/>
              </a:tabLst>
            </a:pPr>
            <a:endParaRPr lang="en-CA" spc="-4" dirty="0">
              <a:solidFill>
                <a:srgbClr val="595959"/>
              </a:solidFill>
              <a:latin typeface="Times New Roman" panose="02020603050405020304" pitchFamily="18" charset="0"/>
              <a:cs typeface="Times New Roman" panose="02020603050405020304" pitchFamily="18" charset="0"/>
            </a:endParaRPr>
          </a:p>
          <a:p>
            <a:pPr marL="9525" indent="0">
              <a:spcBef>
                <a:spcPts val="1440"/>
              </a:spcBef>
              <a:buClr>
                <a:srgbClr val="4F81BD"/>
              </a:buClr>
              <a:buSzPct val="75000"/>
              <a:buFont typeface="Arial" panose="020B0604020202020204" pitchFamily="34" charset="0"/>
              <a:buNone/>
              <a:tabLst>
                <a:tab pos="351949" algn="l"/>
                <a:tab pos="352425" algn="l"/>
              </a:tabLst>
            </a:pPr>
            <a:r>
              <a:rPr lang="en-CA" spc="-4" dirty="0">
                <a:solidFill>
                  <a:srgbClr val="595959"/>
                </a:solidFill>
                <a:latin typeface="Times New Roman" panose="02020603050405020304" pitchFamily="18" charset="0"/>
                <a:cs typeface="Times New Roman" panose="02020603050405020304" pitchFamily="18" charset="0"/>
              </a:rPr>
              <a:t>The simplest is the Sole Proprietorship. One person owns the company. Many small businesses are sole proprietorships.</a:t>
            </a:r>
            <a:endParaRPr lang="en-CA" dirty="0">
              <a:latin typeface="Times New Roman" panose="02020603050405020304" pitchFamily="18" charset="0"/>
              <a:cs typeface="Times New Roman" panose="02020603050405020304" pitchFamily="18" charset="0"/>
            </a:endParaRPr>
          </a:p>
          <a:p>
            <a:pPr marL="9525" indent="0">
              <a:spcBef>
                <a:spcPts val="1515"/>
              </a:spcBef>
              <a:buClr>
                <a:srgbClr val="4F81BD"/>
              </a:buClr>
              <a:buSzPct val="75000"/>
              <a:buFont typeface="Arial" panose="020B0604020202020204" pitchFamily="34" charset="0"/>
              <a:buNone/>
              <a:tabLst>
                <a:tab pos="351949" algn="l"/>
                <a:tab pos="352425" algn="l"/>
              </a:tabLst>
            </a:pPr>
            <a:endParaRPr lang="en-CA" spc="-4" dirty="0">
              <a:solidFill>
                <a:srgbClr val="595959"/>
              </a:solidFill>
              <a:latin typeface="Times New Roman" panose="02020603050405020304" pitchFamily="18" charset="0"/>
              <a:cs typeface="Times New Roman" panose="02020603050405020304" pitchFamily="18" charset="0"/>
            </a:endParaRPr>
          </a:p>
          <a:p>
            <a:pPr marL="9525" indent="0">
              <a:spcBef>
                <a:spcPts val="1515"/>
              </a:spcBef>
              <a:buClr>
                <a:srgbClr val="4F81BD"/>
              </a:buClr>
              <a:buSzPct val="75000"/>
              <a:buFont typeface="Arial" panose="020B0604020202020204" pitchFamily="34" charset="0"/>
              <a:buNone/>
              <a:tabLst>
                <a:tab pos="351949" algn="l"/>
                <a:tab pos="352425" algn="l"/>
              </a:tabLst>
            </a:pPr>
            <a:r>
              <a:rPr lang="en-CA" spc="-4" dirty="0">
                <a:solidFill>
                  <a:srgbClr val="595959"/>
                </a:solidFill>
                <a:latin typeface="Times New Roman" panose="02020603050405020304" pitchFamily="18" charset="0"/>
                <a:cs typeface="Times New Roman" panose="02020603050405020304" pitchFamily="18" charset="0"/>
              </a:rPr>
              <a:t>Next we have partnerships. Very often people in a similar profession will band together and form a partnership. Professionals, such as doctors, lawyers, engineers, architects, amongst many others do this. No one partner is superior to another, but there can be exceptions.</a:t>
            </a:r>
          </a:p>
          <a:p>
            <a:pPr marL="9525" marR="0" lvl="0" indent="0" algn="l" defTabSz="914400" rtl="0" eaLnBrk="0" fontAlgn="base" latinLnBrk="0" hangingPunct="0">
              <a:lnSpc>
                <a:spcPct val="100000"/>
              </a:lnSpc>
              <a:spcBef>
                <a:spcPts val="1515"/>
              </a:spcBef>
              <a:spcAft>
                <a:spcPct val="0"/>
              </a:spcAft>
              <a:buClr>
                <a:srgbClr val="4F81BD"/>
              </a:buClr>
              <a:buSzPct val="75000"/>
              <a:buFont typeface="Arial" panose="020B0604020202020204" pitchFamily="34" charset="0"/>
              <a:buNone/>
              <a:tabLst>
                <a:tab pos="351949" algn="l"/>
                <a:tab pos="352425" algn="l"/>
              </a:tabLst>
              <a:defRPr/>
            </a:pPr>
            <a:endParaRPr lang="en-CA" spc="-15" dirty="0">
              <a:solidFill>
                <a:srgbClr val="595959"/>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00380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0537-5B40-4D62-BD1D-8CCD3C338BCC}"/>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4EEDF41D-1554-47D2-8763-C0E645B788F7}"/>
              </a:ext>
            </a:extLst>
          </p:cNvPr>
          <p:cNvSpPr>
            <a:spLocks noGrp="1"/>
          </p:cNvSpPr>
          <p:nvPr>
            <p:ph type="dt" sz="half" idx="10"/>
          </p:nvPr>
        </p:nvSpPr>
        <p:spPr/>
        <p:txBody>
          <a:bodyPr/>
          <a:lstStyle/>
          <a:p>
            <a:pPr algn="r"/>
            <a:fld id="{6F71DE44-9951-9542-BA6A-502B56B6854F}" type="datetime1">
              <a:rPr lang="en-CA" smtClean="0"/>
              <a:t>2023-08-17</a:t>
            </a:fld>
            <a:endParaRPr lang="en-US" dirty="0"/>
          </a:p>
        </p:txBody>
      </p:sp>
      <p:sp>
        <p:nvSpPr>
          <p:cNvPr id="4" name="Footer Placeholder 3">
            <a:extLst>
              <a:ext uri="{FF2B5EF4-FFF2-40B4-BE49-F238E27FC236}">
                <a16:creationId xmlns:a16="http://schemas.microsoft.com/office/drawing/2014/main" id="{83BD521D-46E4-416B-8642-ECE61EAE677A}"/>
              </a:ext>
            </a:extLst>
          </p:cNvPr>
          <p:cNvSpPr>
            <a:spLocks noGrp="1"/>
          </p:cNvSpPr>
          <p:nvPr>
            <p:ph type="ftr" sz="quarter" idx="11"/>
          </p:nvPr>
        </p:nvSpPr>
        <p:spPr/>
        <p:txBody>
          <a:bodyPr/>
          <a:lstStyle/>
          <a:p>
            <a:pPr algn="ctr"/>
            <a:r>
              <a:rPr lang="en-US"/>
              <a:t>J. Lebensold A21 System Development</a:t>
            </a:r>
            <a:endParaRPr lang="en-US" dirty="0"/>
          </a:p>
        </p:txBody>
      </p:sp>
      <p:sp>
        <p:nvSpPr>
          <p:cNvPr id="5" name="Slide Number Placeholder 4">
            <a:extLst>
              <a:ext uri="{FF2B5EF4-FFF2-40B4-BE49-F238E27FC236}">
                <a16:creationId xmlns:a16="http://schemas.microsoft.com/office/drawing/2014/main" id="{44312213-A347-4863-B600-76E7A961813B}"/>
              </a:ext>
            </a:extLst>
          </p:cNvPr>
          <p:cNvSpPr>
            <a:spLocks noGrp="1"/>
          </p:cNvSpPr>
          <p:nvPr>
            <p:ph type="sldNum" sz="quarter" idx="12"/>
          </p:nvPr>
        </p:nvSpPr>
        <p:spPr/>
        <p:txBody>
          <a:bodyPr/>
          <a:lstStyle/>
          <a:p>
            <a:fld id="{F4A33BF1-F1E9-E647-AFA6-03F361898012}" type="slidenum">
              <a:rPr lang="en-GB" smtClean="0"/>
              <a:pPr/>
              <a:t>9</a:t>
            </a:fld>
            <a:endParaRPr lang="en-GB"/>
          </a:p>
        </p:txBody>
      </p:sp>
      <p:sp>
        <p:nvSpPr>
          <p:cNvPr id="6" name="Content Placeholder 5">
            <a:extLst>
              <a:ext uri="{FF2B5EF4-FFF2-40B4-BE49-F238E27FC236}">
                <a16:creationId xmlns:a16="http://schemas.microsoft.com/office/drawing/2014/main" id="{40622770-BB91-4005-92CA-CE2BC769A386}"/>
              </a:ext>
            </a:extLst>
          </p:cNvPr>
          <p:cNvSpPr>
            <a:spLocks noGrp="1"/>
          </p:cNvSpPr>
          <p:nvPr>
            <p:ph sz="quarter" idx="1"/>
          </p:nvPr>
        </p:nvSpPr>
        <p:spPr/>
        <p:txBody>
          <a:bodyPr>
            <a:normAutofit fontScale="92500"/>
          </a:bodyPr>
          <a:lstStyle/>
          <a:p>
            <a:pPr marL="9525" marR="0" lvl="0" indent="0" algn="l" defTabSz="914400" rtl="0" eaLnBrk="0" fontAlgn="base" latinLnBrk="0" hangingPunct="0">
              <a:lnSpc>
                <a:spcPct val="100000"/>
              </a:lnSpc>
              <a:spcBef>
                <a:spcPts val="1515"/>
              </a:spcBef>
              <a:spcAft>
                <a:spcPct val="0"/>
              </a:spcAft>
              <a:buClr>
                <a:srgbClr val="4F81BD"/>
              </a:buClr>
              <a:buSzPct val="75000"/>
              <a:buFont typeface="Arial" panose="020B0604020202020204" pitchFamily="34" charset="0"/>
              <a:buNone/>
              <a:tabLst>
                <a:tab pos="351949" algn="l"/>
                <a:tab pos="352425" algn="l"/>
              </a:tabLst>
              <a:defRPr/>
            </a:pPr>
            <a:r>
              <a:rPr lang="en-CA" spc="-15" dirty="0">
                <a:solidFill>
                  <a:srgbClr val="595959"/>
                </a:solidFill>
                <a:latin typeface="Times New Roman" panose="02020603050405020304" pitchFamily="18" charset="0"/>
                <a:cs typeface="Times New Roman" panose="02020603050405020304" pitchFamily="18" charset="0"/>
              </a:rPr>
              <a:t>Cooperatives are owned by their workers or members who buy from the business; e.g., Mountain Equipment Coop, Desjardins, Jake’s.</a:t>
            </a:r>
          </a:p>
          <a:p>
            <a:pPr marL="9525" marR="0" lvl="0" indent="0" algn="l" defTabSz="914400" rtl="0" eaLnBrk="0" fontAlgn="base" latinLnBrk="0" hangingPunct="0">
              <a:lnSpc>
                <a:spcPct val="100000"/>
              </a:lnSpc>
              <a:spcBef>
                <a:spcPts val="1515"/>
              </a:spcBef>
              <a:spcAft>
                <a:spcPct val="0"/>
              </a:spcAft>
              <a:buClr>
                <a:srgbClr val="4F81BD"/>
              </a:buClr>
              <a:buSzPct val="75000"/>
              <a:buFont typeface="Arial" panose="020B0604020202020204" pitchFamily="34" charset="0"/>
              <a:buNone/>
              <a:tabLst>
                <a:tab pos="351949" algn="l"/>
                <a:tab pos="352425" algn="l"/>
              </a:tabLst>
              <a:defRPr/>
            </a:pPr>
            <a:endParaRPr lang="en-CA" spc="-15" dirty="0">
              <a:solidFill>
                <a:srgbClr val="595959"/>
              </a:solidFill>
              <a:latin typeface="Times New Roman" panose="02020603050405020304" pitchFamily="18" charset="0"/>
              <a:cs typeface="Times New Roman" panose="02020603050405020304" pitchFamily="18" charset="0"/>
            </a:endParaRPr>
          </a:p>
          <a:p>
            <a:pPr marL="9525" marR="0" lvl="0" indent="0" algn="l" defTabSz="914400" rtl="0" eaLnBrk="0" fontAlgn="base" latinLnBrk="0" hangingPunct="0">
              <a:lnSpc>
                <a:spcPct val="100000"/>
              </a:lnSpc>
              <a:spcBef>
                <a:spcPts val="1515"/>
              </a:spcBef>
              <a:spcAft>
                <a:spcPct val="0"/>
              </a:spcAft>
              <a:buClr>
                <a:srgbClr val="4F81BD"/>
              </a:buClr>
              <a:buSzPct val="75000"/>
              <a:buFont typeface="Arial" panose="020B0604020202020204" pitchFamily="34" charset="0"/>
              <a:buNone/>
              <a:tabLst>
                <a:tab pos="351949" algn="l"/>
                <a:tab pos="352425" algn="l"/>
              </a:tabLst>
              <a:defRPr/>
            </a:pPr>
            <a:r>
              <a:rPr lang="en-CA" spc="-15" dirty="0">
                <a:solidFill>
                  <a:srgbClr val="595959"/>
                </a:solidFill>
                <a:latin typeface="Times New Roman" panose="02020603050405020304" pitchFamily="18" charset="0"/>
                <a:cs typeface="Times New Roman" panose="02020603050405020304" pitchFamily="18" charset="0"/>
              </a:rPr>
              <a:t>Franchises can have any form of ownership, but they use another business’s name and processes; e.g., Tim Horton’s</a:t>
            </a:r>
            <a:endParaRPr lang="en-CA" dirty="0">
              <a:latin typeface="Times New Roman" panose="02020603050405020304" pitchFamily="18" charset="0"/>
              <a:cs typeface="Times New Roman" panose="02020603050405020304" pitchFamily="18" charset="0"/>
            </a:endParaRPr>
          </a:p>
          <a:p>
            <a:pPr marL="9525" indent="0">
              <a:spcBef>
                <a:spcPts val="1515"/>
              </a:spcBef>
              <a:buClr>
                <a:srgbClr val="4F81BD"/>
              </a:buClr>
              <a:buSzPct val="75000"/>
              <a:buFont typeface="Arial" panose="020B0604020202020204" pitchFamily="34" charset="0"/>
              <a:buNone/>
              <a:tabLst>
                <a:tab pos="351949" algn="l"/>
                <a:tab pos="352425" algn="l"/>
              </a:tabLst>
            </a:pPr>
            <a:endParaRPr lang="en-CA" dirty="0">
              <a:latin typeface="Times New Roman" panose="02020603050405020304" pitchFamily="18" charset="0"/>
              <a:cs typeface="Times New Roman" panose="02020603050405020304" pitchFamily="18" charset="0"/>
            </a:endParaRPr>
          </a:p>
          <a:p>
            <a:pPr marL="9525" indent="0">
              <a:spcBef>
                <a:spcPts val="1515"/>
              </a:spcBef>
              <a:buClr>
                <a:srgbClr val="4F81BD"/>
              </a:buClr>
              <a:buSzPct val="75000"/>
              <a:buFont typeface="Arial" panose="020B0604020202020204" pitchFamily="34" charset="0"/>
              <a:buNone/>
              <a:tabLst>
                <a:tab pos="351949" algn="l"/>
                <a:tab pos="352425" algn="l"/>
              </a:tabLst>
            </a:pPr>
            <a:r>
              <a:rPr lang="en-CA" dirty="0">
                <a:latin typeface="Times New Roman" panose="02020603050405020304" pitchFamily="18" charset="0"/>
                <a:cs typeface="Times New Roman" panose="02020603050405020304" pitchFamily="18" charset="0"/>
              </a:rPr>
              <a:t>And finally, </a:t>
            </a:r>
            <a:r>
              <a:rPr lang="en-CA" spc="-4" dirty="0">
                <a:solidFill>
                  <a:srgbClr val="595959"/>
                </a:solidFill>
                <a:latin typeface="Times New Roman" panose="02020603050405020304" pitchFamily="18" charset="0"/>
                <a:cs typeface="Times New Roman" panose="02020603050405020304" pitchFamily="18" charset="0"/>
              </a:rPr>
              <a:t>Corporations which are considered artificial persons and owned by shareholders.</a:t>
            </a:r>
          </a:p>
          <a:p>
            <a:pPr marL="9525" indent="0">
              <a:spcBef>
                <a:spcPts val="1515"/>
              </a:spcBef>
              <a:buClr>
                <a:srgbClr val="4F81BD"/>
              </a:buClr>
              <a:buSzPct val="75000"/>
              <a:buFont typeface="Arial" panose="020B0604020202020204" pitchFamily="34" charset="0"/>
              <a:buNone/>
              <a:tabLst>
                <a:tab pos="351949" algn="l"/>
                <a:tab pos="352425" algn="l"/>
              </a:tabLst>
            </a:pPr>
            <a:endParaRPr lang="en-CA" spc="-4" dirty="0">
              <a:solidFill>
                <a:srgbClr val="595959"/>
              </a:solidFill>
              <a:latin typeface="Times New Roman" panose="02020603050405020304" pitchFamily="18" charset="0"/>
              <a:cs typeface="Times New Roman" panose="02020603050405020304" pitchFamily="18" charset="0"/>
            </a:endParaRPr>
          </a:p>
          <a:p>
            <a:pPr marL="9525" indent="0">
              <a:spcBef>
                <a:spcPts val="1515"/>
              </a:spcBef>
              <a:buClr>
                <a:srgbClr val="4F81BD"/>
              </a:buClr>
              <a:buSzPct val="75000"/>
              <a:buFont typeface="Arial" panose="020B0604020202020204" pitchFamily="34" charset="0"/>
              <a:buNone/>
              <a:tabLst>
                <a:tab pos="351949" algn="l"/>
                <a:tab pos="352425" algn="l"/>
              </a:tabLst>
            </a:pPr>
            <a:r>
              <a:rPr lang="en-CA" spc="-4" dirty="0">
                <a:solidFill>
                  <a:srgbClr val="595959"/>
                </a:solidFill>
                <a:latin typeface="Times New Roman" panose="02020603050405020304" pitchFamily="18" charset="0"/>
                <a:cs typeface="Times New Roman" panose="02020603050405020304" pitchFamily="18" charset="0"/>
              </a:rPr>
              <a:t>Each form has its advantages and disadvantages, but we are not going onto that detail here.</a:t>
            </a:r>
            <a:endParaRPr lang="en-CA"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418414382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a H21 SD Project Management.pptx" id="{16B535DB-7121-C840-94FD-48933B8A737B}" vid="{8B80B8B3-4DCC-234C-A4FB-93811A2EC8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566</TotalTime>
  <Words>4032</Words>
  <Application>Microsoft Office PowerPoint</Application>
  <PresentationFormat>On-screen Show (4:3)</PresentationFormat>
  <Paragraphs>382</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Gill Sans MT</vt:lpstr>
      <vt:lpstr>Times New Roman</vt:lpstr>
      <vt:lpstr>Wingdings 3</vt:lpstr>
      <vt:lpstr>Origin</vt:lpstr>
      <vt:lpstr>Businesses &amp; Organizations</vt:lpstr>
      <vt:lpstr>PowerPoint Presentation</vt:lpstr>
      <vt:lpstr>What is a business?</vt:lpstr>
      <vt:lpstr>PowerPoint Presentation</vt:lpstr>
      <vt:lpstr>Profit, Non-profit, Not-for-profit</vt:lpstr>
      <vt:lpstr>PowerPoint Presentation</vt:lpstr>
      <vt:lpstr>Five types of business ownership</vt:lpstr>
      <vt:lpstr>PowerPoint Presentation</vt:lpstr>
      <vt:lpstr>PowerPoint Presentation</vt:lpstr>
      <vt:lpstr>Types of Businesses</vt:lpstr>
      <vt:lpstr>PowerPoint Presentation</vt:lpstr>
      <vt:lpstr>Business Sizes and Channels</vt:lpstr>
      <vt:lpstr>PowerPoint Presentation</vt:lpstr>
      <vt:lpstr>Common business functions</vt:lpstr>
      <vt:lpstr>PowerPoint Presentation</vt:lpstr>
      <vt:lpstr>PowerPoint Presentation</vt:lpstr>
      <vt:lpstr>Management</vt:lpstr>
      <vt:lpstr>PowerPoint Presentation</vt:lpstr>
      <vt:lpstr>PowerPoint Presentation</vt:lpstr>
      <vt:lpstr>So, you want to be a manager</vt:lpstr>
      <vt:lpstr>PowerPoint Presentation</vt:lpstr>
      <vt:lpstr>Or maybe an entrepreneur?</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Businesses</dc:title>
  <dc:subject/>
  <dc:creator>Julian Lebensold</dc:creator>
  <cp:keywords/>
  <dc:description/>
  <cp:lastModifiedBy>Adriane Henkels</cp:lastModifiedBy>
  <cp:revision>75</cp:revision>
  <dcterms:created xsi:type="dcterms:W3CDTF">2021-01-26T20:54:58Z</dcterms:created>
  <dcterms:modified xsi:type="dcterms:W3CDTF">2023-08-17T14:37:49Z</dcterms:modified>
  <cp:category/>
</cp:coreProperties>
</file>