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  <p:embeddedFont>
      <p:font typeface="Baloo" charset="1" panose="03080902040302020200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676758" y="4067529"/>
            <a:ext cx="12827560" cy="207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7"/>
              </a:lnSpc>
            </a:pPr>
            <a:r>
              <a:rPr lang="en-US" b="true" sz="5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Prediksi Genre Novel Berdasarkan Sinopsis Menggunakan NLP dan LSTM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93583" y="6495600"/>
            <a:ext cx="8300833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Nabil Anshari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21081010143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Research Gap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1169254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660184" y="2023294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44000" y="3861341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6556218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660184" y="471677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60184" y="7410258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69637" y="1929692"/>
            <a:ext cx="4474549" cy="50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046"/>
              </a:lnSpc>
              <a:spcBef>
                <a:spcPct val="0"/>
              </a:spcBef>
            </a:pPr>
            <a:r>
              <a:rPr lang="en-US" sz="1516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klasifikasi buku/novel kebanyakan menggunakan machine learning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39136" y="4688459"/>
            <a:ext cx="4615643" cy="530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11"/>
              </a:lnSpc>
              <a:spcBef>
                <a:spcPct val="0"/>
              </a:spcBef>
            </a:pPr>
            <a:r>
              <a:rPr lang="en-US" sz="1563" spc="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Penggunaan metode NLP untuk membantu representasi teks belum banyak digunakan.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69637" y="7384893"/>
            <a:ext cx="4754642" cy="81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74"/>
              </a:lnSpc>
              <a:spcBef>
                <a:spcPct val="0"/>
              </a:spcBef>
            </a:pPr>
            <a:r>
              <a:rPr lang="en-US" sz="1610" spc="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Bagaimana implementasi algoritma SVM untuk klasifikasi genre film dengan pendekatan multi-label?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157887"/>
            <a:ext cx="6856795" cy="103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6"/>
              </a:lnSpc>
            </a:pPr>
            <a:r>
              <a:rPr lang="en-US" sz="78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Referensi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3950731"/>
            <a:ext cx="7707571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Analisis Genre Film Berdasarkan Data Subtitle. Nathania Novenrodumetasa, Made Agus Dwi Suarjaya, Made Sunia Raharja (2023)</a:t>
            </a:r>
          </a:p>
          <a:p>
            <a:pPr algn="l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KLASIFIKASI MULTILABEL GENRE FILM MENGGUNAKAN TRANSFORMASI DAN MULTILABEL K-NEAREST NEIGHBOR (ML-KNN). (2023)</a:t>
            </a:r>
          </a:p>
          <a:p>
            <a:pPr algn="l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PREDIKSI GENRE FILM DENGAN KLASIFIKASI MULTI KELAS SINOPSIS MENGGUNAKAN JARINGAN LSTM </a:t>
            </a:r>
          </a:p>
          <a:p>
            <a:pPr algn="l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Klasifikasi Sinopsis Novel Menggunakan Metode Naïve Bayes Classifier </a:t>
            </a:r>
          </a:p>
          <a:p>
            <a:pPr algn="l">
              <a:lnSpc>
                <a:spcPts val="26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42004" y="3573051"/>
            <a:ext cx="2096827" cy="209682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75A8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593495">
            <a:off x="3967389" y="4858282"/>
            <a:ext cx="1300283" cy="1436055"/>
          </a:xfrm>
          <a:custGeom>
            <a:avLst/>
            <a:gdLst/>
            <a:ahLst/>
            <a:cxnLst/>
            <a:rect r="r" b="b" t="t" l="l"/>
            <a:pathLst>
              <a:path h="1436055" w="1300283">
                <a:moveTo>
                  <a:pt x="0" y="0"/>
                </a:moveTo>
                <a:lnTo>
                  <a:pt x="1300283" y="0"/>
                </a:lnTo>
                <a:lnTo>
                  <a:pt x="1300283" y="1436055"/>
                </a:lnTo>
                <a:lnTo>
                  <a:pt x="0" y="1436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93495">
            <a:off x="9812365" y="4473687"/>
            <a:ext cx="1487923" cy="1643289"/>
          </a:xfrm>
          <a:custGeom>
            <a:avLst/>
            <a:gdLst/>
            <a:ahLst/>
            <a:cxnLst/>
            <a:rect r="r" b="b" t="t" l="l"/>
            <a:pathLst>
              <a:path h="1643289" w="1487923">
                <a:moveTo>
                  <a:pt x="0" y="0"/>
                </a:moveTo>
                <a:lnTo>
                  <a:pt x="1487923" y="0"/>
                </a:lnTo>
                <a:lnTo>
                  <a:pt x="1487923" y="1643289"/>
                </a:lnTo>
                <a:lnTo>
                  <a:pt x="0" y="16432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89687">
            <a:off x="9583551" y="7000639"/>
            <a:ext cx="1530573" cy="1690392"/>
          </a:xfrm>
          <a:custGeom>
            <a:avLst/>
            <a:gdLst/>
            <a:ahLst/>
            <a:cxnLst/>
            <a:rect r="r" b="b" t="t" l="l"/>
            <a:pathLst>
              <a:path h="1690392" w="1530573">
                <a:moveTo>
                  <a:pt x="0" y="0"/>
                </a:moveTo>
                <a:lnTo>
                  <a:pt x="1530573" y="0"/>
                </a:lnTo>
                <a:lnTo>
                  <a:pt x="1530573" y="1690392"/>
                </a:lnTo>
                <a:lnTo>
                  <a:pt x="0" y="1690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71631" y="386567"/>
            <a:ext cx="3861059" cy="2036402"/>
          </a:xfrm>
          <a:custGeom>
            <a:avLst/>
            <a:gdLst/>
            <a:ahLst/>
            <a:cxnLst/>
            <a:rect r="r" b="b" t="t" l="l"/>
            <a:pathLst>
              <a:path h="2036402" w="3861059">
                <a:moveTo>
                  <a:pt x="0" y="0"/>
                </a:moveTo>
                <a:lnTo>
                  <a:pt x="3861060" y="0"/>
                </a:lnTo>
                <a:lnTo>
                  <a:pt x="3861060" y="2036402"/>
                </a:lnTo>
                <a:lnTo>
                  <a:pt x="0" y="20364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65040" y="2781471"/>
            <a:ext cx="3861059" cy="2036402"/>
          </a:xfrm>
          <a:custGeom>
            <a:avLst/>
            <a:gdLst/>
            <a:ahLst/>
            <a:cxnLst/>
            <a:rect r="r" b="b" t="t" l="l"/>
            <a:pathLst>
              <a:path h="2036402" w="3861059">
                <a:moveTo>
                  <a:pt x="0" y="0"/>
                </a:moveTo>
                <a:lnTo>
                  <a:pt x="3861060" y="0"/>
                </a:lnTo>
                <a:lnTo>
                  <a:pt x="3861060" y="2036402"/>
                </a:lnTo>
                <a:lnTo>
                  <a:pt x="0" y="20364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565040" y="5143500"/>
            <a:ext cx="3861059" cy="2036402"/>
          </a:xfrm>
          <a:custGeom>
            <a:avLst/>
            <a:gdLst/>
            <a:ahLst/>
            <a:cxnLst/>
            <a:rect r="r" b="b" t="t" l="l"/>
            <a:pathLst>
              <a:path h="2036402" w="3861059">
                <a:moveTo>
                  <a:pt x="0" y="0"/>
                </a:moveTo>
                <a:lnTo>
                  <a:pt x="3861060" y="0"/>
                </a:lnTo>
                <a:lnTo>
                  <a:pt x="3861060" y="2036402"/>
                </a:lnTo>
                <a:lnTo>
                  <a:pt x="0" y="20364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5795" y="4144349"/>
            <a:ext cx="5149245" cy="1097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4659">
                <a:solidFill>
                  <a:srgbClr val="8AB7E2"/>
                </a:solidFill>
                <a:latin typeface="Baloo"/>
                <a:ea typeface="Baloo"/>
                <a:cs typeface="Baloo"/>
                <a:sym typeface="Baloo"/>
              </a:rPr>
              <a:t>MIND</a:t>
            </a:r>
          </a:p>
          <a:p>
            <a:pPr algn="ctr">
              <a:lnSpc>
                <a:spcPts val="4146"/>
              </a:lnSpc>
            </a:pPr>
            <a:r>
              <a:rPr lang="en-US" sz="4659">
                <a:solidFill>
                  <a:srgbClr val="8AB7E2"/>
                </a:solidFill>
                <a:latin typeface="Baloo"/>
                <a:ea typeface="Baloo"/>
                <a:cs typeface="Baloo"/>
                <a:sym typeface="Baloo"/>
              </a:rPr>
              <a:t>MAP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370592" y="2774905"/>
            <a:ext cx="3861059" cy="2036402"/>
          </a:xfrm>
          <a:custGeom>
            <a:avLst/>
            <a:gdLst/>
            <a:ahLst/>
            <a:cxnLst/>
            <a:rect r="r" b="b" t="t" l="l"/>
            <a:pathLst>
              <a:path h="2036402" w="3861059">
                <a:moveTo>
                  <a:pt x="0" y="0"/>
                </a:moveTo>
                <a:lnTo>
                  <a:pt x="3861060" y="0"/>
                </a:lnTo>
                <a:lnTo>
                  <a:pt x="3861060" y="2036402"/>
                </a:lnTo>
                <a:lnTo>
                  <a:pt x="0" y="20364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370592" y="5085533"/>
            <a:ext cx="3861059" cy="2036402"/>
          </a:xfrm>
          <a:custGeom>
            <a:avLst/>
            <a:gdLst/>
            <a:ahLst/>
            <a:cxnLst/>
            <a:rect r="r" b="b" t="t" l="l"/>
            <a:pathLst>
              <a:path h="2036402" w="3861059">
                <a:moveTo>
                  <a:pt x="0" y="0"/>
                </a:moveTo>
                <a:lnTo>
                  <a:pt x="3861060" y="0"/>
                </a:lnTo>
                <a:lnTo>
                  <a:pt x="3861060" y="2036402"/>
                </a:lnTo>
                <a:lnTo>
                  <a:pt x="0" y="20364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370592" y="7396161"/>
            <a:ext cx="3861059" cy="2036402"/>
          </a:xfrm>
          <a:custGeom>
            <a:avLst/>
            <a:gdLst/>
            <a:ahLst/>
            <a:cxnLst/>
            <a:rect r="r" b="b" t="t" l="l"/>
            <a:pathLst>
              <a:path h="2036402" w="3861059">
                <a:moveTo>
                  <a:pt x="0" y="0"/>
                </a:moveTo>
                <a:lnTo>
                  <a:pt x="3861060" y="0"/>
                </a:lnTo>
                <a:lnTo>
                  <a:pt x="3861060" y="2036402"/>
                </a:lnTo>
                <a:lnTo>
                  <a:pt x="0" y="20364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2301143">
            <a:off x="4131595" y="3240841"/>
            <a:ext cx="1331376" cy="1470395"/>
          </a:xfrm>
          <a:custGeom>
            <a:avLst/>
            <a:gdLst/>
            <a:ahLst/>
            <a:cxnLst/>
            <a:rect r="r" b="b" t="t" l="l"/>
            <a:pathLst>
              <a:path h="1470395" w="1331376">
                <a:moveTo>
                  <a:pt x="0" y="1470395"/>
                </a:moveTo>
                <a:lnTo>
                  <a:pt x="1331375" y="1470395"/>
                </a:lnTo>
                <a:lnTo>
                  <a:pt x="1331375" y="0"/>
                </a:lnTo>
                <a:lnTo>
                  <a:pt x="0" y="0"/>
                </a:lnTo>
                <a:lnTo>
                  <a:pt x="0" y="147039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2301143">
            <a:off x="9833888" y="3029313"/>
            <a:ext cx="1331376" cy="1470395"/>
          </a:xfrm>
          <a:custGeom>
            <a:avLst/>
            <a:gdLst/>
            <a:ahLst/>
            <a:cxnLst/>
            <a:rect r="r" b="b" t="t" l="l"/>
            <a:pathLst>
              <a:path h="1470395" w="1331376">
                <a:moveTo>
                  <a:pt x="0" y="1470395"/>
                </a:moveTo>
                <a:lnTo>
                  <a:pt x="1331375" y="1470395"/>
                </a:lnTo>
                <a:lnTo>
                  <a:pt x="1331375" y="0"/>
                </a:lnTo>
                <a:lnTo>
                  <a:pt x="0" y="0"/>
                </a:lnTo>
                <a:lnTo>
                  <a:pt x="0" y="147039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9796902">
            <a:off x="2913591" y="1717117"/>
            <a:ext cx="2405531" cy="1592024"/>
          </a:xfrm>
          <a:custGeom>
            <a:avLst/>
            <a:gdLst/>
            <a:ahLst/>
            <a:cxnLst/>
            <a:rect r="r" b="b" t="t" l="l"/>
            <a:pathLst>
              <a:path h="1592024" w="2405531">
                <a:moveTo>
                  <a:pt x="0" y="0"/>
                </a:moveTo>
                <a:lnTo>
                  <a:pt x="2405531" y="0"/>
                </a:lnTo>
                <a:lnTo>
                  <a:pt x="2405531" y="1592024"/>
                </a:lnTo>
                <a:lnTo>
                  <a:pt x="0" y="15920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397314" y="751823"/>
            <a:ext cx="1516813" cy="57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321">
                <a:solidFill>
                  <a:srgbClr val="3E6C8C"/>
                </a:solidFill>
                <a:latin typeface="Baloo"/>
                <a:ea typeface="Baloo"/>
                <a:cs typeface="Baloo"/>
                <a:sym typeface="Baloo"/>
              </a:rPr>
              <a:t>Dataset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66036" y="3001837"/>
            <a:ext cx="3343619" cy="77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221">
                <a:solidFill>
                  <a:srgbClr val="3E6C8C"/>
                </a:solidFill>
                <a:latin typeface="Baloo"/>
                <a:ea typeface="Baloo"/>
                <a:cs typeface="Baloo"/>
                <a:sym typeface="Baloo"/>
              </a:rPr>
              <a:t>Natural Language Processing (NLP)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82190" y="5562320"/>
            <a:ext cx="2974023" cy="38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221">
                <a:solidFill>
                  <a:srgbClr val="3E6C8C"/>
                </a:solidFill>
                <a:latin typeface="Baloo"/>
                <a:ea typeface="Baloo"/>
                <a:cs typeface="Baloo"/>
                <a:sym typeface="Baloo"/>
              </a:rPr>
              <a:t>LSTM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04887" y="3253751"/>
            <a:ext cx="4429607" cy="39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5"/>
              </a:lnSpc>
            </a:pPr>
            <a:r>
              <a:rPr lang="en-US" sz="2325">
                <a:solidFill>
                  <a:srgbClr val="3E6C8C"/>
                </a:solidFill>
                <a:latin typeface="Baloo"/>
                <a:ea typeface="Baloo"/>
                <a:cs typeface="Baloo"/>
                <a:sym typeface="Baloo"/>
              </a:rPr>
              <a:t>PREPROCESSING DATA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56088" y="5481673"/>
            <a:ext cx="2835537" cy="46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2658">
                <a:solidFill>
                  <a:srgbClr val="3E6C8C"/>
                </a:solidFill>
                <a:latin typeface="Baloo"/>
                <a:ea typeface="Baloo"/>
                <a:cs typeface="Baloo"/>
                <a:sym typeface="Baloo"/>
              </a:rPr>
              <a:t>Representasi Teks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77501" y="7788685"/>
            <a:ext cx="2731793" cy="477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2"/>
              </a:lnSpc>
            </a:pPr>
            <a:r>
              <a:rPr lang="en-US" sz="2759">
                <a:solidFill>
                  <a:srgbClr val="3E6C8C"/>
                </a:solidFill>
                <a:latin typeface="Baloo"/>
                <a:ea typeface="Baloo"/>
                <a:cs typeface="Baloo"/>
                <a:sym typeface="Baloo"/>
              </a:rPr>
              <a:t>Model Klasifikasi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082190" y="1376193"/>
            <a:ext cx="2124493" cy="48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sz="1401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Dataset sinopsis film dengan label genre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20320" y="3866280"/>
            <a:ext cx="2950501" cy="48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sz="1401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Mengubah teks mentah (sinopsis) menjadi representasi numerik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020320" y="6228309"/>
            <a:ext cx="2950501" cy="240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sz="1401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Multi-label classification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956088" y="3615550"/>
            <a:ext cx="2449556" cy="906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84645" indent="-142322" lvl="1">
              <a:lnSpc>
                <a:spcPts val="1845"/>
              </a:lnSpc>
              <a:buFont typeface="Arial"/>
              <a:buChar char="•"/>
            </a:pPr>
            <a:r>
              <a:rPr lang="en-US" sz="131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Cleaning</a:t>
            </a:r>
          </a:p>
          <a:p>
            <a:pPr algn="just" marL="284645" indent="-142322" lvl="1">
              <a:lnSpc>
                <a:spcPts val="1845"/>
              </a:lnSpc>
              <a:buFont typeface="Arial"/>
              <a:buChar char="•"/>
            </a:pPr>
            <a:r>
              <a:rPr lang="en-US" sz="131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Tokenization</a:t>
            </a:r>
          </a:p>
          <a:p>
            <a:pPr algn="just" marL="284645" indent="-142322" lvl="1">
              <a:lnSpc>
                <a:spcPts val="1845"/>
              </a:lnSpc>
              <a:buFont typeface="Arial"/>
              <a:buChar char="•"/>
            </a:pPr>
            <a:r>
              <a:rPr lang="en-US" sz="131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Stopword Removal</a:t>
            </a:r>
          </a:p>
          <a:p>
            <a:pPr algn="just" marL="284645" indent="-142322" lvl="1">
              <a:lnSpc>
                <a:spcPts val="1845"/>
              </a:lnSpc>
              <a:buFont typeface="Arial"/>
              <a:buChar char="•"/>
            </a:pPr>
            <a:r>
              <a:rPr lang="en-US" sz="131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Stemming/Lemmatization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686553" y="6001182"/>
            <a:ext cx="3313688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48503" indent="-124252" lvl="1">
              <a:lnSpc>
                <a:spcPts val="1611"/>
              </a:lnSpc>
              <a:buFont typeface="Arial"/>
              <a:buChar char="•"/>
            </a:pPr>
            <a:r>
              <a:rPr lang="en-US" sz="1151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TF-IDF: Bobot kata berdasarkan frekuensi.</a:t>
            </a:r>
          </a:p>
          <a:p>
            <a:pPr algn="ctr" marL="248503" indent="-124252" lvl="1">
              <a:lnSpc>
                <a:spcPts val="1611"/>
              </a:lnSpc>
              <a:buFont typeface="Arial"/>
              <a:buChar char="•"/>
            </a:pPr>
            <a:r>
              <a:rPr lang="en-US" sz="1151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Word Embeddings: Representasi berbasis konteks seperti Word2Vec atau GloVe.</a:t>
            </a:r>
          </a:p>
          <a:p>
            <a:pPr algn="ctr">
              <a:lnSpc>
                <a:spcPts val="1611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1686553" y="8153353"/>
            <a:ext cx="3436301" cy="153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69544" indent="-134772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 Jaringan LSTM:</a:t>
            </a:r>
          </a:p>
          <a:p>
            <a:pPr algn="just" marL="269544" indent="-134772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Embedding Layer.</a:t>
            </a:r>
          </a:p>
          <a:p>
            <a:pPr algn="just" marL="269544" indent="-134772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LSTM Layer.</a:t>
            </a:r>
          </a:p>
          <a:p>
            <a:pPr algn="just" marL="269544" indent="-134772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Dense Layer (ReLU dan Softmax).</a:t>
            </a:r>
          </a:p>
          <a:p>
            <a:pPr algn="ctr" marL="269544" indent="-134772" lvl="1">
              <a:lnSpc>
                <a:spcPts val="1747"/>
              </a:lnSpc>
              <a:buFont typeface="Arial"/>
              <a:buChar char="•"/>
            </a:pPr>
          </a:p>
          <a:p>
            <a:pPr algn="ctr" marL="269544" indent="-134772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142B3B"/>
                </a:solidFill>
                <a:latin typeface="Open Sans"/>
                <a:ea typeface="Open Sans"/>
                <a:cs typeface="Open Sans"/>
                <a:sym typeface="Open Sans"/>
              </a:rPr>
              <a:t>Word Embedding.</a:t>
            </a:r>
          </a:p>
          <a:p>
            <a:pPr algn="ctr">
              <a:lnSpc>
                <a:spcPts val="174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Rumusan Masalah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1169254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660184" y="2023294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44000" y="3861341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6556218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660184" y="471677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60184" y="7410258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69637" y="1929692"/>
            <a:ext cx="4474549" cy="1021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046"/>
              </a:lnSpc>
              <a:spcBef>
                <a:spcPct val="0"/>
              </a:spcBef>
            </a:pPr>
            <a:r>
              <a:rPr lang="en-US" sz="1516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Bagaimana memanfaatkan teknologi NLP modern (seperti TF-IDF atau Word Embeddings) untuk merepresentasikan sinopsis buku/novel secara numerik yang efektif?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39136" y="4688459"/>
            <a:ext cx="4615643" cy="79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11"/>
              </a:lnSpc>
              <a:spcBef>
                <a:spcPct val="0"/>
              </a:spcBef>
            </a:pPr>
            <a:r>
              <a:rPr lang="en-US" sz="1563" spc="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Mengevaluasi bagaimana kinerja metode deep learning seperti lstm pada klasifikasi novel/buku menggunakan sinopsis.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69637" y="7384893"/>
            <a:ext cx="4754642" cy="81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74"/>
              </a:lnSpc>
              <a:spcBef>
                <a:spcPct val="0"/>
              </a:spcBef>
            </a:pPr>
            <a:r>
              <a:rPr lang="en-US" sz="1610" spc="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Menghitung tingkat akurasi dari model lstm untuk prediksi genre novel berdasarkan sinopsis?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9019" y="535305"/>
            <a:ext cx="429971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9735" y="2037078"/>
            <a:ext cx="7707571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Menggunakan teknologi NLP modern (seperti TF-IDF atau Word Embeddings) untuk merepresentasikan kata dan Jaringan LSTM untuk klasifikasi multilabel sekaligus prediksi genre novel berdasarkan sinopsisnya.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5078832"/>
            <a:ext cx="2214692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902329" y="482780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199230" y="482780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625791" y="482780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Rencana Pengujian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99230" y="561993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20632" y="561993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99230" y="6442256"/>
            <a:ext cx="2646492" cy="35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Recall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20632" y="6442256"/>
            <a:ext cx="2732862" cy="35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F1 - Score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44094" y="561993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44094" y="6442256"/>
            <a:ext cx="2747991" cy="35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confusion matrix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DAGYsqdPAss</dc:identifier>
  <dcterms:modified xsi:type="dcterms:W3CDTF">2011-08-01T06:04:30Z</dcterms:modified>
  <cp:revision>1</cp:revision>
  <dc:title>Blue Doodle Project Presentation</dc:title>
</cp:coreProperties>
</file>