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60" r:id="rId4"/>
    <p:sldId id="261" r:id="rId5"/>
    <p:sldId id="262" r:id="rId6"/>
    <p:sldId id="263" r:id="rId7"/>
    <p:sldId id="275" r:id="rId8"/>
    <p:sldId id="264" r:id="rId9"/>
    <p:sldId id="265" r:id="rId10"/>
    <p:sldId id="266" r:id="rId11"/>
    <p:sldId id="267" r:id="rId12"/>
    <p:sldId id="268" r:id="rId13"/>
    <p:sldId id="276" r:id="rId14"/>
    <p:sldId id="269" r:id="rId15"/>
    <p:sldId id="271" r:id="rId16"/>
    <p:sldId id="277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09" autoAdjust="0"/>
    <p:restoredTop sz="92265" autoAdjust="0"/>
  </p:normalViewPr>
  <p:slideViewPr>
    <p:cSldViewPr snapToGrid="0">
      <p:cViewPr varScale="1">
        <p:scale>
          <a:sx n="78" d="100"/>
          <a:sy n="78" d="100"/>
        </p:scale>
        <p:origin x="42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7E1036-C3EA-4E38-932B-919BE73FF7DD}" type="datetimeFigureOut">
              <a:rPr lang="fr-FR" smtClean="0"/>
              <a:t>21/01/2019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9C8C63-0988-437B-B897-E1B265442B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0070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9C8C63-0988-437B-B897-E1B265442B8F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05925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9C8C63-0988-437B-B897-E1B265442B8F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76484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9C8C63-0988-437B-B897-E1B265442B8F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02940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9C8C63-0988-437B-B897-E1B265442B8F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68497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9C8C63-0988-437B-B897-E1B265442B8F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03379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9C8C63-0988-437B-B897-E1B265442B8F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818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300B4-E832-446B-9A8B-B4E19F7780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0E64F0-1B79-48CB-90A7-68AAB92940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38C92-4D88-42D1-A57D-667C29B89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A3D08-FB28-45A4-8738-D6AD3F88869F}" type="datetime1">
              <a:rPr lang="fr-FR" smtClean="0"/>
              <a:t>21/01/2019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1CC1B3-D64C-4B4A-8E77-8C5351909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337D6-1FB0-4A03-A0EB-7F09ABF15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C3EBE-E401-4C6D-9165-92865E1B83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7309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96243-4C4D-4E00-8060-BEB4575B2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F74341-7E75-467D-BCEE-CA5CC215A3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407D6A-A70E-44F1-8744-296319CA7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07D05-447A-4005-824C-C93BFBE97880}" type="datetime1">
              <a:rPr lang="fr-FR" smtClean="0"/>
              <a:t>21/01/2019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CF6B6-B934-4B90-B80F-88CB52C55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7B921-DB6C-4EB5-9D70-5D106F555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C3EBE-E401-4C6D-9165-92865E1B83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6676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4EE3B8-0146-4F68-8C12-0EE6BBEC66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0B0589-14DD-460A-B950-8CF05ADE4D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5CCA0E-9913-42E0-A0ED-9FE18A2F3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03AF3-9DFD-48C1-B4E9-9526D5774190}" type="datetime1">
              <a:rPr lang="fr-FR" smtClean="0"/>
              <a:t>21/01/2019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9DDFA-7A9D-4AE5-B4AD-54B983429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427F8-30BB-43E3-8566-F65B42E13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C3EBE-E401-4C6D-9165-92865E1B83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0111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2CFB5-5AD6-4CA3-950B-8AC8F4DBA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36C41-3E7F-43F7-823F-E2CBD5EBC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340D8-9BC7-45C7-ABD5-6621CFEEB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B08A-7662-4AF9-8B65-6F01C3651BB1}" type="datetime1">
              <a:rPr lang="fr-FR" smtClean="0"/>
              <a:t>21/01/2019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64E58-10B5-48EF-BB15-035F30FC2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2A33D-2A6A-46C5-BE36-0E89EE979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C3EBE-E401-4C6D-9165-92865E1B83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5843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3E86A-C785-4CFE-811F-2678EF89E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4CB834-2123-47A3-A56A-630AF2865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624074-C810-4C3F-90D3-9D525219C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F1147-7031-4EBB-9956-08A9B0E64355}" type="datetime1">
              <a:rPr lang="fr-FR" smtClean="0"/>
              <a:t>21/01/2019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C668C-A655-49E0-A932-42B131F50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73846-7A5E-4593-9036-D9FAEF844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C3EBE-E401-4C6D-9165-92865E1B83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5136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88A86-72E2-4147-A080-3F4B92CB6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ABEAC-B4F4-4450-A1D5-1EF980BA12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0ADFDE-056E-4697-BE10-98E73AECE4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54039D-7314-430E-BB2A-D28E6F85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CE2F9-347A-4980-9476-6AB3D2DDEE25}" type="datetime1">
              <a:rPr lang="fr-FR" smtClean="0"/>
              <a:t>21/01/2019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425693-0C6C-4D72-87B0-ABC15CDA2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D0A764-90B0-4CFB-9C3F-69F5ED491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C3EBE-E401-4C6D-9165-92865E1B83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2704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9C774-CAA1-4FC7-AA30-06C0537EE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4D0788-DFC7-4E74-ABB0-3A072031AD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23B2DC-5240-4ECA-B836-14484AB5A2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2F4CC6-B28E-4504-AC71-E8796C027A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16595C-781B-4FA0-B456-AAD1EF4F44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316BEA-48F6-4496-8B8C-B4CC4AA02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89ED3-25BC-44EF-9CF1-05117D1925C8}" type="datetime1">
              <a:rPr lang="fr-FR" smtClean="0"/>
              <a:t>21/01/2019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48EA8E-CEA3-4FEA-95B6-57A42C95B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76DC7E-E834-408B-AEF6-3173907F2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C3EBE-E401-4C6D-9165-92865E1B83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5859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90D27-5A72-404E-9B3E-AC67EDCCA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0D9B48-82F3-4C1A-965E-1EE64FD2A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BB3F0-D993-4AC6-9FDA-E5E4549C0CD2}" type="datetime1">
              <a:rPr lang="fr-FR" smtClean="0"/>
              <a:t>21/01/2019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2B0467-59C3-4585-AA70-9DCE61043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E5C2FE-6646-4A4E-BCF7-C29ADAA2B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C3EBE-E401-4C6D-9165-92865E1B83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7326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32E2F4-FFFF-4F17-B038-10C509632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30703-F09C-4632-BC1D-56D6CA60F33E}" type="datetime1">
              <a:rPr lang="fr-FR" smtClean="0"/>
              <a:t>21/01/2019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5393FC-4D14-488B-BA61-268579BA5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2F4414-1D14-41DD-A746-A3A87DD5A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C3EBE-E401-4C6D-9165-92865E1B83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9058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CE184-D520-4EA3-9730-0C30BB731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77638-8EDA-47B3-97F5-3CAF1421FB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753BDA-482C-4705-8230-342F457963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4339B-3F21-4352-97A5-E73A88A66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2AE3A-2DA7-4A7B-B3A6-42759E3DCEB2}" type="datetime1">
              <a:rPr lang="fr-FR" smtClean="0"/>
              <a:t>21/01/2019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4CD241-CBB1-4CE1-BEF0-B23B33F59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8DE461-718E-4FEB-A43A-24878E47B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C3EBE-E401-4C6D-9165-92865E1B83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5440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B7304-AAAD-438B-A0B7-E541CFFAB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03F590-1F3C-4F7F-8FF4-5961622729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3FDF8B-2EA8-4EF2-AB9F-A4E6C591D8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B94C9D-F394-49B7-860E-82A875463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C5A45-3AF9-431F-9B32-8886A5C2AF90}" type="datetime1">
              <a:rPr lang="fr-FR" smtClean="0"/>
              <a:t>21/01/2019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78C1D8-FF93-4FAF-863B-F31CC9A5B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685113-522C-457E-B406-35AC29680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C3EBE-E401-4C6D-9165-92865E1B83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3432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79F789-E687-4D39-BAE5-90DDBFAF0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8D0E74-67B2-49BD-AC3D-AE294D2BCF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B0C8F-03FA-4999-B22D-E4DFCDA230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39D4B-6E73-41D8-8559-081FA3E272E2}" type="datetime1">
              <a:rPr lang="fr-FR" smtClean="0"/>
              <a:t>21/01/2019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93A79D-EF3F-4E13-8B5F-86B63834B4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A0D00-A6DC-4E1D-9239-F27E40D45E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C3EBE-E401-4C6D-9165-92865E1B83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3089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image" Target="../media/image7.png"/><Relationship Id="rId7" Type="http://schemas.openxmlformats.org/officeDocument/2006/relationships/image" Target="../media/image1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5" descr="C:\Users\TiMo\Downloads\fst.png">
            <a:extLst>
              <a:ext uri="{FF2B5EF4-FFF2-40B4-BE49-F238E27FC236}">
                <a16:creationId xmlns:a16="http://schemas.microsoft.com/office/drawing/2014/main" id="{108CD27B-8F43-4F6F-8A3E-D32C55EA4F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75"/>
          <a:stretch>
            <a:fillRect/>
          </a:stretch>
        </p:blipFill>
        <p:spPr bwMode="auto">
          <a:xfrm>
            <a:off x="259568" y="340665"/>
            <a:ext cx="3667686" cy="925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940D836-66D5-482E-BC02-6510D8733656}"/>
              </a:ext>
            </a:extLst>
          </p:cNvPr>
          <p:cNvSpPr/>
          <p:nvPr/>
        </p:nvSpPr>
        <p:spPr>
          <a:xfrm>
            <a:off x="-305869" y="1877855"/>
            <a:ext cx="12497869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Application Web De La Gestion d’une Médiathèque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4DA4C8-E57E-49EE-A257-9EDC097507CE}"/>
              </a:ext>
            </a:extLst>
          </p:cNvPr>
          <p:cNvSpPr/>
          <p:nvPr/>
        </p:nvSpPr>
        <p:spPr>
          <a:xfrm>
            <a:off x="4927954" y="3801412"/>
            <a:ext cx="233608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Master 2 MIAGE </a:t>
            </a:r>
          </a:p>
        </p:txBody>
      </p:sp>
      <p:sp>
        <p:nvSpPr>
          <p:cNvPr id="7" name="Text Box 2">
            <a:extLst>
              <a:ext uri="{FF2B5EF4-FFF2-40B4-BE49-F238E27FC236}">
                <a16:creationId xmlns:a16="http://schemas.microsoft.com/office/drawing/2014/main" id="{43B2492E-5F69-4457-B206-C3E4E8246D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0249" y="4432308"/>
            <a:ext cx="3985824" cy="1722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b="1" u="sng" dirty="0">
                <a:solidFill>
                  <a:srgbClr val="1F4E7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Réalisé par :</a:t>
            </a:r>
            <a:endParaRPr lang="fr-FR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07000"/>
              </a:lnSpc>
              <a:buSzPct val="97000"/>
              <a:buFont typeface="Arial" panose="020B0604020202020204" pitchFamily="34" charset="0"/>
              <a:buChar char="•"/>
            </a:pPr>
            <a:r>
              <a:rPr lang="fr-F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M. </a:t>
            </a:r>
            <a:r>
              <a:rPr lang="fr-F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Nabil ELASLAOUI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07000"/>
              </a:lnSpc>
              <a:spcAft>
                <a:spcPts val="0"/>
              </a:spcAft>
              <a:buSzPct val="97000"/>
              <a:buFont typeface="Arial" panose="020B0604020202020204" pitchFamily="34" charset="0"/>
              <a:buChar char="•"/>
            </a:pPr>
            <a:r>
              <a:rPr lang="fr-F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M. Adil AZIRAR</a:t>
            </a:r>
            <a:endParaRPr lang="fr-F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07000"/>
              </a:lnSpc>
              <a:spcAft>
                <a:spcPts val="0"/>
              </a:spcAft>
              <a:buSzPct val="97000"/>
              <a:buFont typeface="Arial" panose="020B0604020202020204" pitchFamily="34" charset="0"/>
              <a:buChar char="•"/>
            </a:pPr>
            <a:r>
              <a:rPr lang="fr-F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M. Boubacar SOW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79CAD7-D88B-4EB4-A2B5-15F865B784C8}"/>
              </a:ext>
            </a:extLst>
          </p:cNvPr>
          <p:cNvSpPr txBox="1"/>
          <p:nvPr/>
        </p:nvSpPr>
        <p:spPr>
          <a:xfrm>
            <a:off x="8281105" y="4857911"/>
            <a:ext cx="3313481" cy="1166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b="1" u="sng" dirty="0">
                <a:solidFill>
                  <a:srgbClr val="1F4E7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Jury :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SzPct val="97000"/>
              <a:buFont typeface="Arial" panose="020B0604020202020204" pitchFamily="34" charset="0"/>
              <a:buChar char="•"/>
            </a:pPr>
            <a:r>
              <a:rPr lang="fr-F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M. Stéphane MENTELE</a:t>
            </a:r>
          </a:p>
          <a:p>
            <a:pPr marL="285750" indent="-285750">
              <a:lnSpc>
                <a:spcPct val="107000"/>
              </a:lnSpc>
              <a:buSzPct val="97000"/>
              <a:buFont typeface="Arial" panose="020B0604020202020204" pitchFamily="34" charset="0"/>
              <a:buChar char="•"/>
            </a:pPr>
            <a:r>
              <a:rPr lang="fr-F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M. Yvan MAILLOT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9F5595-F8A6-4E2D-AB6D-E389D15B2CB2}"/>
              </a:ext>
            </a:extLst>
          </p:cNvPr>
          <p:cNvSpPr/>
          <p:nvPr/>
        </p:nvSpPr>
        <p:spPr>
          <a:xfrm>
            <a:off x="4487225" y="6245996"/>
            <a:ext cx="3217547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Année Universitaire : 2018/2019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5375418-33F9-4C7E-8A6A-E61D2B3C4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C3EBE-E401-4C6D-9165-92865E1B83EB}" type="slidenum">
              <a:rPr lang="fr-FR" smtClean="0"/>
              <a:t>1</a:t>
            </a:fld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F35910D-99A0-4F2C-8EFA-07EB8256E3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4263" y="388409"/>
            <a:ext cx="1980323" cy="1320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751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50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C75D37-314C-4BDA-AE9E-09A72FC8CAEC}"/>
              </a:ext>
            </a:extLst>
          </p:cNvPr>
          <p:cNvSpPr/>
          <p:nvPr/>
        </p:nvSpPr>
        <p:spPr>
          <a:xfrm>
            <a:off x="1627661" y="267520"/>
            <a:ext cx="8936677" cy="923330"/>
          </a:xfrm>
          <a:prstGeom prst="rect">
            <a:avLst/>
          </a:prstGeom>
          <a:solidFill>
            <a:srgbClr val="FDFEFC">
              <a:alpha val="0"/>
            </a:srgb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D2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II-Les technologies et les outils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B1330-023B-469A-9C87-FBFCFFE0D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6BC3EBE-E401-4C6D-9165-92865E1B83EB}" type="slidenum">
              <a:rPr lang="fr-FR" smtClean="0"/>
              <a:t>10</a:t>
            </a:fld>
            <a:endParaRPr lang="fr-FR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D72F5D-4284-444C-81E9-FF5D3FFE09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84" y="2042639"/>
            <a:ext cx="2706858" cy="236701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A6B8D76-B7DD-4777-94FF-4810DCBD93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8463" y="1935666"/>
            <a:ext cx="2367473" cy="235892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C34136E-470C-4EB8-8782-AA657F3F4B8E}"/>
              </a:ext>
            </a:extLst>
          </p:cNvPr>
          <p:cNvSpPr txBox="1"/>
          <p:nvPr/>
        </p:nvSpPr>
        <p:spPr>
          <a:xfrm>
            <a:off x="778067" y="1296447"/>
            <a:ext cx="20457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>
                <a:solidFill>
                  <a:srgbClr val="002060"/>
                </a:solidFill>
              </a:rPr>
              <a:t>2- Les outils: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6829BF0-CA43-4FFD-8DA7-3EAFF6D27FF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183" y="2583673"/>
            <a:ext cx="3077095" cy="128494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4E663232-7780-4E59-A58E-8CD9A4269B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451" y="4294592"/>
            <a:ext cx="2849189" cy="217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312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E537682-839B-4B73-BBA3-D57FA05A2E7A}"/>
              </a:ext>
            </a:extLst>
          </p:cNvPr>
          <p:cNvSpPr/>
          <p:nvPr/>
        </p:nvSpPr>
        <p:spPr>
          <a:xfrm>
            <a:off x="2854191" y="2844224"/>
            <a:ext cx="6483634" cy="1169551"/>
          </a:xfrm>
          <a:prstGeom prst="rect">
            <a:avLst/>
          </a:prstGeom>
          <a:solidFill>
            <a:srgbClr val="FDFEFC">
              <a:alpha val="0"/>
            </a:srgb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D2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III- Conduite de Projet</a:t>
            </a:r>
          </a:p>
          <a:p>
            <a:pPr algn="ctr"/>
            <a:r>
              <a:rPr lang="fr-FR" sz="1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D20000"/>
                </a:solidFill>
                <a:effectLst>
                  <a:glow rad="101600">
                    <a:schemeClr val="accent3">
                      <a:lumMod val="60000"/>
                      <a:lumOff val="40000"/>
                      <a:alpha val="60000"/>
                    </a:schemeClr>
                  </a:glow>
                  <a:outerShdw dist="38100" dir="2700000" algn="bl" rotWithShape="0">
                    <a:schemeClr val="accent5"/>
                  </a:outerShdw>
                </a:effectLst>
                <a:latin typeface="+mn-lt"/>
              </a:rPr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79620F-5BE4-4513-87E2-D66C1795E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C3EBE-E401-4C6D-9165-92865E1B83EB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3960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">
        <p:fade/>
      </p:transition>
    </mc:Choice>
    <mc:Fallback xmlns="">
      <p:transition spd="med" advClick="0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3817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0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C75D37-314C-4BDA-AE9E-09A72FC8CAEC}"/>
              </a:ext>
            </a:extLst>
          </p:cNvPr>
          <p:cNvSpPr/>
          <p:nvPr/>
        </p:nvSpPr>
        <p:spPr>
          <a:xfrm>
            <a:off x="2854187" y="267520"/>
            <a:ext cx="6483634" cy="1169551"/>
          </a:xfrm>
          <a:prstGeom prst="rect">
            <a:avLst/>
          </a:prstGeom>
          <a:solidFill>
            <a:srgbClr val="FDFEFC">
              <a:alpha val="0"/>
            </a:srgb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D2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III- Conduite de Projet</a:t>
            </a:r>
          </a:p>
          <a:p>
            <a:pPr algn="ctr"/>
            <a:r>
              <a:rPr lang="fr-FR" sz="1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101600">
                    <a:schemeClr val="accent3">
                      <a:lumMod val="60000"/>
                      <a:lumOff val="40000"/>
                      <a:alpha val="60000"/>
                    </a:schemeClr>
                  </a:glow>
                  <a:outerShdw dist="38100" dir="2700000" algn="bl" rotWithShape="0">
                    <a:schemeClr val="accent5"/>
                  </a:outerShdw>
                </a:effectLst>
                <a:latin typeface="+mn-lt"/>
              </a:rPr>
              <a:t>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B1330-023B-469A-9C87-FBFCFFE0D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C3EBE-E401-4C6D-9165-92865E1B83EB}" type="slidenum">
              <a:rPr lang="fr-FR" smtClean="0"/>
              <a:t>12</a:t>
            </a:fld>
            <a:endParaRPr lang="fr-FR"/>
          </a:p>
        </p:txBody>
      </p:sp>
      <p:sp>
        <p:nvSpPr>
          <p:cNvPr id="12" name="TextBox 1">
            <a:extLst>
              <a:ext uri="{FF2B5EF4-FFF2-40B4-BE49-F238E27FC236}">
                <a16:creationId xmlns:a16="http://schemas.microsoft.com/office/drawing/2014/main" id="{6616666B-82D8-4AF6-B898-E061F2324B45}"/>
              </a:ext>
            </a:extLst>
          </p:cNvPr>
          <p:cNvSpPr txBox="1"/>
          <p:nvPr/>
        </p:nvSpPr>
        <p:spPr>
          <a:xfrm>
            <a:off x="569791" y="1293534"/>
            <a:ext cx="42574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rgbClr val="002060"/>
                </a:solidFill>
              </a:rPr>
              <a:t>Répartition des taches:</a:t>
            </a:r>
          </a:p>
          <a:p>
            <a:endParaRPr lang="fr-FR" sz="2800" b="1" dirty="0">
              <a:solidFill>
                <a:srgbClr val="002060"/>
              </a:solidFill>
            </a:endParaRP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F74969BC-3D6C-4329-B827-98F05CE317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0184186"/>
              </p:ext>
            </p:extLst>
          </p:nvPr>
        </p:nvGraphicFramePr>
        <p:xfrm>
          <a:off x="838199" y="1770586"/>
          <a:ext cx="10395856" cy="48198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8137">
                  <a:extLst>
                    <a:ext uri="{9D8B030D-6E8A-4147-A177-3AD203B41FA5}">
                      <a16:colId xmlns:a16="http://schemas.microsoft.com/office/drawing/2014/main" val="2404992570"/>
                    </a:ext>
                  </a:extLst>
                </a:gridCol>
                <a:gridCol w="2265092">
                  <a:extLst>
                    <a:ext uri="{9D8B030D-6E8A-4147-A177-3AD203B41FA5}">
                      <a16:colId xmlns:a16="http://schemas.microsoft.com/office/drawing/2014/main" val="2952550489"/>
                    </a:ext>
                  </a:extLst>
                </a:gridCol>
                <a:gridCol w="2358586">
                  <a:extLst>
                    <a:ext uri="{9D8B030D-6E8A-4147-A177-3AD203B41FA5}">
                      <a16:colId xmlns:a16="http://schemas.microsoft.com/office/drawing/2014/main" val="3191901429"/>
                    </a:ext>
                  </a:extLst>
                </a:gridCol>
                <a:gridCol w="2084041">
                  <a:extLst>
                    <a:ext uri="{9D8B030D-6E8A-4147-A177-3AD203B41FA5}">
                      <a16:colId xmlns:a16="http://schemas.microsoft.com/office/drawing/2014/main" val="1566951935"/>
                    </a:ext>
                  </a:extLst>
                </a:gridCol>
              </a:tblGrid>
              <a:tr h="630234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Nabil ELASLAOUI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Adil AZIRAR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Boubacar SOW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250054"/>
                  </a:ext>
                </a:extLst>
              </a:tr>
              <a:tr h="453994">
                <a:tc>
                  <a:txBody>
                    <a:bodyPr/>
                    <a:lstStyle/>
                    <a:p>
                      <a:r>
                        <a:rPr lang="fr-FR" dirty="0"/>
                        <a:t>Modélisation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Wingdings" panose="05000000000000000000" pitchFamily="2" charset="2"/>
                        <a:buChar char="ü"/>
                      </a:pPr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Wingdings" panose="05000000000000000000" pitchFamily="2" charset="2"/>
                        <a:buChar char="ü"/>
                      </a:pPr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Wingdings" panose="05000000000000000000" pitchFamily="2" charset="2"/>
                        <a:buChar char="ü"/>
                      </a:pPr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124334"/>
                  </a:ext>
                </a:extLst>
              </a:tr>
              <a:tr h="692491">
                <a:tc>
                  <a:txBody>
                    <a:bodyPr/>
                    <a:lstStyle/>
                    <a:p>
                      <a:r>
                        <a:rPr lang="fr-FR" dirty="0"/>
                        <a:t>Gestion des utilisateurs et Authentification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Wingdings" panose="05000000000000000000" pitchFamily="2" charset="2"/>
                        <a:buChar char="ü"/>
                      </a:pPr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939874"/>
                  </a:ext>
                </a:extLst>
              </a:tr>
              <a:tr h="815971">
                <a:tc>
                  <a:txBody>
                    <a:bodyPr/>
                    <a:lstStyle/>
                    <a:p>
                      <a:r>
                        <a:rPr lang="fr-FR" dirty="0"/>
                        <a:t>Gestion des autorisations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Wingdings" panose="05000000000000000000" pitchFamily="2" charset="2"/>
                        <a:buChar char="ü"/>
                      </a:pPr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905928"/>
                  </a:ext>
                </a:extLst>
              </a:tr>
              <a:tr h="522902">
                <a:tc>
                  <a:txBody>
                    <a:bodyPr/>
                    <a:lstStyle/>
                    <a:p>
                      <a:r>
                        <a:rPr lang="fr-FR" dirty="0"/>
                        <a:t>Gestion des Médias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Wingdings" panose="05000000000000000000" pitchFamily="2" charset="2"/>
                        <a:buChar char="ü"/>
                      </a:pPr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677701"/>
                  </a:ext>
                </a:extLst>
              </a:tr>
              <a:tr h="537034">
                <a:tc>
                  <a:txBody>
                    <a:bodyPr/>
                    <a:lstStyle/>
                    <a:p>
                      <a:r>
                        <a:rPr lang="fr-FR" dirty="0"/>
                        <a:t>Gestion des Emprunts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Wingdings" panose="05000000000000000000" pitchFamily="2" charset="2"/>
                        <a:buChar char="ü"/>
                      </a:pPr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1840304"/>
                  </a:ext>
                </a:extLst>
              </a:tr>
              <a:tr h="537033">
                <a:tc>
                  <a:txBody>
                    <a:bodyPr/>
                    <a:lstStyle/>
                    <a:p>
                      <a:r>
                        <a:rPr lang="fr-FR" dirty="0"/>
                        <a:t>Gestion des abonnements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Wingdings" panose="05000000000000000000" pitchFamily="2" charset="2"/>
                        <a:buChar char="ü"/>
                      </a:pPr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8209953"/>
                  </a:ext>
                </a:extLst>
              </a:tr>
              <a:tr h="630234">
                <a:tc>
                  <a:txBody>
                    <a:bodyPr/>
                    <a:lstStyle/>
                    <a:p>
                      <a:r>
                        <a:rPr lang="fr-FR" dirty="0"/>
                        <a:t>Gestion des rôles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 defTabSz="914400" rtl="0" eaLnBrk="1" latinLnBrk="0" hangingPunct="1">
                        <a:buFont typeface="Wingdings" panose="05000000000000000000" pitchFamily="2" charset="2"/>
                        <a:buChar char="ü"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52324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2012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C75D37-314C-4BDA-AE9E-09A72FC8CAEC}"/>
              </a:ext>
            </a:extLst>
          </p:cNvPr>
          <p:cNvSpPr/>
          <p:nvPr/>
        </p:nvSpPr>
        <p:spPr>
          <a:xfrm>
            <a:off x="2854187" y="267520"/>
            <a:ext cx="6483634" cy="1169551"/>
          </a:xfrm>
          <a:prstGeom prst="rect">
            <a:avLst/>
          </a:prstGeom>
          <a:solidFill>
            <a:srgbClr val="FDFEFC">
              <a:alpha val="0"/>
            </a:srgb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D2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III- Conduite de Projet</a:t>
            </a:r>
          </a:p>
          <a:p>
            <a:pPr algn="ctr"/>
            <a:r>
              <a:rPr lang="fr-FR" sz="1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101600">
                    <a:schemeClr val="accent3">
                      <a:lumMod val="60000"/>
                      <a:lumOff val="40000"/>
                      <a:alpha val="60000"/>
                    </a:schemeClr>
                  </a:glow>
                  <a:outerShdw dist="38100" dir="2700000" algn="bl" rotWithShape="0">
                    <a:schemeClr val="accent5"/>
                  </a:outerShdw>
                </a:effectLst>
                <a:latin typeface="+mn-lt"/>
              </a:rPr>
              <a:t>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B1330-023B-469A-9C87-FBFCFFE0D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C3EBE-E401-4C6D-9165-92865E1B83EB}" type="slidenum">
              <a:rPr lang="fr-FR" smtClean="0"/>
              <a:t>13</a:t>
            </a:fld>
            <a:endParaRPr lang="fr-FR"/>
          </a:p>
        </p:txBody>
      </p:sp>
      <p:sp>
        <p:nvSpPr>
          <p:cNvPr id="12" name="TextBox 1">
            <a:extLst>
              <a:ext uri="{FF2B5EF4-FFF2-40B4-BE49-F238E27FC236}">
                <a16:creationId xmlns:a16="http://schemas.microsoft.com/office/drawing/2014/main" id="{6616666B-82D8-4AF6-B898-E061F2324B45}"/>
              </a:ext>
            </a:extLst>
          </p:cNvPr>
          <p:cNvSpPr txBox="1"/>
          <p:nvPr/>
        </p:nvSpPr>
        <p:spPr>
          <a:xfrm>
            <a:off x="569791" y="1293534"/>
            <a:ext cx="42574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rgbClr val="002060"/>
                </a:solidFill>
              </a:rPr>
              <a:t>Répartition des taches:</a:t>
            </a:r>
          </a:p>
          <a:p>
            <a:endParaRPr lang="fr-FR" sz="2800" b="1" dirty="0">
              <a:solidFill>
                <a:srgbClr val="002060"/>
              </a:solidFill>
            </a:endParaRPr>
          </a:p>
        </p:txBody>
      </p:sp>
      <p:pic>
        <p:nvPicPr>
          <p:cNvPr id="5" name="Image 4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4003FE50-0B6A-4E84-BF5D-DE77A769B4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91" y="383059"/>
            <a:ext cx="10044581" cy="6207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70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B1330-023B-469A-9C87-FBFCFFE0D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C3EBE-E401-4C6D-9165-92865E1B83EB}" type="slidenum">
              <a:rPr lang="fr-FR" smtClean="0"/>
              <a:t>14</a:t>
            </a:fld>
            <a:endParaRPr lang="fr-FR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BDEDFB4-9093-4F05-AF90-CA0B3C7CABF8}"/>
              </a:ext>
            </a:extLst>
          </p:cNvPr>
          <p:cNvGrpSpPr/>
          <p:nvPr/>
        </p:nvGrpSpPr>
        <p:grpSpPr>
          <a:xfrm>
            <a:off x="1129759" y="2022624"/>
            <a:ext cx="9932480" cy="4201950"/>
            <a:chOff x="1129759" y="2022624"/>
            <a:chExt cx="9932480" cy="420195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8B98AD7-FA93-48DA-895C-702DDE67B98B}"/>
                </a:ext>
              </a:extLst>
            </p:cNvPr>
            <p:cNvSpPr/>
            <p:nvPr/>
          </p:nvSpPr>
          <p:spPr>
            <a:xfrm>
              <a:off x="1129759" y="2022624"/>
              <a:ext cx="993248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2400" dirty="0"/>
                <a:t>MVC : Le patron de conception très répandu pour réaliser des applications web</a:t>
              </a:r>
              <a:endParaRPr lang="fr-FR" dirty="0"/>
            </a:p>
          </p:txBody>
        </p:sp>
        <p:pic>
          <p:nvPicPr>
            <p:cNvPr id="7" name="Picture 6" descr="C:\Users\_\Desktop\0.png">
              <a:extLst>
                <a:ext uri="{FF2B5EF4-FFF2-40B4-BE49-F238E27FC236}">
                  <a16:creationId xmlns:a16="http://schemas.microsoft.com/office/drawing/2014/main" id="{B59F6296-5D1B-4D98-8FD7-66830D5AA6F6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3649" y="2848328"/>
              <a:ext cx="5964702" cy="337624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1395D8C-6991-4C3F-8E04-B6CA0640D4AF}"/>
              </a:ext>
            </a:extLst>
          </p:cNvPr>
          <p:cNvSpPr txBox="1"/>
          <p:nvPr/>
        </p:nvSpPr>
        <p:spPr>
          <a:xfrm>
            <a:off x="778067" y="1296447"/>
            <a:ext cx="3583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>
                <a:solidFill>
                  <a:srgbClr val="002060"/>
                </a:solidFill>
              </a:rPr>
              <a:t>Architecture du projet: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0E6CBF-D496-4467-81B4-6ABB844F69F9}"/>
              </a:ext>
            </a:extLst>
          </p:cNvPr>
          <p:cNvSpPr/>
          <p:nvPr/>
        </p:nvSpPr>
        <p:spPr>
          <a:xfrm>
            <a:off x="2854184" y="267520"/>
            <a:ext cx="6483634" cy="1169551"/>
          </a:xfrm>
          <a:prstGeom prst="rect">
            <a:avLst/>
          </a:prstGeom>
          <a:solidFill>
            <a:srgbClr val="FDFEFC">
              <a:alpha val="0"/>
            </a:srgb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D2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III- Conduite de Projet</a:t>
            </a:r>
          </a:p>
          <a:p>
            <a:pPr algn="ctr"/>
            <a:r>
              <a:rPr lang="fr-FR" sz="1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101600">
                    <a:schemeClr val="accent3">
                      <a:lumMod val="60000"/>
                      <a:lumOff val="40000"/>
                      <a:alpha val="60000"/>
                    </a:schemeClr>
                  </a:glow>
                  <a:outerShdw dist="38100" dir="2700000" algn="bl" rotWithShape="0">
                    <a:schemeClr val="accent5"/>
                  </a:outerShdw>
                </a:effectLst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07651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E537682-839B-4B73-BBA3-D57FA05A2E7A}"/>
              </a:ext>
            </a:extLst>
          </p:cNvPr>
          <p:cNvSpPr/>
          <p:nvPr/>
        </p:nvSpPr>
        <p:spPr>
          <a:xfrm>
            <a:off x="2373737" y="2844224"/>
            <a:ext cx="7444538" cy="1169551"/>
          </a:xfrm>
          <a:prstGeom prst="rect">
            <a:avLst/>
          </a:prstGeom>
          <a:solidFill>
            <a:srgbClr val="FDFEFC">
              <a:alpha val="0"/>
            </a:srgb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D2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VI- Problèmes rencontrés</a:t>
            </a:r>
          </a:p>
          <a:p>
            <a:pPr algn="ctr"/>
            <a:r>
              <a:rPr lang="fr-FR" sz="1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D20000"/>
                </a:solidFill>
                <a:effectLst>
                  <a:glow rad="101600">
                    <a:schemeClr val="accent3">
                      <a:lumMod val="60000"/>
                      <a:lumOff val="40000"/>
                      <a:alpha val="60000"/>
                    </a:schemeClr>
                  </a:glow>
                  <a:outerShdw dist="38100" dir="2700000" algn="bl" rotWithShape="0">
                    <a:schemeClr val="accent5"/>
                  </a:outerShdw>
                </a:effectLst>
                <a:latin typeface="+mn-lt"/>
              </a:rPr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79620F-5BE4-4513-87E2-D66C1795E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C3EBE-E401-4C6D-9165-92865E1B83EB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394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E537682-839B-4B73-BBA3-D57FA05A2E7A}"/>
              </a:ext>
            </a:extLst>
          </p:cNvPr>
          <p:cNvSpPr/>
          <p:nvPr/>
        </p:nvSpPr>
        <p:spPr>
          <a:xfrm>
            <a:off x="3362978" y="2844224"/>
            <a:ext cx="5466048" cy="1169551"/>
          </a:xfrm>
          <a:prstGeom prst="rect">
            <a:avLst/>
          </a:prstGeom>
          <a:solidFill>
            <a:srgbClr val="FDFEFC">
              <a:alpha val="0"/>
            </a:srgb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D2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V- Démonstration</a:t>
            </a:r>
          </a:p>
          <a:p>
            <a:pPr algn="ctr"/>
            <a:r>
              <a:rPr lang="fr-FR" sz="1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D20000"/>
                </a:solidFill>
                <a:effectLst>
                  <a:glow rad="101600">
                    <a:schemeClr val="accent3">
                      <a:lumMod val="60000"/>
                      <a:lumOff val="40000"/>
                      <a:alpha val="60000"/>
                    </a:schemeClr>
                  </a:glow>
                  <a:outerShdw dist="38100" dir="2700000" algn="bl" rotWithShape="0">
                    <a:schemeClr val="accent5"/>
                  </a:outerShdw>
                </a:effectLst>
                <a:latin typeface="+mn-lt"/>
              </a:rPr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79620F-5BE4-4513-87E2-D66C1795E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C3EBE-E401-4C6D-9165-92865E1B83EB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7463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E537682-839B-4B73-BBA3-D57FA05A2E7A}"/>
              </a:ext>
            </a:extLst>
          </p:cNvPr>
          <p:cNvSpPr/>
          <p:nvPr/>
        </p:nvSpPr>
        <p:spPr>
          <a:xfrm>
            <a:off x="2189519" y="2844224"/>
            <a:ext cx="7812973" cy="1169551"/>
          </a:xfrm>
          <a:prstGeom prst="rect">
            <a:avLst/>
          </a:prstGeom>
          <a:solidFill>
            <a:srgbClr val="FDFEFC">
              <a:alpha val="0"/>
            </a:srgb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D2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Conclusion et perspectives</a:t>
            </a:r>
          </a:p>
          <a:p>
            <a:pPr algn="ctr"/>
            <a:r>
              <a:rPr lang="fr-FR" sz="1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D20000"/>
                </a:solidFill>
                <a:effectLst>
                  <a:glow rad="101600">
                    <a:schemeClr val="accent3">
                      <a:lumMod val="60000"/>
                      <a:lumOff val="40000"/>
                      <a:alpha val="60000"/>
                    </a:schemeClr>
                  </a:glow>
                  <a:outerShdw dist="38100" dir="2700000" algn="bl" rotWithShape="0">
                    <a:schemeClr val="accent5"/>
                  </a:outerShdw>
                </a:effectLst>
                <a:latin typeface="+mn-lt"/>
              </a:rPr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79620F-5BE4-4513-87E2-D66C1795E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C3EBE-E401-4C6D-9165-92865E1B83EB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8165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">
        <p:fade/>
      </p:transition>
    </mc:Choice>
    <mc:Fallback xmlns="">
      <p:transition spd="med" advClick="0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3817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0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C75D37-314C-4BDA-AE9E-09A72FC8CAEC}"/>
              </a:ext>
            </a:extLst>
          </p:cNvPr>
          <p:cNvSpPr/>
          <p:nvPr/>
        </p:nvSpPr>
        <p:spPr>
          <a:xfrm>
            <a:off x="2189513" y="267520"/>
            <a:ext cx="7812973" cy="2246769"/>
          </a:xfrm>
          <a:prstGeom prst="rect">
            <a:avLst/>
          </a:prstGeom>
          <a:solidFill>
            <a:srgbClr val="FDFEFC">
              <a:alpha val="0"/>
            </a:srgb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D2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Conclusion et perspectives</a:t>
            </a:r>
          </a:p>
          <a:p>
            <a:pPr algn="ctr"/>
            <a:r>
              <a:rPr lang="fr-FR" sz="1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D20000"/>
                </a:solidFill>
                <a:effectLst>
                  <a:glow rad="101600">
                    <a:schemeClr val="accent3">
                      <a:lumMod val="60000"/>
                      <a:lumOff val="40000"/>
                      <a:alpha val="60000"/>
                    </a:schemeClr>
                  </a:glow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</a:p>
          <a:p>
            <a:pPr algn="ctr"/>
            <a:endParaRPr lang="fr-FR" sz="5400" b="1" dirty="0">
              <a:ln w="9525">
                <a:solidFill>
                  <a:schemeClr val="bg1"/>
                </a:solidFill>
                <a:prstDash val="solid"/>
              </a:ln>
              <a:solidFill>
                <a:srgbClr val="D2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ctr"/>
            <a:r>
              <a:rPr lang="fr-FR" sz="1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101600">
                    <a:schemeClr val="accent3">
                      <a:lumMod val="60000"/>
                      <a:lumOff val="40000"/>
                      <a:alpha val="60000"/>
                    </a:schemeClr>
                  </a:glow>
                  <a:outerShdw dist="38100" dir="2700000" algn="bl" rotWithShape="0">
                    <a:schemeClr val="accent5"/>
                  </a:outerShdw>
                </a:effectLst>
                <a:latin typeface="+mn-lt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CE58E8-6F88-4224-B64C-07BE5C3FC10F}"/>
              </a:ext>
            </a:extLst>
          </p:cNvPr>
          <p:cNvSpPr txBox="1"/>
          <p:nvPr/>
        </p:nvSpPr>
        <p:spPr>
          <a:xfrm>
            <a:off x="1251153" y="2514289"/>
            <a:ext cx="9689691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r-FR" sz="2400" dirty="0"/>
              <a:t>Objectifs vs. Résultat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r-FR" sz="2400" dirty="0"/>
              <a:t>Perspectives</a:t>
            </a:r>
            <a:endParaRPr lang="fr-F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B1330-023B-469A-9C87-FBFCFFE0D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C3EBE-E401-4C6D-9165-92865E1B83EB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0163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79620F-5BE4-4513-87E2-D66C1795E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C3EBE-E401-4C6D-9165-92865E1B83EB}" type="slidenum">
              <a:rPr lang="fr-FR" smtClean="0"/>
              <a:t>19</a:t>
            </a:fld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3FFE96-57C9-4B88-BF91-6369B82968EC}"/>
              </a:ext>
            </a:extLst>
          </p:cNvPr>
          <p:cNvSpPr/>
          <p:nvPr/>
        </p:nvSpPr>
        <p:spPr>
          <a:xfrm>
            <a:off x="1620719" y="3065657"/>
            <a:ext cx="86364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r-FR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D2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MERCI DE VOTRE ATTENTION</a:t>
            </a:r>
            <a:r>
              <a:rPr lang="fr-FR" b="1" dirty="0"/>
              <a:t> </a:t>
            </a:r>
            <a:r>
              <a:rPr lang="fr-FR" sz="1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101600">
                    <a:schemeClr val="accent3">
                      <a:lumMod val="60000"/>
                      <a:lumOff val="40000"/>
                      <a:alpha val="60000"/>
                    </a:schemeClr>
                  </a:glow>
                  <a:outerShdw dist="38100" dir="2700000" algn="bl" rotWithShape="0">
                    <a:schemeClr val="accent5"/>
                  </a:outerShdw>
                </a:effectLst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13234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">
        <p:fade/>
      </p:transition>
    </mc:Choice>
    <mc:Fallback xmlns="">
      <p:transition spd="med" advClick="0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-6.25E-7 0 L -6.25E-7 -0.07222 " pathEditMode="relative" rAng="0" ptsTypes="AA">
                                      <p:cBhvr>
                                        <p:cTn id="6" dur="5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7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25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25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D998B0-0BD3-4E2A-9E45-A307F46EC778}"/>
              </a:ext>
            </a:extLst>
          </p:cNvPr>
          <p:cNvSpPr/>
          <p:nvPr/>
        </p:nvSpPr>
        <p:spPr>
          <a:xfrm>
            <a:off x="5234225" y="208527"/>
            <a:ext cx="1723550" cy="1169551"/>
          </a:xfrm>
          <a:prstGeom prst="rect">
            <a:avLst/>
          </a:prstGeom>
          <a:solidFill>
            <a:srgbClr val="FDFEFC">
              <a:alpha val="0"/>
            </a:srgb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D2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PLAN</a:t>
            </a:r>
          </a:p>
          <a:p>
            <a:pPr algn="ctr"/>
            <a:r>
              <a:rPr lang="fr-FR" sz="1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101600">
                    <a:schemeClr val="accent3">
                      <a:lumMod val="60000"/>
                      <a:lumOff val="40000"/>
                      <a:alpha val="60000"/>
                    </a:schemeClr>
                  </a:glow>
                  <a:outerShdw dist="38100" dir="2700000" algn="bl" rotWithShape="0">
                    <a:schemeClr val="accent5"/>
                  </a:outerShdw>
                </a:effectLst>
                <a:latin typeface="+mn-lt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70753D-92EC-4B7F-B97E-BE5EC653DE0C}"/>
              </a:ext>
            </a:extLst>
          </p:cNvPr>
          <p:cNvSpPr txBox="1"/>
          <p:nvPr/>
        </p:nvSpPr>
        <p:spPr>
          <a:xfrm>
            <a:off x="1374834" y="1369808"/>
            <a:ext cx="8923792" cy="5186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3200" dirty="0"/>
              <a:t>Introduction</a:t>
            </a:r>
          </a:p>
          <a:p>
            <a:pPr algn="just">
              <a:lnSpc>
                <a:spcPct val="150000"/>
              </a:lnSpc>
            </a:pPr>
            <a:r>
              <a:rPr lang="fr-FR" sz="3200" dirty="0"/>
              <a:t>	</a:t>
            </a:r>
            <a:r>
              <a:rPr lang="fr-FR" sz="2800" dirty="0"/>
              <a:t>I-Présentation </a:t>
            </a:r>
            <a:r>
              <a:rPr lang="fr-FR" sz="3200" dirty="0"/>
              <a:t>du projet</a:t>
            </a:r>
          </a:p>
          <a:p>
            <a:pPr algn="just">
              <a:lnSpc>
                <a:spcPct val="150000"/>
              </a:lnSpc>
            </a:pPr>
            <a:r>
              <a:rPr lang="fr-FR" sz="3200" dirty="0"/>
              <a:t>	II-Outils et technologies</a:t>
            </a:r>
          </a:p>
          <a:p>
            <a:pPr algn="just">
              <a:lnSpc>
                <a:spcPct val="150000"/>
              </a:lnSpc>
            </a:pPr>
            <a:r>
              <a:rPr lang="fr-FR" sz="3200" dirty="0"/>
              <a:t>	III-Conduite de projet</a:t>
            </a:r>
          </a:p>
          <a:p>
            <a:pPr algn="just">
              <a:lnSpc>
                <a:spcPct val="150000"/>
              </a:lnSpc>
            </a:pPr>
            <a:r>
              <a:rPr lang="fr-FR" sz="3200" dirty="0"/>
              <a:t>	VI-Problèmes rencontrés</a:t>
            </a:r>
          </a:p>
          <a:p>
            <a:pPr algn="just">
              <a:lnSpc>
                <a:spcPct val="150000"/>
              </a:lnSpc>
            </a:pPr>
            <a:r>
              <a:rPr lang="fr-FR" sz="3200" dirty="0"/>
              <a:t>	</a:t>
            </a:r>
            <a:r>
              <a:rPr lang="fr-FR" sz="2800" dirty="0"/>
              <a:t>V-Démonstration</a:t>
            </a:r>
            <a:r>
              <a:rPr lang="fr-FR" sz="3200" dirty="0"/>
              <a:t>  </a:t>
            </a:r>
          </a:p>
          <a:p>
            <a:pPr algn="just">
              <a:lnSpc>
                <a:spcPct val="150000"/>
              </a:lnSpc>
            </a:pPr>
            <a:r>
              <a:rPr lang="fr-FR" sz="3200" dirty="0"/>
              <a:t>Conclusion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9925A-0306-48B2-B8D5-4C384315E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C3EBE-E401-4C6D-9165-92865E1B83EB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8402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E537682-839B-4B73-BBA3-D57FA05A2E7A}"/>
              </a:ext>
            </a:extLst>
          </p:cNvPr>
          <p:cNvSpPr/>
          <p:nvPr/>
        </p:nvSpPr>
        <p:spPr>
          <a:xfrm>
            <a:off x="2548622" y="2844224"/>
            <a:ext cx="7094763" cy="923330"/>
          </a:xfrm>
          <a:prstGeom prst="rect">
            <a:avLst/>
          </a:prstGeom>
          <a:solidFill>
            <a:srgbClr val="FDFEFC">
              <a:alpha val="0"/>
            </a:srgb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D2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I-Présentation du projet</a:t>
            </a:r>
            <a:r>
              <a:rPr lang="fr-FR" sz="1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D20000"/>
                </a:solidFill>
                <a:effectLst>
                  <a:glow rad="101600">
                    <a:schemeClr val="accent3">
                      <a:lumMod val="60000"/>
                      <a:lumOff val="40000"/>
                      <a:alpha val="60000"/>
                    </a:schemeClr>
                  </a:glow>
                  <a:outerShdw dist="38100" dir="2700000" algn="bl" rotWithShape="0">
                    <a:schemeClr val="accent5"/>
                  </a:outerShdw>
                </a:effectLst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FDDFF05-9EB9-4B22-AA8B-A1EF6DDA8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C3EBE-E401-4C6D-9165-92865E1B83EB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1955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">
        <p:fade/>
      </p:transition>
    </mc:Choice>
    <mc:Fallback xmlns="">
      <p:transition spd="med" advClick="0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44444E-6 L 0 -0.3817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0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C75D37-314C-4BDA-AE9E-09A72FC8CAEC}"/>
              </a:ext>
            </a:extLst>
          </p:cNvPr>
          <p:cNvSpPr/>
          <p:nvPr/>
        </p:nvSpPr>
        <p:spPr>
          <a:xfrm>
            <a:off x="2525375" y="267520"/>
            <a:ext cx="7141250" cy="923330"/>
          </a:xfrm>
          <a:prstGeom prst="rect">
            <a:avLst/>
          </a:prstGeom>
          <a:solidFill>
            <a:srgbClr val="FDFEFC">
              <a:alpha val="0"/>
            </a:srgb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D2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I-Présentation du projet</a:t>
            </a:r>
            <a:r>
              <a:rPr lang="fr-FR" sz="1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D20000"/>
                </a:solidFill>
                <a:effectLst>
                  <a:glow rad="101600">
                    <a:schemeClr val="accent3">
                      <a:lumMod val="60000"/>
                      <a:lumOff val="40000"/>
                      <a:alpha val="60000"/>
                    </a:schemeClr>
                  </a:glow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fr-FR" sz="1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101600">
                    <a:schemeClr val="accent3">
                      <a:lumMod val="60000"/>
                      <a:lumOff val="40000"/>
                      <a:alpha val="60000"/>
                    </a:schemeClr>
                  </a:glow>
                  <a:outerShdw dist="38100" dir="2700000" algn="bl" rotWithShape="0">
                    <a:schemeClr val="accent5"/>
                  </a:outerShdw>
                </a:effectLst>
                <a:latin typeface="+mn-lt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CE58E8-6F88-4224-B64C-07BE5C3FC10F}"/>
              </a:ext>
            </a:extLst>
          </p:cNvPr>
          <p:cNvSpPr txBox="1"/>
          <p:nvPr/>
        </p:nvSpPr>
        <p:spPr>
          <a:xfrm>
            <a:off x="1223643" y="2322114"/>
            <a:ext cx="9129251" cy="1493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3200" b="1" dirty="0"/>
              <a:t>Quel est l’objectif du projet?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3200" b="1" dirty="0"/>
              <a:t>Sous quelle forme l’application est-elle réalisée?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E64F4B-D80A-4C8F-B688-A5853B9F4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C3EBE-E401-4C6D-9165-92865E1B83EB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5384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C75D37-314C-4BDA-AE9E-09A72FC8CAEC}"/>
              </a:ext>
            </a:extLst>
          </p:cNvPr>
          <p:cNvSpPr/>
          <p:nvPr/>
        </p:nvSpPr>
        <p:spPr>
          <a:xfrm>
            <a:off x="2525375" y="267520"/>
            <a:ext cx="7141250" cy="923330"/>
          </a:xfrm>
          <a:prstGeom prst="rect">
            <a:avLst/>
          </a:prstGeom>
          <a:solidFill>
            <a:srgbClr val="FDFEFC">
              <a:alpha val="0"/>
            </a:srgb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D2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I-Présentation du projet</a:t>
            </a:r>
            <a:r>
              <a:rPr lang="fr-FR" sz="1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D20000"/>
                </a:solidFill>
                <a:effectLst>
                  <a:glow rad="101600">
                    <a:schemeClr val="accent3">
                      <a:lumMod val="60000"/>
                      <a:lumOff val="40000"/>
                      <a:alpha val="60000"/>
                    </a:schemeClr>
                  </a:glow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fr-FR" sz="1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101600">
                    <a:schemeClr val="accent3">
                      <a:lumMod val="60000"/>
                      <a:lumOff val="40000"/>
                      <a:alpha val="60000"/>
                    </a:schemeClr>
                  </a:glow>
                  <a:outerShdw dist="38100" dir="2700000" algn="bl" rotWithShape="0">
                    <a:schemeClr val="accent5"/>
                  </a:outerShdw>
                </a:effectLst>
                <a:latin typeface="+mn-lt"/>
              </a:rPr>
              <a:t>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1E3FFB-82E0-4A1E-9345-522B13EDD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C3EBE-E401-4C6D-9165-92865E1B83EB}" type="slidenum">
              <a:rPr lang="fr-FR" smtClean="0"/>
              <a:t>5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8C3C0106-57A6-445D-9E42-6142D1B2A0E7}"/>
              </a:ext>
            </a:extLst>
          </p:cNvPr>
          <p:cNvSpPr txBox="1"/>
          <p:nvPr/>
        </p:nvSpPr>
        <p:spPr>
          <a:xfrm>
            <a:off x="1445118" y="2478365"/>
            <a:ext cx="8007927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fr-FR" sz="2400" dirty="0"/>
              <a:t>La gestion médias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fr-FR" sz="2400" dirty="0"/>
              <a:t>La gestion des utilisateurs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fr-FR" sz="2400" dirty="0"/>
              <a:t>La gestion des abonnements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fr-FR" sz="2400" dirty="0"/>
              <a:t>La gestion des emprunts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10" name="TextBox 1">
            <a:extLst>
              <a:ext uri="{FF2B5EF4-FFF2-40B4-BE49-F238E27FC236}">
                <a16:creationId xmlns:a16="http://schemas.microsoft.com/office/drawing/2014/main" id="{22F148F4-F81E-4C98-92F3-4D4EACC9FB96}"/>
              </a:ext>
            </a:extLst>
          </p:cNvPr>
          <p:cNvSpPr txBox="1"/>
          <p:nvPr/>
        </p:nvSpPr>
        <p:spPr>
          <a:xfrm>
            <a:off x="651620" y="1798222"/>
            <a:ext cx="30165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rgbClr val="002060"/>
                </a:solidFill>
              </a:rPr>
              <a:t>Fonctionnalités</a:t>
            </a:r>
          </a:p>
          <a:p>
            <a:endParaRPr lang="fr-FR" sz="2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071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C75D37-314C-4BDA-AE9E-09A72FC8CAEC}"/>
              </a:ext>
            </a:extLst>
          </p:cNvPr>
          <p:cNvSpPr/>
          <p:nvPr/>
        </p:nvSpPr>
        <p:spPr>
          <a:xfrm>
            <a:off x="2525375" y="267520"/>
            <a:ext cx="7141250" cy="923330"/>
          </a:xfrm>
          <a:prstGeom prst="rect">
            <a:avLst/>
          </a:prstGeom>
          <a:solidFill>
            <a:srgbClr val="FDFEFC">
              <a:alpha val="0"/>
            </a:srgb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D2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I-Présentation du projet</a:t>
            </a:r>
            <a:r>
              <a:rPr lang="fr-FR" sz="1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D20000"/>
                </a:solidFill>
                <a:effectLst>
                  <a:glow rad="101600">
                    <a:schemeClr val="accent3">
                      <a:lumMod val="60000"/>
                      <a:lumOff val="40000"/>
                      <a:alpha val="60000"/>
                    </a:schemeClr>
                  </a:glow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fr-FR" sz="1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101600">
                    <a:schemeClr val="accent3">
                      <a:lumMod val="60000"/>
                      <a:lumOff val="40000"/>
                      <a:alpha val="60000"/>
                    </a:schemeClr>
                  </a:glow>
                  <a:outerShdw dist="38100" dir="2700000" algn="bl" rotWithShape="0">
                    <a:schemeClr val="accent5"/>
                  </a:outerShdw>
                </a:effectLst>
                <a:latin typeface="+mn-lt"/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482F54-31CC-4D8D-95EC-95BBC4F433FC}"/>
              </a:ext>
            </a:extLst>
          </p:cNvPr>
          <p:cNvSpPr txBox="1"/>
          <p:nvPr/>
        </p:nvSpPr>
        <p:spPr>
          <a:xfrm>
            <a:off x="1111348" y="1645920"/>
            <a:ext cx="487030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>
                <a:solidFill>
                  <a:srgbClr val="002060"/>
                </a:solidFill>
              </a:rPr>
              <a:t>Modèle conceptuel de données</a:t>
            </a:r>
          </a:p>
          <a:p>
            <a:endParaRPr lang="fr-FR" sz="2800" b="1" dirty="0">
              <a:solidFill>
                <a:srgbClr val="002060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E64F4B-D80A-4C8F-B688-A5853B9F4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C3EBE-E401-4C6D-9165-92865E1B83EB}" type="slidenum">
              <a:rPr lang="fr-FR" smtClean="0"/>
              <a:t>6</a:t>
            </a:fld>
            <a:endParaRPr lang="fr-FR"/>
          </a:p>
        </p:txBody>
      </p:sp>
      <p:pic>
        <p:nvPicPr>
          <p:cNvPr id="7" name="Image 6" descr="Une image contenant texte, carte&#10;&#10;Description générée automatiquement">
            <a:extLst>
              <a:ext uri="{FF2B5EF4-FFF2-40B4-BE49-F238E27FC236}">
                <a16:creationId xmlns:a16="http://schemas.microsoft.com/office/drawing/2014/main" id="{792E7A8B-F4D8-44D1-AB26-412FD0564C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092925"/>
            <a:ext cx="12204159" cy="5778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005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C75D37-314C-4BDA-AE9E-09A72FC8CAEC}"/>
              </a:ext>
            </a:extLst>
          </p:cNvPr>
          <p:cNvSpPr/>
          <p:nvPr/>
        </p:nvSpPr>
        <p:spPr>
          <a:xfrm>
            <a:off x="2525375" y="267520"/>
            <a:ext cx="7141250" cy="923330"/>
          </a:xfrm>
          <a:prstGeom prst="rect">
            <a:avLst/>
          </a:prstGeom>
          <a:solidFill>
            <a:srgbClr val="FDFEFC">
              <a:alpha val="0"/>
            </a:srgb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D2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I-Présentation du projet</a:t>
            </a:r>
            <a:r>
              <a:rPr lang="fr-FR" sz="1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D20000"/>
                </a:solidFill>
                <a:effectLst>
                  <a:glow rad="101600">
                    <a:schemeClr val="accent3">
                      <a:lumMod val="60000"/>
                      <a:lumOff val="40000"/>
                      <a:alpha val="60000"/>
                    </a:schemeClr>
                  </a:glow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fr-FR" sz="1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101600">
                    <a:schemeClr val="accent3">
                      <a:lumMod val="60000"/>
                      <a:lumOff val="40000"/>
                      <a:alpha val="60000"/>
                    </a:schemeClr>
                  </a:glow>
                  <a:outerShdw dist="38100" dir="2700000" algn="bl" rotWithShape="0">
                    <a:schemeClr val="accent5"/>
                  </a:outerShdw>
                </a:effectLst>
                <a:latin typeface="+mn-lt"/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482F54-31CC-4D8D-95EC-95BBC4F433FC}"/>
              </a:ext>
            </a:extLst>
          </p:cNvPr>
          <p:cNvSpPr txBox="1"/>
          <p:nvPr/>
        </p:nvSpPr>
        <p:spPr>
          <a:xfrm>
            <a:off x="1111348" y="1645920"/>
            <a:ext cx="477380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>
                <a:solidFill>
                  <a:srgbClr val="002060"/>
                </a:solidFill>
              </a:rPr>
              <a:t>Diagramme de cas d’utilisation</a:t>
            </a:r>
          </a:p>
          <a:p>
            <a:endParaRPr lang="fr-FR" sz="2800" b="1" dirty="0">
              <a:solidFill>
                <a:srgbClr val="002060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E64F4B-D80A-4C8F-B688-A5853B9F4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C3EBE-E401-4C6D-9165-92865E1B83EB}" type="slidenum">
              <a:rPr lang="fr-FR" smtClean="0"/>
              <a:t>7</a:t>
            </a:fld>
            <a:endParaRPr lang="fr-FR"/>
          </a:p>
        </p:txBody>
      </p:sp>
      <p:pic>
        <p:nvPicPr>
          <p:cNvPr id="6" name="Image 5" descr="Une image contenant carte, texte&#10;&#10;Description générée automatiquement">
            <a:extLst>
              <a:ext uri="{FF2B5EF4-FFF2-40B4-BE49-F238E27FC236}">
                <a16:creationId xmlns:a16="http://schemas.microsoft.com/office/drawing/2014/main" id="{B1AF8CC0-41AD-4F92-A452-1B50390162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2882"/>
            <a:ext cx="12183860" cy="559511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AB52B00-76CE-43C0-8644-96963D066E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0" y="1233274"/>
            <a:ext cx="12175720" cy="5488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505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E537682-839B-4B73-BBA3-D57FA05A2E7A}"/>
              </a:ext>
            </a:extLst>
          </p:cNvPr>
          <p:cNvSpPr/>
          <p:nvPr/>
        </p:nvSpPr>
        <p:spPr>
          <a:xfrm>
            <a:off x="1627664" y="2844224"/>
            <a:ext cx="8936677" cy="923330"/>
          </a:xfrm>
          <a:prstGeom prst="rect">
            <a:avLst/>
          </a:prstGeom>
          <a:solidFill>
            <a:srgbClr val="FDFEFC">
              <a:alpha val="0"/>
            </a:srgb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D2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II-Les outils et les technologies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79620F-5BE4-4513-87E2-D66C1795E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C3EBE-E401-4C6D-9165-92865E1B83EB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2353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">
        <p:fade/>
      </p:transition>
    </mc:Choice>
    <mc:Fallback xmlns="">
      <p:transition spd="med" advClick="0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44444E-6 L 0 -0.3817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0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C75D37-314C-4BDA-AE9E-09A72FC8CAEC}"/>
              </a:ext>
            </a:extLst>
          </p:cNvPr>
          <p:cNvSpPr/>
          <p:nvPr/>
        </p:nvSpPr>
        <p:spPr>
          <a:xfrm>
            <a:off x="1627661" y="228403"/>
            <a:ext cx="8936677" cy="923330"/>
          </a:xfrm>
          <a:prstGeom prst="rect">
            <a:avLst/>
          </a:prstGeom>
          <a:solidFill>
            <a:srgbClr val="FDFEFC">
              <a:alpha val="0"/>
            </a:srgb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D2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II-Les technologies et les outils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B1330-023B-469A-9C87-FBFCFFE0D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6BC3EBE-E401-4C6D-9165-92865E1B83EB}" type="slidenum">
              <a:rPr lang="fr-FR" smtClean="0"/>
              <a:t>9</a:t>
            </a:fld>
            <a:endParaRPr lang="fr-FR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8545D58-26FA-4CC7-A6F0-8CC2E25A7C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4368" y="4193443"/>
            <a:ext cx="1535664" cy="216290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86BDC9E-CB40-4A80-B1B3-A18CA16BB3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067" y="4029069"/>
            <a:ext cx="2177845" cy="217784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7D2D203-F617-4F16-8A43-AF9729E4B38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2145" y="4193443"/>
            <a:ext cx="1535664" cy="216605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F6715D7-1792-4A70-8D24-4EC5AF896C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5965" y="1763579"/>
            <a:ext cx="3414252" cy="206473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74BD46E-3D7B-4C8B-B57C-0F417A2885B8}"/>
              </a:ext>
            </a:extLst>
          </p:cNvPr>
          <p:cNvSpPr txBox="1"/>
          <p:nvPr/>
        </p:nvSpPr>
        <p:spPr>
          <a:xfrm>
            <a:off x="778067" y="1296447"/>
            <a:ext cx="31089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>
                <a:solidFill>
                  <a:srgbClr val="002060"/>
                </a:solidFill>
              </a:rPr>
              <a:t>1- Les technologies: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166992E-69CF-4674-BCF0-D5FB51F532B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067" y="1984798"/>
            <a:ext cx="3258356" cy="165942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4E709DC-7FB4-445F-8108-05386F3AAD4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300" y="1980675"/>
            <a:ext cx="3944665" cy="1659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231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</TotalTime>
  <Words>216</Words>
  <Application>Microsoft Office PowerPoint</Application>
  <PresentationFormat>Grand écran</PresentationFormat>
  <Paragraphs>110</Paragraphs>
  <Slides>19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Times New Roman</vt:lpstr>
      <vt:lpstr>Wingdings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ELGARDID Akram</dc:creator>
  <cp:lastModifiedBy>Nabil Elaslaoui</cp:lastModifiedBy>
  <cp:revision>94</cp:revision>
  <dcterms:created xsi:type="dcterms:W3CDTF">2018-01-11T17:52:59Z</dcterms:created>
  <dcterms:modified xsi:type="dcterms:W3CDTF">2019-01-21T16:59:14Z</dcterms:modified>
</cp:coreProperties>
</file>