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8" r:id="rId2"/>
    <p:sldId id="279" r:id="rId3"/>
    <p:sldId id="280" r:id="rId4"/>
    <p:sldId id="281" r:id="rId5"/>
    <p:sldId id="282" r:id="rId6"/>
    <p:sldId id="283" r:id="rId7"/>
    <p:sldId id="284" r:id="rId8"/>
    <p:sldId id="285" r:id="rId9"/>
    <p:sldId id="287" r:id="rId10"/>
    <p:sldId id="288" r:id="rId11"/>
    <p:sldId id="286" r:id="rId12"/>
    <p:sldId id="289" r:id="rId13"/>
    <p:sldId id="290" r:id="rId14"/>
    <p:sldId id="291" r:id="rId15"/>
    <p:sldId id="292" r:id="rId16"/>
    <p:sldId id="293" r:id="rId17"/>
    <p:sldId id="294" r:id="rId18"/>
    <p:sldId id="295" r:id="rId19"/>
    <p:sldId id="296" r:id="rId20"/>
    <p:sldId id="297" r:id="rId21"/>
    <p:sldId id="298" r:id="rId22"/>
    <p:sldId id="299" r:id="rId23"/>
    <p:sldId id="300" r:id="rId24"/>
    <p:sldId id="302" r:id="rId25"/>
    <p:sldId id="303" r:id="rId26"/>
    <p:sldId id="301" r:id="rId27"/>
    <p:sldId id="304" r:id="rId28"/>
    <p:sldId id="305" r:id="rId29"/>
    <p:sldId id="306" r:id="rId30"/>
    <p:sldId id="307" r:id="rId31"/>
    <p:sldId id="308" r:id="rId32"/>
    <p:sldId id="309" r:id="rId33"/>
    <p:sldId id="310" r:id="rId34"/>
    <p:sldId id="311" r:id="rId35"/>
    <p:sldId id="312" r:id="rId36"/>
    <p:sldId id="313" r:id="rId37"/>
    <p:sldId id="314" r:id="rId38"/>
    <p:sldId id="315" r:id="rId39"/>
    <p:sldId id="316" r:id="rId40"/>
    <p:sldId id="317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00FF00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70" y="7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7E2B4-D996-DC92-F13A-06C9652DD5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AD86F2-726B-B69A-4475-A6D1995622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C1330-E4A6-4D2A-7238-2F464BE8F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1EE93-B120-1277-F6D6-8E82FA751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238622-97F1-F0E9-8AF0-DC3C622E91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17706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A2546-0F68-4285-0B90-9066F447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C8F56B-99AA-2D9F-ACE7-610A6241ED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3EBB3-EE43-4212-09B8-4B279ABE5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0DB6F-1238-F89C-5275-E56422CC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3BDDE0-FB6B-C184-5AE5-71D35A0E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09940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3DBA37-8916-2BCF-7D56-B6DB0582D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1AABF-76DA-0732-F7DA-B84BF5DDFF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05E80-A318-B866-A7D9-EE2A23096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744F-BBBD-02AA-D9D1-0CEA0C119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F2459-1923-04CF-FDA9-EEA90BC2E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154119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6F0AB-8AEE-311D-4BAE-A41273866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BD851-87EC-E720-B7AA-2668569D6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6AD752-2264-DF95-8E51-544246D87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6F9F61-DE46-291E-FD7C-0C587302E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D06E0-305B-94D6-CC97-EC5C8E25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50872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8030E-9751-ABD8-321A-32F93B17A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A56150-120C-99BE-5646-AF11B84427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E9A52-9F9B-D256-379D-05030C4AC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42D6B-A7FE-B9D2-D35D-D97ACEE35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A5908-031C-AD5E-58B0-B51A0A8D8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07577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7D38CF-536C-DBE4-BA63-F6CF9249E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05A988-71BC-7039-99FF-FF6F10568C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0C9303-E871-DF71-99E9-3A47C5363E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F15B4B-D6EE-CC3A-ADA1-DB008D355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EC24CA-EB01-7612-6B93-BF06998EF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B65DF8-A9FC-E536-96D7-47F48A336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1118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379D3-FEB9-50F2-42DF-FA5FEB8C35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F26AE0-E84D-74FE-8978-0F2EBBFB13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E80477-426C-4AA6-1098-98C92A617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CCD7BE-E24A-6071-3411-288DA31EC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630EC1-C828-89B5-A2EC-D52B8D070C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11ABA0-A592-295B-77BC-28BED2D23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6C7DF4-8F4C-A7FF-0B8E-7E1F2C03A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C9C98-1C66-50D8-64FE-FB322D6ED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66191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EFF5-679F-FF6B-EDB5-110458A33C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AF8613-27C4-FA7A-99A0-58833E9D5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AD3E3-7B69-FC38-DF6C-60BC3F061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A65C63-6EF4-375B-D966-C1D62955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632869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A160EA-D2B6-89EA-E47F-A75102185C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0B6731-49E6-0762-897D-3BA25A43D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38B692-FEE2-0310-7223-F987E876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53613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AB007-CE38-00DE-53EA-4C8B3EC19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2D978-2726-D4F9-EED2-FF820F0B2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0EBE13-1830-504E-4FD5-ACA7703F2E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2F0509-2AF9-9773-3DA3-F0AEDA46F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96105A-F382-AA82-78DB-255EA2EB1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591BE2-7480-EB9A-0C96-C607E6640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10863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2EBE7-D55A-3DDC-D6D1-5A66BCFB7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467229-053C-4EEC-958B-2A77921D44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E166A5-D48E-1FEC-11A4-5098F342EB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64F9CE-F328-D4DB-F004-0397D55DA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7B72FF-35A6-C6EA-E0A7-B29882B6A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685DAE-EA38-EAEE-CF21-BA4029D17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013997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E7A728-8B44-1833-4D76-84480AF6A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DD1748-4297-CC05-A720-7FE93974C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3EB35-0C25-67F0-1636-D5680A76F9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F6ED3-DCBF-4D64-A038-AE2A9C27B1A5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553EDB-0ED4-25E6-0EA5-88C94286CC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70BC2-AF15-68D2-49F0-3FCE98AF22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CE55CA-C50F-4565-A68B-E77329F8ED9E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43861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DBF6617-7F45-4E98-945A-2E03BB3B9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20444" y="-362922"/>
            <a:ext cx="12432889" cy="75868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C0C0AA-7421-45AE-98CB-59EA45398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4121" y="2265340"/>
            <a:ext cx="9748684" cy="1008647"/>
          </a:xfrm>
          <a:solidFill>
            <a:srgbClr val="0070C0">
              <a:alpha val="74000"/>
            </a:srgbClr>
          </a:solidFill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Dasar OpenGL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C903EB-950C-45AE-8891-EB844D9681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18735" y="3602038"/>
            <a:ext cx="7354530" cy="660246"/>
          </a:xfrm>
          <a:solidFill>
            <a:srgbClr val="002060">
              <a:alpha val="86000"/>
            </a:srgbClr>
          </a:solidFill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Alvian</a:t>
            </a:r>
            <a:r>
              <a:rPr lang="en-US" b="1" dirty="0">
                <a:solidFill>
                  <a:schemeClr val="bg1"/>
                </a:solidFill>
              </a:rPr>
              <a:t> Bastian, S.ST., M.Sc.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D64771-D140-4288-BEB9-42126B27616A}"/>
              </a:ext>
            </a:extLst>
          </p:cNvPr>
          <p:cNvSpPr/>
          <p:nvPr/>
        </p:nvSpPr>
        <p:spPr>
          <a:xfrm>
            <a:off x="1523999" y="3429000"/>
            <a:ext cx="9802761" cy="45719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74000">
                <a:schemeClr val="tx1"/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bg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ight Triangle 5">
            <a:extLst>
              <a:ext uri="{FF2B5EF4-FFF2-40B4-BE49-F238E27FC236}">
                <a16:creationId xmlns:a16="http://schemas.microsoft.com/office/drawing/2014/main" id="{16E1669A-4BF1-4674-949A-6F0412DC48CA}"/>
              </a:ext>
            </a:extLst>
          </p:cNvPr>
          <p:cNvSpPr/>
          <p:nvPr/>
        </p:nvSpPr>
        <p:spPr>
          <a:xfrm flipH="1">
            <a:off x="103238" y="4234261"/>
            <a:ext cx="12088760" cy="2623739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15000">
                <a:schemeClr val="accent1">
                  <a:shade val="67500"/>
                  <a:satMod val="115000"/>
                  <a:alpha val="29000"/>
                </a:schemeClr>
              </a:gs>
              <a:gs pos="77000">
                <a:schemeClr val="accent1">
                  <a:shade val="100000"/>
                  <a:satMod val="115000"/>
                </a:schemeClr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F4606877-70E5-4450-8C71-26C7656B6EC0}"/>
              </a:ext>
            </a:extLst>
          </p:cNvPr>
          <p:cNvSpPr/>
          <p:nvPr/>
        </p:nvSpPr>
        <p:spPr>
          <a:xfrm flipH="1">
            <a:off x="0" y="4890717"/>
            <a:ext cx="12192000" cy="1967283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29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82F66-CC57-E592-86EA-D43CACCF9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mulai</a:t>
            </a:r>
            <a:r>
              <a:rPr lang="en-ID" dirty="0"/>
              <a:t> </a:t>
            </a:r>
            <a:r>
              <a:rPr lang="en-ID" dirty="0" err="1"/>
              <a:t>menggambar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GL_POINTS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dibawah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A0CD7A-D211-C44C-40D0-E70B42023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dirty="0" err="1"/>
              <a:t>glBegin</a:t>
            </a:r>
            <a:r>
              <a:rPr lang="en-ID" dirty="0"/>
              <a:t>(GL_POINTS);</a:t>
            </a:r>
          </a:p>
          <a:p>
            <a:pPr marL="0" indent="0">
              <a:buNone/>
            </a:pPr>
            <a:r>
              <a:rPr lang="en-ID" dirty="0"/>
              <a:t>glVertex3f(0.2, 0.2, 0.0);</a:t>
            </a:r>
          </a:p>
          <a:p>
            <a:pPr marL="0" indent="0">
              <a:buNone/>
            </a:pPr>
            <a:r>
              <a:rPr lang="en-ID" dirty="0"/>
              <a:t>glVertex3f(0.8, 0.2, 0.0);</a:t>
            </a:r>
          </a:p>
          <a:p>
            <a:pPr marL="0" indent="0">
              <a:buNone/>
            </a:pPr>
            <a:r>
              <a:rPr lang="en-ID" dirty="0"/>
              <a:t>glVertex3f(0.2, 0.5, 0.0);</a:t>
            </a:r>
          </a:p>
          <a:p>
            <a:pPr marL="0" indent="0">
              <a:buNone/>
            </a:pPr>
            <a:r>
              <a:rPr lang="en-ID" dirty="0"/>
              <a:t>glVertex3f(0.8, 0.5, 0.0);</a:t>
            </a:r>
          </a:p>
          <a:p>
            <a:pPr marL="0" indent="0">
              <a:buNone/>
            </a:pPr>
            <a:r>
              <a:rPr lang="en-ID" dirty="0"/>
              <a:t>glVertex3f(0.2, 0.8, 0.0);</a:t>
            </a:r>
          </a:p>
          <a:p>
            <a:pPr marL="0" indent="0">
              <a:buNone/>
            </a:pPr>
            <a:r>
              <a:rPr lang="en-ID" dirty="0"/>
              <a:t>glVertex3f(0.8, 0.8, 0.0);</a:t>
            </a:r>
          </a:p>
          <a:p>
            <a:pPr marL="0" indent="0">
              <a:buNone/>
            </a:pPr>
            <a:r>
              <a:rPr lang="en-ID" dirty="0" err="1"/>
              <a:t>glEnd</a:t>
            </a:r>
            <a:r>
              <a:rPr lang="en-ID" dirty="0"/>
              <a:t>();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6EE98D8-D6C0-EC5A-DB24-251AC540C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5734" y="1825625"/>
            <a:ext cx="3009900" cy="28003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00E166-D9D2-E9DC-0315-B8849C6037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4850" y="1825625"/>
            <a:ext cx="3028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31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94A6E-2CAE-F151-CDA1-3E3603D193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6981"/>
            <a:ext cx="10515600" cy="737419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D9C231-EF7F-7E55-9330-8BC2F77EBC0F}"/>
              </a:ext>
            </a:extLst>
          </p:cNvPr>
          <p:cNvSpPr txBox="1"/>
          <p:nvPr/>
        </p:nvSpPr>
        <p:spPr>
          <a:xfrm>
            <a:off x="838200" y="914400"/>
            <a:ext cx="10090355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/>
              <a:t>#include &lt;</a:t>
            </a:r>
            <a:r>
              <a:rPr lang="en-ID" sz="1100" dirty="0" err="1"/>
              <a:t>gl</a:t>
            </a:r>
            <a:r>
              <a:rPr lang="en-ID" sz="1100" dirty="0"/>
              <a:t>/</a:t>
            </a:r>
            <a:r>
              <a:rPr lang="en-ID" sz="1100" dirty="0" err="1"/>
              <a:t>glut.h</a:t>
            </a:r>
            <a:r>
              <a:rPr lang="en-ID" sz="1100" dirty="0"/>
              <a:t>&gt; </a:t>
            </a:r>
          </a:p>
          <a:p>
            <a:endParaRPr lang="en-ID" sz="1100" dirty="0"/>
          </a:p>
          <a:p>
            <a:r>
              <a:rPr lang="en-ID" sz="1100" dirty="0"/>
              <a:t>void Draw() {</a:t>
            </a:r>
          </a:p>
          <a:p>
            <a:r>
              <a:rPr lang="en-ID" sz="1100" dirty="0" err="1"/>
              <a:t>glClear</a:t>
            </a:r>
            <a:r>
              <a:rPr lang="en-ID" sz="1100" dirty="0"/>
              <a:t>(GL_COLOR_BUFFER_BIT);</a:t>
            </a:r>
          </a:p>
          <a:p>
            <a:r>
              <a:rPr lang="en-ID" sz="1100" dirty="0"/>
              <a:t>glColor3f(1.0, 1.0, 1.0);</a:t>
            </a:r>
          </a:p>
          <a:p>
            <a:r>
              <a:rPr lang="en-ID" sz="1100" dirty="0" err="1"/>
              <a:t>glBegin</a:t>
            </a:r>
            <a:r>
              <a:rPr lang="en-ID" sz="1100" dirty="0"/>
              <a:t>(GL_POINTS);</a:t>
            </a:r>
          </a:p>
          <a:p>
            <a:r>
              <a:rPr lang="en-ID" sz="1100" dirty="0"/>
              <a:t>glVertex3f(0.2, 0.2, 0.0);</a:t>
            </a:r>
          </a:p>
          <a:p>
            <a:r>
              <a:rPr lang="en-ID" sz="1100" dirty="0"/>
              <a:t>glVertex3f(0.8, 0.2, 0.0);</a:t>
            </a:r>
          </a:p>
          <a:p>
            <a:r>
              <a:rPr lang="en-ID" sz="1100" dirty="0"/>
              <a:t>glVertex3f(0.2, 0.5, 0.0);</a:t>
            </a:r>
          </a:p>
          <a:p>
            <a:r>
              <a:rPr lang="en-ID" sz="1100" dirty="0"/>
              <a:t>glVertex3f(0.8, 0.5, 0.0);</a:t>
            </a:r>
          </a:p>
          <a:p>
            <a:r>
              <a:rPr lang="en-ID" sz="1100" dirty="0"/>
              <a:t>glVertex3f(0.2, 0.8, 0.0);</a:t>
            </a:r>
          </a:p>
          <a:p>
            <a:r>
              <a:rPr lang="en-ID" sz="1100" dirty="0"/>
              <a:t>glVertex3f(0.8, 0.8, 0.0);</a:t>
            </a:r>
          </a:p>
          <a:p>
            <a:r>
              <a:rPr lang="en-ID" sz="1100" dirty="0" err="1"/>
              <a:t>glEnd</a:t>
            </a:r>
            <a:r>
              <a:rPr lang="en-ID" sz="1100" dirty="0"/>
              <a:t>();</a:t>
            </a:r>
          </a:p>
          <a:p>
            <a:r>
              <a:rPr lang="en-ID" sz="1100" dirty="0" err="1"/>
              <a:t>glFlush</a:t>
            </a:r>
            <a:r>
              <a:rPr lang="en-ID" sz="1100" dirty="0"/>
              <a:t>();</a:t>
            </a:r>
          </a:p>
          <a:p>
            <a:r>
              <a:rPr lang="en-ID" sz="1100" dirty="0"/>
              <a:t>}</a:t>
            </a:r>
          </a:p>
          <a:p>
            <a:endParaRPr lang="en-ID" sz="1100" dirty="0"/>
          </a:p>
          <a:p>
            <a:r>
              <a:rPr lang="en-ID" sz="1100" dirty="0"/>
              <a:t>void Initialize() {</a:t>
            </a:r>
          </a:p>
          <a:p>
            <a:r>
              <a:rPr lang="en-ID" sz="1100" dirty="0" err="1"/>
              <a:t>glClearColor</a:t>
            </a:r>
            <a:r>
              <a:rPr lang="en-ID" sz="1100" dirty="0"/>
              <a:t>(0.0, 0.0, 0.0, 0.0);</a:t>
            </a:r>
          </a:p>
          <a:p>
            <a:r>
              <a:rPr lang="en-ID" sz="1100" dirty="0" err="1"/>
              <a:t>glMatrixMode</a:t>
            </a:r>
            <a:r>
              <a:rPr lang="en-ID" sz="1100" dirty="0"/>
              <a:t>(GL_PROJECTION);</a:t>
            </a:r>
          </a:p>
          <a:p>
            <a:r>
              <a:rPr lang="en-ID" sz="1100" dirty="0" err="1"/>
              <a:t>glLoadIdentity</a:t>
            </a:r>
            <a:r>
              <a:rPr lang="en-ID" sz="1100" dirty="0"/>
              <a:t>();</a:t>
            </a:r>
          </a:p>
          <a:p>
            <a:r>
              <a:rPr lang="en-ID" sz="1100" dirty="0" err="1"/>
              <a:t>glOrtho</a:t>
            </a:r>
            <a:r>
              <a:rPr lang="en-ID" sz="1100" dirty="0"/>
              <a:t>(0.0, 1.0, 0.0, 1.0, -1.0, 1.0);</a:t>
            </a:r>
          </a:p>
          <a:p>
            <a:r>
              <a:rPr lang="en-ID" sz="1100" dirty="0"/>
              <a:t>} </a:t>
            </a:r>
          </a:p>
          <a:p>
            <a:endParaRPr lang="en-ID" sz="1100" dirty="0"/>
          </a:p>
          <a:p>
            <a:r>
              <a:rPr lang="en-ID" sz="1100" dirty="0"/>
              <a:t>int main(int </a:t>
            </a:r>
            <a:r>
              <a:rPr lang="en-ID" sz="1100" dirty="0" err="1"/>
              <a:t>iArgc</a:t>
            </a:r>
            <a:r>
              <a:rPr lang="en-ID" sz="1100" dirty="0"/>
              <a:t>, char** </a:t>
            </a:r>
            <a:r>
              <a:rPr lang="en-ID" sz="1100" dirty="0" err="1"/>
              <a:t>cppArgv</a:t>
            </a:r>
            <a:r>
              <a:rPr lang="en-ID" sz="1100" dirty="0"/>
              <a:t>) {</a:t>
            </a:r>
          </a:p>
          <a:p>
            <a:r>
              <a:rPr lang="en-ID" sz="1100" dirty="0" err="1"/>
              <a:t>glutInit</a:t>
            </a:r>
            <a:r>
              <a:rPr lang="en-ID" sz="1100" dirty="0"/>
              <a:t>(&amp;</a:t>
            </a:r>
            <a:r>
              <a:rPr lang="en-ID" sz="1100" dirty="0" err="1"/>
              <a:t>iArgc</a:t>
            </a:r>
            <a:r>
              <a:rPr lang="en-ID" sz="1100" dirty="0"/>
              <a:t>, </a:t>
            </a:r>
            <a:r>
              <a:rPr lang="en-ID" sz="1100" dirty="0" err="1"/>
              <a:t>cppArgv</a:t>
            </a:r>
            <a:r>
              <a:rPr lang="en-ID" sz="1100" dirty="0"/>
              <a:t>);</a:t>
            </a:r>
          </a:p>
          <a:p>
            <a:r>
              <a:rPr lang="en-ID" sz="1100" dirty="0" err="1"/>
              <a:t>glutInitDisplayMode</a:t>
            </a:r>
            <a:r>
              <a:rPr lang="en-ID" sz="1100" dirty="0"/>
              <a:t>(GLUT_SINGLE | GLUT_RGB);</a:t>
            </a:r>
          </a:p>
          <a:p>
            <a:r>
              <a:rPr lang="en-ID" sz="1100" dirty="0" err="1"/>
              <a:t>glutInitWindowSize</a:t>
            </a:r>
            <a:r>
              <a:rPr lang="en-ID" sz="1100" dirty="0"/>
              <a:t>(250, 250);</a:t>
            </a:r>
          </a:p>
          <a:p>
            <a:r>
              <a:rPr lang="en-ID" sz="1100" dirty="0" err="1"/>
              <a:t>glutInitWindowPosition</a:t>
            </a:r>
            <a:r>
              <a:rPr lang="en-ID" sz="1100" dirty="0"/>
              <a:t>(200, 200);</a:t>
            </a:r>
          </a:p>
          <a:p>
            <a:r>
              <a:rPr lang="en-ID" sz="1100" dirty="0" err="1"/>
              <a:t>glutCreateWindow</a:t>
            </a:r>
            <a:r>
              <a:rPr lang="en-ID" sz="1100" dirty="0"/>
              <a:t>("Point");</a:t>
            </a:r>
          </a:p>
          <a:p>
            <a:r>
              <a:rPr lang="en-ID" sz="1100" dirty="0"/>
              <a:t>Initialize();</a:t>
            </a:r>
          </a:p>
          <a:p>
            <a:r>
              <a:rPr lang="en-ID" sz="1100" dirty="0" err="1"/>
              <a:t>glutDisplayFunc</a:t>
            </a:r>
            <a:r>
              <a:rPr lang="en-ID" sz="1100" dirty="0"/>
              <a:t>(Draw);</a:t>
            </a:r>
          </a:p>
          <a:p>
            <a:r>
              <a:rPr lang="en-ID" sz="1100" dirty="0" err="1"/>
              <a:t>glutMainLoop</a:t>
            </a:r>
            <a:r>
              <a:rPr lang="en-ID" sz="1100" dirty="0"/>
              <a:t>();</a:t>
            </a:r>
          </a:p>
          <a:p>
            <a:r>
              <a:rPr lang="en-ID" sz="1100" dirty="0"/>
              <a:t>return 0;</a:t>
            </a:r>
          </a:p>
          <a:p>
            <a:r>
              <a:rPr lang="en-ID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770234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F82480-94F7-343B-0547-8439C465D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8991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10A051-8411-7FCB-21E3-795D00C62E9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032" b="26225"/>
          <a:stretch/>
        </p:blipFill>
        <p:spPr>
          <a:xfrm>
            <a:off x="988142" y="1224116"/>
            <a:ext cx="9261987" cy="5057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6486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B006E-8FC5-F8C6-EFE1-2D96795C6B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74"/>
            <a:ext cx="10515600" cy="929150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Garis (GL_LINES)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7F2384-E2C4-EEA9-AC74-EA87B80EA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7859"/>
            <a:ext cx="10515600" cy="489646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GL_LINES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menghubungkan</a:t>
            </a:r>
            <a:r>
              <a:rPr lang="en-US" dirty="0"/>
              <a:t> </a:t>
            </a:r>
            <a:r>
              <a:rPr lang="en-US" dirty="0" err="1"/>
              <a:t>antar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garis.</a:t>
            </a:r>
          </a:p>
          <a:p>
            <a:r>
              <a:rPr lang="en-US" dirty="0"/>
              <a:t>Garis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dua</a:t>
            </a:r>
            <a:r>
              <a:rPr lang="en-US" dirty="0"/>
              <a:t> end point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awal</a:t>
            </a:r>
            <a:r>
              <a:rPr lang="en-US" dirty="0"/>
              <a:t> dan </a:t>
            </a:r>
            <a:r>
              <a:rPr lang="en-US" dirty="0" err="1"/>
              <a:t>akhir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garis yang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peralatan</a:t>
            </a:r>
            <a:r>
              <a:rPr lang="en-US" dirty="0"/>
              <a:t> output </a:t>
            </a:r>
            <a:r>
              <a:rPr lang="en-US" dirty="0" err="1"/>
              <a:t>membuat</a:t>
            </a:r>
            <a:r>
              <a:rPr lang="en-US" dirty="0"/>
              <a:t> garis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posisi</a:t>
            </a:r>
            <a:r>
              <a:rPr lang="en-US" dirty="0"/>
              <a:t> </a:t>
            </a:r>
            <a:r>
              <a:rPr lang="en-US" dirty="0" err="1"/>
              <a:t>titik-titik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glBegin</a:t>
            </a:r>
            <a:r>
              <a:rPr lang="en-US" dirty="0"/>
              <a:t>(GL_LINES);</a:t>
            </a:r>
            <a:br>
              <a:rPr lang="en-US" dirty="0"/>
            </a:br>
            <a:r>
              <a:rPr lang="en-US" dirty="0"/>
              <a:t>glVertex3f(0,0,0.0);</a:t>
            </a:r>
            <a:br>
              <a:rPr lang="en-US" dirty="0"/>
            </a:br>
            <a:r>
              <a:rPr lang="en-US" dirty="0"/>
              <a:t>glVertex3f(0.10,10.0,13.13);</a:t>
            </a:r>
            <a:br>
              <a:rPr lang="en-US" dirty="0"/>
            </a:br>
            <a:r>
              <a:rPr lang="en-US" dirty="0" err="1"/>
              <a:t>glEnd</a:t>
            </a:r>
            <a:r>
              <a:rPr lang="en-US" dirty="0"/>
              <a:t> ();</a:t>
            </a:r>
          </a:p>
          <a:p>
            <a:r>
              <a:rPr lang="en-US" dirty="0"/>
              <a:t>Kode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garis.</a:t>
            </a:r>
          </a:p>
          <a:p>
            <a:r>
              <a:rPr lang="en-US" dirty="0" err="1"/>
              <a:t>Dalam</a:t>
            </a:r>
            <a:r>
              <a:rPr lang="en-US" dirty="0"/>
              <a:t> OpenGL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selalu</a:t>
            </a:r>
            <a:r>
              <a:rPr lang="en-US" dirty="0"/>
              <a:t> </a:t>
            </a:r>
            <a:r>
              <a:rPr lang="en-US" dirty="0" err="1"/>
              <a:t>diawali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kata </a:t>
            </a:r>
            <a:r>
              <a:rPr lang="en-US" dirty="0" err="1"/>
              <a:t>glBegin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diakhiri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glEnd</a:t>
            </a:r>
            <a:r>
              <a:rPr lang="en-US" dirty="0"/>
              <a:t>, dan </a:t>
            </a:r>
            <a:r>
              <a:rPr lang="en-US" dirty="0" err="1"/>
              <a:t>ditengah-tengahnya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garis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0086565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067B7-3118-58CF-E10D-E4D8A2AF3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A6DABE-6034-9A73-D00E-45AB6A8F302F}"/>
              </a:ext>
            </a:extLst>
          </p:cNvPr>
          <p:cNvSpPr txBox="1"/>
          <p:nvPr/>
        </p:nvSpPr>
        <p:spPr>
          <a:xfrm>
            <a:off x="838200" y="1209368"/>
            <a:ext cx="609845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#include &lt;GL/</a:t>
            </a:r>
            <a:r>
              <a:rPr lang="en-ID" sz="1400" dirty="0" err="1"/>
              <a:t>glut.h</a:t>
            </a:r>
            <a:r>
              <a:rPr lang="en-ID" sz="1400" dirty="0"/>
              <a:t>&gt;</a:t>
            </a:r>
          </a:p>
          <a:p>
            <a:r>
              <a:rPr lang="en-ID" sz="1400" dirty="0"/>
              <a:t>#include &lt;</a:t>
            </a:r>
            <a:r>
              <a:rPr lang="en-ID" sz="1400" dirty="0" err="1"/>
              <a:t>math.h</a:t>
            </a:r>
            <a:r>
              <a:rPr lang="en-ID" sz="1400" dirty="0"/>
              <a:t>&gt;</a:t>
            </a:r>
          </a:p>
          <a:p>
            <a:r>
              <a:rPr lang="en-ID" sz="1400" dirty="0"/>
              <a:t>void display(void)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glClearColor</a:t>
            </a:r>
            <a:r>
              <a:rPr lang="en-ID" sz="1400" dirty="0"/>
              <a:t> (0.0f, 0.0f, 0.0f, 0.0f);</a:t>
            </a:r>
          </a:p>
          <a:p>
            <a:r>
              <a:rPr lang="en-ID" sz="1400" dirty="0" err="1"/>
              <a:t>glClear</a:t>
            </a:r>
            <a:r>
              <a:rPr lang="en-ID" sz="1400" dirty="0"/>
              <a:t> (GL_COLOR_BUFFER_BIT);</a:t>
            </a:r>
          </a:p>
          <a:p>
            <a:endParaRPr lang="en-ID" sz="1400" dirty="0"/>
          </a:p>
          <a:p>
            <a:r>
              <a:rPr lang="en-ID" sz="1400" dirty="0" err="1"/>
              <a:t>glPushMatrix</a:t>
            </a:r>
            <a:r>
              <a:rPr lang="en-ID" sz="1400" dirty="0"/>
              <a:t> ();</a:t>
            </a:r>
          </a:p>
          <a:p>
            <a:r>
              <a:rPr lang="en-ID" sz="1400" dirty="0" err="1"/>
              <a:t>glClearColor</a:t>
            </a:r>
            <a:r>
              <a:rPr lang="en-ID" sz="1400" dirty="0"/>
              <a:t>(1,1,1,0);</a:t>
            </a:r>
          </a:p>
          <a:p>
            <a:r>
              <a:rPr lang="en-ID" sz="1400" dirty="0"/>
              <a:t>glColor3f(1,1,1); //</a:t>
            </a:r>
          </a:p>
          <a:p>
            <a:r>
              <a:rPr lang="en-ID" sz="1400" dirty="0" err="1"/>
              <a:t>glBegin</a:t>
            </a:r>
            <a:r>
              <a:rPr lang="en-ID" sz="1400" dirty="0"/>
              <a:t>(GL_LINES);</a:t>
            </a:r>
          </a:p>
          <a:p>
            <a:r>
              <a:rPr lang="en-ID" sz="1400" dirty="0"/>
              <a:t>glVertex3f(0,0,0.0);</a:t>
            </a:r>
          </a:p>
          <a:p>
            <a:r>
              <a:rPr lang="en-ID" sz="1400" dirty="0"/>
              <a:t>glVertex3f(0.10,10.0,13.13);</a:t>
            </a:r>
          </a:p>
          <a:p>
            <a:r>
              <a:rPr lang="en-ID" sz="1400" dirty="0" err="1"/>
              <a:t>glEnd</a:t>
            </a:r>
            <a:r>
              <a:rPr lang="en-ID" sz="1400" dirty="0"/>
              <a:t> ();</a:t>
            </a:r>
          </a:p>
          <a:p>
            <a:r>
              <a:rPr lang="en-ID" sz="1400" dirty="0" err="1"/>
              <a:t>glFlush</a:t>
            </a:r>
            <a:r>
              <a:rPr lang="en-ID" sz="1400" dirty="0"/>
              <a:t>();</a:t>
            </a:r>
          </a:p>
          <a:p>
            <a:r>
              <a:rPr lang="en-ID" sz="1400" dirty="0"/>
              <a:t>}</a:t>
            </a:r>
          </a:p>
          <a:p>
            <a:endParaRPr lang="en-ID" sz="1400" dirty="0"/>
          </a:p>
          <a:p>
            <a:r>
              <a:rPr lang="en-ID" sz="1400" dirty="0"/>
              <a:t>int main(int </a:t>
            </a:r>
            <a:r>
              <a:rPr lang="en-ID" sz="1400" dirty="0" err="1"/>
              <a:t>argc</a:t>
            </a:r>
            <a:r>
              <a:rPr lang="en-ID" sz="1400" dirty="0"/>
              <a:t>, char **</a:t>
            </a:r>
            <a:r>
              <a:rPr lang="en-ID" sz="1400" dirty="0" err="1"/>
              <a:t>argv</a:t>
            </a:r>
            <a:r>
              <a:rPr lang="en-ID" sz="1400" dirty="0"/>
              <a:t>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glutInit</a:t>
            </a:r>
            <a:r>
              <a:rPr lang="en-ID" sz="1400" dirty="0"/>
              <a:t>(&amp;</a:t>
            </a:r>
            <a:r>
              <a:rPr lang="en-ID" sz="1400" dirty="0" err="1"/>
              <a:t>argc</a:t>
            </a:r>
            <a:r>
              <a:rPr lang="en-ID" sz="1400" dirty="0"/>
              <a:t>, </a:t>
            </a:r>
            <a:r>
              <a:rPr lang="en-ID" sz="1400" dirty="0" err="1"/>
              <a:t>argv</a:t>
            </a:r>
            <a:r>
              <a:rPr lang="en-ID" sz="1400" dirty="0"/>
              <a:t>);</a:t>
            </a:r>
          </a:p>
          <a:p>
            <a:r>
              <a:rPr lang="en-ID" sz="1400" dirty="0" err="1"/>
              <a:t>glutCreateWindow</a:t>
            </a:r>
            <a:r>
              <a:rPr lang="en-ID" sz="1400" dirty="0"/>
              <a:t>("GARIS");</a:t>
            </a:r>
          </a:p>
          <a:p>
            <a:r>
              <a:rPr lang="en-ID" sz="1400" dirty="0" err="1"/>
              <a:t>glutDisplayFunc</a:t>
            </a:r>
            <a:r>
              <a:rPr lang="en-ID" sz="1400" dirty="0"/>
              <a:t>(display);</a:t>
            </a:r>
          </a:p>
          <a:p>
            <a:r>
              <a:rPr lang="en-ID" sz="1400" dirty="0" err="1"/>
              <a:t>glutMainLoop</a:t>
            </a:r>
            <a:r>
              <a:rPr lang="en-ID" sz="1400" dirty="0"/>
              <a:t>();</a:t>
            </a:r>
          </a:p>
          <a:p>
            <a:r>
              <a:rPr lang="en-ID" sz="1400" dirty="0"/>
              <a:t>return 0;</a:t>
            </a:r>
          </a:p>
          <a:p>
            <a:r>
              <a:rPr lang="en-ID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090574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5AC5-57A8-562B-0CAC-CA81A8F4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AB37A1-205F-A6C3-84F4-839C724F8D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3912" b="26009"/>
          <a:stretch/>
        </p:blipFill>
        <p:spPr>
          <a:xfrm>
            <a:off x="838200" y="1284784"/>
            <a:ext cx="8656281" cy="473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C556-94F5-D00F-15FF-DF61E6213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(GL_TRIANGLES)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CAC747-4933-02C0-63E8-ECC3366445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097"/>
            <a:ext cx="10515600" cy="477586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GL_TRIANGLES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.</a:t>
            </a:r>
          </a:p>
          <a:p>
            <a:r>
              <a:rPr lang="en-US" dirty="0"/>
              <a:t>Karena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bentuk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maka</a:t>
            </a:r>
            <a:r>
              <a:rPr lang="en-US" dirty="0"/>
              <a:t>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membutuhkan</a:t>
            </a:r>
            <a:r>
              <a:rPr lang="en-US" dirty="0"/>
              <a:t> 3 vertex (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disambungkan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3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pPr marL="265113" indent="0">
              <a:buNone/>
            </a:pPr>
            <a:r>
              <a:rPr lang="en-ID" dirty="0" err="1"/>
              <a:t>glBegin</a:t>
            </a:r>
            <a:r>
              <a:rPr lang="en-ID" dirty="0"/>
              <a:t>(GL_TRIANGLES);</a:t>
            </a:r>
          </a:p>
          <a:p>
            <a:pPr marL="265113" indent="0">
              <a:buNone/>
            </a:pPr>
            <a:r>
              <a:rPr lang="en-ID" dirty="0"/>
              <a:t>glVertex2f(-0.4,-0.9);</a:t>
            </a:r>
          </a:p>
          <a:p>
            <a:pPr marL="265113" indent="0">
              <a:buNone/>
            </a:pPr>
            <a:r>
              <a:rPr lang="en-ID" dirty="0"/>
              <a:t>glVertex2f(0.4,-0.9);</a:t>
            </a:r>
          </a:p>
          <a:p>
            <a:pPr marL="265113" indent="0">
              <a:buNone/>
            </a:pPr>
            <a:r>
              <a:rPr lang="en-ID" dirty="0"/>
              <a:t>glVertex2f(0.0,-0.1);</a:t>
            </a:r>
          </a:p>
          <a:p>
            <a:pPr marL="265113" indent="0">
              <a:buNone/>
            </a:pPr>
            <a:r>
              <a:rPr lang="en-ID" dirty="0" err="1"/>
              <a:t>glEnd</a:t>
            </a:r>
            <a:r>
              <a:rPr lang="en-ID" dirty="0"/>
              <a:t>();</a:t>
            </a:r>
          </a:p>
          <a:p>
            <a:pPr marL="265113" indent="-265113"/>
            <a:r>
              <a:rPr lang="en-ID" dirty="0"/>
              <a:t>Kode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membuat</a:t>
            </a:r>
            <a:r>
              <a:rPr lang="en-ID" dirty="0"/>
              <a:t> </a:t>
            </a:r>
            <a:r>
              <a:rPr lang="en-ID" dirty="0" err="1"/>
              <a:t>segitiga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GL_TRIANGLE </a:t>
            </a:r>
            <a:r>
              <a:rPr lang="en-ID" dirty="0" err="1"/>
              <a:t>kemudian</a:t>
            </a:r>
            <a:r>
              <a:rPr lang="en-ID" dirty="0"/>
              <a:t> </a:t>
            </a:r>
            <a:r>
              <a:rPr lang="en-ID" dirty="0" err="1"/>
              <a:t>mempunyai</a:t>
            </a:r>
            <a:r>
              <a:rPr lang="en-ID" dirty="0"/>
              <a:t> 3 vertex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menghubungkan</a:t>
            </a:r>
            <a:r>
              <a:rPr lang="en-ID" dirty="0"/>
              <a:t> </a:t>
            </a:r>
            <a:r>
              <a:rPr lang="en-ID" dirty="0" err="1"/>
              <a:t>antar</a:t>
            </a:r>
            <a:r>
              <a:rPr lang="en-ID" dirty="0"/>
              <a:t> </a:t>
            </a:r>
            <a:r>
              <a:rPr lang="en-ID" dirty="0" err="1"/>
              <a:t>titiknya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962150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7830-77FC-2AAF-8FDD-8589D2816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766917"/>
          </a:xfrm>
        </p:spPr>
        <p:txBody>
          <a:bodyPr>
            <a:normAutofit/>
          </a:bodyPr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133CDD-3552-A3D0-B60B-3D58DD507343}"/>
              </a:ext>
            </a:extLst>
          </p:cNvPr>
          <p:cNvSpPr txBox="1"/>
          <p:nvPr/>
        </p:nvSpPr>
        <p:spPr>
          <a:xfrm>
            <a:off x="838200" y="1153448"/>
            <a:ext cx="609845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#include &lt;GL/</a:t>
            </a:r>
            <a:r>
              <a:rPr lang="en-ID" sz="1400" dirty="0" err="1"/>
              <a:t>glut.h</a:t>
            </a:r>
            <a:r>
              <a:rPr lang="en-ID" sz="1400" dirty="0"/>
              <a:t>&gt;</a:t>
            </a:r>
          </a:p>
          <a:p>
            <a:endParaRPr lang="en-ID" sz="1400" dirty="0"/>
          </a:p>
          <a:p>
            <a:r>
              <a:rPr lang="en-ID" sz="1400" dirty="0"/>
              <a:t>void </a:t>
            </a:r>
            <a:r>
              <a:rPr lang="en-ID" sz="1400" dirty="0" err="1"/>
              <a:t>Tampilan</a:t>
            </a:r>
            <a:r>
              <a:rPr lang="en-ID" sz="1400" dirty="0"/>
              <a:t> (void)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glClear</a:t>
            </a:r>
            <a:r>
              <a:rPr lang="en-ID" sz="1400" dirty="0"/>
              <a:t>(GL_COLOR_BUFFER_BIT);</a:t>
            </a:r>
          </a:p>
          <a:p>
            <a:r>
              <a:rPr lang="en-ID" sz="1400" dirty="0"/>
              <a:t>//Gambar </a:t>
            </a:r>
            <a:r>
              <a:rPr lang="en-ID" sz="1400" dirty="0" err="1"/>
              <a:t>segitiga</a:t>
            </a:r>
            <a:r>
              <a:rPr lang="en-ID" sz="1400" dirty="0"/>
              <a:t>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sisi</a:t>
            </a:r>
            <a:r>
              <a:rPr lang="en-ID" sz="1400" dirty="0"/>
              <a:t> </a:t>
            </a:r>
            <a:r>
              <a:rPr lang="en-ID" sz="1400" dirty="0" err="1"/>
              <a:t>berwarna</a:t>
            </a:r>
            <a:r>
              <a:rPr lang="en-ID" sz="1400" dirty="0"/>
              <a:t> </a:t>
            </a:r>
            <a:r>
              <a:rPr lang="en-ID" sz="1400" dirty="0" err="1"/>
              <a:t>biru</a:t>
            </a:r>
            <a:endParaRPr lang="en-ID" sz="1400" dirty="0"/>
          </a:p>
          <a:p>
            <a:r>
              <a:rPr lang="en-ID" sz="1400" dirty="0"/>
              <a:t>glColor3f(1,0,1);</a:t>
            </a:r>
          </a:p>
          <a:p>
            <a:r>
              <a:rPr lang="en-ID" sz="1400" dirty="0" err="1"/>
              <a:t>glBegin</a:t>
            </a:r>
            <a:r>
              <a:rPr lang="en-ID" sz="1400" dirty="0"/>
              <a:t>(GL_TRIANGLES);</a:t>
            </a:r>
          </a:p>
          <a:p>
            <a:r>
              <a:rPr lang="en-ID" sz="1400" dirty="0"/>
              <a:t>glVertex2f(-0.4,-0.9);</a:t>
            </a:r>
          </a:p>
          <a:p>
            <a:r>
              <a:rPr lang="en-ID" sz="1400" dirty="0"/>
              <a:t>glVertex2f(0.4,-0.9);</a:t>
            </a:r>
          </a:p>
          <a:p>
            <a:r>
              <a:rPr lang="en-ID" sz="1400" dirty="0"/>
              <a:t>glVertex2f(0.0,-0.1);</a:t>
            </a:r>
          </a:p>
          <a:p>
            <a:r>
              <a:rPr lang="en-ID" sz="1400" dirty="0" err="1"/>
              <a:t>glEnd</a:t>
            </a:r>
            <a:r>
              <a:rPr lang="en-ID" sz="1400" dirty="0"/>
              <a:t>();</a:t>
            </a:r>
          </a:p>
          <a:p>
            <a:r>
              <a:rPr lang="en-ID" sz="1400" dirty="0" err="1"/>
              <a:t>glFlush</a:t>
            </a:r>
            <a:r>
              <a:rPr lang="en-ID" sz="1400" dirty="0"/>
              <a:t>();</a:t>
            </a:r>
          </a:p>
          <a:p>
            <a:r>
              <a:rPr lang="en-ID" sz="1400" dirty="0" err="1"/>
              <a:t>glutSwapBuffers</a:t>
            </a:r>
            <a:r>
              <a:rPr lang="en-ID" sz="1400" dirty="0"/>
              <a:t>();</a:t>
            </a:r>
          </a:p>
          <a:p>
            <a:r>
              <a:rPr lang="en-ID" sz="1400" dirty="0"/>
              <a:t>}</a:t>
            </a:r>
          </a:p>
          <a:p>
            <a:r>
              <a:rPr lang="en-ID" sz="1400" dirty="0"/>
              <a:t>int main(int </a:t>
            </a:r>
            <a:r>
              <a:rPr lang="en-ID" sz="1400" dirty="0" err="1"/>
              <a:t>argc</a:t>
            </a:r>
            <a:r>
              <a:rPr lang="en-ID" sz="1400" dirty="0"/>
              <a:t>, char **</a:t>
            </a:r>
            <a:r>
              <a:rPr lang="en-ID" sz="1400" dirty="0" err="1"/>
              <a:t>argv</a:t>
            </a:r>
            <a:r>
              <a:rPr lang="en-ID" sz="1400" dirty="0"/>
              <a:t>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glutInit</a:t>
            </a:r>
            <a:r>
              <a:rPr lang="en-ID" sz="1400" dirty="0"/>
              <a:t>(&amp;</a:t>
            </a:r>
            <a:r>
              <a:rPr lang="en-ID" sz="1400" dirty="0" err="1"/>
              <a:t>argc</a:t>
            </a:r>
            <a:r>
              <a:rPr lang="en-ID" sz="1400" dirty="0"/>
              <a:t>, </a:t>
            </a:r>
            <a:r>
              <a:rPr lang="en-ID" sz="1400" dirty="0" err="1"/>
              <a:t>argv</a:t>
            </a:r>
            <a:r>
              <a:rPr lang="en-ID" sz="1400" dirty="0"/>
              <a:t>);</a:t>
            </a:r>
          </a:p>
          <a:p>
            <a:r>
              <a:rPr lang="en-ID" sz="1400" dirty="0" err="1"/>
              <a:t>glutInitDisplayMode</a:t>
            </a:r>
            <a:r>
              <a:rPr lang="en-ID" sz="1400" dirty="0"/>
              <a:t>(GLUT_DEPTH | GLUT_SINGLE | GLUT_RGBA);</a:t>
            </a:r>
          </a:p>
          <a:p>
            <a:r>
              <a:rPr lang="en-ID" sz="1400" dirty="0" err="1"/>
              <a:t>glutInitWindowPosition</a:t>
            </a:r>
            <a:r>
              <a:rPr lang="en-ID" sz="1400" dirty="0"/>
              <a:t>(400,100);</a:t>
            </a:r>
          </a:p>
          <a:p>
            <a:r>
              <a:rPr lang="en-ID" sz="1400" dirty="0" err="1"/>
              <a:t>glutInitWindowSize</a:t>
            </a:r>
            <a:r>
              <a:rPr lang="en-ID" sz="1400" dirty="0"/>
              <a:t>(300,300);</a:t>
            </a:r>
          </a:p>
          <a:p>
            <a:r>
              <a:rPr lang="en-ID" sz="1400" dirty="0" err="1"/>
              <a:t>glutCreateWindow</a:t>
            </a:r>
            <a:r>
              <a:rPr lang="en-ID" sz="1400" dirty="0"/>
              <a:t>("</a:t>
            </a:r>
            <a:r>
              <a:rPr lang="en-ID" sz="1400" dirty="0" err="1"/>
              <a:t>Segi</a:t>
            </a:r>
            <a:r>
              <a:rPr lang="en-ID" sz="1400" dirty="0"/>
              <a:t> </a:t>
            </a:r>
            <a:r>
              <a:rPr lang="en-ID" sz="1400" dirty="0" err="1"/>
              <a:t>Tiga</a:t>
            </a:r>
            <a:r>
              <a:rPr lang="en-ID" sz="1400" dirty="0"/>
              <a:t>");</a:t>
            </a:r>
          </a:p>
          <a:p>
            <a:r>
              <a:rPr lang="en-ID" sz="1400" dirty="0" err="1"/>
              <a:t>glutDisplayFunc</a:t>
            </a:r>
            <a:r>
              <a:rPr lang="en-ID" sz="1400" dirty="0"/>
              <a:t>(</a:t>
            </a:r>
            <a:r>
              <a:rPr lang="en-ID" sz="1400" dirty="0" err="1"/>
              <a:t>Tampilan</a:t>
            </a:r>
            <a:r>
              <a:rPr lang="en-ID" sz="1400" dirty="0"/>
              <a:t>);</a:t>
            </a:r>
          </a:p>
          <a:p>
            <a:r>
              <a:rPr lang="en-ID" sz="1400" dirty="0" err="1"/>
              <a:t>glutMainLoop</a:t>
            </a:r>
            <a:r>
              <a:rPr lang="en-ID" sz="1400" dirty="0"/>
              <a:t>();</a:t>
            </a:r>
          </a:p>
          <a:p>
            <a:r>
              <a:rPr lang="en-ID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706839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3AC6-323E-683D-7338-687DAFFD4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722671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5E6800-7A21-8838-9E9D-EA1CB40DC73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61" t="7506" r="26089" b="30097"/>
          <a:stretch/>
        </p:blipFill>
        <p:spPr>
          <a:xfrm>
            <a:off x="838200" y="1415845"/>
            <a:ext cx="8686800" cy="4277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2128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15986-2587-FF50-DF97-74335AE1F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6477"/>
            <a:ext cx="10515600" cy="899653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Triangle Strip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2D4696-3DF2-4831-2107-285B448DDF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613"/>
            <a:ext cx="10515600" cy="5279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Triangle Strip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serangkaian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.</a:t>
            </a:r>
          </a:p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yang di </a:t>
            </a:r>
            <a:r>
              <a:rPr lang="en-US" dirty="0" err="1"/>
              <a:t>atas</a:t>
            </a:r>
            <a:r>
              <a:rPr lang="en-US" dirty="0"/>
              <a:t>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hanya</a:t>
            </a:r>
            <a:r>
              <a:rPr lang="en-US" dirty="0"/>
              <a:t> </a:t>
            </a:r>
            <a:r>
              <a:rPr lang="en-US" dirty="0" err="1"/>
              <a:t>perlu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7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(vertex) </a:t>
            </a:r>
            <a:r>
              <a:rPr lang="en-US" dirty="0" err="1"/>
              <a:t>saja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menggambarnya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Simpul</a:t>
            </a:r>
            <a:r>
              <a:rPr lang="en-US" dirty="0"/>
              <a:t> v1,v2,v3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Simpul</a:t>
            </a:r>
            <a:r>
              <a:rPr lang="en-US" dirty="0"/>
              <a:t> v2,v3,v4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ke-dua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Simpul</a:t>
            </a:r>
            <a:r>
              <a:rPr lang="en-US" dirty="0"/>
              <a:t> v3,v4,v5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ke-tiga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- </a:t>
            </a:r>
            <a:r>
              <a:rPr lang="en-US" dirty="0" err="1"/>
              <a:t>Simpul</a:t>
            </a:r>
            <a:r>
              <a:rPr lang="en-US" dirty="0"/>
              <a:t> v4,v6,v5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ke-empat</a:t>
            </a:r>
            <a:r>
              <a:rPr lang="en-US" dirty="0"/>
              <a:t> dan </a:t>
            </a:r>
            <a:r>
              <a:rPr lang="en-US" dirty="0" err="1"/>
              <a:t>seterusnya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17AD0C-8278-E91A-8F0C-F5C8687C6F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4982" y="2436709"/>
            <a:ext cx="3533162" cy="176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8453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6CEDE-2C65-089E-562B-AB72F561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Warna</a:t>
            </a:r>
            <a:r>
              <a:rPr lang="en-US" dirty="0"/>
              <a:t> OpenGL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C52C79-1092-62B5-6343-F6D77D001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723" y="1285311"/>
            <a:ext cx="3467100" cy="19526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E5EB54-2B23-5C7A-DE1E-FB50221806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2673" y="3429000"/>
            <a:ext cx="3486150" cy="1924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A8850A-D009-7760-A5D7-690DF7BDBC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700" y="1285311"/>
            <a:ext cx="3438525" cy="1895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224C252-DB1C-DCF2-2457-34C4692665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4075" y="3419475"/>
            <a:ext cx="3486150" cy="193357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55DE0A-9E2F-D062-ECE1-82BC216C415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23102" y="1247211"/>
            <a:ext cx="3486150" cy="193357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FDBB0CF-182B-1206-A7FB-037E2B6200D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7389" y="3476625"/>
            <a:ext cx="345757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59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49B8F-967A-0403-6B7F-EE48991C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9998"/>
          </a:xfrm>
        </p:spPr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Triangle Strip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497E4-D6E2-D55E-9BE3-610D1FDF1E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3110"/>
            <a:ext cx="10515600" cy="5209764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Perhatikan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gambarnya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glBegin</a:t>
            </a:r>
            <a:r>
              <a:rPr lang="en-US" dirty="0"/>
              <a:t>(GL_TRIANGLE_STRIP);</a:t>
            </a:r>
            <a:br>
              <a:rPr lang="en-US" dirty="0"/>
            </a:br>
            <a:r>
              <a:rPr lang="en-US" dirty="0"/>
              <a:t>glVertex2f(-0.25, -0.25);</a:t>
            </a:r>
            <a:br>
              <a:rPr lang="en-US" dirty="0"/>
            </a:br>
            <a:r>
              <a:rPr lang="en-US" dirty="0"/>
              <a:t>glVertex2f(0.0, 0.25);</a:t>
            </a:r>
            <a:br>
              <a:rPr lang="en-US" dirty="0"/>
            </a:br>
            <a:r>
              <a:rPr lang="en-US" dirty="0"/>
              <a:t>glVertex2f(0.25, -0.25);</a:t>
            </a:r>
            <a:br>
              <a:rPr lang="en-US" dirty="0"/>
            </a:br>
            <a:r>
              <a:rPr lang="en-US" dirty="0"/>
              <a:t>glVertex2f(0.5, 0.25);</a:t>
            </a:r>
            <a:br>
              <a:rPr lang="en-US" dirty="0"/>
            </a:br>
            <a:r>
              <a:rPr lang="en-US" dirty="0"/>
              <a:t>glVertex2f(0.75, -0.25);</a:t>
            </a:r>
            <a:br>
              <a:rPr lang="en-US" dirty="0"/>
            </a:br>
            <a:r>
              <a:rPr lang="en-US" dirty="0"/>
              <a:t>glVertex2f(1.0, 0.25);</a:t>
            </a:r>
            <a:br>
              <a:rPr lang="en-US" dirty="0"/>
            </a:br>
            <a:r>
              <a:rPr lang="en-US" dirty="0" err="1"/>
              <a:t>glEnd</a:t>
            </a:r>
            <a:r>
              <a:rPr lang="en-US" dirty="0"/>
              <a:t>();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2127EF6-C6F0-3BB3-9687-6371A1DE03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8226" y="1774108"/>
            <a:ext cx="5569052" cy="146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27797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972B1-BB24-6AA4-A9A8-D2C1263A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3"/>
            <a:ext cx="10515600" cy="825909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AB4F8-E220-8973-7872-9B8EE1441D15}"/>
              </a:ext>
            </a:extLst>
          </p:cNvPr>
          <p:cNvSpPr txBox="1"/>
          <p:nvPr/>
        </p:nvSpPr>
        <p:spPr>
          <a:xfrm>
            <a:off x="838199" y="1076632"/>
            <a:ext cx="7671619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#include &lt;GL/</a:t>
            </a:r>
            <a:r>
              <a:rPr lang="en-ID" sz="1400" dirty="0" err="1"/>
              <a:t>glut.h</a:t>
            </a:r>
            <a:r>
              <a:rPr lang="en-ID" sz="1400" dirty="0"/>
              <a:t>&gt;</a:t>
            </a:r>
          </a:p>
          <a:p>
            <a:r>
              <a:rPr lang="en-ID" sz="1400" dirty="0"/>
              <a:t>void </a:t>
            </a:r>
            <a:r>
              <a:rPr lang="en-ID" sz="1400" dirty="0" err="1"/>
              <a:t>Tampilan</a:t>
            </a:r>
            <a:r>
              <a:rPr lang="en-ID" sz="1400" dirty="0"/>
              <a:t> (void)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glClear</a:t>
            </a:r>
            <a:r>
              <a:rPr lang="en-ID" sz="1400" dirty="0"/>
              <a:t>(GL_COLOR_BUFFER_BIT);</a:t>
            </a:r>
          </a:p>
          <a:p>
            <a:r>
              <a:rPr lang="en-ID" sz="1400" dirty="0"/>
              <a:t>//Gambar </a:t>
            </a:r>
            <a:r>
              <a:rPr lang="en-ID" sz="1400" dirty="0" err="1"/>
              <a:t>segitiga</a:t>
            </a:r>
            <a:r>
              <a:rPr lang="en-ID" sz="1400" dirty="0"/>
              <a:t> </a:t>
            </a:r>
            <a:r>
              <a:rPr lang="en-ID" sz="1400" dirty="0" err="1"/>
              <a:t>sama</a:t>
            </a:r>
            <a:r>
              <a:rPr lang="en-ID" sz="1400" dirty="0"/>
              <a:t> </a:t>
            </a:r>
            <a:r>
              <a:rPr lang="en-ID" sz="1400" dirty="0" err="1"/>
              <a:t>sisi</a:t>
            </a:r>
            <a:r>
              <a:rPr lang="en-ID" sz="1400" dirty="0"/>
              <a:t> </a:t>
            </a:r>
            <a:r>
              <a:rPr lang="en-ID" sz="1400" dirty="0" err="1"/>
              <a:t>berwarna</a:t>
            </a:r>
            <a:r>
              <a:rPr lang="en-ID" sz="1400" dirty="0"/>
              <a:t> </a:t>
            </a:r>
            <a:r>
              <a:rPr lang="en-ID" sz="1400" dirty="0" err="1"/>
              <a:t>biru</a:t>
            </a:r>
            <a:endParaRPr lang="en-ID" sz="1400" dirty="0"/>
          </a:p>
          <a:p>
            <a:r>
              <a:rPr lang="en-ID" sz="1400" dirty="0"/>
              <a:t>glColor3f(0,0,1);</a:t>
            </a:r>
          </a:p>
          <a:p>
            <a:r>
              <a:rPr lang="en-ID" sz="1400" dirty="0" err="1"/>
              <a:t>glBegin</a:t>
            </a:r>
            <a:r>
              <a:rPr lang="en-ID" sz="1400" dirty="0"/>
              <a:t>(GL_TRIANGLE_STRIP);</a:t>
            </a:r>
          </a:p>
          <a:p>
            <a:r>
              <a:rPr lang="en-ID" sz="1400" dirty="0"/>
              <a:t>glVertex2f(-0.25, -0.25);</a:t>
            </a:r>
          </a:p>
          <a:p>
            <a:r>
              <a:rPr lang="en-ID" sz="1400" dirty="0"/>
              <a:t>glVertex2f(0.0, 0.25);</a:t>
            </a:r>
          </a:p>
          <a:p>
            <a:r>
              <a:rPr lang="en-ID" sz="1400" dirty="0"/>
              <a:t>glVertex2f(0.25, -0.25);</a:t>
            </a:r>
          </a:p>
          <a:p>
            <a:r>
              <a:rPr lang="en-ID" sz="1400" dirty="0"/>
              <a:t>glVertex2f(0.5, 0.25);</a:t>
            </a:r>
          </a:p>
          <a:p>
            <a:r>
              <a:rPr lang="en-ID" sz="1400" dirty="0"/>
              <a:t>glVertex2f(0.75, -0.25);</a:t>
            </a:r>
          </a:p>
          <a:p>
            <a:r>
              <a:rPr lang="en-ID" sz="1400" dirty="0"/>
              <a:t>glVertex2f(1.0, 0.25);</a:t>
            </a:r>
          </a:p>
          <a:p>
            <a:r>
              <a:rPr lang="en-ID" sz="1400" dirty="0" err="1"/>
              <a:t>glEnd</a:t>
            </a:r>
            <a:r>
              <a:rPr lang="en-ID" sz="1400" dirty="0"/>
              <a:t>();</a:t>
            </a:r>
          </a:p>
          <a:p>
            <a:r>
              <a:rPr lang="en-ID" sz="1400" dirty="0" err="1"/>
              <a:t>glFlush</a:t>
            </a:r>
            <a:r>
              <a:rPr lang="en-ID" sz="1400" dirty="0"/>
              <a:t>();</a:t>
            </a:r>
          </a:p>
          <a:p>
            <a:r>
              <a:rPr lang="en-ID" sz="1400" dirty="0" err="1"/>
              <a:t>glutSwapBuffers</a:t>
            </a:r>
            <a:r>
              <a:rPr lang="en-ID" sz="1400" dirty="0"/>
              <a:t>();</a:t>
            </a:r>
          </a:p>
          <a:p>
            <a:r>
              <a:rPr lang="en-ID" sz="1400" dirty="0"/>
              <a:t>}</a:t>
            </a:r>
          </a:p>
          <a:p>
            <a:r>
              <a:rPr lang="en-ID" sz="1400" dirty="0"/>
              <a:t>int main(int </a:t>
            </a:r>
            <a:r>
              <a:rPr lang="en-ID" sz="1400" dirty="0" err="1"/>
              <a:t>argc</a:t>
            </a:r>
            <a:r>
              <a:rPr lang="en-ID" sz="1400" dirty="0"/>
              <a:t>, char **</a:t>
            </a:r>
            <a:r>
              <a:rPr lang="en-ID" sz="1400" dirty="0" err="1"/>
              <a:t>argv</a:t>
            </a:r>
            <a:r>
              <a:rPr lang="en-ID" sz="1400" dirty="0"/>
              <a:t>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glutInit</a:t>
            </a:r>
            <a:r>
              <a:rPr lang="en-ID" sz="1400" dirty="0"/>
              <a:t>(&amp;</a:t>
            </a:r>
            <a:r>
              <a:rPr lang="en-ID" sz="1400" dirty="0" err="1"/>
              <a:t>argc</a:t>
            </a:r>
            <a:r>
              <a:rPr lang="en-ID" sz="1400" dirty="0"/>
              <a:t>, </a:t>
            </a:r>
            <a:r>
              <a:rPr lang="en-ID" sz="1400" dirty="0" err="1"/>
              <a:t>argv</a:t>
            </a:r>
            <a:r>
              <a:rPr lang="en-ID" sz="1400" dirty="0"/>
              <a:t>);</a:t>
            </a:r>
          </a:p>
          <a:p>
            <a:r>
              <a:rPr lang="en-ID" sz="1400" dirty="0" err="1"/>
              <a:t>glutInitDisplayMode</a:t>
            </a:r>
            <a:r>
              <a:rPr lang="en-ID" sz="1400" dirty="0"/>
              <a:t>(GLUT_DEPTH | GLUT_SINGLE | GLUT_RGBA);</a:t>
            </a:r>
          </a:p>
          <a:p>
            <a:r>
              <a:rPr lang="en-ID" sz="1400" dirty="0" err="1"/>
              <a:t>glutInitWindowPosition</a:t>
            </a:r>
            <a:r>
              <a:rPr lang="en-ID" sz="1400" dirty="0"/>
              <a:t>(400,100);</a:t>
            </a:r>
          </a:p>
          <a:p>
            <a:r>
              <a:rPr lang="en-ID" sz="1400" dirty="0" err="1"/>
              <a:t>glutInitWindowSize</a:t>
            </a:r>
            <a:r>
              <a:rPr lang="en-ID" sz="1400" dirty="0"/>
              <a:t>(500,300);</a:t>
            </a:r>
          </a:p>
          <a:p>
            <a:r>
              <a:rPr lang="en-ID" sz="1400" dirty="0" err="1"/>
              <a:t>glutCreateWindow</a:t>
            </a:r>
            <a:r>
              <a:rPr lang="en-ID" sz="1400" dirty="0"/>
              <a:t>("Gambar 2");</a:t>
            </a:r>
          </a:p>
          <a:p>
            <a:r>
              <a:rPr lang="en-ID" sz="1400" dirty="0" err="1"/>
              <a:t>glutDisplayFunc</a:t>
            </a:r>
            <a:r>
              <a:rPr lang="en-ID" sz="1400" dirty="0"/>
              <a:t>(</a:t>
            </a:r>
            <a:r>
              <a:rPr lang="en-ID" sz="1400" dirty="0" err="1"/>
              <a:t>Tampilan</a:t>
            </a:r>
            <a:r>
              <a:rPr lang="en-ID" sz="1400" dirty="0"/>
              <a:t>);</a:t>
            </a:r>
          </a:p>
          <a:p>
            <a:r>
              <a:rPr lang="en-ID" sz="1400" dirty="0" err="1"/>
              <a:t>glutMainLoop</a:t>
            </a:r>
            <a:r>
              <a:rPr lang="en-ID" sz="1400" dirty="0"/>
              <a:t>();</a:t>
            </a:r>
          </a:p>
          <a:p>
            <a:r>
              <a:rPr lang="en-ID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984213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842CD-B6BC-2D06-C91F-60D6DC67C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2"/>
            <a:ext cx="10515600" cy="766916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607AF2-B585-8BD5-7570-B790FD8778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2218" t="23864" r="45686" b="24073"/>
          <a:stretch/>
        </p:blipFill>
        <p:spPr>
          <a:xfrm>
            <a:off x="838200" y="1032388"/>
            <a:ext cx="6490438" cy="451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0375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413C5-4602-2AA2-6A38-2685D01F2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855407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Quad Strip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11B6FB-F3E3-A1D4-7B31-DA825AD823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187" y="1253613"/>
            <a:ext cx="8613057" cy="2507226"/>
          </a:xfrm>
        </p:spPr>
        <p:txBody>
          <a:bodyPr>
            <a:normAutofit/>
          </a:bodyPr>
          <a:lstStyle/>
          <a:p>
            <a:r>
              <a:rPr lang="en-US" dirty="0"/>
              <a:t>Quad strip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penggambaran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vertex (</a:t>
            </a:r>
            <a:r>
              <a:rPr lang="en-US" dirty="0" err="1"/>
              <a:t>titik</a:t>
            </a:r>
            <a:r>
              <a:rPr lang="en-US" dirty="0"/>
              <a:t>)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. Quad strip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4 vertex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dan </a:t>
            </a:r>
            <a:r>
              <a:rPr lang="en-US" dirty="0" err="1"/>
              <a:t>semuanya</a:t>
            </a:r>
            <a:r>
              <a:rPr lang="en-US" dirty="0"/>
              <a:t>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berhubungan</a:t>
            </a:r>
            <a:r>
              <a:rPr lang="en-US" dirty="0"/>
              <a:t>.</a:t>
            </a:r>
          </a:p>
          <a:p>
            <a:r>
              <a:rPr lang="en-ID" dirty="0" err="1"/>
              <a:t>Contoh</a:t>
            </a:r>
            <a:r>
              <a:rPr lang="en-ID" dirty="0"/>
              <a:t> yang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buat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berikut</a:t>
            </a:r>
            <a:r>
              <a:rPr lang="en-ID" dirty="0"/>
              <a:t>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0E9D3-7F9F-4ADE-31A8-D1B8810D8B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94" b="1"/>
          <a:stretch/>
        </p:blipFill>
        <p:spPr>
          <a:xfrm>
            <a:off x="838199" y="3429000"/>
            <a:ext cx="3323101" cy="328151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E77119-8034-5755-D15C-24A0B406964D}"/>
              </a:ext>
            </a:extLst>
          </p:cNvPr>
          <p:cNvSpPr txBox="1">
            <a:spLocks/>
          </p:cNvSpPr>
          <p:nvPr/>
        </p:nvSpPr>
        <p:spPr>
          <a:xfrm>
            <a:off x="6430297" y="3819833"/>
            <a:ext cx="4272117" cy="28316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glBegin</a:t>
            </a:r>
            <a:r>
              <a:rPr lang="en-US" dirty="0"/>
              <a:t>(GL_QUAD_STRIP);</a:t>
            </a:r>
            <a:br>
              <a:rPr lang="en-US" dirty="0"/>
            </a:br>
            <a:r>
              <a:rPr lang="en-US" dirty="0"/>
              <a:t>glVertex2f(-4.0,-2.0);</a:t>
            </a:r>
            <a:br>
              <a:rPr lang="en-US" dirty="0"/>
            </a:br>
            <a:r>
              <a:rPr lang="en-US" dirty="0"/>
              <a:t>glVertex2f(-4.0,2.0);</a:t>
            </a:r>
            <a:br>
              <a:rPr lang="en-US" dirty="0"/>
            </a:br>
            <a:r>
              <a:rPr lang="en-US" dirty="0"/>
              <a:t>glVertex2f(-2.0,-2.0);</a:t>
            </a:r>
            <a:br>
              <a:rPr lang="en-US" dirty="0"/>
            </a:br>
            <a:r>
              <a:rPr lang="en-US" dirty="0"/>
              <a:t>glVertex2f(-2.0,2.0);</a:t>
            </a:r>
            <a:br>
              <a:rPr lang="en-US" dirty="0"/>
            </a:br>
            <a:r>
              <a:rPr lang="en-US" dirty="0"/>
              <a:t>glVertex2f(6.0,-6.0);</a:t>
            </a:r>
            <a:br>
              <a:rPr lang="en-US" dirty="0"/>
            </a:br>
            <a:r>
              <a:rPr lang="en-US" dirty="0"/>
              <a:t>glVertex2f(6.0,6.0);</a:t>
            </a:r>
            <a:br>
              <a:rPr lang="en-US" dirty="0"/>
            </a:br>
            <a:r>
              <a:rPr lang="en-US" dirty="0" err="1"/>
              <a:t>glEnd</a:t>
            </a:r>
            <a:r>
              <a:rPr lang="en-US" dirty="0"/>
              <a:t>();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59925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0AEF1-0BAF-EB23-B53C-676D6313D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47817"/>
            <a:ext cx="10515600" cy="914401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D786B-E2A4-4042-6237-53F5009124A6}"/>
              </a:ext>
            </a:extLst>
          </p:cNvPr>
          <p:cNvSpPr txBox="1"/>
          <p:nvPr/>
        </p:nvSpPr>
        <p:spPr>
          <a:xfrm>
            <a:off x="838199" y="962218"/>
            <a:ext cx="8042329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#include &lt;GL/</a:t>
            </a:r>
            <a:r>
              <a:rPr lang="en-ID" sz="1000" dirty="0" err="1"/>
              <a:t>glut.h</a:t>
            </a:r>
            <a:r>
              <a:rPr lang="en-ID" sz="1000" dirty="0"/>
              <a:t>&gt;</a:t>
            </a:r>
          </a:p>
          <a:p>
            <a:r>
              <a:rPr lang="en-ID" sz="1000" dirty="0"/>
              <a:t>#include&lt;math.h&gt;</a:t>
            </a:r>
          </a:p>
          <a:p>
            <a:r>
              <a:rPr lang="en-ID" sz="1000" dirty="0"/>
              <a:t>#include &lt;</a:t>
            </a:r>
            <a:r>
              <a:rPr lang="en-ID" sz="1000" dirty="0" err="1"/>
              <a:t>stdlib.h</a:t>
            </a:r>
            <a:r>
              <a:rPr lang="en-ID" sz="1000" dirty="0"/>
              <a:t>&gt;</a:t>
            </a:r>
          </a:p>
          <a:p>
            <a:endParaRPr lang="en-ID" sz="1000" dirty="0"/>
          </a:p>
          <a:p>
            <a:r>
              <a:rPr lang="en-ID" sz="1000" dirty="0"/>
              <a:t>void Draw() {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glClear</a:t>
            </a:r>
            <a:r>
              <a:rPr lang="en-ID" sz="1000" dirty="0"/>
              <a:t>(GL_COLOR_BUFFER_BIT);</a:t>
            </a:r>
          </a:p>
          <a:p>
            <a:r>
              <a:rPr lang="en-ID" sz="1000" dirty="0"/>
              <a:t> glColor3d(255,0,0);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glBegin</a:t>
            </a:r>
            <a:r>
              <a:rPr lang="en-ID" sz="1000" dirty="0"/>
              <a:t>(GL_QUAD_STRIP);</a:t>
            </a:r>
          </a:p>
          <a:p>
            <a:r>
              <a:rPr lang="en-ID" sz="1000" dirty="0"/>
              <a:t>    glVertex2f(-4.0,-2.0);</a:t>
            </a:r>
          </a:p>
          <a:p>
            <a:r>
              <a:rPr lang="en-ID" sz="1000" dirty="0"/>
              <a:t>    glVertex2f(-4.0,2.0);</a:t>
            </a:r>
          </a:p>
          <a:p>
            <a:r>
              <a:rPr lang="en-ID" sz="1000" dirty="0"/>
              <a:t>    glVertex2f(-2.0,-2.0);</a:t>
            </a:r>
          </a:p>
          <a:p>
            <a:r>
              <a:rPr lang="en-ID" sz="1000" dirty="0"/>
              <a:t>    glVertex2f(-2.0,2.0);</a:t>
            </a:r>
          </a:p>
          <a:p>
            <a:r>
              <a:rPr lang="en-ID" sz="1000" dirty="0"/>
              <a:t>    glVertex2f(6.0,-6.0);</a:t>
            </a:r>
          </a:p>
          <a:p>
            <a:r>
              <a:rPr lang="en-ID" sz="1000" dirty="0"/>
              <a:t>    glVertex2f(6.0,6.0);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glEnd</a:t>
            </a:r>
            <a:r>
              <a:rPr lang="en-ID" sz="1000" dirty="0"/>
              <a:t>();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glFlush</a:t>
            </a:r>
            <a:r>
              <a:rPr lang="en-ID" sz="1000" dirty="0"/>
              <a:t>();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void Initialize() {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glClearColor</a:t>
            </a:r>
            <a:r>
              <a:rPr lang="en-ID" sz="1000" dirty="0"/>
              <a:t>(0, 0, 0, 0.5);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glMatrixMode</a:t>
            </a:r>
            <a:r>
              <a:rPr lang="en-ID" sz="1000" dirty="0"/>
              <a:t>(GL_PROJECTION);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glLoadIdentity</a:t>
            </a:r>
            <a:r>
              <a:rPr lang="en-ID" sz="1000" dirty="0"/>
              <a:t>();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glOrtho</a:t>
            </a:r>
            <a:r>
              <a:rPr lang="en-ID" sz="1000" dirty="0"/>
              <a:t>(-10.0, 10.0, -10.0, 10.0, -10.0, 10.0);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int main(int </a:t>
            </a:r>
            <a:r>
              <a:rPr lang="en-ID" sz="1000" dirty="0" err="1"/>
              <a:t>iArgc</a:t>
            </a:r>
            <a:r>
              <a:rPr lang="en-ID" sz="1000" dirty="0"/>
              <a:t>, char** </a:t>
            </a:r>
            <a:r>
              <a:rPr lang="en-ID" sz="1000" dirty="0" err="1"/>
              <a:t>cppArgv</a:t>
            </a:r>
            <a:r>
              <a:rPr lang="en-ID" sz="1000" dirty="0"/>
              <a:t>) {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glutInit</a:t>
            </a:r>
            <a:r>
              <a:rPr lang="en-ID" sz="1000" dirty="0"/>
              <a:t>(&amp;</a:t>
            </a:r>
            <a:r>
              <a:rPr lang="en-ID" sz="1000" dirty="0" err="1"/>
              <a:t>iArgc</a:t>
            </a:r>
            <a:r>
              <a:rPr lang="en-ID" sz="1000" dirty="0"/>
              <a:t>, </a:t>
            </a:r>
            <a:r>
              <a:rPr lang="en-ID" sz="1000" dirty="0" err="1"/>
              <a:t>cppArgv</a:t>
            </a:r>
            <a:r>
              <a:rPr lang="en-ID" sz="1000" dirty="0"/>
              <a:t>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glutInitDisplayMode</a:t>
            </a:r>
            <a:r>
              <a:rPr lang="en-ID" sz="1000" dirty="0"/>
              <a:t>(GLUT_SINGLE | GLUT_RGB);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glutInitWindowSize</a:t>
            </a:r>
            <a:r>
              <a:rPr lang="en-ID" sz="1000" dirty="0"/>
              <a:t>(300, 300);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glutInitWindowPosition</a:t>
            </a:r>
            <a:r>
              <a:rPr lang="en-ID" sz="1000" dirty="0"/>
              <a:t>(250, 250);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glutCreateWindow</a:t>
            </a:r>
            <a:r>
              <a:rPr lang="en-ID" sz="1000" dirty="0"/>
              <a:t>("Quad strip");</a:t>
            </a:r>
          </a:p>
          <a:p>
            <a:r>
              <a:rPr lang="en-ID" sz="1000" dirty="0"/>
              <a:t> Initialize();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glutDisplayFunc</a:t>
            </a:r>
            <a:r>
              <a:rPr lang="en-ID" sz="1000" dirty="0"/>
              <a:t>(Draw);</a:t>
            </a:r>
          </a:p>
          <a:p>
            <a:r>
              <a:rPr lang="en-ID" sz="1000" dirty="0"/>
              <a:t> </a:t>
            </a:r>
            <a:r>
              <a:rPr lang="en-ID" sz="1000" dirty="0" err="1"/>
              <a:t>glutMainLoop</a:t>
            </a:r>
            <a:r>
              <a:rPr lang="en-ID" sz="1000" dirty="0"/>
              <a:t>();</a:t>
            </a:r>
          </a:p>
          <a:p>
            <a:r>
              <a:rPr lang="en-ID" sz="1000" dirty="0"/>
              <a:t> return EXIT_SUCCESS;</a:t>
            </a:r>
          </a:p>
          <a:p>
            <a:r>
              <a:rPr lang="en-ID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65597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E01E3-950D-EEEB-1D58-DEB61E37F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7D68FE-E6F0-76C9-BFE0-D09459A4923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04" t="30958" r="57177" b="21061"/>
          <a:stretch/>
        </p:blipFill>
        <p:spPr>
          <a:xfrm>
            <a:off x="1002890" y="1784555"/>
            <a:ext cx="4011562" cy="4342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903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6E9ED-1815-EBDA-8898-4BF2CB9BE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958645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Line Strip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21BB4-1353-F249-E911-712F347C3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935" y="1224116"/>
            <a:ext cx="11002297" cy="119461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 strip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garis yang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setiap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ujung</a:t>
            </a:r>
            <a:r>
              <a:rPr lang="en-US" dirty="0"/>
              <a:t> garis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garis </a:t>
            </a:r>
            <a:r>
              <a:rPr lang="en-US" dirty="0" err="1"/>
              <a:t>selanjutnya</a:t>
            </a:r>
            <a:r>
              <a:rPr lang="en-US" dirty="0"/>
              <a:t>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 </a:t>
            </a:r>
            <a:r>
              <a:rPr lang="en-US" dirty="0" err="1"/>
              <a:t>menyambung</a:t>
            </a:r>
            <a:r>
              <a:rPr lang="en-US" dirty="0"/>
              <a:t> </a:t>
            </a:r>
            <a:r>
              <a:rPr lang="en-US" dirty="0" err="1"/>
              <a:t>lagi</a:t>
            </a:r>
            <a:r>
              <a:rPr lang="en-US" dirty="0"/>
              <a:t> garis di </a:t>
            </a:r>
            <a:r>
              <a:rPr lang="en-US" dirty="0" err="1"/>
              <a:t>ujungnya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AF1535-FE6B-B410-DC1B-478632B9A9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908" y="2418735"/>
            <a:ext cx="3971925" cy="378142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7AF581F-956C-B8A5-2256-E9F7EA9AF71C}"/>
              </a:ext>
            </a:extLst>
          </p:cNvPr>
          <p:cNvSpPr txBox="1">
            <a:spLocks/>
          </p:cNvSpPr>
          <p:nvPr/>
        </p:nvSpPr>
        <p:spPr>
          <a:xfrm>
            <a:off x="6245817" y="2418734"/>
            <a:ext cx="4912963" cy="43075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kodenya</a:t>
            </a:r>
            <a:r>
              <a:rPr lang="en-US" dirty="0"/>
              <a:t>:</a:t>
            </a:r>
            <a:br>
              <a:rPr lang="en-US" dirty="0"/>
            </a:br>
            <a:r>
              <a:rPr lang="en-ID" dirty="0" err="1"/>
              <a:t>glBegin</a:t>
            </a:r>
            <a:r>
              <a:rPr lang="en-ID" dirty="0"/>
              <a:t>(GL_LINE_STRIP);</a:t>
            </a:r>
            <a:br>
              <a:rPr lang="en-ID" dirty="0"/>
            </a:br>
            <a:r>
              <a:rPr lang="en-ID" dirty="0"/>
              <a:t>glVertex2f(-4.00, 0.00);</a:t>
            </a:r>
            <a:br>
              <a:rPr lang="en-ID" dirty="0"/>
            </a:br>
            <a:r>
              <a:rPr lang="en-ID" dirty="0"/>
              <a:t>glVertex2f(-3.00, 2.00);</a:t>
            </a:r>
            <a:br>
              <a:rPr lang="en-ID" dirty="0"/>
            </a:br>
            <a:r>
              <a:rPr lang="en-ID" dirty="0"/>
              <a:t>glVertex2f(-2.00, 0.00);</a:t>
            </a:r>
            <a:br>
              <a:rPr lang="en-ID" dirty="0"/>
            </a:br>
            <a:r>
              <a:rPr lang="en-ID" dirty="0"/>
              <a:t>glVertex2f(-1.00, 2.00);</a:t>
            </a:r>
            <a:br>
              <a:rPr lang="en-ID" dirty="0"/>
            </a:br>
            <a:r>
              <a:rPr lang="en-ID" dirty="0"/>
              <a:t>glVertex2f(0.0, 0.00);</a:t>
            </a:r>
            <a:br>
              <a:rPr lang="en-ID" dirty="0"/>
            </a:br>
            <a:r>
              <a:rPr lang="en-ID" dirty="0"/>
              <a:t>glVertex2f(1.00, 2.00);</a:t>
            </a:r>
            <a:br>
              <a:rPr lang="en-ID" dirty="0"/>
            </a:br>
            <a:r>
              <a:rPr lang="en-ID" dirty="0"/>
              <a:t>glVertex2f(2.00, 0.00);</a:t>
            </a:r>
            <a:br>
              <a:rPr lang="en-ID" dirty="0"/>
            </a:br>
            <a:r>
              <a:rPr lang="en-ID" dirty="0"/>
              <a:t>glVertex2f(3.00, 2.00);</a:t>
            </a:r>
            <a:br>
              <a:rPr lang="en-ID" dirty="0"/>
            </a:br>
            <a:r>
              <a:rPr lang="en-ID" dirty="0"/>
              <a:t>glVertex2f(4.00, 0.00);</a:t>
            </a:r>
            <a:br>
              <a:rPr lang="en-ID" dirty="0"/>
            </a:br>
            <a:r>
              <a:rPr lang="en-ID" dirty="0" err="1"/>
              <a:t>glEnd</a:t>
            </a:r>
            <a:r>
              <a:rPr lang="en-ID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19781097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2734F-F4EB-DFEC-B7C4-9DD00E723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4969"/>
            <a:ext cx="10515600" cy="67842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1D7C38-AEB7-479D-4131-D5A5A13E21F2}"/>
              </a:ext>
            </a:extLst>
          </p:cNvPr>
          <p:cNvSpPr txBox="1"/>
          <p:nvPr/>
        </p:nvSpPr>
        <p:spPr>
          <a:xfrm>
            <a:off x="838200" y="973394"/>
            <a:ext cx="7951839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#include &lt;GL/</a:t>
            </a:r>
            <a:r>
              <a:rPr lang="en-ID" sz="900" dirty="0" err="1"/>
              <a:t>glut.h</a:t>
            </a:r>
            <a:r>
              <a:rPr lang="en-ID" sz="900" dirty="0"/>
              <a:t>&gt;</a:t>
            </a:r>
          </a:p>
          <a:p>
            <a:endParaRPr lang="en-ID" sz="900" dirty="0"/>
          </a:p>
          <a:p>
            <a:r>
              <a:rPr lang="en-ID" sz="900" dirty="0"/>
              <a:t>void display()</a:t>
            </a:r>
          </a:p>
          <a:p>
            <a:r>
              <a:rPr lang="en-ID" sz="900" dirty="0"/>
              <a:t>{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glClear</a:t>
            </a:r>
            <a:r>
              <a:rPr lang="en-ID" sz="900" dirty="0"/>
              <a:t>( GL_COLOR_BUFFER_BIT );</a:t>
            </a:r>
          </a:p>
          <a:p>
            <a:endParaRPr lang="en-ID" sz="900" dirty="0"/>
          </a:p>
          <a:p>
            <a:r>
              <a:rPr lang="en-ID" sz="900" dirty="0"/>
              <a:t>    </a:t>
            </a:r>
            <a:r>
              <a:rPr lang="en-ID" sz="900" dirty="0" err="1"/>
              <a:t>glMatrixMode</a:t>
            </a:r>
            <a:r>
              <a:rPr lang="en-ID" sz="900" dirty="0"/>
              <a:t>( GL_PROJECTION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glLoadIdentity</a:t>
            </a:r>
            <a:r>
              <a:rPr lang="en-ID" sz="900" dirty="0"/>
              <a:t>();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glOrtho</a:t>
            </a:r>
            <a:r>
              <a:rPr lang="en-ID" sz="900" dirty="0"/>
              <a:t>( -6, 6, -6, 6, -1, 1);</a:t>
            </a:r>
          </a:p>
          <a:p>
            <a:endParaRPr lang="en-ID" sz="900" dirty="0"/>
          </a:p>
          <a:p>
            <a:r>
              <a:rPr lang="en-ID" sz="900" dirty="0"/>
              <a:t>    </a:t>
            </a:r>
            <a:r>
              <a:rPr lang="en-ID" sz="900" dirty="0" err="1"/>
              <a:t>glMatrixMode</a:t>
            </a:r>
            <a:r>
              <a:rPr lang="en-ID" sz="900" dirty="0"/>
              <a:t>( GL_MODELVIEW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glLoadIdentity</a:t>
            </a:r>
            <a:r>
              <a:rPr lang="en-ID" sz="900" dirty="0"/>
              <a:t>();</a:t>
            </a:r>
          </a:p>
          <a:p>
            <a:endParaRPr lang="en-ID" sz="900" dirty="0"/>
          </a:p>
          <a:p>
            <a:r>
              <a:rPr lang="en-ID" sz="900" dirty="0"/>
              <a:t>    glColor3f( 0, 0, 1 );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glBegin</a:t>
            </a:r>
            <a:r>
              <a:rPr lang="en-ID" sz="900" dirty="0"/>
              <a:t>(GL_LINE_STRIP);</a:t>
            </a:r>
          </a:p>
          <a:p>
            <a:r>
              <a:rPr lang="en-ID" sz="900" dirty="0"/>
              <a:t>    glVertex2f(-4.00, 0.00);</a:t>
            </a:r>
          </a:p>
          <a:p>
            <a:r>
              <a:rPr lang="en-ID" sz="900" dirty="0"/>
              <a:t>    glVertex2f(-3.00, 2.00);</a:t>
            </a:r>
          </a:p>
          <a:p>
            <a:r>
              <a:rPr lang="en-ID" sz="900" dirty="0"/>
              <a:t>    glVertex2f(-2.00, 0.00);</a:t>
            </a:r>
          </a:p>
          <a:p>
            <a:r>
              <a:rPr lang="en-ID" sz="900" dirty="0"/>
              <a:t>    glVertex2f(-1.00, 2.00);</a:t>
            </a:r>
          </a:p>
          <a:p>
            <a:r>
              <a:rPr lang="en-ID" sz="900" dirty="0"/>
              <a:t>    glVertex2f(0.0, 0.00);</a:t>
            </a:r>
          </a:p>
          <a:p>
            <a:r>
              <a:rPr lang="en-ID" sz="900" dirty="0"/>
              <a:t>    glVertex2f(1.00, 2.00);</a:t>
            </a:r>
          </a:p>
          <a:p>
            <a:r>
              <a:rPr lang="en-ID" sz="900" dirty="0"/>
              <a:t>    glVertex2f(2.00, 0.00);</a:t>
            </a:r>
          </a:p>
          <a:p>
            <a:r>
              <a:rPr lang="en-ID" sz="900" dirty="0"/>
              <a:t>    glVertex2f(3.00, 2.00);</a:t>
            </a:r>
          </a:p>
          <a:p>
            <a:r>
              <a:rPr lang="en-ID" sz="900" dirty="0"/>
              <a:t>    glVertex2f(4.00, 0.00);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glEnd</a:t>
            </a:r>
            <a:r>
              <a:rPr lang="en-ID" sz="900" dirty="0"/>
              <a:t>();</a:t>
            </a:r>
          </a:p>
          <a:p>
            <a:endParaRPr lang="en-ID" sz="900" dirty="0"/>
          </a:p>
          <a:p>
            <a:r>
              <a:rPr lang="en-ID" sz="900" dirty="0"/>
              <a:t>    </a:t>
            </a:r>
            <a:r>
              <a:rPr lang="en-ID" sz="900" dirty="0" err="1"/>
              <a:t>glutSwapBuffers</a:t>
            </a:r>
            <a:r>
              <a:rPr lang="en-ID" sz="900" dirty="0"/>
              <a:t>();</a:t>
            </a:r>
          </a:p>
          <a:p>
            <a:r>
              <a:rPr lang="en-ID" sz="900" dirty="0"/>
              <a:t>}</a:t>
            </a:r>
          </a:p>
          <a:p>
            <a:endParaRPr lang="en-ID" sz="900" dirty="0"/>
          </a:p>
          <a:p>
            <a:r>
              <a:rPr lang="en-ID" sz="900" dirty="0"/>
              <a:t>int main( int </a:t>
            </a:r>
            <a:r>
              <a:rPr lang="en-ID" sz="900" dirty="0" err="1"/>
              <a:t>argc</a:t>
            </a:r>
            <a:r>
              <a:rPr lang="en-ID" sz="900" dirty="0"/>
              <a:t>, char **</a:t>
            </a:r>
            <a:r>
              <a:rPr lang="en-ID" sz="900" dirty="0" err="1"/>
              <a:t>argv</a:t>
            </a:r>
            <a:r>
              <a:rPr lang="en-ID" sz="900" dirty="0"/>
              <a:t> )</a:t>
            </a:r>
          </a:p>
          <a:p>
            <a:r>
              <a:rPr lang="en-ID" sz="900" dirty="0"/>
              <a:t>{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</a:t>
            </a:r>
            <a:r>
              <a:rPr lang="en-ID" sz="900" dirty="0"/>
              <a:t>( &amp;</a:t>
            </a:r>
            <a:r>
              <a:rPr lang="en-ID" sz="900" dirty="0" err="1"/>
              <a:t>argc</a:t>
            </a:r>
            <a:r>
              <a:rPr lang="en-ID" sz="900" dirty="0"/>
              <a:t>, </a:t>
            </a:r>
            <a:r>
              <a:rPr lang="en-ID" sz="900" dirty="0" err="1"/>
              <a:t>argv</a:t>
            </a:r>
            <a:r>
              <a:rPr lang="en-ID" sz="900" dirty="0"/>
              <a:t>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glutInitDisplayMode</a:t>
            </a:r>
            <a:r>
              <a:rPr lang="en-ID" sz="900" dirty="0"/>
              <a:t>( GLUT_RGBA | GLUT_DOUBLE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glutInitWindowSize</a:t>
            </a:r>
            <a:r>
              <a:rPr lang="en-ID" sz="900" dirty="0"/>
              <a:t>( 400, 400 );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glutCreateWindow</a:t>
            </a:r>
            <a:r>
              <a:rPr lang="en-ID" sz="900" dirty="0"/>
              <a:t>( "GL lines"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glutDisplayFunc</a:t>
            </a:r>
            <a:r>
              <a:rPr lang="en-ID" sz="900" dirty="0"/>
              <a:t>( display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glutMainLoop</a:t>
            </a:r>
            <a:r>
              <a:rPr lang="en-ID" sz="900" dirty="0"/>
              <a:t>();</a:t>
            </a:r>
          </a:p>
          <a:p>
            <a:r>
              <a:rPr lang="en-ID" sz="900" dirty="0"/>
              <a:t>    return 0;</a:t>
            </a:r>
          </a:p>
          <a:p>
            <a:r>
              <a:rPr lang="en-ID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3128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86463-E6FF-435B-FAFE-7FA14A6917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96759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0EDCB5-1A4A-5F0B-7BB4-27C9DDEE2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645" t="24288" r="58024" b="17188"/>
          <a:stretch/>
        </p:blipFill>
        <p:spPr>
          <a:xfrm>
            <a:off x="988141" y="1224116"/>
            <a:ext cx="5016943" cy="5268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402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6054A1-A4BC-9758-7B6D-6FC37DD1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Menggambar</a:t>
            </a:r>
            <a:r>
              <a:rPr lang="en-US" dirty="0"/>
              <a:t> LINE LOOP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A3A2C8-0B2D-1E6B-B54C-651B29A75D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4116"/>
            <a:ext cx="10515600" cy="495284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Line loop pada </a:t>
            </a:r>
            <a:r>
              <a:rPr lang="en-US" dirty="0" err="1"/>
              <a:t>dasarnya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baris yang </a:t>
            </a:r>
            <a:r>
              <a:rPr lang="en-US" dirty="0" err="1"/>
              <a:t>saling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. </a:t>
            </a:r>
            <a:r>
              <a:rPr lang="en-US" dirty="0" err="1"/>
              <a:t>Artinya</a:t>
            </a:r>
            <a:r>
              <a:rPr lang="en-US" dirty="0"/>
              <a:t> line loop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garis dan </a:t>
            </a:r>
            <a:r>
              <a:rPr lang="en-US" dirty="0" err="1"/>
              <a:t>menghubungkannya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</a:t>
            </a:r>
            <a:r>
              <a:rPr lang="en-US" dirty="0" err="1"/>
              <a:t>lainnya</a:t>
            </a:r>
            <a:r>
              <a:rPr lang="en-US" dirty="0"/>
              <a:t> dan garis </a:t>
            </a:r>
            <a:r>
              <a:rPr lang="en-US" dirty="0" err="1"/>
              <a:t>terakhir</a:t>
            </a:r>
            <a:r>
              <a:rPr lang="en-US" dirty="0"/>
              <a:t> </a:t>
            </a:r>
            <a:r>
              <a:rPr lang="en-US" dirty="0" err="1"/>
              <a:t>terhubung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garis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r>
              <a:rPr lang="en-US" dirty="0"/>
              <a:t>Kode yang </a:t>
            </a:r>
            <a:r>
              <a:rPr lang="en-US" dirty="0" err="1"/>
              <a:t>menggambarkan</a:t>
            </a:r>
            <a:r>
              <a:rPr lang="en-US" dirty="0"/>
              <a:t> garis-garis </a:t>
            </a:r>
            <a:r>
              <a:rPr lang="en-US" dirty="0" err="1"/>
              <a:t>tersebut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</a:t>
            </a:r>
            <a:r>
              <a:rPr lang="en-US" dirty="0" err="1"/>
              <a:t>glBegin</a:t>
            </a:r>
            <a:r>
              <a:rPr lang="en-US" dirty="0"/>
              <a:t>(GL_LINE_LOOP);//start drawing a line loop</a:t>
            </a:r>
            <a:br>
              <a:rPr lang="en-US" dirty="0"/>
            </a:br>
            <a:r>
              <a:rPr lang="en-US" dirty="0"/>
              <a:t>               glVertex2f(-1.0,0.0);//left of window</a:t>
            </a:r>
            <a:br>
              <a:rPr lang="en-US" dirty="0"/>
            </a:br>
            <a:r>
              <a:rPr lang="en-US" dirty="0"/>
              <a:t>               glVertex2f(0.0,-1.0);//bottom of window</a:t>
            </a:r>
            <a:br>
              <a:rPr lang="en-US" dirty="0"/>
            </a:br>
            <a:r>
              <a:rPr lang="en-US" dirty="0"/>
              <a:t>               glVertex2f(1.0,0.0);//right of window</a:t>
            </a:r>
            <a:br>
              <a:rPr lang="en-US" dirty="0"/>
            </a:br>
            <a:r>
              <a:rPr lang="en-US" dirty="0"/>
              <a:t>               glVertex2f(0.0,1.0);//top of window</a:t>
            </a:r>
            <a:br>
              <a:rPr lang="en-US" dirty="0"/>
            </a:br>
            <a:r>
              <a:rPr lang="en-US" dirty="0"/>
              <a:t>       </a:t>
            </a:r>
            <a:r>
              <a:rPr lang="en-US" dirty="0" err="1"/>
              <a:t>glEnd</a:t>
            </a:r>
            <a:r>
              <a:rPr lang="en-US" dirty="0"/>
              <a:t>();//end drawing of line loop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99172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AAA1118-FA5E-364E-0CCF-646DC547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Kode </a:t>
            </a:r>
            <a:r>
              <a:rPr lang="en-US" dirty="0" err="1"/>
              <a:t>Warna</a:t>
            </a:r>
            <a:r>
              <a:rPr lang="en-US" dirty="0"/>
              <a:t> OpenGL</a:t>
            </a: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4949E-819E-85F9-1A67-B55C24B7EF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60090"/>
            <a:ext cx="3486150" cy="18669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484C4B-6976-2738-3742-43E64D15CE52}"/>
              </a:ext>
            </a:extLst>
          </p:cNvPr>
          <p:cNvSpPr/>
          <p:nvPr/>
        </p:nvSpPr>
        <p:spPr>
          <a:xfrm>
            <a:off x="2300748" y="1769806"/>
            <a:ext cx="1637071" cy="140109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635F2B-2CA7-2F3C-9B08-DAE83AC44E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664360"/>
            <a:ext cx="3429000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559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D3190-F93C-AA65-5B26-7556D521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1BEC9B-3939-3321-E538-413963241FDC}"/>
              </a:ext>
            </a:extLst>
          </p:cNvPr>
          <p:cNvSpPr txBox="1"/>
          <p:nvPr/>
        </p:nvSpPr>
        <p:spPr>
          <a:xfrm>
            <a:off x="838200" y="1231088"/>
            <a:ext cx="6098458" cy="56784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100" dirty="0"/>
              <a:t>#include &lt;GL/</a:t>
            </a:r>
            <a:r>
              <a:rPr lang="en-ID" sz="1100" dirty="0" err="1"/>
              <a:t>glut.h</a:t>
            </a:r>
            <a:r>
              <a:rPr lang="en-ID" sz="1100" dirty="0"/>
              <a:t>&gt;</a:t>
            </a:r>
          </a:p>
          <a:p>
            <a:endParaRPr lang="en-ID" sz="1100" dirty="0"/>
          </a:p>
          <a:p>
            <a:r>
              <a:rPr lang="en-ID" sz="1100" dirty="0"/>
              <a:t>void display()</a:t>
            </a:r>
          </a:p>
          <a:p>
            <a:r>
              <a:rPr lang="en-ID" sz="1100" dirty="0"/>
              <a:t>{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glClear</a:t>
            </a:r>
            <a:r>
              <a:rPr lang="en-ID" sz="1100" dirty="0"/>
              <a:t>( GL_COLOR_BUFFER_BIT );</a:t>
            </a:r>
          </a:p>
          <a:p>
            <a:endParaRPr lang="en-ID" sz="1100" dirty="0"/>
          </a:p>
          <a:p>
            <a:r>
              <a:rPr lang="en-ID" sz="1100" dirty="0"/>
              <a:t>    </a:t>
            </a:r>
            <a:r>
              <a:rPr lang="en-ID" sz="1100" dirty="0" err="1"/>
              <a:t>glMatrixMode</a:t>
            </a:r>
            <a:r>
              <a:rPr lang="en-ID" sz="1100" dirty="0"/>
              <a:t>( GL_PROJECTION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glLoadIdentity</a:t>
            </a:r>
            <a:r>
              <a:rPr lang="en-ID" sz="1100" dirty="0"/>
              <a:t>();</a:t>
            </a:r>
          </a:p>
          <a:p>
            <a:endParaRPr lang="en-ID" sz="1100" dirty="0"/>
          </a:p>
          <a:p>
            <a:r>
              <a:rPr lang="en-ID" sz="1100" dirty="0"/>
              <a:t>    </a:t>
            </a:r>
            <a:r>
              <a:rPr lang="en-ID" sz="1100" dirty="0" err="1"/>
              <a:t>glMatrixMode</a:t>
            </a:r>
            <a:r>
              <a:rPr lang="en-ID" sz="1100" dirty="0"/>
              <a:t>( GL_MODELVIEW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glLoadIdentity</a:t>
            </a:r>
            <a:r>
              <a:rPr lang="en-ID" sz="1100" dirty="0"/>
              <a:t>();</a:t>
            </a:r>
          </a:p>
          <a:p>
            <a:endParaRPr lang="en-ID" sz="1100" dirty="0"/>
          </a:p>
          <a:p>
            <a:r>
              <a:rPr lang="en-ID" sz="1100" dirty="0"/>
              <a:t>    glColor3f( 0, 0, 1 );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glBegin</a:t>
            </a:r>
            <a:r>
              <a:rPr lang="en-ID" sz="1100" dirty="0"/>
              <a:t>(GL_LINE_LOOP);//start drawing a line loop</a:t>
            </a:r>
          </a:p>
          <a:p>
            <a:r>
              <a:rPr lang="en-ID" sz="1100" dirty="0"/>
              <a:t>      glVertex2f(-1.0,0.0);//left of window</a:t>
            </a:r>
          </a:p>
          <a:p>
            <a:r>
              <a:rPr lang="en-ID" sz="1100" dirty="0"/>
              <a:t>      glVertex2f(0.0,-1.0);//bottom of window</a:t>
            </a:r>
          </a:p>
          <a:p>
            <a:r>
              <a:rPr lang="en-ID" sz="1100" dirty="0"/>
              <a:t>      glVertex2f(1.0,0.0);//right of window</a:t>
            </a:r>
          </a:p>
          <a:p>
            <a:r>
              <a:rPr lang="en-ID" sz="1100" dirty="0"/>
              <a:t>      glVertex2f(0.0,1.0);//top of window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glEnd</a:t>
            </a:r>
            <a:r>
              <a:rPr lang="en-ID" sz="1100" dirty="0"/>
              <a:t>();//end drawing of line loop</a:t>
            </a:r>
          </a:p>
          <a:p>
            <a:endParaRPr lang="en-ID" sz="1100" dirty="0"/>
          </a:p>
          <a:p>
            <a:r>
              <a:rPr lang="en-ID" sz="1100" dirty="0"/>
              <a:t>    </a:t>
            </a:r>
            <a:r>
              <a:rPr lang="en-ID" sz="1100" dirty="0" err="1"/>
              <a:t>glutSwapBuffers</a:t>
            </a:r>
            <a:r>
              <a:rPr lang="en-ID" sz="1100" dirty="0"/>
              <a:t>();</a:t>
            </a:r>
          </a:p>
          <a:p>
            <a:r>
              <a:rPr lang="en-ID" sz="1100" dirty="0"/>
              <a:t>}</a:t>
            </a:r>
          </a:p>
          <a:p>
            <a:endParaRPr lang="en-ID" sz="1100" dirty="0"/>
          </a:p>
          <a:p>
            <a:r>
              <a:rPr lang="en-ID" sz="1100" dirty="0"/>
              <a:t>int main( int </a:t>
            </a:r>
            <a:r>
              <a:rPr lang="en-ID" sz="1100" dirty="0" err="1"/>
              <a:t>argc</a:t>
            </a:r>
            <a:r>
              <a:rPr lang="en-ID" sz="1100" dirty="0"/>
              <a:t>, char **</a:t>
            </a:r>
            <a:r>
              <a:rPr lang="en-ID" sz="1100" dirty="0" err="1"/>
              <a:t>argv</a:t>
            </a:r>
            <a:r>
              <a:rPr lang="en-ID" sz="1100" dirty="0"/>
              <a:t> )</a:t>
            </a:r>
          </a:p>
          <a:p>
            <a:r>
              <a:rPr lang="en-ID" sz="1100" dirty="0"/>
              <a:t>{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glutInit</a:t>
            </a:r>
            <a:r>
              <a:rPr lang="en-ID" sz="1100" dirty="0"/>
              <a:t>( &amp;</a:t>
            </a:r>
            <a:r>
              <a:rPr lang="en-ID" sz="1100" dirty="0" err="1"/>
              <a:t>argc</a:t>
            </a:r>
            <a:r>
              <a:rPr lang="en-ID" sz="1100" dirty="0"/>
              <a:t>, </a:t>
            </a:r>
            <a:r>
              <a:rPr lang="en-ID" sz="1100" dirty="0" err="1"/>
              <a:t>argv</a:t>
            </a:r>
            <a:r>
              <a:rPr lang="en-ID" sz="1100" dirty="0"/>
              <a:t>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glutInitDisplayMode</a:t>
            </a:r>
            <a:r>
              <a:rPr lang="en-ID" sz="1100" dirty="0"/>
              <a:t>( GLUT_RGBA | GLUT_DOUBLE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glutInitWindowSize</a:t>
            </a:r>
            <a:r>
              <a:rPr lang="en-ID" sz="1100" dirty="0"/>
              <a:t>( 400, 400 );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glutCreateWindow</a:t>
            </a:r>
            <a:r>
              <a:rPr lang="en-ID" sz="1100" dirty="0"/>
              <a:t>( "GL lines"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glutDisplayFunc</a:t>
            </a:r>
            <a:r>
              <a:rPr lang="en-ID" sz="1100" dirty="0"/>
              <a:t>( display );</a:t>
            </a:r>
          </a:p>
          <a:p>
            <a:r>
              <a:rPr lang="en-ID" sz="1100" dirty="0"/>
              <a:t>    </a:t>
            </a:r>
            <a:r>
              <a:rPr lang="en-ID" sz="1100" dirty="0" err="1"/>
              <a:t>glutMainLoop</a:t>
            </a:r>
            <a:r>
              <a:rPr lang="en-ID" sz="1100" dirty="0"/>
              <a:t>();</a:t>
            </a:r>
          </a:p>
          <a:p>
            <a:r>
              <a:rPr lang="en-ID" sz="1100" dirty="0"/>
              <a:t>    return 0;</a:t>
            </a:r>
          </a:p>
          <a:p>
            <a:r>
              <a:rPr lang="en-ID" sz="11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286665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15A1D-602D-F93D-F05F-F413BA7CC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55752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A0560D-6CDC-3AC5-33C1-F95D024BB3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371" t="19985" r="58024" b="21923"/>
          <a:stretch/>
        </p:blipFill>
        <p:spPr>
          <a:xfrm>
            <a:off x="988142" y="1120877"/>
            <a:ext cx="4712544" cy="502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810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BBDA7B-23CA-78FB-726D-6E9D8F6EE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65471"/>
            <a:ext cx="10515600" cy="899653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Quad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7D9B5-11E4-2FF6-C7EF-29361B8D7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1563329"/>
          </a:xfrm>
        </p:spPr>
        <p:txBody>
          <a:bodyPr/>
          <a:lstStyle/>
          <a:p>
            <a:r>
              <a:rPr lang="en-US" dirty="0"/>
              <a:t>Quad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openGL</a:t>
            </a:r>
            <a:r>
              <a:rPr lang="en-US" dirty="0"/>
              <a:t>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obyek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</a:t>
            </a:r>
            <a:r>
              <a:rPr lang="en-US" dirty="0" err="1"/>
              <a:t>buah</a:t>
            </a:r>
            <a:r>
              <a:rPr lang="en-US" dirty="0"/>
              <a:t> vertex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.</a:t>
            </a:r>
          </a:p>
          <a:p>
            <a:r>
              <a:rPr lang="en-US" dirty="0"/>
              <a:t>Pada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membentuk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empat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4 vertex.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36E12B-776F-7E44-8726-8CCD30310D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0181"/>
            <a:ext cx="4681520" cy="2584655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81900D-3527-1657-BF30-599585D236C0}"/>
              </a:ext>
            </a:extLst>
          </p:cNvPr>
          <p:cNvSpPr txBox="1">
            <a:spLocks/>
          </p:cNvSpPr>
          <p:nvPr/>
        </p:nvSpPr>
        <p:spPr>
          <a:xfrm>
            <a:off x="6096001" y="3028949"/>
            <a:ext cx="5837694" cy="306188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Implementasi</a:t>
            </a:r>
            <a:r>
              <a:rPr lang="en-US" dirty="0"/>
              <a:t> baris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dirty="0" err="1"/>
              <a:t>glBegin</a:t>
            </a:r>
            <a:r>
              <a:rPr lang="en-US" dirty="0"/>
              <a:t>(GL_QUADS);//start drawing a QUAD</a:t>
            </a:r>
          </a:p>
          <a:p>
            <a:pPr marL="0" indent="0">
              <a:buNone/>
            </a:pPr>
            <a:r>
              <a:rPr lang="en-US" dirty="0"/>
              <a:t>      glVertex2f(-0.5,0.5);//left of window</a:t>
            </a:r>
          </a:p>
          <a:p>
            <a:pPr marL="0" indent="0">
              <a:buNone/>
            </a:pPr>
            <a:r>
              <a:rPr lang="en-US" dirty="0"/>
              <a:t>      glVertex2f(0.5,0.5);//bottom of window</a:t>
            </a:r>
          </a:p>
          <a:p>
            <a:pPr marL="0" indent="0">
              <a:buNone/>
            </a:pPr>
            <a:r>
              <a:rPr lang="en-US" dirty="0"/>
              <a:t>      glVertex2f(0.5,-0.5);//right of window</a:t>
            </a:r>
          </a:p>
          <a:p>
            <a:pPr marL="0" indent="0">
              <a:buNone/>
            </a:pPr>
            <a:r>
              <a:rPr lang="en-US" dirty="0"/>
              <a:t>      glVertex2f(-0.5,-0.5);//top of window</a:t>
            </a:r>
          </a:p>
          <a:p>
            <a:pPr marL="0" indent="0">
              <a:buNone/>
            </a:pPr>
            <a:r>
              <a:rPr lang="en-US" dirty="0"/>
              <a:t>    </a:t>
            </a:r>
            <a:r>
              <a:rPr lang="en-US" dirty="0" err="1"/>
              <a:t>glEnd</a:t>
            </a:r>
            <a:r>
              <a:rPr lang="en-US" dirty="0"/>
              <a:t>();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5641339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7D2E2-034F-8DF7-CF93-470B83E3D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4258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C1D07-FA35-8A0E-7AA3-807CA6A7D53E}"/>
              </a:ext>
            </a:extLst>
          </p:cNvPr>
          <p:cNvSpPr txBox="1"/>
          <p:nvPr/>
        </p:nvSpPr>
        <p:spPr>
          <a:xfrm>
            <a:off x="838199" y="1233962"/>
            <a:ext cx="10515599" cy="54245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50" dirty="0"/>
              <a:t>#include &lt;GL/</a:t>
            </a:r>
            <a:r>
              <a:rPr lang="en-ID" sz="1050" dirty="0" err="1"/>
              <a:t>glut.h</a:t>
            </a:r>
            <a:r>
              <a:rPr lang="en-ID" sz="1050" dirty="0"/>
              <a:t>&gt;</a:t>
            </a:r>
          </a:p>
          <a:p>
            <a:endParaRPr lang="en-ID" sz="1050" dirty="0"/>
          </a:p>
          <a:p>
            <a:r>
              <a:rPr lang="en-ID" sz="1050" dirty="0"/>
              <a:t>void display()</a:t>
            </a:r>
          </a:p>
          <a:p>
            <a:r>
              <a:rPr lang="en-ID" sz="1050" dirty="0"/>
              <a:t>{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glClear</a:t>
            </a:r>
            <a:r>
              <a:rPr lang="en-ID" sz="1050" dirty="0"/>
              <a:t>( GL_COLOR_BUFFER_BIT );</a:t>
            </a:r>
          </a:p>
          <a:p>
            <a:endParaRPr lang="en-ID" sz="1050" dirty="0"/>
          </a:p>
          <a:p>
            <a:r>
              <a:rPr lang="en-ID" sz="1050" dirty="0"/>
              <a:t>    </a:t>
            </a:r>
            <a:r>
              <a:rPr lang="en-ID" sz="1050" dirty="0" err="1"/>
              <a:t>glMatrixMode</a:t>
            </a:r>
            <a:r>
              <a:rPr lang="en-ID" sz="1050" dirty="0"/>
              <a:t>( GL_PROJECTION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glLoadIdentity</a:t>
            </a:r>
            <a:r>
              <a:rPr lang="en-ID" sz="1050" dirty="0"/>
              <a:t>();</a:t>
            </a:r>
          </a:p>
          <a:p>
            <a:endParaRPr lang="en-ID" sz="1050" dirty="0"/>
          </a:p>
          <a:p>
            <a:r>
              <a:rPr lang="en-ID" sz="1050" dirty="0"/>
              <a:t>    </a:t>
            </a:r>
            <a:r>
              <a:rPr lang="en-ID" sz="1050" dirty="0" err="1"/>
              <a:t>glMatrixMode</a:t>
            </a:r>
            <a:r>
              <a:rPr lang="en-ID" sz="1050" dirty="0"/>
              <a:t>( GL_MODELVIEW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glLoadIdentity</a:t>
            </a:r>
            <a:r>
              <a:rPr lang="en-ID" sz="1050" dirty="0"/>
              <a:t>();</a:t>
            </a:r>
          </a:p>
          <a:p>
            <a:endParaRPr lang="en-ID" sz="1050" dirty="0"/>
          </a:p>
          <a:p>
            <a:r>
              <a:rPr lang="en-ID" sz="1050" dirty="0"/>
              <a:t>    glColor3f( 0, 0, 1 );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glBegin</a:t>
            </a:r>
            <a:r>
              <a:rPr lang="en-ID" sz="1050" dirty="0"/>
              <a:t>(GL_QUADS);//start drawing a line loop</a:t>
            </a:r>
          </a:p>
          <a:p>
            <a:r>
              <a:rPr lang="en-ID" sz="1050" dirty="0"/>
              <a:t>      glVertex2f(-0.5,0.5);//left of window</a:t>
            </a:r>
          </a:p>
          <a:p>
            <a:r>
              <a:rPr lang="en-ID" sz="1050" dirty="0"/>
              <a:t>      glVertex2f(0.5,0.5);//bottom of window</a:t>
            </a:r>
          </a:p>
          <a:p>
            <a:r>
              <a:rPr lang="en-ID" sz="1050" dirty="0"/>
              <a:t>      glVertex2f(0.5,-0.5);//right of window</a:t>
            </a:r>
          </a:p>
          <a:p>
            <a:r>
              <a:rPr lang="en-ID" sz="1050" dirty="0"/>
              <a:t>      glVertex2f(-0.5,-0.5);//top of window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glEnd</a:t>
            </a:r>
            <a:r>
              <a:rPr lang="en-ID" sz="1050" dirty="0"/>
              <a:t>();//end drawing of line loop</a:t>
            </a:r>
          </a:p>
          <a:p>
            <a:endParaRPr lang="en-ID" sz="1050" dirty="0"/>
          </a:p>
          <a:p>
            <a:r>
              <a:rPr lang="en-ID" sz="1050" dirty="0"/>
              <a:t>    </a:t>
            </a:r>
            <a:r>
              <a:rPr lang="en-ID" sz="1050" dirty="0" err="1"/>
              <a:t>glutSwapBuffers</a:t>
            </a:r>
            <a:r>
              <a:rPr lang="en-ID" sz="1050" dirty="0"/>
              <a:t>();</a:t>
            </a:r>
          </a:p>
          <a:p>
            <a:r>
              <a:rPr lang="en-ID" sz="1050" dirty="0"/>
              <a:t>}</a:t>
            </a:r>
          </a:p>
          <a:p>
            <a:endParaRPr lang="en-ID" sz="1050" dirty="0"/>
          </a:p>
          <a:p>
            <a:r>
              <a:rPr lang="en-ID" sz="1050" dirty="0"/>
              <a:t>int main( int </a:t>
            </a:r>
            <a:r>
              <a:rPr lang="en-ID" sz="1050" dirty="0" err="1"/>
              <a:t>argc</a:t>
            </a:r>
            <a:r>
              <a:rPr lang="en-ID" sz="1050" dirty="0"/>
              <a:t>, char **</a:t>
            </a:r>
            <a:r>
              <a:rPr lang="en-ID" sz="1050" dirty="0" err="1"/>
              <a:t>argv</a:t>
            </a:r>
            <a:r>
              <a:rPr lang="en-ID" sz="1050" dirty="0"/>
              <a:t> )</a:t>
            </a:r>
          </a:p>
          <a:p>
            <a:r>
              <a:rPr lang="en-ID" sz="1050" dirty="0"/>
              <a:t>{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glutInit</a:t>
            </a:r>
            <a:r>
              <a:rPr lang="en-ID" sz="1050" dirty="0"/>
              <a:t>( &amp;</a:t>
            </a:r>
            <a:r>
              <a:rPr lang="en-ID" sz="1050" dirty="0" err="1"/>
              <a:t>argc</a:t>
            </a:r>
            <a:r>
              <a:rPr lang="en-ID" sz="1050" dirty="0"/>
              <a:t>, </a:t>
            </a:r>
            <a:r>
              <a:rPr lang="en-ID" sz="1050" dirty="0" err="1"/>
              <a:t>argv</a:t>
            </a:r>
            <a:r>
              <a:rPr lang="en-ID" sz="1050" dirty="0"/>
              <a:t>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glutInitDisplayMode</a:t>
            </a:r>
            <a:r>
              <a:rPr lang="en-ID" sz="1050" dirty="0"/>
              <a:t>( GLUT_RGBA | GLUT_DOUBLE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glutInitWindowSize</a:t>
            </a:r>
            <a:r>
              <a:rPr lang="en-ID" sz="1050" dirty="0"/>
              <a:t>( 400, 400 );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glutCreateWindow</a:t>
            </a:r>
            <a:r>
              <a:rPr lang="en-ID" sz="1050" dirty="0"/>
              <a:t>( "QUAD"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glutDisplayFunc</a:t>
            </a:r>
            <a:r>
              <a:rPr lang="en-ID" sz="1050" dirty="0"/>
              <a:t>( display );</a:t>
            </a:r>
          </a:p>
          <a:p>
            <a:r>
              <a:rPr lang="en-ID" sz="1050" dirty="0"/>
              <a:t>    </a:t>
            </a:r>
            <a:r>
              <a:rPr lang="en-ID" sz="1050" dirty="0" err="1"/>
              <a:t>glutMainLoop</a:t>
            </a:r>
            <a:r>
              <a:rPr lang="en-ID" sz="1050" dirty="0"/>
              <a:t>();</a:t>
            </a:r>
          </a:p>
          <a:p>
            <a:r>
              <a:rPr lang="en-ID" sz="1050" dirty="0"/>
              <a:t>    return 0;</a:t>
            </a:r>
          </a:p>
          <a:p>
            <a:r>
              <a:rPr lang="en-ID" sz="105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261418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32B9E-8C5B-1D70-5253-C31B1D0CBD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14746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E3430EB-B097-3C5D-8D96-1F4B02CC59A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733" t="21061" r="58024" b="22998"/>
          <a:stretch/>
        </p:blipFill>
        <p:spPr>
          <a:xfrm>
            <a:off x="958645" y="1179871"/>
            <a:ext cx="4750679" cy="4940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80033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D4251-AC4C-F0D3-6D32-8D0599C1E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1004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Polygon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A74EF-04E6-CCC2-6D9F-BBFFF0972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6852"/>
            <a:ext cx="10515600" cy="482011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Polygon </a:t>
            </a:r>
            <a:r>
              <a:rPr lang="en-US" dirty="0" err="1"/>
              <a:t>biasa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suatu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segi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.</a:t>
            </a:r>
          </a:p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Polygon:</a:t>
            </a:r>
          </a:p>
          <a:p>
            <a:pPr marL="0" indent="0">
              <a:buNone/>
            </a:pPr>
            <a:r>
              <a:rPr lang="en-ID" dirty="0"/>
              <a:t> </a:t>
            </a:r>
            <a:r>
              <a:rPr lang="en-ID" dirty="0" err="1"/>
              <a:t>glBegin</a:t>
            </a:r>
            <a:r>
              <a:rPr lang="en-ID" dirty="0"/>
              <a:t>(GL_POLYGON);</a:t>
            </a:r>
          </a:p>
          <a:p>
            <a:pPr marL="0" indent="0">
              <a:buNone/>
            </a:pPr>
            <a:r>
              <a:rPr lang="en-ID" dirty="0"/>
              <a:t>  glColor3f(0, 1, 1);</a:t>
            </a:r>
          </a:p>
          <a:p>
            <a:pPr marL="0" indent="0">
              <a:buNone/>
            </a:pPr>
            <a:r>
              <a:rPr lang="en-ID" dirty="0"/>
              <a:t>  glVertex2f(-0.5, -0.5);</a:t>
            </a:r>
          </a:p>
          <a:p>
            <a:pPr marL="0" indent="0">
              <a:buNone/>
            </a:pPr>
            <a:r>
              <a:rPr lang="en-ID" dirty="0"/>
              <a:t>  glVertex2f(-0.75, 0);</a:t>
            </a:r>
          </a:p>
          <a:p>
            <a:pPr marL="0" indent="0">
              <a:buNone/>
            </a:pPr>
            <a:r>
              <a:rPr lang="en-ID" dirty="0"/>
              <a:t>  glVertex2f(-0.5, 0.5);</a:t>
            </a:r>
          </a:p>
          <a:p>
            <a:pPr marL="0" indent="0">
              <a:buNone/>
            </a:pPr>
            <a:r>
              <a:rPr lang="en-ID" dirty="0"/>
              <a:t>  glVertex2f(0, 0.75);</a:t>
            </a:r>
          </a:p>
          <a:p>
            <a:pPr marL="0" indent="0">
              <a:buNone/>
            </a:pPr>
            <a:r>
              <a:rPr lang="en-ID" dirty="0"/>
              <a:t>  glVertex2f(0.5, 0.5);</a:t>
            </a:r>
          </a:p>
          <a:p>
            <a:pPr marL="0" indent="0">
              <a:buNone/>
            </a:pPr>
            <a:r>
              <a:rPr lang="en-ID" dirty="0"/>
              <a:t>  glVertex2f(0.75, 0);</a:t>
            </a:r>
          </a:p>
          <a:p>
            <a:pPr marL="0" indent="0">
              <a:buNone/>
            </a:pPr>
            <a:r>
              <a:rPr lang="en-ID" dirty="0"/>
              <a:t>  glVertex2f(0.5, -0.5);</a:t>
            </a:r>
          </a:p>
          <a:p>
            <a:pPr marL="0" indent="0">
              <a:buNone/>
            </a:pPr>
            <a:r>
              <a:rPr lang="en-ID" dirty="0"/>
              <a:t>  glVertex2f(0,-0.75);</a:t>
            </a:r>
          </a:p>
          <a:p>
            <a:pPr marL="0" indent="0">
              <a:buNone/>
            </a:pPr>
            <a:r>
              <a:rPr lang="en-ID" dirty="0"/>
              <a:t> </a:t>
            </a:r>
            <a:r>
              <a:rPr lang="en-ID" dirty="0" err="1"/>
              <a:t>glEnd</a:t>
            </a:r>
            <a:r>
              <a:rPr lang="en-ID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06215454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74C2B-4F51-91ED-44D3-218B1B733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1507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6CDCDC-2061-3C09-E680-348385D86DAB}"/>
              </a:ext>
            </a:extLst>
          </p:cNvPr>
          <p:cNvSpPr txBox="1"/>
          <p:nvPr/>
        </p:nvSpPr>
        <p:spPr>
          <a:xfrm>
            <a:off x="838200" y="964877"/>
            <a:ext cx="7361903" cy="57861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000" dirty="0"/>
              <a:t>#include &lt;GL/</a:t>
            </a:r>
            <a:r>
              <a:rPr lang="en-ID" sz="1000" dirty="0" err="1"/>
              <a:t>glut.h</a:t>
            </a:r>
            <a:r>
              <a:rPr lang="en-ID" sz="1000" dirty="0"/>
              <a:t>&gt;</a:t>
            </a:r>
          </a:p>
          <a:p>
            <a:endParaRPr lang="en-ID" sz="1000" dirty="0"/>
          </a:p>
          <a:p>
            <a:r>
              <a:rPr lang="en-ID" sz="1000" dirty="0"/>
              <a:t>void display()</a:t>
            </a:r>
          </a:p>
          <a:p>
            <a:r>
              <a:rPr lang="en-ID" sz="1000" dirty="0"/>
              <a:t>{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glClear</a:t>
            </a:r>
            <a:r>
              <a:rPr lang="en-ID" sz="1000" dirty="0"/>
              <a:t>( GL_COLOR_BUFFER_BIT );</a:t>
            </a:r>
          </a:p>
          <a:p>
            <a:endParaRPr lang="en-ID" sz="1000" dirty="0"/>
          </a:p>
          <a:p>
            <a:r>
              <a:rPr lang="en-ID" sz="1000" dirty="0"/>
              <a:t>    </a:t>
            </a:r>
            <a:r>
              <a:rPr lang="en-ID" sz="1000" dirty="0" err="1"/>
              <a:t>glMatrixMode</a:t>
            </a:r>
            <a:r>
              <a:rPr lang="en-ID" sz="1000" dirty="0"/>
              <a:t>( GL_PROJECTION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glLoadIdentity</a:t>
            </a:r>
            <a:r>
              <a:rPr lang="en-ID" sz="1000" dirty="0"/>
              <a:t>();</a:t>
            </a:r>
          </a:p>
          <a:p>
            <a:endParaRPr lang="en-ID" sz="1000" dirty="0"/>
          </a:p>
          <a:p>
            <a:r>
              <a:rPr lang="en-ID" sz="1000" dirty="0"/>
              <a:t>    </a:t>
            </a:r>
            <a:r>
              <a:rPr lang="en-ID" sz="1000" dirty="0" err="1"/>
              <a:t>glMatrixMode</a:t>
            </a:r>
            <a:r>
              <a:rPr lang="en-ID" sz="1000" dirty="0"/>
              <a:t>( GL_MODELVIEW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glLoadIdentity</a:t>
            </a:r>
            <a:r>
              <a:rPr lang="en-ID" sz="1000" dirty="0"/>
              <a:t>();</a:t>
            </a:r>
          </a:p>
          <a:p>
            <a:endParaRPr lang="en-ID" sz="1000" dirty="0"/>
          </a:p>
          <a:p>
            <a:r>
              <a:rPr lang="en-ID" sz="1000" dirty="0"/>
              <a:t>    </a:t>
            </a:r>
            <a:r>
              <a:rPr lang="en-ID" sz="1000" dirty="0" err="1"/>
              <a:t>glBegin</a:t>
            </a:r>
            <a:r>
              <a:rPr lang="en-ID" sz="1000" dirty="0"/>
              <a:t>(GL_POLYGON);</a:t>
            </a:r>
          </a:p>
          <a:p>
            <a:r>
              <a:rPr lang="en-ID" sz="1000" dirty="0"/>
              <a:t>	  glColor3f(0, 1, 1);</a:t>
            </a:r>
          </a:p>
          <a:p>
            <a:r>
              <a:rPr lang="en-ID" sz="1000" dirty="0"/>
              <a:t>	  glVertex2f(-0.5, -0.5);</a:t>
            </a:r>
          </a:p>
          <a:p>
            <a:r>
              <a:rPr lang="en-ID" sz="1000" dirty="0"/>
              <a:t>	  glVertex2f(-0.75, 0);</a:t>
            </a:r>
          </a:p>
          <a:p>
            <a:r>
              <a:rPr lang="en-ID" sz="1000" dirty="0"/>
              <a:t>	  glVertex2f(-0.5, 0.5);</a:t>
            </a:r>
          </a:p>
          <a:p>
            <a:r>
              <a:rPr lang="en-ID" sz="1000" dirty="0"/>
              <a:t>	  glVertex2f(0, 0.75);</a:t>
            </a:r>
          </a:p>
          <a:p>
            <a:r>
              <a:rPr lang="en-ID" sz="1000" dirty="0"/>
              <a:t>	  glVertex2f(0.5, 0.5);</a:t>
            </a:r>
          </a:p>
          <a:p>
            <a:r>
              <a:rPr lang="en-ID" sz="1000" dirty="0"/>
              <a:t>	  glVertex2f(0.75, 0);</a:t>
            </a:r>
          </a:p>
          <a:p>
            <a:r>
              <a:rPr lang="en-ID" sz="1000" dirty="0"/>
              <a:t>	  glVertex2f(0.5, -0.5);</a:t>
            </a:r>
          </a:p>
          <a:p>
            <a:r>
              <a:rPr lang="en-ID" sz="1000" dirty="0"/>
              <a:t>	  glVertex2f(0,-0.75);</a:t>
            </a:r>
          </a:p>
          <a:p>
            <a:r>
              <a:rPr lang="en-ID" sz="1000" dirty="0"/>
              <a:t> 	</a:t>
            </a:r>
            <a:r>
              <a:rPr lang="en-ID" sz="1000" dirty="0" err="1"/>
              <a:t>glEnd</a:t>
            </a:r>
            <a:r>
              <a:rPr lang="en-ID" sz="1000" dirty="0"/>
              <a:t>();</a:t>
            </a:r>
          </a:p>
          <a:p>
            <a:endParaRPr lang="en-ID" sz="1000" dirty="0"/>
          </a:p>
          <a:p>
            <a:r>
              <a:rPr lang="en-ID" sz="1000" dirty="0"/>
              <a:t>    </a:t>
            </a:r>
            <a:r>
              <a:rPr lang="en-ID" sz="1000" dirty="0" err="1"/>
              <a:t>glutSwapBuffers</a:t>
            </a:r>
            <a:r>
              <a:rPr lang="en-ID" sz="1000" dirty="0"/>
              <a:t>();</a:t>
            </a:r>
          </a:p>
          <a:p>
            <a:r>
              <a:rPr lang="en-ID" sz="1000" dirty="0"/>
              <a:t>}</a:t>
            </a:r>
          </a:p>
          <a:p>
            <a:endParaRPr lang="en-ID" sz="1000" dirty="0"/>
          </a:p>
          <a:p>
            <a:r>
              <a:rPr lang="en-ID" sz="1000" dirty="0"/>
              <a:t>int main( int </a:t>
            </a:r>
            <a:r>
              <a:rPr lang="en-ID" sz="1000" dirty="0" err="1"/>
              <a:t>argc</a:t>
            </a:r>
            <a:r>
              <a:rPr lang="en-ID" sz="1000" dirty="0"/>
              <a:t>, char **</a:t>
            </a:r>
            <a:r>
              <a:rPr lang="en-ID" sz="1000" dirty="0" err="1"/>
              <a:t>argv</a:t>
            </a:r>
            <a:r>
              <a:rPr lang="en-ID" sz="1000" dirty="0"/>
              <a:t> )</a:t>
            </a:r>
          </a:p>
          <a:p>
            <a:r>
              <a:rPr lang="en-ID" sz="1000" dirty="0"/>
              <a:t>{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glutInit</a:t>
            </a:r>
            <a:r>
              <a:rPr lang="en-ID" sz="1000" dirty="0"/>
              <a:t>( &amp;</a:t>
            </a:r>
            <a:r>
              <a:rPr lang="en-ID" sz="1000" dirty="0" err="1"/>
              <a:t>argc</a:t>
            </a:r>
            <a:r>
              <a:rPr lang="en-ID" sz="1000" dirty="0"/>
              <a:t>, </a:t>
            </a:r>
            <a:r>
              <a:rPr lang="en-ID" sz="1000" dirty="0" err="1"/>
              <a:t>argv</a:t>
            </a:r>
            <a:r>
              <a:rPr lang="en-ID" sz="1000" dirty="0"/>
              <a:t>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glutInitDisplayMode</a:t>
            </a:r>
            <a:r>
              <a:rPr lang="en-ID" sz="1000" dirty="0"/>
              <a:t>( GLUT_RGBA | GLUT_DOUBLE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glutInitWindowSize</a:t>
            </a:r>
            <a:r>
              <a:rPr lang="en-ID" sz="1000" dirty="0"/>
              <a:t>( 400, 400 );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glutCreateWindow</a:t>
            </a:r>
            <a:r>
              <a:rPr lang="en-ID" sz="1000" dirty="0"/>
              <a:t>( "Polygon"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glutDisplayFunc</a:t>
            </a:r>
            <a:r>
              <a:rPr lang="en-ID" sz="1000" dirty="0"/>
              <a:t>( display );</a:t>
            </a:r>
          </a:p>
          <a:p>
            <a:r>
              <a:rPr lang="en-ID" sz="1000" dirty="0"/>
              <a:t>    </a:t>
            </a:r>
            <a:r>
              <a:rPr lang="en-ID" sz="1000" dirty="0" err="1"/>
              <a:t>glutMainLoop</a:t>
            </a:r>
            <a:r>
              <a:rPr lang="en-ID" sz="1000" dirty="0"/>
              <a:t>();</a:t>
            </a:r>
          </a:p>
          <a:p>
            <a:r>
              <a:rPr lang="en-ID" sz="1000" dirty="0"/>
              <a:t>    return 0;</a:t>
            </a:r>
          </a:p>
          <a:p>
            <a:r>
              <a:rPr lang="en-ID" sz="1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055321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DD718-E497-3CA4-7F28-87DF19342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0723"/>
            <a:ext cx="10515600" cy="884903"/>
          </a:xfrm>
        </p:spPr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EF5BBC-5BEA-174D-949D-9DB5A579BDE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750" t="26655" r="56089" b="15467"/>
          <a:stretch/>
        </p:blipFill>
        <p:spPr>
          <a:xfrm>
            <a:off x="838200" y="1135626"/>
            <a:ext cx="4811888" cy="5191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79345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B0E95-9129-D178-CE59-18A96AD3D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6256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Fan (Triangle Fan)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E1F8A-8BD7-488A-1D72-BE33D64A20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684" y="1283110"/>
            <a:ext cx="10749116" cy="210937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Triangle fan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1 vertex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titik</a:t>
            </a:r>
            <a:r>
              <a:rPr lang="en-US" dirty="0"/>
              <a:t> </a:t>
            </a:r>
            <a:r>
              <a:rPr lang="en-US" dirty="0" err="1"/>
              <a:t>tumpuan</a:t>
            </a:r>
            <a:r>
              <a:rPr lang="en-US" dirty="0"/>
              <a:t>.</a:t>
            </a:r>
          </a:p>
          <a:p>
            <a:r>
              <a:rPr lang="en-US" dirty="0"/>
              <a:t>Gambar </a:t>
            </a:r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kipas</a:t>
            </a:r>
            <a:r>
              <a:rPr lang="en-US" dirty="0"/>
              <a:t>. </a:t>
            </a:r>
            <a:r>
              <a:rPr lang="en-US" dirty="0" err="1"/>
              <a:t>Sistem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simpul</a:t>
            </a:r>
            <a:r>
              <a:rPr lang="en-US" dirty="0"/>
              <a:t> v2,v3, dan v1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pertama</a:t>
            </a:r>
            <a:r>
              <a:rPr lang="en-US" dirty="0"/>
              <a:t>.</a:t>
            </a:r>
          </a:p>
          <a:p>
            <a:r>
              <a:rPr lang="en-US" dirty="0"/>
              <a:t>v3, v4, dan v1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kedua</a:t>
            </a:r>
            <a:r>
              <a:rPr lang="en-US" dirty="0"/>
              <a:t> dan </a:t>
            </a:r>
            <a:r>
              <a:rPr lang="en-US" dirty="0" err="1"/>
              <a:t>seterusnya</a:t>
            </a:r>
            <a:r>
              <a:rPr lang="en-US" dirty="0"/>
              <a:t> </a:t>
            </a:r>
            <a:r>
              <a:rPr lang="en-US" dirty="0" err="1"/>
              <a:t>hingga</a:t>
            </a:r>
            <a:r>
              <a:rPr lang="en-US" dirty="0"/>
              <a:t> </a:t>
            </a:r>
            <a:r>
              <a:rPr lang="en-US" dirty="0" err="1"/>
              <a:t>terbentuk</a:t>
            </a:r>
            <a:r>
              <a:rPr lang="en-US" dirty="0"/>
              <a:t> </a:t>
            </a:r>
            <a:r>
              <a:rPr lang="en-US" dirty="0" err="1"/>
              <a:t>segitiga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kipas</a:t>
            </a:r>
            <a:r>
              <a:rPr lang="en-US" dirty="0"/>
              <a:t> </a:t>
            </a:r>
            <a:r>
              <a:rPr lang="en-US" dirty="0" err="1"/>
              <a:t>tersebut</a:t>
            </a:r>
            <a:r>
              <a:rPr lang="en-US" dirty="0"/>
              <a:t>.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D6FC62-7ECC-A7B6-A3F0-026992033E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392488"/>
            <a:ext cx="3541682" cy="3100386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5FFC99E-8D9B-4E22-1DB3-87E7D3C24D0E}"/>
              </a:ext>
            </a:extLst>
          </p:cNvPr>
          <p:cNvSpPr txBox="1">
            <a:spLocks/>
          </p:cNvSpPr>
          <p:nvPr/>
        </p:nvSpPr>
        <p:spPr>
          <a:xfrm>
            <a:off x="5530645" y="3480618"/>
            <a:ext cx="5958348" cy="30122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Implementasi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ID" dirty="0"/>
              <a:t>    </a:t>
            </a:r>
            <a:r>
              <a:rPr lang="en-ID" dirty="0" err="1"/>
              <a:t>glBegin</a:t>
            </a:r>
            <a:r>
              <a:rPr lang="en-ID" dirty="0"/>
              <a:t>(GL_TRIANGLE_FAN);</a:t>
            </a:r>
            <a:br>
              <a:rPr lang="en-ID" dirty="0"/>
            </a:br>
            <a:r>
              <a:rPr lang="en-ID" dirty="0"/>
              <a:t>      glVertex2f(0.0,0.0);</a:t>
            </a:r>
            <a:br>
              <a:rPr lang="en-ID" dirty="0"/>
            </a:br>
            <a:r>
              <a:rPr lang="en-ID" dirty="0"/>
              <a:t>      glVertex2f(2.0,3.0);</a:t>
            </a:r>
            <a:br>
              <a:rPr lang="en-ID" dirty="0"/>
            </a:br>
            <a:r>
              <a:rPr lang="en-ID" dirty="0"/>
              <a:t>      glVertex2f(3.0,2.0);</a:t>
            </a:r>
            <a:br>
              <a:rPr lang="en-ID" dirty="0"/>
            </a:br>
            <a:r>
              <a:rPr lang="en-ID" dirty="0"/>
              <a:t>      glVertex2f(3.50,.50);</a:t>
            </a:r>
            <a:br>
              <a:rPr lang="en-ID" dirty="0"/>
            </a:br>
            <a:r>
              <a:rPr lang="en-ID" dirty="0"/>
              <a:t>      glVertex2f(3.0,-1.0);</a:t>
            </a:r>
            <a:br>
              <a:rPr lang="en-ID" dirty="0"/>
            </a:br>
            <a:r>
              <a:rPr lang="en-ID" dirty="0"/>
              <a:t>      glVertex2f(2.0,-2.0);</a:t>
            </a:r>
            <a:br>
              <a:rPr lang="en-ID" dirty="0"/>
            </a:br>
            <a:r>
              <a:rPr lang="en-ID" dirty="0"/>
              <a:t>   </a:t>
            </a:r>
            <a:r>
              <a:rPr lang="en-ID" dirty="0" err="1"/>
              <a:t>glEnd</a:t>
            </a:r>
            <a:r>
              <a:rPr lang="en-ID" dirty="0"/>
              <a:t>();</a:t>
            </a:r>
          </a:p>
        </p:txBody>
      </p:sp>
    </p:spTree>
    <p:extLst>
      <p:ext uri="{BB962C8B-B14F-4D97-AF65-F5344CB8AC3E}">
        <p14:creationId xmlns:p14="http://schemas.microsoft.com/office/powerpoint/2010/main" val="24412076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736C1-F295-5641-FB49-0D730C1C8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5975"/>
            <a:ext cx="10515600" cy="722670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D2E0EF-AEDA-F016-7267-BCA428D5BEFB}"/>
              </a:ext>
            </a:extLst>
          </p:cNvPr>
          <p:cNvSpPr txBox="1"/>
          <p:nvPr/>
        </p:nvSpPr>
        <p:spPr>
          <a:xfrm>
            <a:off x="838200" y="958645"/>
            <a:ext cx="8763000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900" dirty="0"/>
              <a:t>#include &lt;GL/</a:t>
            </a:r>
            <a:r>
              <a:rPr lang="en-ID" sz="900" dirty="0" err="1"/>
              <a:t>glut.h</a:t>
            </a:r>
            <a:r>
              <a:rPr lang="en-ID" sz="900" dirty="0"/>
              <a:t>&gt;</a:t>
            </a:r>
          </a:p>
          <a:p>
            <a:endParaRPr lang="en-ID" sz="900" dirty="0"/>
          </a:p>
          <a:p>
            <a:r>
              <a:rPr lang="en-ID" sz="900" dirty="0"/>
              <a:t>void display()</a:t>
            </a:r>
          </a:p>
          <a:p>
            <a:r>
              <a:rPr lang="en-ID" sz="900" dirty="0"/>
              <a:t>{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glClear</a:t>
            </a:r>
            <a:r>
              <a:rPr lang="en-ID" sz="900" dirty="0"/>
              <a:t>( GL_COLOR_BUFFER_BIT );</a:t>
            </a:r>
          </a:p>
          <a:p>
            <a:endParaRPr lang="en-ID" sz="900" dirty="0"/>
          </a:p>
          <a:p>
            <a:r>
              <a:rPr lang="en-ID" sz="900" dirty="0"/>
              <a:t>    glColor3d(1,0,0);</a:t>
            </a:r>
          </a:p>
          <a:p>
            <a:endParaRPr lang="en-ID" sz="900" dirty="0"/>
          </a:p>
          <a:p>
            <a:r>
              <a:rPr lang="en-ID" sz="900" dirty="0"/>
              <a:t>    </a:t>
            </a:r>
            <a:r>
              <a:rPr lang="en-ID" sz="900" dirty="0" err="1"/>
              <a:t>glBegin</a:t>
            </a:r>
            <a:r>
              <a:rPr lang="en-ID" sz="900" dirty="0"/>
              <a:t>(GL_TRIANGLE_FAN);</a:t>
            </a:r>
          </a:p>
          <a:p>
            <a:r>
              <a:rPr lang="en-ID" sz="900" dirty="0"/>
              <a:t>     glVertex2f(0.0,0.0);</a:t>
            </a:r>
          </a:p>
          <a:p>
            <a:r>
              <a:rPr lang="en-ID" sz="900" dirty="0"/>
              <a:t>     glVertex2f(2.0,3.0);</a:t>
            </a:r>
          </a:p>
          <a:p>
            <a:r>
              <a:rPr lang="en-ID" sz="900" dirty="0"/>
              <a:t>     glVertex2f(3.0,2.0);</a:t>
            </a:r>
          </a:p>
          <a:p>
            <a:r>
              <a:rPr lang="en-ID" sz="900" dirty="0"/>
              <a:t>     glVertex2f(3.50,.50);</a:t>
            </a:r>
          </a:p>
          <a:p>
            <a:r>
              <a:rPr lang="en-ID" sz="900" dirty="0"/>
              <a:t>     glVertex2f(3.0,-1.0);</a:t>
            </a:r>
          </a:p>
          <a:p>
            <a:r>
              <a:rPr lang="en-ID" sz="900" dirty="0"/>
              <a:t>     glVertex2f(2.0,-2.0);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glEnd</a:t>
            </a:r>
            <a:r>
              <a:rPr lang="en-ID" sz="900" dirty="0"/>
              <a:t>();</a:t>
            </a:r>
          </a:p>
          <a:p>
            <a:endParaRPr lang="en-ID" sz="900" dirty="0"/>
          </a:p>
          <a:p>
            <a:r>
              <a:rPr lang="en-ID" sz="900" dirty="0"/>
              <a:t>    </a:t>
            </a:r>
            <a:r>
              <a:rPr lang="en-ID" sz="900" dirty="0" err="1"/>
              <a:t>glutSwapBuffers</a:t>
            </a:r>
            <a:r>
              <a:rPr lang="en-ID" sz="900" dirty="0"/>
              <a:t>();</a:t>
            </a:r>
          </a:p>
          <a:p>
            <a:r>
              <a:rPr lang="en-ID" sz="900" dirty="0"/>
              <a:t>}</a:t>
            </a:r>
          </a:p>
          <a:p>
            <a:endParaRPr lang="en-ID" sz="900" dirty="0"/>
          </a:p>
          <a:p>
            <a:r>
              <a:rPr lang="en-ID" sz="900" dirty="0"/>
              <a:t>void Initialize() {</a:t>
            </a:r>
          </a:p>
          <a:p>
            <a:r>
              <a:rPr lang="en-ID" sz="900" dirty="0"/>
              <a:t> 	</a:t>
            </a:r>
            <a:r>
              <a:rPr lang="en-ID" sz="900" dirty="0" err="1"/>
              <a:t>glClearColor</a:t>
            </a:r>
            <a:r>
              <a:rPr lang="en-ID" sz="900" dirty="0"/>
              <a:t>(0, 255, 243, 0.5);</a:t>
            </a:r>
          </a:p>
          <a:p>
            <a:r>
              <a:rPr lang="en-ID" sz="900" dirty="0"/>
              <a:t> 	</a:t>
            </a:r>
            <a:r>
              <a:rPr lang="en-ID" sz="900" dirty="0" err="1"/>
              <a:t>glMatrixMode</a:t>
            </a:r>
            <a:r>
              <a:rPr lang="en-ID" sz="900" dirty="0"/>
              <a:t>(GL_PROJECTION);</a:t>
            </a:r>
          </a:p>
          <a:p>
            <a:r>
              <a:rPr lang="en-ID" sz="900" dirty="0"/>
              <a:t> 	</a:t>
            </a:r>
            <a:r>
              <a:rPr lang="en-ID" sz="900" dirty="0" err="1"/>
              <a:t>glLoadIdentity</a:t>
            </a:r>
            <a:r>
              <a:rPr lang="en-ID" sz="900" dirty="0"/>
              <a:t>();</a:t>
            </a:r>
          </a:p>
          <a:p>
            <a:r>
              <a:rPr lang="en-ID" sz="900" dirty="0"/>
              <a:t> 	</a:t>
            </a:r>
            <a:r>
              <a:rPr lang="en-ID" sz="900" dirty="0" err="1"/>
              <a:t>glOrtho</a:t>
            </a:r>
            <a:r>
              <a:rPr lang="en-ID" sz="900" dirty="0"/>
              <a:t>(-10.0, 10.0, -10.0, 10.0, -10.0, 10.0);</a:t>
            </a:r>
          </a:p>
          <a:p>
            <a:r>
              <a:rPr lang="en-ID" sz="900" dirty="0"/>
              <a:t>}</a:t>
            </a:r>
          </a:p>
          <a:p>
            <a:endParaRPr lang="en-ID" sz="900" dirty="0"/>
          </a:p>
          <a:p>
            <a:r>
              <a:rPr lang="en-ID" sz="900" dirty="0"/>
              <a:t>int main( int </a:t>
            </a:r>
            <a:r>
              <a:rPr lang="en-ID" sz="900" dirty="0" err="1"/>
              <a:t>argc</a:t>
            </a:r>
            <a:r>
              <a:rPr lang="en-ID" sz="900" dirty="0"/>
              <a:t>, char **</a:t>
            </a:r>
            <a:r>
              <a:rPr lang="en-ID" sz="900" dirty="0" err="1"/>
              <a:t>argv</a:t>
            </a:r>
            <a:r>
              <a:rPr lang="en-ID" sz="900" dirty="0"/>
              <a:t> )</a:t>
            </a:r>
          </a:p>
          <a:p>
            <a:r>
              <a:rPr lang="en-ID" sz="900" dirty="0"/>
              <a:t>{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</a:t>
            </a:r>
            <a:r>
              <a:rPr lang="en-ID" sz="900" dirty="0"/>
              <a:t>( &amp;</a:t>
            </a:r>
            <a:r>
              <a:rPr lang="en-ID" sz="900" dirty="0" err="1"/>
              <a:t>argc</a:t>
            </a:r>
            <a:r>
              <a:rPr lang="en-ID" sz="900" dirty="0"/>
              <a:t>, </a:t>
            </a:r>
            <a:r>
              <a:rPr lang="en-ID" sz="900" dirty="0" err="1"/>
              <a:t>argv</a:t>
            </a:r>
            <a:r>
              <a:rPr lang="en-ID" sz="900" dirty="0"/>
              <a:t>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glutInitDisplayMode</a:t>
            </a:r>
            <a:r>
              <a:rPr lang="en-ID" sz="900" dirty="0"/>
              <a:t>(GLUT_SINGLE | GLUT_RGB);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glutInitWindowSize</a:t>
            </a:r>
            <a:r>
              <a:rPr lang="en-ID" sz="900" dirty="0"/>
              <a:t>(476, 477);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glutInitWindowPosition</a:t>
            </a:r>
            <a:r>
              <a:rPr lang="en-ID" sz="900" dirty="0"/>
              <a:t>(250, 250);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glutCreateWindow</a:t>
            </a:r>
            <a:r>
              <a:rPr lang="en-ID" sz="900" dirty="0"/>
              <a:t>( "Triangle Fan" );</a:t>
            </a:r>
          </a:p>
          <a:p>
            <a:r>
              <a:rPr lang="en-ID" sz="900" dirty="0"/>
              <a:t>    Initialize();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glutDisplayFunc</a:t>
            </a:r>
            <a:r>
              <a:rPr lang="en-ID" sz="900" dirty="0"/>
              <a:t>( display );</a:t>
            </a:r>
          </a:p>
          <a:p>
            <a:r>
              <a:rPr lang="en-ID" sz="900" dirty="0"/>
              <a:t>    </a:t>
            </a:r>
            <a:r>
              <a:rPr lang="en-ID" sz="900" dirty="0" err="1"/>
              <a:t>glutMainLoop</a:t>
            </a:r>
            <a:r>
              <a:rPr lang="en-ID" sz="900" dirty="0"/>
              <a:t>();</a:t>
            </a:r>
          </a:p>
          <a:p>
            <a:r>
              <a:rPr lang="en-ID" sz="900" dirty="0"/>
              <a:t>    return 0;</a:t>
            </a:r>
          </a:p>
          <a:p>
            <a:r>
              <a:rPr lang="en-ID" sz="9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39639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880073-139D-7F83-4E2A-A9F8954DD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7"/>
            <a:ext cx="10515600" cy="785249"/>
          </a:xfrm>
        </p:spPr>
        <p:txBody>
          <a:bodyPr/>
          <a:lstStyle/>
          <a:p>
            <a:r>
              <a:rPr lang="en-US" dirty="0" err="1"/>
              <a:t>Tes</a:t>
            </a:r>
            <a:r>
              <a:rPr lang="en-US" dirty="0"/>
              <a:t> Program</a:t>
            </a:r>
            <a:endParaRPr lang="en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7D49761-50D5-AD53-6A9E-770B9DB6C6B5}"/>
              </a:ext>
            </a:extLst>
          </p:cNvPr>
          <p:cNvSpPr txBox="1"/>
          <p:nvPr/>
        </p:nvSpPr>
        <p:spPr>
          <a:xfrm>
            <a:off x="838200" y="1209368"/>
            <a:ext cx="8527026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sz="1400" dirty="0"/>
              <a:t>#include &lt;GL/</a:t>
            </a:r>
            <a:r>
              <a:rPr lang="en-ID" sz="1400" dirty="0" err="1"/>
              <a:t>glut.h</a:t>
            </a:r>
            <a:r>
              <a:rPr lang="en-ID" sz="1400" dirty="0"/>
              <a:t>&gt;</a:t>
            </a:r>
          </a:p>
          <a:p>
            <a:r>
              <a:rPr lang="en-ID" sz="1400" dirty="0"/>
              <a:t>#include &lt;</a:t>
            </a:r>
            <a:r>
              <a:rPr lang="en-ID" sz="1400" dirty="0" err="1"/>
              <a:t>math.h</a:t>
            </a:r>
            <a:r>
              <a:rPr lang="en-ID" sz="1400" dirty="0"/>
              <a:t>&gt;</a:t>
            </a:r>
          </a:p>
          <a:p>
            <a:r>
              <a:rPr lang="en-ID" sz="1400" dirty="0"/>
              <a:t>void display(void)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glClearColor</a:t>
            </a:r>
            <a:r>
              <a:rPr lang="en-ID" sz="1400" dirty="0"/>
              <a:t> (0.0,0.0,0.0,0.0);</a:t>
            </a:r>
          </a:p>
          <a:p>
            <a:r>
              <a:rPr lang="en-ID" sz="1400" dirty="0" err="1"/>
              <a:t>glClear</a:t>
            </a:r>
            <a:r>
              <a:rPr lang="en-ID" sz="1400" dirty="0"/>
              <a:t> (GL_COLOR_BUFFER_BIT);</a:t>
            </a:r>
          </a:p>
          <a:p>
            <a:r>
              <a:rPr lang="en-ID" sz="1400" dirty="0"/>
              <a:t>glColor3f(0.0,0.0,0.0);                        // &lt;=========== // </a:t>
            </a:r>
            <a:r>
              <a:rPr lang="en-ID" sz="1400" dirty="0" err="1"/>
              <a:t>warnanya</a:t>
            </a:r>
            <a:r>
              <a:rPr lang="en-ID" sz="1400" dirty="0"/>
              <a:t> </a:t>
            </a:r>
            <a:r>
              <a:rPr lang="en-ID" sz="1400" dirty="0" err="1"/>
              <a:t>diganti</a:t>
            </a:r>
            <a:r>
              <a:rPr lang="en-ID" sz="1400" dirty="0"/>
              <a:t> </a:t>
            </a:r>
            <a:r>
              <a:rPr lang="en-ID" sz="1400" dirty="0" err="1"/>
              <a:t>disini</a:t>
            </a:r>
            <a:r>
              <a:rPr lang="en-ID" sz="1400" dirty="0"/>
              <a:t> ok</a:t>
            </a:r>
          </a:p>
          <a:p>
            <a:r>
              <a:rPr lang="en-ID" sz="1400" dirty="0" err="1"/>
              <a:t>glBegin</a:t>
            </a:r>
            <a:r>
              <a:rPr lang="en-ID" sz="1400" dirty="0"/>
              <a:t>(GL_POLYGON);</a:t>
            </a:r>
          </a:p>
          <a:p>
            <a:r>
              <a:rPr lang="en-ID" sz="1400" dirty="0"/>
              <a:t>glVertex2f(-0.5,-0.5);</a:t>
            </a:r>
          </a:p>
          <a:p>
            <a:r>
              <a:rPr lang="en-ID" sz="1400" dirty="0"/>
              <a:t>glVertex2f(-0.5,0.5);</a:t>
            </a:r>
          </a:p>
          <a:p>
            <a:r>
              <a:rPr lang="en-ID" sz="1400" dirty="0"/>
              <a:t>glVertex2f(0.5,0.5);</a:t>
            </a:r>
          </a:p>
          <a:p>
            <a:r>
              <a:rPr lang="en-ID" sz="1400" dirty="0"/>
              <a:t>glVertex2f(0.5,-0.5);</a:t>
            </a:r>
          </a:p>
          <a:p>
            <a:r>
              <a:rPr lang="en-ID" sz="1400" dirty="0" err="1"/>
              <a:t>glEnd</a:t>
            </a:r>
            <a:r>
              <a:rPr lang="en-ID" sz="1400" dirty="0"/>
              <a:t> ();</a:t>
            </a:r>
          </a:p>
          <a:p>
            <a:r>
              <a:rPr lang="en-ID" sz="1400" dirty="0" err="1"/>
              <a:t>glFlush</a:t>
            </a:r>
            <a:r>
              <a:rPr lang="en-ID" sz="1400" dirty="0"/>
              <a:t>();</a:t>
            </a:r>
          </a:p>
          <a:p>
            <a:r>
              <a:rPr lang="en-ID" sz="1400" dirty="0"/>
              <a:t>}</a:t>
            </a:r>
          </a:p>
          <a:p>
            <a:endParaRPr lang="en-ID" sz="1400" dirty="0"/>
          </a:p>
          <a:p>
            <a:r>
              <a:rPr lang="en-ID" sz="1400" dirty="0"/>
              <a:t>int main(int </a:t>
            </a:r>
            <a:r>
              <a:rPr lang="en-ID" sz="1400" dirty="0" err="1"/>
              <a:t>argc</a:t>
            </a:r>
            <a:r>
              <a:rPr lang="en-ID" sz="1400" dirty="0"/>
              <a:t>, char **</a:t>
            </a:r>
            <a:r>
              <a:rPr lang="en-ID" sz="1400" dirty="0" err="1"/>
              <a:t>argv</a:t>
            </a:r>
            <a:r>
              <a:rPr lang="en-ID" sz="1400" dirty="0"/>
              <a:t>)</a:t>
            </a:r>
          </a:p>
          <a:p>
            <a:r>
              <a:rPr lang="en-ID" sz="1400" dirty="0"/>
              <a:t>{</a:t>
            </a:r>
          </a:p>
          <a:p>
            <a:r>
              <a:rPr lang="en-ID" sz="1400" dirty="0" err="1"/>
              <a:t>glutInit</a:t>
            </a:r>
            <a:r>
              <a:rPr lang="en-ID" sz="1400" dirty="0"/>
              <a:t>(&amp;</a:t>
            </a:r>
            <a:r>
              <a:rPr lang="en-ID" sz="1400" dirty="0" err="1"/>
              <a:t>argc</a:t>
            </a:r>
            <a:r>
              <a:rPr lang="en-ID" sz="1400" dirty="0"/>
              <a:t>, </a:t>
            </a:r>
            <a:r>
              <a:rPr lang="en-ID" sz="1400" dirty="0" err="1"/>
              <a:t>argv</a:t>
            </a:r>
            <a:r>
              <a:rPr lang="en-ID" sz="1400" dirty="0"/>
              <a:t>);</a:t>
            </a:r>
          </a:p>
          <a:p>
            <a:r>
              <a:rPr lang="en-ID" sz="1400" dirty="0" err="1"/>
              <a:t>glutCreateWindow</a:t>
            </a:r>
            <a:r>
              <a:rPr lang="en-ID" sz="1400" dirty="0"/>
              <a:t>("PERSEGI");</a:t>
            </a:r>
          </a:p>
          <a:p>
            <a:r>
              <a:rPr lang="en-ID" sz="1400" dirty="0" err="1"/>
              <a:t>glutDisplayFunc</a:t>
            </a:r>
            <a:r>
              <a:rPr lang="en-ID" sz="1400" dirty="0"/>
              <a:t>(display);</a:t>
            </a:r>
          </a:p>
          <a:p>
            <a:r>
              <a:rPr lang="en-ID" sz="1400" dirty="0" err="1"/>
              <a:t>glutMainLoop</a:t>
            </a:r>
            <a:r>
              <a:rPr lang="en-ID" sz="1400" dirty="0"/>
              <a:t>();</a:t>
            </a:r>
          </a:p>
          <a:p>
            <a:r>
              <a:rPr lang="en-ID" sz="1400" dirty="0"/>
              <a:t>return 0;</a:t>
            </a:r>
          </a:p>
          <a:p>
            <a:r>
              <a:rPr lang="en-ID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3502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D5184-200A-D346-5C91-C6F388C1D9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7765"/>
          </a:xfrm>
        </p:spPr>
        <p:txBody>
          <a:bodyPr>
            <a:normAutofit fontScale="90000"/>
          </a:bodyPr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830C9E-A5E3-112A-E9A0-E7CC2BF8AA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6814" t="10303" r="48831" b="23858"/>
          <a:stretch/>
        </p:blipFill>
        <p:spPr>
          <a:xfrm>
            <a:off x="1002890" y="1172496"/>
            <a:ext cx="4188542" cy="451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319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8FB4F-8BB5-DF85-B8B5-08814818E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Hasil Program</a:t>
            </a:r>
            <a:endParaRPr lang="en-ID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70280F-26EE-5F49-1FF6-9A9B99B87D3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2218" b="23428"/>
          <a:stretch/>
        </p:blipFill>
        <p:spPr>
          <a:xfrm>
            <a:off x="988142" y="1690688"/>
            <a:ext cx="8323493" cy="4606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7421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4A211-27E5-A9A2-AB98-C622DDA95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pada OpenGL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DC95D5-6DD0-93F7-9C43-D25A4FC3C7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7355"/>
            <a:ext cx="10515600" cy="4849608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Points (</a:t>
            </a:r>
            <a:r>
              <a:rPr lang="en-US" dirty="0" err="1"/>
              <a:t>titik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Lines (garis)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Triangles (</a:t>
            </a:r>
            <a:r>
              <a:rPr lang="en-US" dirty="0" err="1"/>
              <a:t>segitiga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Triangle Strip (</a:t>
            </a:r>
            <a:r>
              <a:rPr lang="en-US" dirty="0" err="1"/>
              <a:t>Segitiga</a:t>
            </a:r>
            <a:r>
              <a:rPr lang="en-US" dirty="0"/>
              <a:t> Jalur)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Quad Strip (Quad Jalur)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 Strip (Garis Jalur)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Line Loop (Garis Looping)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Quads (Quad)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Polygon (</a:t>
            </a:r>
            <a:r>
              <a:rPr lang="en-US" dirty="0" err="1"/>
              <a:t>Poligon</a:t>
            </a:r>
            <a:r>
              <a:rPr lang="en-US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Triangle Fan (</a:t>
            </a:r>
            <a:r>
              <a:rPr lang="en-US" dirty="0" err="1"/>
              <a:t>Segitiga</a:t>
            </a:r>
            <a:r>
              <a:rPr lang="en-US" dirty="0"/>
              <a:t> Fan)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052862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E45EE0-4D58-F04A-ABA1-F88E96C96AC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0109"/>
          <a:stretch/>
        </p:blipFill>
        <p:spPr>
          <a:xfrm>
            <a:off x="572729" y="1552728"/>
            <a:ext cx="5257381" cy="3034019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08DC22B-1720-A811-8783-28D8AA65F4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/>
              <a:t>10 </a:t>
            </a:r>
            <a:r>
              <a:rPr lang="en-US" dirty="0" err="1"/>
              <a:t>Tipe</a:t>
            </a:r>
            <a:r>
              <a:rPr lang="en-US" dirty="0"/>
              <a:t> Data </a:t>
            </a:r>
            <a:r>
              <a:rPr lang="en-US" dirty="0" err="1"/>
              <a:t>Primitif</a:t>
            </a:r>
            <a:r>
              <a:rPr lang="en-US" dirty="0"/>
              <a:t> pada OpenGL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05D63E-3AEF-0D0D-CA81-3E293237A0D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9483"/>
          <a:stretch/>
        </p:blipFill>
        <p:spPr>
          <a:xfrm>
            <a:off x="6361892" y="1150374"/>
            <a:ext cx="5642761" cy="4940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79274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46659-16FD-6A04-BC86-4A5969CAE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geometris</a:t>
            </a:r>
            <a:r>
              <a:rPr lang="en-US" dirty="0"/>
              <a:t>, OpenGL </a:t>
            </a:r>
            <a:r>
              <a:rPr lang="en-US" dirty="0" err="1"/>
              <a:t>menggunakan</a:t>
            </a:r>
            <a:r>
              <a:rPr lang="en-US" dirty="0"/>
              <a:t> </a:t>
            </a:r>
            <a:r>
              <a:rPr lang="en-US" dirty="0" err="1"/>
              <a:t>fungsi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3FD563-6BCE-2702-D569-590C2308D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    GL_POINTS</a:t>
            </a:r>
          </a:p>
          <a:p>
            <a:r>
              <a:rPr lang="en-ID" dirty="0"/>
              <a:t>    GL_LINES</a:t>
            </a:r>
          </a:p>
          <a:p>
            <a:r>
              <a:rPr lang="en-ID" dirty="0"/>
              <a:t>    GL_TRIANGLES</a:t>
            </a:r>
          </a:p>
          <a:p>
            <a:r>
              <a:rPr lang="en-ID" dirty="0"/>
              <a:t>    GL_TRIANGLE_STRIP</a:t>
            </a:r>
          </a:p>
          <a:p>
            <a:r>
              <a:rPr lang="en-ID" dirty="0"/>
              <a:t>    GL_QUAD_STRIP</a:t>
            </a:r>
          </a:p>
          <a:p>
            <a:r>
              <a:rPr lang="en-ID" dirty="0"/>
              <a:t>    GL_LINE_STRIP</a:t>
            </a:r>
          </a:p>
          <a:p>
            <a:r>
              <a:rPr lang="en-ID" dirty="0"/>
              <a:t>    GL_LINE_LOOP</a:t>
            </a:r>
          </a:p>
          <a:p>
            <a:r>
              <a:rPr lang="en-ID" dirty="0"/>
              <a:t>    GL_QUADS</a:t>
            </a:r>
          </a:p>
          <a:p>
            <a:r>
              <a:rPr lang="en-ID" dirty="0"/>
              <a:t>    GL_POLYGON</a:t>
            </a:r>
          </a:p>
          <a:p>
            <a:r>
              <a:rPr lang="en-ID" dirty="0"/>
              <a:t>    GL_TRIANGLE_FAN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4223164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ADB00-E463-EA5C-F078-53D3D295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85249"/>
          </a:xfrm>
        </p:spPr>
        <p:txBody>
          <a:bodyPr/>
          <a:lstStyle/>
          <a:p>
            <a:r>
              <a:rPr lang="en-US" dirty="0" err="1"/>
              <a:t>Menggambar</a:t>
            </a:r>
            <a:r>
              <a:rPr lang="en-US" dirty="0"/>
              <a:t> </a:t>
            </a:r>
            <a:r>
              <a:rPr lang="en-US" dirty="0" err="1"/>
              <a:t>Titik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D6982-F74A-701A-A7DE-6A928E445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2606"/>
            <a:ext cx="10515600" cy="4864357"/>
          </a:xfrm>
        </p:spPr>
        <p:txBody>
          <a:bodyPr/>
          <a:lstStyle/>
          <a:p>
            <a:r>
              <a:rPr lang="en-ID" dirty="0" err="1"/>
              <a:t>Menggambar</a:t>
            </a:r>
            <a:r>
              <a:rPr lang="en-ID" dirty="0"/>
              <a:t> </a:t>
            </a:r>
            <a:r>
              <a:rPr lang="en-ID" dirty="0" err="1"/>
              <a:t>titik</a:t>
            </a:r>
            <a:r>
              <a:rPr lang="en-ID" dirty="0"/>
              <a:t>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perintah</a:t>
            </a:r>
            <a:r>
              <a:rPr lang="en-ID" dirty="0"/>
              <a:t> GL_POINTS </a:t>
            </a:r>
            <a:r>
              <a:rPr lang="en-ID" dirty="0" err="1"/>
              <a:t>dengan</a:t>
            </a:r>
            <a:r>
              <a:rPr lang="en-ID" dirty="0"/>
              <a:t> glVertex3f(x, y, z), </a:t>
            </a:r>
            <a:r>
              <a:rPr lang="en-ID" dirty="0" err="1"/>
              <a:t>dimana</a:t>
            </a:r>
            <a:r>
              <a:rPr lang="en-ID" dirty="0"/>
              <a:t> </a:t>
            </a:r>
            <a:r>
              <a:rPr lang="en-ID" dirty="0" err="1"/>
              <a:t>kordinat</a:t>
            </a:r>
            <a:r>
              <a:rPr lang="en-ID" dirty="0"/>
              <a:t> x </a:t>
            </a:r>
            <a:r>
              <a:rPr lang="en-ID" dirty="0" err="1"/>
              <a:t>sumbu</a:t>
            </a:r>
            <a:r>
              <a:rPr lang="en-ID" dirty="0"/>
              <a:t> horizontal, y </a:t>
            </a:r>
            <a:r>
              <a:rPr lang="en-ID" dirty="0" err="1"/>
              <a:t>sumbu</a:t>
            </a:r>
            <a:r>
              <a:rPr lang="en-ID" dirty="0"/>
              <a:t> </a:t>
            </a:r>
            <a:r>
              <a:rPr lang="en-ID" dirty="0" err="1"/>
              <a:t>vertikal</a:t>
            </a:r>
            <a:r>
              <a:rPr lang="en-ID" dirty="0"/>
              <a:t> dan </a:t>
            </a:r>
            <a:r>
              <a:rPr lang="en-ID" dirty="0" err="1"/>
              <a:t>kordinat</a:t>
            </a:r>
            <a:r>
              <a:rPr lang="en-ID" dirty="0"/>
              <a:t> z </a:t>
            </a:r>
            <a:r>
              <a:rPr lang="en-ID" dirty="0" err="1"/>
              <a:t>kearah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. </a:t>
            </a:r>
            <a:r>
              <a:rPr lang="en-ID" dirty="0" err="1"/>
              <a:t>Koordinat</a:t>
            </a:r>
            <a:r>
              <a:rPr lang="en-ID" dirty="0"/>
              <a:t> </a:t>
            </a:r>
            <a:r>
              <a:rPr lang="en-ID" dirty="0" err="1"/>
              <a:t>dimulai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kiri</a:t>
            </a:r>
            <a:r>
              <a:rPr lang="en-ID" dirty="0"/>
              <a:t> </a:t>
            </a:r>
            <a:r>
              <a:rPr lang="en-ID" dirty="0" err="1"/>
              <a:t>bawah</a:t>
            </a:r>
            <a:r>
              <a:rPr lang="en-ID" dirty="0"/>
              <a:t>,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gambar</a:t>
            </a:r>
            <a:r>
              <a:rPr lang="en-ID" dirty="0"/>
              <a:t> di </a:t>
            </a:r>
            <a:r>
              <a:rPr lang="en-ID" dirty="0" err="1"/>
              <a:t>bawah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13AB03F-23B5-907F-0B42-E51B34689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0793" y="3167370"/>
            <a:ext cx="31051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0646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724</TotalTime>
  <Words>3054</Words>
  <Application>Microsoft Office PowerPoint</Application>
  <PresentationFormat>Widescreen</PresentationFormat>
  <Paragraphs>484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Arial</vt:lpstr>
      <vt:lpstr>Calibri</vt:lpstr>
      <vt:lpstr>Calibri Light</vt:lpstr>
      <vt:lpstr>Office Theme</vt:lpstr>
      <vt:lpstr>Dasar OpenGL</vt:lpstr>
      <vt:lpstr>Kode Warna OpenGL</vt:lpstr>
      <vt:lpstr>Kode Warna OpenGL</vt:lpstr>
      <vt:lpstr>Tes Program</vt:lpstr>
      <vt:lpstr>Hasil Program</vt:lpstr>
      <vt:lpstr>10 Tipe Data Primitif pada OpenGL</vt:lpstr>
      <vt:lpstr>10 Tipe Data Primitif pada OpenGL</vt:lpstr>
      <vt:lpstr>Untuk menggambar geometris, OpenGL menggunakan fungsi</vt:lpstr>
      <vt:lpstr>Menggambar Titik</vt:lpstr>
      <vt:lpstr>Untuk mulai menggambar titik kita menggunakan perintah GL_POINTS seperti dibawah ini:</vt:lpstr>
      <vt:lpstr>Tes Program</vt:lpstr>
      <vt:lpstr>Hasil Program</vt:lpstr>
      <vt:lpstr>Menggambar Garis (GL_LINES)</vt:lpstr>
      <vt:lpstr>Tes Program</vt:lpstr>
      <vt:lpstr>Hasil Program</vt:lpstr>
      <vt:lpstr>Membuat Segitiga (GL_TRIANGLES)</vt:lpstr>
      <vt:lpstr>Tes Program</vt:lpstr>
      <vt:lpstr>Hasil Program</vt:lpstr>
      <vt:lpstr>Membuat Triangle Strip</vt:lpstr>
      <vt:lpstr>Membuat Triangle Strip</vt:lpstr>
      <vt:lpstr>Tes Program</vt:lpstr>
      <vt:lpstr>Hasil Program</vt:lpstr>
      <vt:lpstr>Menggambar Quad Strip</vt:lpstr>
      <vt:lpstr>Tes Program</vt:lpstr>
      <vt:lpstr>Hasil Program</vt:lpstr>
      <vt:lpstr>Menggambar Line Strip</vt:lpstr>
      <vt:lpstr>Tes Program</vt:lpstr>
      <vt:lpstr>Hasil Program</vt:lpstr>
      <vt:lpstr>Menggambar LINE LOOP</vt:lpstr>
      <vt:lpstr>Tes Program</vt:lpstr>
      <vt:lpstr>Hasil Program</vt:lpstr>
      <vt:lpstr>Menggambar Quad</vt:lpstr>
      <vt:lpstr>Tes Program</vt:lpstr>
      <vt:lpstr>Hasil Program</vt:lpstr>
      <vt:lpstr>Menggambar Polygon</vt:lpstr>
      <vt:lpstr>Tes Program</vt:lpstr>
      <vt:lpstr>Hasil Program</vt:lpstr>
      <vt:lpstr>Menggambar Segitiga Fan (Triangle Fan)</vt:lpstr>
      <vt:lpstr>Tes Program</vt:lpstr>
      <vt:lpstr>Hasil Program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Dasar OpenGL</dc:title>
  <dc:creator>ALVIAN BASTIAN</dc:creator>
  <cp:lastModifiedBy>M. Rudini Kurniawan</cp:lastModifiedBy>
  <cp:revision>33</cp:revision>
  <dcterms:created xsi:type="dcterms:W3CDTF">2022-05-20T08:53:39Z</dcterms:created>
  <dcterms:modified xsi:type="dcterms:W3CDTF">2025-09-21T16:02:16Z</dcterms:modified>
</cp:coreProperties>
</file>