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71856" y="6396227"/>
            <a:ext cx="2351532" cy="342897"/>
          </a:xfrm>
          <a:prstGeom prst="rect">
            <a:avLst/>
          </a:prstGeom>
        </p:spPr>
      </p:pic>
      <p:pic>
        <p:nvPicPr>
          <p:cNvPr id="17" name="bg object 17"/>
          <p:cNvPicPr/>
          <p:nvPr/>
        </p:nvPicPr>
        <p:blipFill>
          <a:blip r:embed="rId3" cstate="print"/>
          <a:stretch>
            <a:fillRect/>
          </a:stretch>
        </p:blipFill>
        <p:spPr>
          <a:xfrm>
            <a:off x="8511539" y="6377940"/>
            <a:ext cx="3293363" cy="379473"/>
          </a:xfrm>
          <a:prstGeom prst="rect">
            <a:avLst/>
          </a:prstGeom>
        </p:spPr>
      </p:pic>
      <p:pic>
        <p:nvPicPr>
          <p:cNvPr id="18" name="bg object 18"/>
          <p:cNvPicPr/>
          <p:nvPr/>
        </p:nvPicPr>
        <p:blipFill>
          <a:blip r:embed="rId4" cstate="print"/>
          <a:stretch>
            <a:fillRect/>
          </a:stretch>
        </p:blipFill>
        <p:spPr>
          <a:xfrm>
            <a:off x="1066800" y="858011"/>
            <a:ext cx="10058400" cy="5704332"/>
          </a:xfrm>
          <a:prstGeom prst="rect">
            <a:avLst/>
          </a:prstGeom>
        </p:spPr>
      </p:pic>
      <p:sp>
        <p:nvSpPr>
          <p:cNvPr id="19" name="bg object 19"/>
          <p:cNvSpPr/>
          <p:nvPr/>
        </p:nvSpPr>
        <p:spPr>
          <a:xfrm>
            <a:off x="842772" y="1367027"/>
            <a:ext cx="10516870" cy="635"/>
          </a:xfrm>
          <a:custGeom>
            <a:avLst/>
            <a:gdLst/>
            <a:ahLst/>
            <a:cxnLst/>
            <a:rect l="l" t="t" r="r" b="b"/>
            <a:pathLst>
              <a:path w="10516870" h="634">
                <a:moveTo>
                  <a:pt x="0" y="0"/>
                </a:moveTo>
                <a:lnTo>
                  <a:pt x="10516489" y="635"/>
                </a:lnTo>
              </a:path>
            </a:pathLst>
          </a:custGeom>
          <a:ln w="6350">
            <a:solidFill>
              <a:srgbClr val="4470C4"/>
            </a:solidFill>
          </a:ln>
        </p:spPr>
        <p:txBody>
          <a:bodyPr wrap="square" lIns="0" tIns="0" rIns="0" bIns="0" rtlCol="0"/>
          <a:lstStyle/>
          <a:p>
            <a:endParaRPr/>
          </a:p>
        </p:txBody>
      </p:sp>
      <p:sp>
        <p:nvSpPr>
          <p:cNvPr id="20" name="bg object 20"/>
          <p:cNvSpPr/>
          <p:nvPr/>
        </p:nvSpPr>
        <p:spPr>
          <a:xfrm>
            <a:off x="1743456" y="6254750"/>
            <a:ext cx="197485" cy="387350"/>
          </a:xfrm>
          <a:custGeom>
            <a:avLst/>
            <a:gdLst/>
            <a:ahLst/>
            <a:cxnLst/>
            <a:rect l="l" t="t" r="r" b="b"/>
            <a:pathLst>
              <a:path w="197485" h="387350">
                <a:moveTo>
                  <a:pt x="197485" y="0"/>
                </a:moveTo>
                <a:lnTo>
                  <a:pt x="16891" y="0"/>
                </a:lnTo>
                <a:lnTo>
                  <a:pt x="16891" y="8890"/>
                </a:lnTo>
                <a:lnTo>
                  <a:pt x="0" y="8890"/>
                </a:lnTo>
                <a:lnTo>
                  <a:pt x="0" y="368300"/>
                </a:lnTo>
                <a:lnTo>
                  <a:pt x="16891" y="368300"/>
                </a:lnTo>
                <a:lnTo>
                  <a:pt x="16891" y="387350"/>
                </a:lnTo>
                <a:lnTo>
                  <a:pt x="197485" y="387350"/>
                </a:lnTo>
                <a:lnTo>
                  <a:pt x="197485" y="368300"/>
                </a:lnTo>
                <a:lnTo>
                  <a:pt x="197485" y="8890"/>
                </a:lnTo>
                <a:lnTo>
                  <a:pt x="197485" y="0"/>
                </a:lnTo>
                <a:close/>
              </a:path>
            </a:pathLst>
          </a:custGeom>
          <a:solidFill>
            <a:srgbClr val="FFFFFF">
              <a:alpha val="50195"/>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rgbClr val="005292"/>
                </a:solidFill>
                <a:latin typeface="Courier New"/>
                <a:cs typeface="Courier New"/>
              </a:defRPr>
            </a:lvl1pPr>
          </a:lstStyle>
          <a:p>
            <a:endParaRPr/>
          </a:p>
        </p:txBody>
      </p:sp>
      <p:sp>
        <p:nvSpPr>
          <p:cNvPr id="3" name="Holder 3"/>
          <p:cNvSpPr>
            <a:spLocks noGrp="1"/>
          </p:cNvSpPr>
          <p:nvPr>
            <p:ph type="body" idx="1"/>
          </p:nvPr>
        </p:nvSpPr>
        <p:spPr/>
        <p:txBody>
          <a:bodyPr lIns="0" tIns="0" rIns="0" bIns="0"/>
          <a:lstStyle>
            <a:lvl1pPr>
              <a:defRPr sz="2750" b="0" i="0">
                <a:solidFill>
                  <a:srgbClr val="006EC0"/>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5292"/>
                </a:solidFill>
                <a:latin typeface="Courier New"/>
                <a:cs typeface="Courier New"/>
              </a:defRPr>
            </a:lvl1pPr>
          </a:lstStyle>
          <a:p>
            <a:endParaRPr/>
          </a:p>
        </p:txBody>
      </p:sp>
      <p:sp>
        <p:nvSpPr>
          <p:cNvPr id="3" name="Holder 3"/>
          <p:cNvSpPr>
            <a:spLocks noGrp="1"/>
          </p:cNvSpPr>
          <p:nvPr>
            <p:ph sz="half" idx="2"/>
          </p:nvPr>
        </p:nvSpPr>
        <p:spPr>
          <a:xfrm>
            <a:off x="892860" y="1776806"/>
            <a:ext cx="4953635" cy="3653790"/>
          </a:xfrm>
          <a:prstGeom prst="rect">
            <a:avLst/>
          </a:prstGeom>
        </p:spPr>
        <p:txBody>
          <a:bodyPr wrap="square" lIns="0" tIns="0" rIns="0" bIns="0">
            <a:spAutoFit/>
          </a:bodyPr>
          <a:lstStyle>
            <a:lvl1pPr>
              <a:defRPr sz="2750" b="0" i="0">
                <a:solidFill>
                  <a:srgbClr val="006EC0"/>
                </a:solidFill>
                <a:latin typeface="Calibri"/>
                <a:cs typeface="Calibri"/>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5292"/>
                </a:solidFill>
                <a:latin typeface="Courier New"/>
                <a:cs typeface="Courier Ne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71856" y="6396227"/>
            <a:ext cx="2351532" cy="342897"/>
          </a:xfrm>
          <a:prstGeom prst="rect">
            <a:avLst/>
          </a:prstGeom>
        </p:spPr>
      </p:pic>
      <p:pic>
        <p:nvPicPr>
          <p:cNvPr id="17" name="bg object 17"/>
          <p:cNvPicPr/>
          <p:nvPr/>
        </p:nvPicPr>
        <p:blipFill>
          <a:blip r:embed="rId3" cstate="print"/>
          <a:stretch>
            <a:fillRect/>
          </a:stretch>
        </p:blipFill>
        <p:spPr>
          <a:xfrm>
            <a:off x="8511539" y="6377940"/>
            <a:ext cx="3293363" cy="379473"/>
          </a:xfrm>
          <a:prstGeom prst="rect">
            <a:avLst/>
          </a:prstGeom>
        </p:spPr>
      </p:pic>
      <p:pic>
        <p:nvPicPr>
          <p:cNvPr id="18" name="bg object 18"/>
          <p:cNvPicPr/>
          <p:nvPr/>
        </p:nvPicPr>
        <p:blipFill>
          <a:blip r:embed="rId4" cstate="print"/>
          <a:stretch>
            <a:fillRect/>
          </a:stretch>
        </p:blipFill>
        <p:spPr>
          <a:xfrm>
            <a:off x="1066800" y="858011"/>
            <a:ext cx="10058400" cy="5704332"/>
          </a:xfrm>
          <a:prstGeom prst="rect">
            <a:avLst/>
          </a:prstGeom>
        </p:spPr>
      </p:pic>
      <p:sp>
        <p:nvSpPr>
          <p:cNvPr id="19" name="bg object 19"/>
          <p:cNvSpPr/>
          <p:nvPr/>
        </p:nvSpPr>
        <p:spPr>
          <a:xfrm>
            <a:off x="842772" y="1367027"/>
            <a:ext cx="10516870" cy="635"/>
          </a:xfrm>
          <a:custGeom>
            <a:avLst/>
            <a:gdLst/>
            <a:ahLst/>
            <a:cxnLst/>
            <a:rect l="l" t="t" r="r" b="b"/>
            <a:pathLst>
              <a:path w="10516870" h="634">
                <a:moveTo>
                  <a:pt x="0" y="0"/>
                </a:moveTo>
                <a:lnTo>
                  <a:pt x="10516489" y="635"/>
                </a:lnTo>
              </a:path>
            </a:pathLst>
          </a:custGeom>
          <a:ln w="6350">
            <a:solidFill>
              <a:srgbClr val="4470C4"/>
            </a:solidFill>
          </a:ln>
        </p:spPr>
        <p:txBody>
          <a:bodyPr wrap="square" lIns="0" tIns="0" rIns="0" bIns="0" rtlCol="0"/>
          <a:lstStyle/>
          <a:p>
            <a:endParaRPr/>
          </a:p>
        </p:txBody>
      </p:sp>
      <p:sp>
        <p:nvSpPr>
          <p:cNvPr id="20" name="bg object 20"/>
          <p:cNvSpPr/>
          <p:nvPr/>
        </p:nvSpPr>
        <p:spPr>
          <a:xfrm>
            <a:off x="1743456" y="6254750"/>
            <a:ext cx="197485" cy="387350"/>
          </a:xfrm>
          <a:custGeom>
            <a:avLst/>
            <a:gdLst/>
            <a:ahLst/>
            <a:cxnLst/>
            <a:rect l="l" t="t" r="r" b="b"/>
            <a:pathLst>
              <a:path w="197485" h="387350">
                <a:moveTo>
                  <a:pt x="197485" y="0"/>
                </a:moveTo>
                <a:lnTo>
                  <a:pt x="16891" y="0"/>
                </a:lnTo>
                <a:lnTo>
                  <a:pt x="16891" y="8890"/>
                </a:lnTo>
                <a:lnTo>
                  <a:pt x="0" y="8890"/>
                </a:lnTo>
                <a:lnTo>
                  <a:pt x="0" y="368300"/>
                </a:lnTo>
                <a:lnTo>
                  <a:pt x="16891" y="368300"/>
                </a:lnTo>
                <a:lnTo>
                  <a:pt x="16891" y="387350"/>
                </a:lnTo>
                <a:lnTo>
                  <a:pt x="197485" y="387350"/>
                </a:lnTo>
                <a:lnTo>
                  <a:pt x="197485" y="368300"/>
                </a:lnTo>
                <a:lnTo>
                  <a:pt x="197485" y="8890"/>
                </a:lnTo>
                <a:lnTo>
                  <a:pt x="197485" y="0"/>
                </a:lnTo>
                <a:close/>
              </a:path>
            </a:pathLst>
          </a:custGeom>
          <a:solidFill>
            <a:srgbClr val="FFFFFF">
              <a:alpha val="50195"/>
            </a:srgbClr>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371856" y="6396227"/>
            <a:ext cx="2351532" cy="342897"/>
          </a:xfrm>
          <a:prstGeom prst="rect">
            <a:avLst/>
          </a:prstGeom>
        </p:spPr>
      </p:pic>
      <p:pic>
        <p:nvPicPr>
          <p:cNvPr id="17" name="bg object 17"/>
          <p:cNvPicPr/>
          <p:nvPr/>
        </p:nvPicPr>
        <p:blipFill>
          <a:blip r:embed="rId8" cstate="print"/>
          <a:stretch>
            <a:fillRect/>
          </a:stretch>
        </p:blipFill>
        <p:spPr>
          <a:xfrm>
            <a:off x="8511539" y="6377940"/>
            <a:ext cx="3293363" cy="379473"/>
          </a:xfrm>
          <a:prstGeom prst="rect">
            <a:avLst/>
          </a:prstGeom>
        </p:spPr>
      </p:pic>
      <p:pic>
        <p:nvPicPr>
          <p:cNvPr id="18" name="bg object 18"/>
          <p:cNvPicPr/>
          <p:nvPr/>
        </p:nvPicPr>
        <p:blipFill>
          <a:blip r:embed="rId9" cstate="print"/>
          <a:stretch>
            <a:fillRect/>
          </a:stretch>
        </p:blipFill>
        <p:spPr>
          <a:xfrm>
            <a:off x="1066800" y="858011"/>
            <a:ext cx="10058400" cy="5704332"/>
          </a:xfrm>
          <a:prstGeom prst="rect">
            <a:avLst/>
          </a:prstGeom>
        </p:spPr>
      </p:pic>
      <p:sp>
        <p:nvSpPr>
          <p:cNvPr id="2" name="Holder 2"/>
          <p:cNvSpPr>
            <a:spLocks noGrp="1"/>
          </p:cNvSpPr>
          <p:nvPr>
            <p:ph type="title"/>
          </p:nvPr>
        </p:nvSpPr>
        <p:spPr>
          <a:xfrm>
            <a:off x="889508" y="724280"/>
            <a:ext cx="3322954" cy="574040"/>
          </a:xfrm>
          <a:prstGeom prst="rect">
            <a:avLst/>
          </a:prstGeom>
        </p:spPr>
        <p:txBody>
          <a:bodyPr wrap="square" lIns="0" tIns="0" rIns="0" bIns="0">
            <a:spAutoFit/>
          </a:bodyPr>
          <a:lstStyle>
            <a:lvl1pPr>
              <a:defRPr sz="3600" b="1" i="0">
                <a:solidFill>
                  <a:srgbClr val="005292"/>
                </a:solidFill>
                <a:latin typeface="Courier New"/>
                <a:cs typeface="Courier New"/>
              </a:defRPr>
            </a:lvl1pPr>
          </a:lstStyle>
          <a:p>
            <a:endParaRPr/>
          </a:p>
        </p:txBody>
      </p:sp>
      <p:sp>
        <p:nvSpPr>
          <p:cNvPr id="3" name="Holder 3"/>
          <p:cNvSpPr>
            <a:spLocks noGrp="1"/>
          </p:cNvSpPr>
          <p:nvPr>
            <p:ph type="body" idx="1"/>
          </p:nvPr>
        </p:nvSpPr>
        <p:spPr>
          <a:xfrm>
            <a:off x="1057275" y="1787398"/>
            <a:ext cx="10077449" cy="3543935"/>
          </a:xfrm>
          <a:prstGeom prst="rect">
            <a:avLst/>
          </a:prstGeom>
        </p:spPr>
        <p:txBody>
          <a:bodyPr wrap="square" lIns="0" tIns="0" rIns="0" bIns="0">
            <a:spAutoFit/>
          </a:bodyPr>
          <a:lstStyle>
            <a:lvl1pPr>
              <a:defRPr sz="2750" b="0" i="0">
                <a:solidFill>
                  <a:srgbClr val="006EC0"/>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2/6/2023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71856" y="858011"/>
            <a:ext cx="11433175" cy="5899785"/>
            <a:chOff x="371856" y="858011"/>
            <a:chExt cx="11433175" cy="5899785"/>
          </a:xfrm>
        </p:grpSpPr>
        <p:pic>
          <p:nvPicPr>
            <p:cNvPr id="3" name="object 3"/>
            <p:cNvPicPr/>
            <p:nvPr/>
          </p:nvPicPr>
          <p:blipFill>
            <a:blip r:embed="rId2" cstate="print"/>
            <a:stretch>
              <a:fillRect/>
            </a:stretch>
          </p:blipFill>
          <p:spPr>
            <a:xfrm>
              <a:off x="371856" y="6396227"/>
              <a:ext cx="2351532" cy="342897"/>
            </a:xfrm>
            <a:prstGeom prst="rect">
              <a:avLst/>
            </a:prstGeom>
          </p:spPr>
        </p:pic>
        <p:pic>
          <p:nvPicPr>
            <p:cNvPr id="4" name="object 4"/>
            <p:cNvPicPr/>
            <p:nvPr/>
          </p:nvPicPr>
          <p:blipFill>
            <a:blip r:embed="rId3" cstate="print"/>
            <a:stretch>
              <a:fillRect/>
            </a:stretch>
          </p:blipFill>
          <p:spPr>
            <a:xfrm>
              <a:off x="8511539" y="6377940"/>
              <a:ext cx="3293363" cy="379473"/>
            </a:xfrm>
            <a:prstGeom prst="rect">
              <a:avLst/>
            </a:prstGeom>
          </p:spPr>
        </p:pic>
        <p:pic>
          <p:nvPicPr>
            <p:cNvPr id="5" name="object 5"/>
            <p:cNvPicPr/>
            <p:nvPr/>
          </p:nvPicPr>
          <p:blipFill>
            <a:blip r:embed="rId4" cstate="print"/>
            <a:stretch>
              <a:fillRect/>
            </a:stretch>
          </p:blipFill>
          <p:spPr>
            <a:xfrm>
              <a:off x="1066800" y="858011"/>
              <a:ext cx="10058400" cy="5704332"/>
            </a:xfrm>
            <a:prstGeom prst="rect">
              <a:avLst/>
            </a:prstGeom>
          </p:spPr>
        </p:pic>
      </p:grpSp>
      <p:sp>
        <p:nvSpPr>
          <p:cNvPr id="6" name="object 6"/>
          <p:cNvSpPr/>
          <p:nvPr/>
        </p:nvSpPr>
        <p:spPr>
          <a:xfrm>
            <a:off x="842772" y="1367027"/>
            <a:ext cx="10516870" cy="635"/>
          </a:xfrm>
          <a:custGeom>
            <a:avLst/>
            <a:gdLst/>
            <a:ahLst/>
            <a:cxnLst/>
            <a:rect l="l" t="t" r="r" b="b"/>
            <a:pathLst>
              <a:path w="10516870" h="634">
                <a:moveTo>
                  <a:pt x="0" y="0"/>
                </a:moveTo>
                <a:lnTo>
                  <a:pt x="10516489" y="635"/>
                </a:lnTo>
              </a:path>
            </a:pathLst>
          </a:custGeom>
          <a:ln w="6350">
            <a:solidFill>
              <a:srgbClr val="4470C4"/>
            </a:solidFill>
          </a:ln>
        </p:spPr>
        <p:txBody>
          <a:bodyPr wrap="square" lIns="0" tIns="0" rIns="0" bIns="0" rtlCol="0"/>
          <a:lstStyle/>
          <a:p>
            <a:endParaRPr/>
          </a:p>
        </p:txBody>
      </p:sp>
      <p:sp>
        <p:nvSpPr>
          <p:cNvPr id="7" name="object 7"/>
          <p:cNvSpPr/>
          <p:nvPr/>
        </p:nvSpPr>
        <p:spPr>
          <a:xfrm>
            <a:off x="1331976" y="6254496"/>
            <a:ext cx="1498600" cy="513715"/>
          </a:xfrm>
          <a:custGeom>
            <a:avLst/>
            <a:gdLst/>
            <a:ahLst/>
            <a:cxnLst/>
            <a:rect l="l" t="t" r="r" b="b"/>
            <a:pathLst>
              <a:path w="1498600" h="513715">
                <a:moveTo>
                  <a:pt x="622046" y="426986"/>
                </a:moveTo>
                <a:lnTo>
                  <a:pt x="534289" y="426770"/>
                </a:lnTo>
                <a:lnTo>
                  <a:pt x="449707" y="426986"/>
                </a:lnTo>
                <a:lnTo>
                  <a:pt x="622046" y="426986"/>
                </a:lnTo>
                <a:close/>
              </a:path>
              <a:path w="1498600" h="513715">
                <a:moveTo>
                  <a:pt x="1498092" y="222770"/>
                </a:moveTo>
                <a:lnTo>
                  <a:pt x="1040511" y="222770"/>
                </a:lnTo>
                <a:lnTo>
                  <a:pt x="999109" y="220967"/>
                </a:lnTo>
                <a:lnTo>
                  <a:pt x="949071" y="216636"/>
                </a:lnTo>
                <a:lnTo>
                  <a:pt x="868172" y="210858"/>
                </a:lnTo>
                <a:lnTo>
                  <a:pt x="636905" y="210273"/>
                </a:lnTo>
                <a:lnTo>
                  <a:pt x="636905" y="427037"/>
                </a:lnTo>
                <a:lnTo>
                  <a:pt x="449707" y="426986"/>
                </a:lnTo>
                <a:lnTo>
                  <a:pt x="479171" y="426618"/>
                </a:lnTo>
                <a:lnTo>
                  <a:pt x="534289" y="426770"/>
                </a:lnTo>
                <a:lnTo>
                  <a:pt x="587248" y="426618"/>
                </a:lnTo>
                <a:lnTo>
                  <a:pt x="636905" y="427037"/>
                </a:lnTo>
                <a:lnTo>
                  <a:pt x="636905" y="210273"/>
                </a:lnTo>
                <a:lnTo>
                  <a:pt x="609473" y="210197"/>
                </a:lnTo>
                <a:lnTo>
                  <a:pt x="609473" y="206717"/>
                </a:lnTo>
                <a:lnTo>
                  <a:pt x="609473" y="0"/>
                </a:lnTo>
                <a:lnTo>
                  <a:pt x="429387" y="0"/>
                </a:lnTo>
                <a:lnTo>
                  <a:pt x="429387" y="8648"/>
                </a:lnTo>
                <a:lnTo>
                  <a:pt x="412496" y="8648"/>
                </a:lnTo>
                <a:lnTo>
                  <a:pt x="412496" y="206717"/>
                </a:lnTo>
                <a:lnTo>
                  <a:pt x="411226" y="206527"/>
                </a:lnTo>
                <a:lnTo>
                  <a:pt x="398145" y="204000"/>
                </a:lnTo>
                <a:lnTo>
                  <a:pt x="381635" y="200037"/>
                </a:lnTo>
                <a:lnTo>
                  <a:pt x="339852" y="191376"/>
                </a:lnTo>
                <a:lnTo>
                  <a:pt x="291338" y="187045"/>
                </a:lnTo>
                <a:lnTo>
                  <a:pt x="242697" y="184873"/>
                </a:lnTo>
                <a:lnTo>
                  <a:pt x="134747" y="184873"/>
                </a:lnTo>
                <a:lnTo>
                  <a:pt x="17272" y="186334"/>
                </a:lnTo>
                <a:lnTo>
                  <a:pt x="1524" y="187769"/>
                </a:lnTo>
                <a:lnTo>
                  <a:pt x="1143" y="187769"/>
                </a:lnTo>
                <a:lnTo>
                  <a:pt x="1143" y="188125"/>
                </a:lnTo>
                <a:lnTo>
                  <a:pt x="381" y="188125"/>
                </a:lnTo>
                <a:lnTo>
                  <a:pt x="381" y="188506"/>
                </a:lnTo>
                <a:lnTo>
                  <a:pt x="0" y="188506"/>
                </a:lnTo>
                <a:lnTo>
                  <a:pt x="0" y="406412"/>
                </a:lnTo>
                <a:lnTo>
                  <a:pt x="109093" y="437083"/>
                </a:lnTo>
                <a:lnTo>
                  <a:pt x="165989" y="448995"/>
                </a:lnTo>
                <a:lnTo>
                  <a:pt x="223647" y="458368"/>
                </a:lnTo>
                <a:lnTo>
                  <a:pt x="370078" y="473519"/>
                </a:lnTo>
                <a:lnTo>
                  <a:pt x="429133" y="481838"/>
                </a:lnTo>
                <a:lnTo>
                  <a:pt x="509778" y="497357"/>
                </a:lnTo>
                <a:lnTo>
                  <a:pt x="530987" y="502386"/>
                </a:lnTo>
                <a:lnTo>
                  <a:pt x="552323" y="506730"/>
                </a:lnTo>
                <a:lnTo>
                  <a:pt x="573913" y="509981"/>
                </a:lnTo>
                <a:lnTo>
                  <a:pt x="595884" y="512140"/>
                </a:lnTo>
                <a:lnTo>
                  <a:pt x="636905" y="513575"/>
                </a:lnTo>
                <a:lnTo>
                  <a:pt x="744982" y="513575"/>
                </a:lnTo>
                <a:lnTo>
                  <a:pt x="1401318" y="512495"/>
                </a:lnTo>
                <a:lnTo>
                  <a:pt x="1401318" y="439254"/>
                </a:lnTo>
                <a:lnTo>
                  <a:pt x="1498092" y="439254"/>
                </a:lnTo>
                <a:lnTo>
                  <a:pt x="1498092" y="427037"/>
                </a:lnTo>
                <a:lnTo>
                  <a:pt x="1498092" y="222770"/>
                </a:lnTo>
                <a:close/>
              </a:path>
            </a:pathLst>
          </a:custGeom>
          <a:solidFill>
            <a:srgbClr val="FFFFFF">
              <a:alpha val="50195"/>
            </a:srgbClr>
          </a:solidFill>
        </p:spPr>
        <p:txBody>
          <a:bodyPr wrap="square" lIns="0" tIns="0" rIns="0" bIns="0" rtlCol="0"/>
          <a:lstStyle/>
          <a:p>
            <a:endParaRPr/>
          </a:p>
        </p:txBody>
      </p:sp>
      <p:sp>
        <p:nvSpPr>
          <p:cNvPr id="8" name="object 8"/>
          <p:cNvSpPr txBox="1">
            <a:spLocks noGrp="1"/>
          </p:cNvSpPr>
          <p:nvPr>
            <p:ph type="title"/>
          </p:nvPr>
        </p:nvSpPr>
        <p:spPr>
          <a:xfrm>
            <a:off x="6179565" y="1817624"/>
            <a:ext cx="4593590" cy="627380"/>
          </a:xfrm>
          <a:prstGeom prst="rect">
            <a:avLst/>
          </a:prstGeom>
        </p:spPr>
        <p:txBody>
          <a:bodyPr vert="horz" wrap="square" lIns="0" tIns="12065" rIns="0" bIns="0" rtlCol="0">
            <a:spAutoFit/>
          </a:bodyPr>
          <a:lstStyle/>
          <a:p>
            <a:pPr marL="12700">
              <a:lnSpc>
                <a:spcPct val="100000"/>
              </a:lnSpc>
              <a:spcBef>
                <a:spcPts val="95"/>
              </a:spcBef>
            </a:pPr>
            <a:r>
              <a:rPr sz="3950" spc="25" dirty="0">
                <a:solidFill>
                  <a:srgbClr val="0D639B"/>
                </a:solidFill>
              </a:rPr>
              <a:t>Emerging</a:t>
            </a:r>
            <a:r>
              <a:rPr sz="3950" spc="-50" dirty="0">
                <a:solidFill>
                  <a:srgbClr val="0D639B"/>
                </a:solidFill>
              </a:rPr>
              <a:t> </a:t>
            </a:r>
            <a:r>
              <a:rPr sz="3950" spc="25" dirty="0">
                <a:solidFill>
                  <a:srgbClr val="0D639B"/>
                </a:solidFill>
              </a:rPr>
              <a:t>Skills</a:t>
            </a:r>
            <a:endParaRPr sz="3950"/>
          </a:p>
        </p:txBody>
      </p:sp>
      <p:pic>
        <p:nvPicPr>
          <p:cNvPr id="9" name="object 9"/>
          <p:cNvPicPr/>
          <p:nvPr/>
        </p:nvPicPr>
        <p:blipFill>
          <a:blip r:embed="rId5" cstate="print"/>
          <a:stretch>
            <a:fillRect/>
          </a:stretch>
        </p:blipFill>
        <p:spPr>
          <a:xfrm>
            <a:off x="1028700" y="1828800"/>
            <a:ext cx="4800600" cy="4352544"/>
          </a:xfrm>
          <a:prstGeom prst="rect">
            <a:avLst/>
          </a:prstGeom>
        </p:spPr>
      </p:pic>
      <p:sp>
        <p:nvSpPr>
          <p:cNvPr id="10" name="object 10"/>
          <p:cNvSpPr txBox="1"/>
          <p:nvPr/>
        </p:nvSpPr>
        <p:spPr>
          <a:xfrm>
            <a:off x="6179565" y="2371470"/>
            <a:ext cx="2938780" cy="2471420"/>
          </a:xfrm>
          <a:prstGeom prst="rect">
            <a:avLst/>
          </a:prstGeom>
        </p:spPr>
        <p:txBody>
          <a:bodyPr vert="horz" wrap="square" lIns="0" tIns="12065" rIns="0" bIns="0" rtlCol="0">
            <a:spAutoFit/>
          </a:bodyPr>
          <a:lstStyle/>
          <a:p>
            <a:pPr marL="12700">
              <a:lnSpc>
                <a:spcPct val="100000"/>
              </a:lnSpc>
              <a:spcBef>
                <a:spcPts val="95"/>
              </a:spcBef>
            </a:pPr>
            <a:r>
              <a:rPr sz="3950" b="1" spc="25" dirty="0">
                <a:solidFill>
                  <a:srgbClr val="0D639B"/>
                </a:solidFill>
                <a:latin typeface="Courier New"/>
                <a:cs typeface="Courier New"/>
              </a:rPr>
              <a:t>Report</a:t>
            </a:r>
            <a:endParaRPr sz="3950">
              <a:latin typeface="Courier New"/>
              <a:cs typeface="Courier New"/>
            </a:endParaRPr>
          </a:p>
          <a:p>
            <a:pPr marL="88900" marR="5080">
              <a:lnSpc>
                <a:spcPts val="7259"/>
              </a:lnSpc>
              <a:spcBef>
                <a:spcPts val="705"/>
              </a:spcBef>
            </a:pPr>
            <a:r>
              <a:rPr sz="2750" spc="-25" dirty="0">
                <a:solidFill>
                  <a:srgbClr val="006EC0"/>
                </a:solidFill>
                <a:latin typeface="Calibri"/>
                <a:cs typeface="Calibri"/>
              </a:rPr>
              <a:t>Rizki </a:t>
            </a:r>
            <a:r>
              <a:rPr sz="2750" spc="-30" dirty="0">
                <a:solidFill>
                  <a:srgbClr val="006EC0"/>
                </a:solidFill>
                <a:latin typeface="Calibri"/>
                <a:cs typeface="Calibri"/>
              </a:rPr>
              <a:t>Darmawan </a:t>
            </a:r>
            <a:r>
              <a:rPr sz="2750" spc="-25" dirty="0">
                <a:solidFill>
                  <a:srgbClr val="006EC0"/>
                </a:solidFill>
                <a:latin typeface="Calibri"/>
                <a:cs typeface="Calibri"/>
              </a:rPr>
              <a:t> </a:t>
            </a:r>
            <a:r>
              <a:rPr sz="2750" spc="-5" dirty="0">
                <a:solidFill>
                  <a:srgbClr val="006EC0"/>
                </a:solidFill>
                <a:latin typeface="Calibri"/>
                <a:cs typeface="Calibri"/>
              </a:rPr>
              <a:t>November</a:t>
            </a:r>
            <a:r>
              <a:rPr sz="2750" spc="25" dirty="0">
                <a:solidFill>
                  <a:srgbClr val="006EC0"/>
                </a:solidFill>
                <a:latin typeface="Calibri"/>
                <a:cs typeface="Calibri"/>
              </a:rPr>
              <a:t> </a:t>
            </a:r>
            <a:r>
              <a:rPr sz="2750" spc="10" dirty="0">
                <a:solidFill>
                  <a:srgbClr val="006EC0"/>
                </a:solidFill>
                <a:latin typeface="Calibri"/>
                <a:cs typeface="Calibri"/>
              </a:rPr>
              <a:t>23,</a:t>
            </a:r>
            <a:r>
              <a:rPr sz="2750" spc="15" dirty="0">
                <a:solidFill>
                  <a:srgbClr val="006EC0"/>
                </a:solidFill>
                <a:latin typeface="Calibri"/>
                <a:cs typeface="Calibri"/>
              </a:rPr>
              <a:t> 2022</a:t>
            </a:r>
            <a:endParaRPr sz="2750">
              <a:latin typeface="Calibri"/>
              <a:cs typeface="Calibri"/>
            </a:endParaRPr>
          </a:p>
        </p:txBody>
      </p:sp>
      <p:sp>
        <p:nvSpPr>
          <p:cNvPr id="11" name="object 11"/>
          <p:cNvSpPr/>
          <p:nvPr/>
        </p:nvSpPr>
        <p:spPr>
          <a:xfrm>
            <a:off x="2900172" y="854963"/>
            <a:ext cx="193040" cy="360045"/>
          </a:xfrm>
          <a:custGeom>
            <a:avLst/>
            <a:gdLst/>
            <a:ahLst/>
            <a:cxnLst/>
            <a:rect l="l" t="t" r="r" b="b"/>
            <a:pathLst>
              <a:path w="193039" h="360044">
                <a:moveTo>
                  <a:pt x="193039" y="0"/>
                </a:moveTo>
                <a:lnTo>
                  <a:pt x="0" y="0"/>
                </a:lnTo>
                <a:lnTo>
                  <a:pt x="0" y="359663"/>
                </a:lnTo>
                <a:lnTo>
                  <a:pt x="193039" y="359663"/>
                </a:lnTo>
                <a:lnTo>
                  <a:pt x="193039" y="0"/>
                </a:lnTo>
                <a:close/>
              </a:path>
            </a:pathLst>
          </a:custGeom>
          <a:solidFill>
            <a:srgbClr val="FFFFFF">
              <a:alpha val="50195"/>
            </a:srgbClr>
          </a:solidFill>
        </p:spPr>
        <p:txBody>
          <a:bodyPr wrap="square" lIns="0" tIns="0" rIns="0" bIns="0" rtlCol="0"/>
          <a:lstStyle/>
          <a:p>
            <a:endParaRPr/>
          </a:p>
        </p:txBody>
      </p:sp>
      <p:sp>
        <p:nvSpPr>
          <p:cNvPr id="12" name="object 12"/>
          <p:cNvSpPr/>
          <p:nvPr/>
        </p:nvSpPr>
        <p:spPr>
          <a:xfrm>
            <a:off x="3534155" y="867409"/>
            <a:ext cx="289560" cy="359410"/>
          </a:xfrm>
          <a:custGeom>
            <a:avLst/>
            <a:gdLst/>
            <a:ahLst/>
            <a:cxnLst/>
            <a:rect l="l" t="t" r="r" b="b"/>
            <a:pathLst>
              <a:path w="289560" h="359409">
                <a:moveTo>
                  <a:pt x="289433" y="0"/>
                </a:moveTo>
                <a:lnTo>
                  <a:pt x="0" y="0"/>
                </a:lnTo>
                <a:lnTo>
                  <a:pt x="0" y="262890"/>
                </a:lnTo>
                <a:lnTo>
                  <a:pt x="0" y="359410"/>
                </a:lnTo>
                <a:lnTo>
                  <a:pt x="179959" y="359410"/>
                </a:lnTo>
                <a:lnTo>
                  <a:pt x="179959" y="262890"/>
                </a:lnTo>
                <a:lnTo>
                  <a:pt x="289433" y="262890"/>
                </a:lnTo>
                <a:lnTo>
                  <a:pt x="289433" y="0"/>
                </a:lnTo>
                <a:close/>
              </a:path>
            </a:pathLst>
          </a:custGeom>
          <a:solidFill>
            <a:srgbClr val="FFFFFF">
              <a:alpha val="50195"/>
            </a:srgbClr>
          </a:solidFill>
        </p:spPr>
        <p:txBody>
          <a:bodyPr wrap="square" lIns="0" tIns="0" rIns="0" bIns="0" rtlCol="0"/>
          <a:lstStyle/>
          <a:p>
            <a:endParaRPr/>
          </a:p>
        </p:txBody>
      </p:sp>
      <p:sp>
        <p:nvSpPr>
          <p:cNvPr id="13" name="object 13"/>
          <p:cNvSpPr/>
          <p:nvPr/>
        </p:nvSpPr>
        <p:spPr>
          <a:xfrm>
            <a:off x="7046976" y="2281427"/>
            <a:ext cx="179705" cy="408940"/>
          </a:xfrm>
          <a:custGeom>
            <a:avLst/>
            <a:gdLst/>
            <a:ahLst/>
            <a:cxnLst/>
            <a:rect l="l" t="t" r="r" b="b"/>
            <a:pathLst>
              <a:path w="179704" h="408939">
                <a:moveTo>
                  <a:pt x="179450" y="0"/>
                </a:moveTo>
                <a:lnTo>
                  <a:pt x="0" y="0"/>
                </a:lnTo>
                <a:lnTo>
                  <a:pt x="0" y="408432"/>
                </a:lnTo>
                <a:lnTo>
                  <a:pt x="179450" y="408432"/>
                </a:lnTo>
                <a:lnTo>
                  <a:pt x="179450" y="0"/>
                </a:lnTo>
                <a:close/>
              </a:path>
            </a:pathLst>
          </a:custGeom>
          <a:solidFill>
            <a:srgbClr val="FFFFFF">
              <a:alpha val="50195"/>
            </a:srgbClr>
          </a:solidFill>
        </p:spPr>
        <p:txBody>
          <a:bodyPr wrap="square" lIns="0" tIns="0" rIns="0" bIns="0" rtlCol="0"/>
          <a:lstStyle/>
          <a:p>
            <a:endParaRPr/>
          </a:p>
        </p:txBody>
      </p:sp>
      <p:sp>
        <p:nvSpPr>
          <p:cNvPr id="14" name="object 14"/>
          <p:cNvSpPr/>
          <p:nvPr/>
        </p:nvSpPr>
        <p:spPr>
          <a:xfrm>
            <a:off x="6557771" y="4378502"/>
            <a:ext cx="181610" cy="360045"/>
          </a:xfrm>
          <a:custGeom>
            <a:avLst/>
            <a:gdLst/>
            <a:ahLst/>
            <a:cxnLst/>
            <a:rect l="l" t="t" r="r" b="b"/>
            <a:pathLst>
              <a:path w="181609" h="360045">
                <a:moveTo>
                  <a:pt x="181013" y="0"/>
                </a:moveTo>
                <a:lnTo>
                  <a:pt x="0" y="0"/>
                </a:lnTo>
                <a:lnTo>
                  <a:pt x="0" y="359613"/>
                </a:lnTo>
                <a:lnTo>
                  <a:pt x="181013" y="359613"/>
                </a:lnTo>
                <a:lnTo>
                  <a:pt x="181013" y="0"/>
                </a:lnTo>
                <a:close/>
              </a:path>
            </a:pathLst>
          </a:custGeom>
          <a:solidFill>
            <a:srgbClr val="FFFFFF">
              <a:alpha val="50195"/>
            </a:srgbClr>
          </a:solidFill>
        </p:spPr>
        <p:txBody>
          <a:bodyPr wrap="square" lIns="0" tIns="0" rIns="0" bIns="0" rtlCol="0"/>
          <a:lstStyle/>
          <a:p>
            <a:endParaRPr/>
          </a:p>
        </p:txBody>
      </p:sp>
      <p:sp>
        <p:nvSpPr>
          <p:cNvPr id="15" name="object 15"/>
          <p:cNvSpPr/>
          <p:nvPr/>
        </p:nvSpPr>
        <p:spPr>
          <a:xfrm>
            <a:off x="1901952" y="843279"/>
            <a:ext cx="274320" cy="360680"/>
          </a:xfrm>
          <a:custGeom>
            <a:avLst/>
            <a:gdLst/>
            <a:ahLst/>
            <a:cxnLst/>
            <a:rect l="l" t="t" r="r" b="b"/>
            <a:pathLst>
              <a:path w="274319" h="360680">
                <a:moveTo>
                  <a:pt x="274066" y="0"/>
                </a:moveTo>
                <a:lnTo>
                  <a:pt x="0" y="0"/>
                </a:lnTo>
                <a:lnTo>
                  <a:pt x="0" y="347980"/>
                </a:lnTo>
                <a:lnTo>
                  <a:pt x="60325" y="347980"/>
                </a:lnTo>
                <a:lnTo>
                  <a:pt x="60325" y="360680"/>
                </a:lnTo>
                <a:lnTo>
                  <a:pt x="274066" y="360680"/>
                </a:lnTo>
                <a:lnTo>
                  <a:pt x="274066" y="347980"/>
                </a:lnTo>
                <a:lnTo>
                  <a:pt x="274066" y="0"/>
                </a:lnTo>
                <a:close/>
              </a:path>
            </a:pathLst>
          </a:custGeom>
          <a:solidFill>
            <a:srgbClr val="FFFFFF">
              <a:alpha val="50195"/>
            </a:srgbClr>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43456" y="6254750"/>
            <a:ext cx="197485" cy="387350"/>
          </a:xfrm>
          <a:custGeom>
            <a:avLst/>
            <a:gdLst/>
            <a:ahLst/>
            <a:cxnLst/>
            <a:rect l="l" t="t" r="r" b="b"/>
            <a:pathLst>
              <a:path w="197485" h="387350">
                <a:moveTo>
                  <a:pt x="197485" y="0"/>
                </a:moveTo>
                <a:lnTo>
                  <a:pt x="16891" y="0"/>
                </a:lnTo>
                <a:lnTo>
                  <a:pt x="16891" y="8890"/>
                </a:lnTo>
                <a:lnTo>
                  <a:pt x="0" y="8890"/>
                </a:lnTo>
                <a:lnTo>
                  <a:pt x="0" y="368300"/>
                </a:lnTo>
                <a:lnTo>
                  <a:pt x="16891" y="368300"/>
                </a:lnTo>
                <a:lnTo>
                  <a:pt x="16891" y="387350"/>
                </a:lnTo>
                <a:lnTo>
                  <a:pt x="197485" y="387350"/>
                </a:lnTo>
                <a:lnTo>
                  <a:pt x="197485" y="368300"/>
                </a:lnTo>
                <a:lnTo>
                  <a:pt x="197485" y="8890"/>
                </a:lnTo>
                <a:lnTo>
                  <a:pt x="197485" y="0"/>
                </a:lnTo>
                <a:close/>
              </a:path>
            </a:pathLst>
          </a:custGeom>
          <a:solidFill>
            <a:srgbClr val="FFFFFF">
              <a:alpha val="50195"/>
            </a:srgbClr>
          </a:solidFill>
        </p:spPr>
        <p:txBody>
          <a:bodyPr wrap="square" lIns="0" tIns="0" rIns="0" bIns="0" rtlCol="0"/>
          <a:lstStyle/>
          <a:p>
            <a:endParaRPr/>
          </a:p>
        </p:txBody>
      </p:sp>
      <p:sp>
        <p:nvSpPr>
          <p:cNvPr id="3" name="object 3"/>
          <p:cNvSpPr txBox="1"/>
          <p:nvPr/>
        </p:nvSpPr>
        <p:spPr>
          <a:xfrm>
            <a:off x="892860" y="2370785"/>
            <a:ext cx="4839970" cy="3011805"/>
          </a:xfrm>
          <a:prstGeom prst="rect">
            <a:avLst/>
          </a:prstGeom>
        </p:spPr>
        <p:txBody>
          <a:bodyPr vert="horz" wrap="square" lIns="0" tIns="50165" rIns="0" bIns="0" rtlCol="0">
            <a:spAutoFit/>
          </a:bodyPr>
          <a:lstStyle/>
          <a:p>
            <a:pPr marL="241300" marR="5080" indent="-228600">
              <a:lnSpc>
                <a:spcPct val="91000"/>
              </a:lnSpc>
              <a:spcBef>
                <a:spcPts val="395"/>
              </a:spcBef>
              <a:buFont typeface="Arial MT"/>
              <a:buChar char="•"/>
              <a:tabLst>
                <a:tab pos="241300" algn="l"/>
              </a:tabLst>
            </a:pPr>
            <a:r>
              <a:rPr sz="2750" spc="10" dirty="0">
                <a:solidFill>
                  <a:srgbClr val="006EC0"/>
                </a:solidFill>
                <a:latin typeface="Calibri"/>
                <a:cs typeface="Calibri"/>
              </a:rPr>
              <a:t>MySQL </a:t>
            </a:r>
            <a:r>
              <a:rPr sz="2750" spc="-5" dirty="0">
                <a:solidFill>
                  <a:srgbClr val="006EC0"/>
                </a:solidFill>
                <a:latin typeface="Calibri"/>
                <a:cs typeface="Calibri"/>
              </a:rPr>
              <a:t>is</a:t>
            </a:r>
            <a:r>
              <a:rPr sz="2750" spc="40" dirty="0">
                <a:solidFill>
                  <a:srgbClr val="006EC0"/>
                </a:solidFill>
                <a:latin typeface="Calibri"/>
                <a:cs typeface="Calibri"/>
              </a:rPr>
              <a:t> </a:t>
            </a:r>
            <a:r>
              <a:rPr sz="2750" spc="-10" dirty="0">
                <a:solidFill>
                  <a:srgbClr val="006EC0"/>
                </a:solidFill>
                <a:latin typeface="Calibri"/>
                <a:cs typeface="Calibri"/>
              </a:rPr>
              <a:t>the</a:t>
            </a:r>
            <a:r>
              <a:rPr sz="2750" spc="65" dirty="0">
                <a:solidFill>
                  <a:srgbClr val="006EC0"/>
                </a:solidFill>
                <a:latin typeface="Calibri"/>
                <a:cs typeface="Calibri"/>
              </a:rPr>
              <a:t> </a:t>
            </a:r>
            <a:r>
              <a:rPr sz="2750" spc="-5" dirty="0">
                <a:solidFill>
                  <a:srgbClr val="006EC0"/>
                </a:solidFill>
                <a:latin typeface="Calibri"/>
                <a:cs typeface="Calibri"/>
              </a:rPr>
              <a:t>overwhelming </a:t>
            </a:r>
            <a:r>
              <a:rPr sz="2750" dirty="0">
                <a:solidFill>
                  <a:srgbClr val="006EC0"/>
                </a:solidFill>
                <a:latin typeface="Calibri"/>
                <a:cs typeface="Calibri"/>
              </a:rPr>
              <a:t> </a:t>
            </a:r>
            <a:r>
              <a:rPr sz="2750" spc="5" dirty="0">
                <a:solidFill>
                  <a:srgbClr val="006EC0"/>
                </a:solidFill>
                <a:latin typeface="Calibri"/>
                <a:cs typeface="Calibri"/>
              </a:rPr>
              <a:t>majority</a:t>
            </a:r>
            <a:r>
              <a:rPr sz="2750" spc="60" dirty="0">
                <a:solidFill>
                  <a:srgbClr val="006EC0"/>
                </a:solidFill>
                <a:latin typeface="Calibri"/>
                <a:cs typeface="Calibri"/>
              </a:rPr>
              <a:t> </a:t>
            </a:r>
            <a:r>
              <a:rPr sz="2750" spc="-20" dirty="0">
                <a:solidFill>
                  <a:srgbClr val="006EC0"/>
                </a:solidFill>
                <a:latin typeface="Calibri"/>
                <a:cs typeface="Calibri"/>
              </a:rPr>
              <a:t>this</a:t>
            </a:r>
            <a:r>
              <a:rPr sz="2750" spc="70" dirty="0">
                <a:solidFill>
                  <a:srgbClr val="006EC0"/>
                </a:solidFill>
                <a:latin typeface="Calibri"/>
                <a:cs typeface="Calibri"/>
              </a:rPr>
              <a:t> </a:t>
            </a:r>
            <a:r>
              <a:rPr sz="2750" spc="-85" dirty="0">
                <a:solidFill>
                  <a:srgbClr val="006EC0"/>
                </a:solidFill>
                <a:latin typeface="Calibri"/>
                <a:cs typeface="Calibri"/>
              </a:rPr>
              <a:t>year,</a:t>
            </a:r>
            <a:r>
              <a:rPr sz="2750" spc="-25" dirty="0">
                <a:solidFill>
                  <a:srgbClr val="006EC0"/>
                </a:solidFill>
                <a:latin typeface="Calibri"/>
                <a:cs typeface="Calibri"/>
              </a:rPr>
              <a:t> </a:t>
            </a:r>
            <a:r>
              <a:rPr sz="2750" spc="-15" dirty="0">
                <a:solidFill>
                  <a:srgbClr val="006EC0"/>
                </a:solidFill>
                <a:latin typeface="Calibri"/>
                <a:cs typeface="Calibri"/>
              </a:rPr>
              <a:t>but</a:t>
            </a:r>
            <a:r>
              <a:rPr sz="2750" spc="110" dirty="0">
                <a:solidFill>
                  <a:srgbClr val="006EC0"/>
                </a:solidFill>
                <a:latin typeface="Calibri"/>
                <a:cs typeface="Calibri"/>
              </a:rPr>
              <a:t> </a:t>
            </a:r>
            <a:r>
              <a:rPr sz="2750" spc="-50" dirty="0">
                <a:solidFill>
                  <a:srgbClr val="006EC0"/>
                </a:solidFill>
                <a:latin typeface="Calibri"/>
                <a:cs typeface="Calibri"/>
              </a:rPr>
              <a:t>ranked </a:t>
            </a:r>
            <a:r>
              <a:rPr sz="2750" spc="-45" dirty="0">
                <a:solidFill>
                  <a:srgbClr val="006EC0"/>
                </a:solidFill>
                <a:latin typeface="Calibri"/>
                <a:cs typeface="Calibri"/>
              </a:rPr>
              <a:t> </a:t>
            </a:r>
            <a:r>
              <a:rPr sz="2750" spc="-5" dirty="0">
                <a:solidFill>
                  <a:srgbClr val="006EC0"/>
                </a:solidFill>
                <a:latin typeface="Calibri"/>
                <a:cs typeface="Calibri"/>
              </a:rPr>
              <a:t>only</a:t>
            </a:r>
            <a:r>
              <a:rPr sz="2750" spc="60" dirty="0">
                <a:solidFill>
                  <a:srgbClr val="006EC0"/>
                </a:solidFill>
                <a:latin typeface="Calibri"/>
                <a:cs typeface="Calibri"/>
              </a:rPr>
              <a:t> </a:t>
            </a:r>
            <a:r>
              <a:rPr sz="2750" spc="-5" dirty="0">
                <a:solidFill>
                  <a:srgbClr val="006EC0"/>
                </a:solidFill>
                <a:latin typeface="Calibri"/>
                <a:cs typeface="Calibri"/>
              </a:rPr>
              <a:t>4th</a:t>
            </a:r>
            <a:r>
              <a:rPr sz="2750" spc="100" dirty="0">
                <a:solidFill>
                  <a:srgbClr val="006EC0"/>
                </a:solidFill>
                <a:latin typeface="Calibri"/>
                <a:cs typeface="Calibri"/>
              </a:rPr>
              <a:t> </a:t>
            </a:r>
            <a:r>
              <a:rPr sz="2750" spc="-5" dirty="0">
                <a:solidFill>
                  <a:srgbClr val="006EC0"/>
                </a:solidFill>
                <a:latin typeface="Calibri"/>
                <a:cs typeface="Calibri"/>
              </a:rPr>
              <a:t>most</a:t>
            </a:r>
            <a:r>
              <a:rPr sz="2750" spc="55" dirty="0">
                <a:solidFill>
                  <a:srgbClr val="006EC0"/>
                </a:solidFill>
                <a:latin typeface="Calibri"/>
                <a:cs typeface="Calibri"/>
              </a:rPr>
              <a:t> </a:t>
            </a:r>
            <a:r>
              <a:rPr sz="2750" spc="-10" dirty="0">
                <a:solidFill>
                  <a:srgbClr val="006EC0"/>
                </a:solidFill>
                <a:latin typeface="Calibri"/>
                <a:cs typeface="Calibri"/>
              </a:rPr>
              <a:t>popular</a:t>
            </a:r>
            <a:r>
              <a:rPr sz="2750" spc="110" dirty="0">
                <a:solidFill>
                  <a:srgbClr val="006EC0"/>
                </a:solidFill>
                <a:latin typeface="Calibri"/>
                <a:cs typeface="Calibri"/>
              </a:rPr>
              <a:t> </a:t>
            </a:r>
            <a:r>
              <a:rPr sz="2750" spc="-30" dirty="0">
                <a:solidFill>
                  <a:srgbClr val="006EC0"/>
                </a:solidFill>
                <a:latin typeface="Calibri"/>
                <a:cs typeface="Calibri"/>
              </a:rPr>
              <a:t>next</a:t>
            </a:r>
            <a:r>
              <a:rPr sz="2750" spc="105" dirty="0">
                <a:solidFill>
                  <a:srgbClr val="006EC0"/>
                </a:solidFill>
                <a:latin typeface="Calibri"/>
                <a:cs typeface="Calibri"/>
              </a:rPr>
              <a:t> </a:t>
            </a:r>
            <a:r>
              <a:rPr sz="2750" spc="-10" dirty="0">
                <a:solidFill>
                  <a:srgbClr val="006EC0"/>
                </a:solidFill>
                <a:latin typeface="Calibri"/>
                <a:cs typeface="Calibri"/>
              </a:rPr>
              <a:t>year</a:t>
            </a:r>
            <a:endParaRPr sz="2750">
              <a:latin typeface="Calibri"/>
              <a:cs typeface="Calibri"/>
            </a:endParaRPr>
          </a:p>
          <a:p>
            <a:pPr marL="241300" marR="149860" indent="-228600">
              <a:lnSpc>
                <a:spcPts val="3000"/>
              </a:lnSpc>
              <a:spcBef>
                <a:spcPts val="1155"/>
              </a:spcBef>
              <a:buFont typeface="Arial MT"/>
              <a:buChar char="•"/>
              <a:tabLst>
                <a:tab pos="241300" algn="l"/>
              </a:tabLst>
            </a:pPr>
            <a:r>
              <a:rPr sz="2750" spc="-30" dirty="0">
                <a:solidFill>
                  <a:srgbClr val="006EC0"/>
                </a:solidFill>
                <a:latin typeface="Calibri"/>
                <a:cs typeface="Calibri"/>
              </a:rPr>
              <a:t>PostgreSQL</a:t>
            </a:r>
            <a:r>
              <a:rPr sz="2750" spc="160" dirty="0">
                <a:solidFill>
                  <a:srgbClr val="006EC0"/>
                </a:solidFill>
                <a:latin typeface="Calibri"/>
                <a:cs typeface="Calibri"/>
              </a:rPr>
              <a:t> </a:t>
            </a:r>
            <a:r>
              <a:rPr sz="2750" spc="-5" dirty="0">
                <a:solidFill>
                  <a:srgbClr val="006EC0"/>
                </a:solidFill>
                <a:latin typeface="Calibri"/>
                <a:cs typeface="Calibri"/>
              </a:rPr>
              <a:t>is</a:t>
            </a:r>
            <a:r>
              <a:rPr sz="2750" spc="30" dirty="0">
                <a:solidFill>
                  <a:srgbClr val="006EC0"/>
                </a:solidFill>
                <a:latin typeface="Calibri"/>
                <a:cs typeface="Calibri"/>
              </a:rPr>
              <a:t> </a:t>
            </a:r>
            <a:r>
              <a:rPr sz="2750" spc="-10" dirty="0">
                <a:solidFill>
                  <a:srgbClr val="006EC0"/>
                </a:solidFill>
                <a:latin typeface="Calibri"/>
                <a:cs typeface="Calibri"/>
              </a:rPr>
              <a:t>the</a:t>
            </a:r>
            <a:r>
              <a:rPr sz="2750" spc="70" dirty="0">
                <a:solidFill>
                  <a:srgbClr val="006EC0"/>
                </a:solidFill>
                <a:latin typeface="Calibri"/>
                <a:cs typeface="Calibri"/>
              </a:rPr>
              <a:t> </a:t>
            </a:r>
            <a:r>
              <a:rPr sz="2750" dirty="0">
                <a:solidFill>
                  <a:srgbClr val="006EC0"/>
                </a:solidFill>
                <a:latin typeface="Calibri"/>
                <a:cs typeface="Calibri"/>
              </a:rPr>
              <a:t>top</a:t>
            </a:r>
            <a:r>
              <a:rPr sz="2750" spc="15" dirty="0">
                <a:solidFill>
                  <a:srgbClr val="006EC0"/>
                </a:solidFill>
                <a:latin typeface="Calibri"/>
                <a:cs typeface="Calibri"/>
              </a:rPr>
              <a:t> </a:t>
            </a:r>
            <a:r>
              <a:rPr sz="2750" spc="-10" dirty="0">
                <a:solidFill>
                  <a:srgbClr val="006EC0"/>
                </a:solidFill>
                <a:latin typeface="Calibri"/>
                <a:cs typeface="Calibri"/>
              </a:rPr>
              <a:t>Database </a:t>
            </a:r>
            <a:r>
              <a:rPr sz="2750" spc="-610" dirty="0">
                <a:solidFill>
                  <a:srgbClr val="006EC0"/>
                </a:solidFill>
                <a:latin typeface="Calibri"/>
                <a:cs typeface="Calibri"/>
              </a:rPr>
              <a:t> </a:t>
            </a:r>
            <a:r>
              <a:rPr sz="2750" spc="-20" dirty="0">
                <a:solidFill>
                  <a:srgbClr val="006EC0"/>
                </a:solidFill>
                <a:latin typeface="Calibri"/>
                <a:cs typeface="Calibri"/>
              </a:rPr>
              <a:t>to</a:t>
            </a:r>
            <a:r>
              <a:rPr sz="2750" spc="-15" dirty="0">
                <a:solidFill>
                  <a:srgbClr val="006EC0"/>
                </a:solidFill>
                <a:latin typeface="Calibri"/>
                <a:cs typeface="Calibri"/>
              </a:rPr>
              <a:t> </a:t>
            </a:r>
            <a:r>
              <a:rPr sz="2750" spc="-5" dirty="0">
                <a:solidFill>
                  <a:srgbClr val="006EC0"/>
                </a:solidFill>
                <a:latin typeface="Calibri"/>
                <a:cs typeface="Calibri"/>
              </a:rPr>
              <a:t>learn</a:t>
            </a:r>
            <a:r>
              <a:rPr sz="2750" spc="60" dirty="0">
                <a:solidFill>
                  <a:srgbClr val="006EC0"/>
                </a:solidFill>
                <a:latin typeface="Calibri"/>
                <a:cs typeface="Calibri"/>
              </a:rPr>
              <a:t> </a:t>
            </a:r>
            <a:r>
              <a:rPr sz="2750" spc="-30" dirty="0">
                <a:solidFill>
                  <a:srgbClr val="006EC0"/>
                </a:solidFill>
                <a:latin typeface="Calibri"/>
                <a:cs typeface="Calibri"/>
              </a:rPr>
              <a:t>next</a:t>
            </a:r>
            <a:r>
              <a:rPr sz="2750" spc="120" dirty="0">
                <a:solidFill>
                  <a:srgbClr val="006EC0"/>
                </a:solidFill>
                <a:latin typeface="Calibri"/>
                <a:cs typeface="Calibri"/>
              </a:rPr>
              <a:t> </a:t>
            </a:r>
            <a:r>
              <a:rPr sz="2750" spc="-10" dirty="0">
                <a:solidFill>
                  <a:srgbClr val="006EC0"/>
                </a:solidFill>
                <a:latin typeface="Calibri"/>
                <a:cs typeface="Calibri"/>
              </a:rPr>
              <a:t>year</a:t>
            </a:r>
            <a:endParaRPr sz="2750">
              <a:latin typeface="Calibri"/>
              <a:cs typeface="Calibri"/>
            </a:endParaRPr>
          </a:p>
          <a:p>
            <a:pPr marL="241300" marR="205104" indent="-228600">
              <a:lnSpc>
                <a:spcPts val="3000"/>
              </a:lnSpc>
              <a:spcBef>
                <a:spcPts val="1105"/>
              </a:spcBef>
              <a:buFont typeface="Arial MT"/>
              <a:buChar char="•"/>
              <a:tabLst>
                <a:tab pos="241300" algn="l"/>
              </a:tabLst>
            </a:pPr>
            <a:r>
              <a:rPr sz="2750" spc="-10" dirty="0">
                <a:solidFill>
                  <a:srgbClr val="006EC0"/>
                </a:solidFill>
                <a:latin typeface="Calibri"/>
                <a:cs typeface="Calibri"/>
              </a:rPr>
              <a:t>SQLi</a:t>
            </a:r>
            <a:r>
              <a:rPr sz="2750" spc="-30" dirty="0">
                <a:solidFill>
                  <a:srgbClr val="006EC0"/>
                </a:solidFill>
                <a:latin typeface="Calibri"/>
                <a:cs typeface="Calibri"/>
              </a:rPr>
              <a:t>t</a:t>
            </a:r>
            <a:r>
              <a:rPr sz="2750" spc="-5" dirty="0">
                <a:solidFill>
                  <a:srgbClr val="006EC0"/>
                </a:solidFill>
                <a:latin typeface="Calibri"/>
                <a:cs typeface="Calibri"/>
              </a:rPr>
              <a:t>e</a:t>
            </a:r>
            <a:r>
              <a:rPr sz="2750" spc="80" dirty="0">
                <a:solidFill>
                  <a:srgbClr val="006EC0"/>
                </a:solidFill>
                <a:latin typeface="Calibri"/>
                <a:cs typeface="Calibri"/>
              </a:rPr>
              <a:t> </a:t>
            </a:r>
            <a:r>
              <a:rPr sz="2750" spc="-40" dirty="0">
                <a:solidFill>
                  <a:srgbClr val="006EC0"/>
                </a:solidFill>
                <a:latin typeface="Calibri"/>
                <a:cs typeface="Calibri"/>
              </a:rPr>
              <a:t>w</a:t>
            </a:r>
            <a:r>
              <a:rPr sz="2750" spc="-5" dirty="0">
                <a:solidFill>
                  <a:srgbClr val="006EC0"/>
                </a:solidFill>
                <a:latin typeface="Calibri"/>
                <a:cs typeface="Calibri"/>
              </a:rPr>
              <a:t>as</a:t>
            </a:r>
            <a:r>
              <a:rPr sz="2750" spc="10" dirty="0">
                <a:solidFill>
                  <a:srgbClr val="006EC0"/>
                </a:solidFill>
                <a:latin typeface="Calibri"/>
                <a:cs typeface="Calibri"/>
              </a:rPr>
              <a:t> </a:t>
            </a:r>
            <a:r>
              <a:rPr sz="2750" spc="-10" dirty="0">
                <a:solidFill>
                  <a:srgbClr val="006EC0"/>
                </a:solidFill>
                <a:latin typeface="Calibri"/>
                <a:cs typeface="Calibri"/>
              </a:rPr>
              <a:t>#</a:t>
            </a:r>
            <a:r>
              <a:rPr sz="2750" spc="-5" dirty="0">
                <a:solidFill>
                  <a:srgbClr val="006EC0"/>
                </a:solidFill>
                <a:latin typeface="Calibri"/>
                <a:cs typeface="Calibri"/>
              </a:rPr>
              <a:t>2</a:t>
            </a:r>
            <a:r>
              <a:rPr sz="2750" spc="75" dirty="0">
                <a:solidFill>
                  <a:srgbClr val="006EC0"/>
                </a:solidFill>
                <a:latin typeface="Calibri"/>
                <a:cs typeface="Calibri"/>
              </a:rPr>
              <a:t> </a:t>
            </a:r>
            <a:r>
              <a:rPr sz="2750" spc="-25" dirty="0">
                <a:solidFill>
                  <a:srgbClr val="006EC0"/>
                </a:solidFill>
                <a:latin typeface="Calibri"/>
                <a:cs typeface="Calibri"/>
              </a:rPr>
              <a:t>t</a:t>
            </a:r>
            <a:r>
              <a:rPr sz="2750" spc="-35" dirty="0">
                <a:solidFill>
                  <a:srgbClr val="006EC0"/>
                </a:solidFill>
                <a:latin typeface="Calibri"/>
                <a:cs typeface="Calibri"/>
              </a:rPr>
              <a:t>h</a:t>
            </a:r>
            <a:r>
              <a:rPr sz="2750" spc="-25" dirty="0">
                <a:solidFill>
                  <a:srgbClr val="006EC0"/>
                </a:solidFill>
                <a:latin typeface="Calibri"/>
                <a:cs typeface="Calibri"/>
              </a:rPr>
              <a:t>i</a:t>
            </a:r>
            <a:r>
              <a:rPr sz="2750" spc="-5" dirty="0">
                <a:solidFill>
                  <a:srgbClr val="006EC0"/>
                </a:solidFill>
                <a:latin typeface="Calibri"/>
                <a:cs typeface="Calibri"/>
              </a:rPr>
              <a:t>s</a:t>
            </a:r>
            <a:r>
              <a:rPr sz="2750" spc="150" dirty="0">
                <a:solidFill>
                  <a:srgbClr val="006EC0"/>
                </a:solidFill>
                <a:latin typeface="Calibri"/>
                <a:cs typeface="Calibri"/>
              </a:rPr>
              <a:t> </a:t>
            </a:r>
            <a:r>
              <a:rPr sz="2750" spc="-75" dirty="0">
                <a:solidFill>
                  <a:srgbClr val="006EC0"/>
                </a:solidFill>
                <a:latin typeface="Calibri"/>
                <a:cs typeface="Calibri"/>
              </a:rPr>
              <a:t>y</a:t>
            </a:r>
            <a:r>
              <a:rPr sz="2750" spc="-40" dirty="0">
                <a:solidFill>
                  <a:srgbClr val="006EC0"/>
                </a:solidFill>
                <a:latin typeface="Calibri"/>
                <a:cs typeface="Calibri"/>
              </a:rPr>
              <a:t>ea</a:t>
            </a:r>
            <a:r>
              <a:rPr sz="2750" spc="-280" dirty="0">
                <a:solidFill>
                  <a:srgbClr val="006EC0"/>
                </a:solidFill>
                <a:latin typeface="Calibri"/>
                <a:cs typeface="Calibri"/>
              </a:rPr>
              <a:t>r</a:t>
            </a:r>
            <a:r>
              <a:rPr sz="2750" spc="-5" dirty="0">
                <a:solidFill>
                  <a:srgbClr val="006EC0"/>
                </a:solidFill>
                <a:latin typeface="Calibri"/>
                <a:cs typeface="Calibri"/>
              </a:rPr>
              <a:t>,</a:t>
            </a:r>
            <a:r>
              <a:rPr sz="2750" spc="-75" dirty="0">
                <a:solidFill>
                  <a:srgbClr val="006EC0"/>
                </a:solidFill>
                <a:latin typeface="Calibri"/>
                <a:cs typeface="Calibri"/>
              </a:rPr>
              <a:t> </a:t>
            </a:r>
            <a:r>
              <a:rPr sz="2750" spc="-25" dirty="0">
                <a:solidFill>
                  <a:srgbClr val="006EC0"/>
                </a:solidFill>
                <a:latin typeface="Calibri"/>
                <a:cs typeface="Calibri"/>
              </a:rPr>
              <a:t>bu</a:t>
            </a:r>
            <a:r>
              <a:rPr sz="2750" spc="-5" dirty="0">
                <a:solidFill>
                  <a:srgbClr val="006EC0"/>
                </a:solidFill>
                <a:latin typeface="Calibri"/>
                <a:cs typeface="Calibri"/>
              </a:rPr>
              <a:t>t</a:t>
            </a:r>
            <a:r>
              <a:rPr sz="2750" spc="185" dirty="0">
                <a:solidFill>
                  <a:srgbClr val="006EC0"/>
                </a:solidFill>
                <a:latin typeface="Calibri"/>
                <a:cs typeface="Calibri"/>
              </a:rPr>
              <a:t> </a:t>
            </a:r>
            <a:r>
              <a:rPr sz="2750" spc="-5" dirty="0">
                <a:solidFill>
                  <a:srgbClr val="006EC0"/>
                </a:solidFill>
                <a:latin typeface="Calibri"/>
                <a:cs typeface="Calibri"/>
              </a:rPr>
              <a:t>is  </a:t>
            </a:r>
            <a:r>
              <a:rPr sz="2750" dirty="0">
                <a:solidFill>
                  <a:srgbClr val="006EC0"/>
                </a:solidFill>
                <a:latin typeface="Calibri"/>
                <a:cs typeface="Calibri"/>
              </a:rPr>
              <a:t>not</a:t>
            </a:r>
            <a:r>
              <a:rPr sz="2750" spc="10" dirty="0">
                <a:solidFill>
                  <a:srgbClr val="006EC0"/>
                </a:solidFill>
                <a:latin typeface="Calibri"/>
                <a:cs typeface="Calibri"/>
              </a:rPr>
              <a:t> </a:t>
            </a:r>
            <a:r>
              <a:rPr sz="2750" dirty="0">
                <a:solidFill>
                  <a:srgbClr val="006EC0"/>
                </a:solidFill>
                <a:latin typeface="Calibri"/>
                <a:cs typeface="Calibri"/>
              </a:rPr>
              <a:t>a</a:t>
            </a:r>
            <a:r>
              <a:rPr sz="2750" spc="60" dirty="0">
                <a:solidFill>
                  <a:srgbClr val="006EC0"/>
                </a:solidFill>
                <a:latin typeface="Calibri"/>
                <a:cs typeface="Calibri"/>
              </a:rPr>
              <a:t> </a:t>
            </a:r>
            <a:r>
              <a:rPr sz="2750" dirty="0">
                <a:solidFill>
                  <a:srgbClr val="006EC0"/>
                </a:solidFill>
                <a:latin typeface="Calibri"/>
                <a:cs typeface="Calibri"/>
              </a:rPr>
              <a:t>top</a:t>
            </a:r>
            <a:r>
              <a:rPr sz="2750" spc="5" dirty="0">
                <a:solidFill>
                  <a:srgbClr val="006EC0"/>
                </a:solidFill>
                <a:latin typeface="Calibri"/>
                <a:cs typeface="Calibri"/>
              </a:rPr>
              <a:t> </a:t>
            </a:r>
            <a:r>
              <a:rPr sz="2750" dirty="0">
                <a:solidFill>
                  <a:srgbClr val="006EC0"/>
                </a:solidFill>
                <a:latin typeface="Calibri"/>
                <a:cs typeface="Calibri"/>
              </a:rPr>
              <a:t>5</a:t>
            </a:r>
            <a:r>
              <a:rPr sz="2750" spc="10" dirty="0">
                <a:solidFill>
                  <a:srgbClr val="006EC0"/>
                </a:solidFill>
                <a:latin typeface="Calibri"/>
                <a:cs typeface="Calibri"/>
              </a:rPr>
              <a:t> </a:t>
            </a:r>
            <a:r>
              <a:rPr sz="2750" spc="-10" dirty="0">
                <a:solidFill>
                  <a:srgbClr val="006EC0"/>
                </a:solidFill>
                <a:latin typeface="Calibri"/>
                <a:cs typeface="Calibri"/>
              </a:rPr>
              <a:t>Database</a:t>
            </a:r>
            <a:r>
              <a:rPr sz="2750" spc="95" dirty="0">
                <a:solidFill>
                  <a:srgbClr val="006EC0"/>
                </a:solidFill>
                <a:latin typeface="Calibri"/>
                <a:cs typeface="Calibri"/>
              </a:rPr>
              <a:t> </a:t>
            </a:r>
            <a:r>
              <a:rPr sz="2750" spc="-30" dirty="0">
                <a:solidFill>
                  <a:srgbClr val="006EC0"/>
                </a:solidFill>
                <a:latin typeface="Calibri"/>
                <a:cs typeface="Calibri"/>
              </a:rPr>
              <a:t>next</a:t>
            </a:r>
            <a:r>
              <a:rPr sz="2750" spc="100" dirty="0">
                <a:solidFill>
                  <a:srgbClr val="006EC0"/>
                </a:solidFill>
                <a:latin typeface="Calibri"/>
                <a:cs typeface="Calibri"/>
              </a:rPr>
              <a:t> </a:t>
            </a:r>
            <a:r>
              <a:rPr sz="2750" spc="-10" dirty="0">
                <a:solidFill>
                  <a:srgbClr val="006EC0"/>
                </a:solidFill>
                <a:latin typeface="Calibri"/>
                <a:cs typeface="Calibri"/>
              </a:rPr>
              <a:t>year</a:t>
            </a:r>
            <a:endParaRPr sz="2750">
              <a:latin typeface="Calibri"/>
              <a:cs typeface="Calibri"/>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I</a:t>
            </a:r>
            <a:r>
              <a:rPr spc="5" dirty="0"/>
              <a:t>M</a:t>
            </a:r>
            <a:r>
              <a:rPr spc="-5" dirty="0"/>
              <a:t>P</a:t>
            </a:r>
            <a:r>
              <a:rPr spc="5" dirty="0"/>
              <a:t>LI</a:t>
            </a:r>
            <a:r>
              <a:rPr spc="-5" dirty="0"/>
              <a:t>C</a:t>
            </a:r>
            <a:r>
              <a:rPr spc="5" dirty="0"/>
              <a:t>A</a:t>
            </a:r>
            <a:r>
              <a:rPr spc="-5" dirty="0"/>
              <a:t>T</a:t>
            </a:r>
            <a:r>
              <a:rPr spc="5" dirty="0"/>
              <a:t>IO</a:t>
            </a:r>
            <a:r>
              <a:rPr spc="-5" dirty="0"/>
              <a:t>NS</a:t>
            </a:r>
          </a:p>
        </p:txBody>
      </p:sp>
      <p:graphicFrame>
        <p:nvGraphicFramePr>
          <p:cNvPr id="5" name="object 5"/>
          <p:cNvGraphicFramePr>
            <a:graphicFrameLocks noGrp="1"/>
          </p:cNvGraphicFramePr>
          <p:nvPr/>
        </p:nvGraphicFramePr>
        <p:xfrm>
          <a:off x="839597" y="329937"/>
          <a:ext cx="10521949" cy="1457460"/>
        </p:xfrm>
        <a:graphic>
          <a:graphicData uri="http://schemas.openxmlformats.org/drawingml/2006/table">
            <a:tbl>
              <a:tblPr firstRow="1" bandRow="1">
                <a:tableStyleId>{2D5ABB26-0587-4C30-8999-92F81FD0307C}</a:tableStyleId>
              </a:tblPr>
              <a:tblGrid>
                <a:gridCol w="2402840">
                  <a:extLst>
                    <a:ext uri="{9D8B030D-6E8A-4147-A177-3AD203B41FA5}">
                      <a16:colId xmlns:a16="http://schemas.microsoft.com/office/drawing/2014/main" val="20000"/>
                    </a:ext>
                  </a:extLst>
                </a:gridCol>
                <a:gridCol w="1916430">
                  <a:extLst>
                    <a:ext uri="{9D8B030D-6E8A-4147-A177-3AD203B41FA5}">
                      <a16:colId xmlns:a16="http://schemas.microsoft.com/office/drawing/2014/main" val="20001"/>
                    </a:ext>
                  </a:extLst>
                </a:gridCol>
                <a:gridCol w="3018154">
                  <a:extLst>
                    <a:ext uri="{9D8B030D-6E8A-4147-A177-3AD203B41FA5}">
                      <a16:colId xmlns:a16="http://schemas.microsoft.com/office/drawing/2014/main" val="20002"/>
                    </a:ext>
                  </a:extLst>
                </a:gridCol>
                <a:gridCol w="3184525">
                  <a:extLst>
                    <a:ext uri="{9D8B030D-6E8A-4147-A177-3AD203B41FA5}">
                      <a16:colId xmlns:a16="http://schemas.microsoft.com/office/drawing/2014/main" val="20003"/>
                    </a:ext>
                  </a:extLst>
                </a:gridCol>
              </a:tblGrid>
              <a:tr h="1037408">
                <a:tc gridSpan="2">
                  <a:txBody>
                    <a:bodyPr/>
                    <a:lstStyle/>
                    <a:p>
                      <a:pPr marL="62230">
                        <a:lnSpc>
                          <a:spcPts val="3720"/>
                        </a:lnSpc>
                      </a:pPr>
                      <a:r>
                        <a:rPr sz="3600" b="1" spc="10" dirty="0">
                          <a:solidFill>
                            <a:srgbClr val="005292"/>
                          </a:solidFill>
                          <a:latin typeface="Courier New"/>
                          <a:cs typeface="Courier New"/>
                        </a:rPr>
                        <a:t>DATABASE</a:t>
                      </a:r>
                      <a:r>
                        <a:rPr sz="3600" b="1" spc="-110" dirty="0">
                          <a:solidFill>
                            <a:srgbClr val="005292"/>
                          </a:solidFill>
                          <a:latin typeface="Courier New"/>
                          <a:cs typeface="Courier New"/>
                        </a:rPr>
                        <a:t> </a:t>
                      </a:r>
                      <a:r>
                        <a:rPr sz="3600" b="1" spc="-5" dirty="0">
                          <a:solidFill>
                            <a:srgbClr val="005292"/>
                          </a:solidFill>
                          <a:latin typeface="Courier New"/>
                          <a:cs typeface="Courier New"/>
                        </a:rPr>
                        <a:t>TRENDS</a:t>
                      </a:r>
                      <a:endParaRPr sz="3600">
                        <a:latin typeface="Courier New"/>
                        <a:cs typeface="Courier New"/>
                      </a:endParaRPr>
                    </a:p>
                  </a:txBody>
                  <a:tcPr marL="0" marR="0" marT="0" marB="0">
                    <a:lnB w="9525">
                      <a:solidFill>
                        <a:srgbClr val="4470C4"/>
                      </a:solidFill>
                      <a:prstDash val="solid"/>
                    </a:lnB>
                  </a:tcPr>
                </a:tc>
                <a:tc hMerge="1">
                  <a:txBody>
                    <a:bodyPr/>
                    <a:lstStyle/>
                    <a:p>
                      <a:endParaRPr/>
                    </a:p>
                  </a:txBody>
                  <a:tcPr marL="0" marR="0" marT="0" marB="0"/>
                </a:tc>
                <a:tc>
                  <a:txBody>
                    <a:bodyPr/>
                    <a:lstStyle/>
                    <a:p>
                      <a:pPr marR="125730" algn="r">
                        <a:lnSpc>
                          <a:spcPts val="3720"/>
                        </a:lnSpc>
                      </a:pPr>
                      <a:r>
                        <a:rPr sz="3600" b="1" dirty="0">
                          <a:solidFill>
                            <a:srgbClr val="005292"/>
                          </a:solidFill>
                          <a:latin typeface="Courier New"/>
                          <a:cs typeface="Courier New"/>
                        </a:rPr>
                        <a:t>-</a:t>
                      </a:r>
                      <a:r>
                        <a:rPr sz="3600" b="1" spc="-40" dirty="0">
                          <a:solidFill>
                            <a:srgbClr val="005292"/>
                          </a:solidFill>
                          <a:latin typeface="Courier New"/>
                          <a:cs typeface="Courier New"/>
                        </a:rPr>
                        <a:t> </a:t>
                      </a:r>
                      <a:r>
                        <a:rPr sz="3600" b="1" spc="-5" dirty="0">
                          <a:solidFill>
                            <a:srgbClr val="005292"/>
                          </a:solidFill>
                          <a:latin typeface="Courier New"/>
                          <a:cs typeface="Courier New"/>
                        </a:rPr>
                        <a:t>FINDINGS</a:t>
                      </a:r>
                      <a:endParaRPr sz="3600">
                        <a:latin typeface="Courier New"/>
                        <a:cs typeface="Courier New"/>
                      </a:endParaRPr>
                    </a:p>
                  </a:txBody>
                  <a:tcPr marL="0" marR="0" marT="0" marB="0">
                    <a:lnB w="9525">
                      <a:solidFill>
                        <a:srgbClr val="4470C4"/>
                      </a:solidFill>
                      <a:prstDash val="solid"/>
                    </a:lnB>
                  </a:tcPr>
                </a:tc>
                <a:tc>
                  <a:txBody>
                    <a:bodyPr/>
                    <a:lstStyle/>
                    <a:p>
                      <a:pPr marL="133350">
                        <a:lnSpc>
                          <a:spcPts val="3720"/>
                        </a:lnSpc>
                      </a:pPr>
                      <a:r>
                        <a:rPr sz="3600" b="1" dirty="0">
                          <a:solidFill>
                            <a:srgbClr val="005292"/>
                          </a:solidFill>
                          <a:latin typeface="Courier New"/>
                          <a:cs typeface="Courier New"/>
                        </a:rPr>
                        <a:t>&amp;</a:t>
                      </a:r>
                      <a:endParaRPr sz="3600">
                        <a:latin typeface="Courier New"/>
                        <a:cs typeface="Courier New"/>
                      </a:endParaRPr>
                    </a:p>
                  </a:txBody>
                  <a:tcPr marL="0" marR="0" marT="0" marB="0">
                    <a:lnB w="9525">
                      <a:solidFill>
                        <a:srgbClr val="4470C4"/>
                      </a:solidFill>
                      <a:prstDash val="solid"/>
                    </a:lnB>
                  </a:tcPr>
                </a:tc>
                <a:extLst>
                  <a:ext uri="{0D108BD9-81ED-4DB2-BD59-A6C34878D82A}">
                    <a16:rowId xmlns:a16="http://schemas.microsoft.com/office/drawing/2014/main" val="10000"/>
                  </a:ext>
                </a:extLst>
              </a:tr>
              <a:tr h="420052">
                <a:tc>
                  <a:txBody>
                    <a:bodyPr/>
                    <a:lstStyle/>
                    <a:p>
                      <a:pPr marL="65405">
                        <a:lnSpc>
                          <a:spcPts val="3170"/>
                        </a:lnSpc>
                      </a:pPr>
                      <a:r>
                        <a:rPr sz="2750" dirty="0">
                          <a:solidFill>
                            <a:srgbClr val="006EC0"/>
                          </a:solidFill>
                          <a:latin typeface="Calibri"/>
                          <a:cs typeface="Calibri"/>
                        </a:rPr>
                        <a:t>Findings</a:t>
                      </a:r>
                      <a:endParaRPr sz="2750">
                        <a:latin typeface="Calibri"/>
                        <a:cs typeface="Calibri"/>
                      </a:endParaRPr>
                    </a:p>
                  </a:txBody>
                  <a:tcPr marL="0" marR="0" marT="0" marB="0">
                    <a:lnT w="9525">
                      <a:solidFill>
                        <a:srgbClr val="4470C4"/>
                      </a:solidFill>
                      <a:prstDash val="solid"/>
                    </a:lnT>
                  </a:tcPr>
                </a:tc>
                <a:tc>
                  <a:txBody>
                    <a:bodyPr/>
                    <a:lstStyle/>
                    <a:p>
                      <a:pPr>
                        <a:lnSpc>
                          <a:spcPct val="100000"/>
                        </a:lnSpc>
                      </a:pPr>
                      <a:endParaRPr sz="2700">
                        <a:latin typeface="Times New Roman"/>
                        <a:cs typeface="Times New Roman"/>
                      </a:endParaRPr>
                    </a:p>
                  </a:txBody>
                  <a:tcPr marL="0" marR="0" marT="0" marB="0">
                    <a:lnT w="9525">
                      <a:solidFill>
                        <a:srgbClr val="4470C4"/>
                      </a:solidFill>
                      <a:prstDash val="solid"/>
                    </a:lnT>
                  </a:tcPr>
                </a:tc>
                <a:tc>
                  <a:txBody>
                    <a:bodyPr/>
                    <a:lstStyle/>
                    <a:p>
                      <a:pPr marR="160655" algn="r">
                        <a:lnSpc>
                          <a:spcPts val="3170"/>
                        </a:lnSpc>
                      </a:pPr>
                      <a:r>
                        <a:rPr sz="2750" spc="5" dirty="0">
                          <a:solidFill>
                            <a:srgbClr val="006EC0"/>
                          </a:solidFill>
                          <a:latin typeface="Calibri"/>
                          <a:cs typeface="Calibri"/>
                        </a:rPr>
                        <a:t>Implications</a:t>
                      </a:r>
                      <a:endParaRPr sz="2750">
                        <a:latin typeface="Calibri"/>
                        <a:cs typeface="Calibri"/>
                      </a:endParaRPr>
                    </a:p>
                  </a:txBody>
                  <a:tcPr marL="0" marR="0" marT="0" marB="0">
                    <a:lnT w="9525">
                      <a:solidFill>
                        <a:srgbClr val="4470C4"/>
                      </a:solidFill>
                      <a:prstDash val="solid"/>
                    </a:lnT>
                  </a:tcPr>
                </a:tc>
                <a:tc>
                  <a:txBody>
                    <a:bodyPr/>
                    <a:lstStyle/>
                    <a:p>
                      <a:pPr>
                        <a:lnSpc>
                          <a:spcPct val="100000"/>
                        </a:lnSpc>
                      </a:pPr>
                      <a:endParaRPr sz="2700">
                        <a:latin typeface="Times New Roman"/>
                        <a:cs typeface="Times New Roman"/>
                      </a:endParaRPr>
                    </a:p>
                  </a:txBody>
                  <a:tcPr marL="0" marR="0" marT="0" marB="0">
                    <a:lnT w="9525">
                      <a:solidFill>
                        <a:srgbClr val="4470C4"/>
                      </a:solidFill>
                      <a:prstDash val="solid"/>
                    </a:lnT>
                  </a:tcPr>
                </a:tc>
                <a:extLst>
                  <a:ext uri="{0D108BD9-81ED-4DB2-BD59-A6C34878D82A}">
                    <a16:rowId xmlns:a16="http://schemas.microsoft.com/office/drawing/2014/main" val="10001"/>
                  </a:ext>
                </a:extLst>
              </a:tr>
            </a:tbl>
          </a:graphicData>
        </a:graphic>
      </p:graphicFrame>
      <p:sp>
        <p:nvSpPr>
          <p:cNvPr id="6" name="object 6"/>
          <p:cNvSpPr txBox="1"/>
          <p:nvPr/>
        </p:nvSpPr>
        <p:spPr>
          <a:xfrm>
            <a:off x="6256146" y="2377262"/>
            <a:ext cx="4974590" cy="2616835"/>
          </a:xfrm>
          <a:prstGeom prst="rect">
            <a:avLst/>
          </a:prstGeom>
        </p:spPr>
        <p:txBody>
          <a:bodyPr vert="horz" wrap="square" lIns="0" tIns="57150" rIns="0" bIns="0" rtlCol="0">
            <a:spAutoFit/>
          </a:bodyPr>
          <a:lstStyle/>
          <a:p>
            <a:pPr marL="241300" marR="404495" indent="-228600">
              <a:lnSpc>
                <a:spcPts val="3000"/>
              </a:lnSpc>
              <a:spcBef>
                <a:spcPts val="450"/>
              </a:spcBef>
              <a:buFont typeface="Arial MT"/>
              <a:buChar char="•"/>
              <a:tabLst>
                <a:tab pos="241300" algn="l"/>
              </a:tabLst>
            </a:pPr>
            <a:r>
              <a:rPr sz="2750" spc="-5" dirty="0">
                <a:solidFill>
                  <a:srgbClr val="006EC0"/>
                </a:solidFill>
                <a:latin typeface="Calibri"/>
                <a:cs typeface="Calibri"/>
              </a:rPr>
              <a:t>Other</a:t>
            </a:r>
            <a:r>
              <a:rPr sz="2750" spc="80" dirty="0">
                <a:solidFill>
                  <a:srgbClr val="006EC0"/>
                </a:solidFill>
                <a:latin typeface="Calibri"/>
                <a:cs typeface="Calibri"/>
              </a:rPr>
              <a:t> </a:t>
            </a:r>
            <a:r>
              <a:rPr sz="2750" spc="-10" dirty="0">
                <a:solidFill>
                  <a:srgbClr val="006EC0"/>
                </a:solidFill>
                <a:latin typeface="Calibri"/>
                <a:cs typeface="Calibri"/>
              </a:rPr>
              <a:t>Databases</a:t>
            </a:r>
            <a:r>
              <a:rPr sz="2750" spc="30" dirty="0">
                <a:solidFill>
                  <a:srgbClr val="006EC0"/>
                </a:solidFill>
                <a:latin typeface="Calibri"/>
                <a:cs typeface="Calibri"/>
              </a:rPr>
              <a:t> </a:t>
            </a:r>
            <a:r>
              <a:rPr sz="2750" spc="-5" dirty="0">
                <a:solidFill>
                  <a:srgbClr val="006EC0"/>
                </a:solidFill>
                <a:latin typeface="Calibri"/>
                <a:cs typeface="Calibri"/>
              </a:rPr>
              <a:t>are</a:t>
            </a:r>
            <a:r>
              <a:rPr sz="2750" spc="-70" dirty="0">
                <a:solidFill>
                  <a:srgbClr val="006EC0"/>
                </a:solidFill>
                <a:latin typeface="Calibri"/>
                <a:cs typeface="Calibri"/>
              </a:rPr>
              <a:t> </a:t>
            </a:r>
            <a:r>
              <a:rPr sz="2750" spc="-20" dirty="0">
                <a:solidFill>
                  <a:srgbClr val="006EC0"/>
                </a:solidFill>
                <a:latin typeface="Calibri"/>
                <a:cs typeface="Calibri"/>
              </a:rPr>
              <a:t>emerging </a:t>
            </a:r>
            <a:r>
              <a:rPr sz="2750" spc="-605" dirty="0">
                <a:solidFill>
                  <a:srgbClr val="006EC0"/>
                </a:solidFill>
                <a:latin typeface="Calibri"/>
                <a:cs typeface="Calibri"/>
              </a:rPr>
              <a:t> </a:t>
            </a:r>
            <a:r>
              <a:rPr sz="2750" spc="10" dirty="0">
                <a:solidFill>
                  <a:srgbClr val="006EC0"/>
                </a:solidFill>
                <a:latin typeface="Calibri"/>
                <a:cs typeface="Calibri"/>
              </a:rPr>
              <a:t>as</a:t>
            </a:r>
            <a:r>
              <a:rPr sz="2750" dirty="0">
                <a:solidFill>
                  <a:srgbClr val="006EC0"/>
                </a:solidFill>
                <a:latin typeface="Calibri"/>
                <a:cs typeface="Calibri"/>
              </a:rPr>
              <a:t> </a:t>
            </a:r>
            <a:r>
              <a:rPr sz="2750" spc="-15" dirty="0">
                <a:solidFill>
                  <a:srgbClr val="006EC0"/>
                </a:solidFill>
                <a:latin typeface="Calibri"/>
                <a:cs typeface="Calibri"/>
              </a:rPr>
              <a:t>competitors</a:t>
            </a:r>
            <a:r>
              <a:rPr sz="2750" spc="80" dirty="0">
                <a:solidFill>
                  <a:srgbClr val="006EC0"/>
                </a:solidFill>
                <a:latin typeface="Calibri"/>
                <a:cs typeface="Calibri"/>
              </a:rPr>
              <a:t> </a:t>
            </a:r>
            <a:r>
              <a:rPr sz="2750" spc="-15" dirty="0">
                <a:solidFill>
                  <a:srgbClr val="006EC0"/>
                </a:solidFill>
                <a:latin typeface="Calibri"/>
                <a:cs typeface="Calibri"/>
              </a:rPr>
              <a:t>to</a:t>
            </a:r>
            <a:r>
              <a:rPr sz="2750" spc="65" dirty="0">
                <a:solidFill>
                  <a:srgbClr val="006EC0"/>
                </a:solidFill>
                <a:latin typeface="Calibri"/>
                <a:cs typeface="Calibri"/>
              </a:rPr>
              <a:t> </a:t>
            </a:r>
            <a:r>
              <a:rPr sz="2750" dirty="0">
                <a:solidFill>
                  <a:srgbClr val="006EC0"/>
                </a:solidFill>
                <a:latin typeface="Calibri"/>
                <a:cs typeface="Calibri"/>
              </a:rPr>
              <a:t>MySQL</a:t>
            </a:r>
            <a:endParaRPr sz="2750">
              <a:latin typeface="Calibri"/>
              <a:cs typeface="Calibri"/>
            </a:endParaRPr>
          </a:p>
          <a:p>
            <a:pPr marL="241300" marR="100330" indent="-228600">
              <a:lnSpc>
                <a:spcPct val="91000"/>
              </a:lnSpc>
              <a:spcBef>
                <a:spcPts val="1040"/>
              </a:spcBef>
              <a:buFont typeface="Arial MT"/>
              <a:buChar char="•"/>
              <a:tabLst>
                <a:tab pos="241300" algn="l"/>
              </a:tabLst>
            </a:pPr>
            <a:r>
              <a:rPr sz="2750" spc="-30" dirty="0">
                <a:solidFill>
                  <a:srgbClr val="006EC0"/>
                </a:solidFill>
                <a:latin typeface="Calibri"/>
                <a:cs typeface="Calibri"/>
              </a:rPr>
              <a:t>PostgreSQL </a:t>
            </a:r>
            <a:r>
              <a:rPr sz="2750" spc="-5" dirty="0">
                <a:solidFill>
                  <a:srgbClr val="006EC0"/>
                </a:solidFill>
                <a:latin typeface="Calibri"/>
                <a:cs typeface="Calibri"/>
              </a:rPr>
              <a:t>is </a:t>
            </a:r>
            <a:r>
              <a:rPr sz="2750" spc="-25" dirty="0">
                <a:solidFill>
                  <a:srgbClr val="006EC0"/>
                </a:solidFill>
                <a:latin typeface="Calibri"/>
                <a:cs typeface="Calibri"/>
              </a:rPr>
              <a:t>vastly </a:t>
            </a:r>
            <a:r>
              <a:rPr sz="2750" spc="-10" dirty="0">
                <a:solidFill>
                  <a:srgbClr val="006EC0"/>
                </a:solidFill>
                <a:latin typeface="Calibri"/>
                <a:cs typeface="Calibri"/>
              </a:rPr>
              <a:t>popular </a:t>
            </a:r>
            <a:r>
              <a:rPr sz="2750" spc="-30" dirty="0">
                <a:solidFill>
                  <a:srgbClr val="006EC0"/>
                </a:solidFill>
                <a:latin typeface="Calibri"/>
                <a:cs typeface="Calibri"/>
              </a:rPr>
              <a:t>next </a:t>
            </a:r>
            <a:r>
              <a:rPr sz="2750" spc="-610" dirty="0">
                <a:solidFill>
                  <a:srgbClr val="006EC0"/>
                </a:solidFill>
                <a:latin typeface="Calibri"/>
                <a:cs typeface="Calibri"/>
              </a:rPr>
              <a:t> </a:t>
            </a:r>
            <a:r>
              <a:rPr sz="2750" spc="-5" dirty="0">
                <a:solidFill>
                  <a:srgbClr val="006EC0"/>
                </a:solidFill>
                <a:latin typeface="Calibri"/>
                <a:cs typeface="Calibri"/>
              </a:rPr>
              <a:t>year</a:t>
            </a:r>
            <a:r>
              <a:rPr sz="2750" spc="15" dirty="0">
                <a:solidFill>
                  <a:srgbClr val="006EC0"/>
                </a:solidFill>
                <a:latin typeface="Calibri"/>
                <a:cs typeface="Calibri"/>
              </a:rPr>
              <a:t> </a:t>
            </a:r>
            <a:r>
              <a:rPr sz="2750" spc="-5" dirty="0">
                <a:solidFill>
                  <a:srgbClr val="006EC0"/>
                </a:solidFill>
                <a:latin typeface="Calibri"/>
                <a:cs typeface="Calibri"/>
              </a:rPr>
              <a:t>and</a:t>
            </a:r>
            <a:r>
              <a:rPr sz="2750" spc="30" dirty="0">
                <a:solidFill>
                  <a:srgbClr val="006EC0"/>
                </a:solidFill>
                <a:latin typeface="Calibri"/>
                <a:cs typeface="Calibri"/>
              </a:rPr>
              <a:t> </a:t>
            </a:r>
            <a:r>
              <a:rPr sz="2750" spc="-15" dirty="0">
                <a:solidFill>
                  <a:srgbClr val="006EC0"/>
                </a:solidFill>
                <a:latin typeface="Calibri"/>
                <a:cs typeface="Calibri"/>
              </a:rPr>
              <a:t>we</a:t>
            </a:r>
            <a:r>
              <a:rPr sz="2750" spc="-35" dirty="0">
                <a:solidFill>
                  <a:srgbClr val="006EC0"/>
                </a:solidFill>
                <a:latin typeface="Calibri"/>
                <a:cs typeface="Calibri"/>
              </a:rPr>
              <a:t> </a:t>
            </a:r>
            <a:r>
              <a:rPr sz="2750" spc="-15" dirty="0">
                <a:solidFill>
                  <a:srgbClr val="006EC0"/>
                </a:solidFill>
                <a:latin typeface="Calibri"/>
                <a:cs typeface="Calibri"/>
              </a:rPr>
              <a:t>should</a:t>
            </a:r>
            <a:r>
              <a:rPr sz="2750" dirty="0">
                <a:solidFill>
                  <a:srgbClr val="006EC0"/>
                </a:solidFill>
                <a:latin typeface="Calibri"/>
                <a:cs typeface="Calibri"/>
              </a:rPr>
              <a:t> monitor</a:t>
            </a:r>
            <a:r>
              <a:rPr sz="2750" spc="25" dirty="0">
                <a:solidFill>
                  <a:srgbClr val="006EC0"/>
                </a:solidFill>
                <a:latin typeface="Calibri"/>
                <a:cs typeface="Calibri"/>
              </a:rPr>
              <a:t> </a:t>
            </a:r>
            <a:r>
              <a:rPr sz="2750" spc="-15" dirty="0">
                <a:solidFill>
                  <a:srgbClr val="006EC0"/>
                </a:solidFill>
                <a:latin typeface="Calibri"/>
                <a:cs typeface="Calibri"/>
              </a:rPr>
              <a:t>it </a:t>
            </a:r>
            <a:r>
              <a:rPr sz="2750" spc="-10" dirty="0">
                <a:solidFill>
                  <a:srgbClr val="006EC0"/>
                </a:solidFill>
                <a:latin typeface="Calibri"/>
                <a:cs typeface="Calibri"/>
              </a:rPr>
              <a:t> closely</a:t>
            </a:r>
            <a:endParaRPr sz="2750">
              <a:latin typeface="Calibri"/>
              <a:cs typeface="Calibri"/>
            </a:endParaRPr>
          </a:p>
          <a:p>
            <a:pPr marL="241300" indent="-228600">
              <a:lnSpc>
                <a:spcPct val="100000"/>
              </a:lnSpc>
              <a:spcBef>
                <a:spcPts val="710"/>
              </a:spcBef>
              <a:buFont typeface="Arial MT"/>
              <a:buChar char="•"/>
              <a:tabLst>
                <a:tab pos="241300" algn="l"/>
              </a:tabLst>
            </a:pPr>
            <a:r>
              <a:rPr sz="2750" spc="-10" dirty="0">
                <a:solidFill>
                  <a:srgbClr val="006EC0"/>
                </a:solidFill>
                <a:latin typeface="Calibri"/>
                <a:cs typeface="Calibri"/>
              </a:rPr>
              <a:t>SQLite</a:t>
            </a:r>
            <a:r>
              <a:rPr sz="2750" spc="75" dirty="0">
                <a:solidFill>
                  <a:srgbClr val="006EC0"/>
                </a:solidFill>
                <a:latin typeface="Calibri"/>
                <a:cs typeface="Calibri"/>
              </a:rPr>
              <a:t> </a:t>
            </a:r>
            <a:r>
              <a:rPr sz="2750" spc="-10" dirty="0">
                <a:solidFill>
                  <a:srgbClr val="006EC0"/>
                </a:solidFill>
                <a:latin typeface="Calibri"/>
                <a:cs typeface="Calibri"/>
              </a:rPr>
              <a:t>is</a:t>
            </a:r>
            <a:r>
              <a:rPr sz="2750" spc="-30" dirty="0">
                <a:solidFill>
                  <a:srgbClr val="006EC0"/>
                </a:solidFill>
                <a:latin typeface="Calibri"/>
                <a:cs typeface="Calibri"/>
              </a:rPr>
              <a:t> </a:t>
            </a:r>
            <a:r>
              <a:rPr sz="2750" dirty="0">
                <a:solidFill>
                  <a:srgbClr val="006EC0"/>
                </a:solidFill>
                <a:latin typeface="Calibri"/>
                <a:cs typeface="Calibri"/>
              </a:rPr>
              <a:t>not</a:t>
            </a:r>
            <a:r>
              <a:rPr sz="2750" spc="120" dirty="0">
                <a:solidFill>
                  <a:srgbClr val="006EC0"/>
                </a:solidFill>
                <a:latin typeface="Calibri"/>
                <a:cs typeface="Calibri"/>
              </a:rPr>
              <a:t> </a:t>
            </a:r>
            <a:r>
              <a:rPr sz="2750" spc="10" dirty="0">
                <a:solidFill>
                  <a:srgbClr val="006EC0"/>
                </a:solidFill>
                <a:latin typeface="Calibri"/>
                <a:cs typeface="Calibri"/>
              </a:rPr>
              <a:t>as</a:t>
            </a:r>
            <a:r>
              <a:rPr sz="2750" spc="15" dirty="0">
                <a:solidFill>
                  <a:srgbClr val="006EC0"/>
                </a:solidFill>
                <a:latin typeface="Calibri"/>
                <a:cs typeface="Calibri"/>
              </a:rPr>
              <a:t> </a:t>
            </a:r>
            <a:r>
              <a:rPr sz="2750" spc="-10" dirty="0">
                <a:solidFill>
                  <a:srgbClr val="006EC0"/>
                </a:solidFill>
                <a:latin typeface="Calibri"/>
                <a:cs typeface="Calibri"/>
              </a:rPr>
              <a:t>popular</a:t>
            </a:r>
            <a:r>
              <a:rPr sz="2750" spc="114" dirty="0">
                <a:solidFill>
                  <a:srgbClr val="006EC0"/>
                </a:solidFill>
                <a:latin typeface="Calibri"/>
                <a:cs typeface="Calibri"/>
              </a:rPr>
              <a:t> </a:t>
            </a:r>
            <a:r>
              <a:rPr sz="2750" spc="-10" dirty="0">
                <a:solidFill>
                  <a:srgbClr val="006EC0"/>
                </a:solidFill>
                <a:latin typeface="Calibri"/>
                <a:cs typeface="Calibri"/>
              </a:rPr>
              <a:t>anymore</a:t>
            </a:r>
            <a:endParaRPr sz="275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00532"/>
            <a:ext cx="2769235" cy="628015"/>
          </a:xfrm>
          <a:prstGeom prst="rect">
            <a:avLst/>
          </a:prstGeom>
        </p:spPr>
        <p:txBody>
          <a:bodyPr vert="horz" wrap="square" lIns="0" tIns="12700" rIns="0" bIns="0" rtlCol="0">
            <a:spAutoFit/>
          </a:bodyPr>
          <a:lstStyle/>
          <a:p>
            <a:pPr marL="12700">
              <a:lnSpc>
                <a:spcPct val="100000"/>
              </a:lnSpc>
              <a:spcBef>
                <a:spcPts val="100"/>
              </a:spcBef>
            </a:pPr>
            <a:r>
              <a:rPr sz="3950" spc="25" dirty="0"/>
              <a:t>DASHBOARD</a:t>
            </a:r>
            <a:endParaRPr sz="3950"/>
          </a:p>
        </p:txBody>
      </p:sp>
      <p:sp>
        <p:nvSpPr>
          <p:cNvPr id="3" name="object 3"/>
          <p:cNvSpPr txBox="1"/>
          <p:nvPr/>
        </p:nvSpPr>
        <p:spPr>
          <a:xfrm>
            <a:off x="4367276" y="3125850"/>
            <a:ext cx="6829425" cy="1558925"/>
          </a:xfrm>
          <a:prstGeom prst="rect">
            <a:avLst/>
          </a:prstGeom>
        </p:spPr>
        <p:txBody>
          <a:bodyPr vert="horz" wrap="square" lIns="0" tIns="41275" rIns="0" bIns="0" rtlCol="0">
            <a:spAutoFit/>
          </a:bodyPr>
          <a:lstStyle/>
          <a:p>
            <a:pPr marL="12700" marR="160020">
              <a:lnSpc>
                <a:spcPts val="2400"/>
              </a:lnSpc>
              <a:spcBef>
                <a:spcPts val="325"/>
              </a:spcBef>
            </a:pPr>
            <a:r>
              <a:rPr sz="2150" spc="-10" dirty="0">
                <a:solidFill>
                  <a:srgbClr val="006EC0"/>
                </a:solidFill>
                <a:latin typeface="Calibri"/>
                <a:cs typeface="Calibri"/>
              </a:rPr>
              <a:t>https://dataplatform.cloud.ibm.com/dashboards/7e3eaf81- </a:t>
            </a:r>
            <a:r>
              <a:rPr sz="2150" spc="-475" dirty="0">
                <a:solidFill>
                  <a:srgbClr val="006EC0"/>
                </a:solidFill>
                <a:latin typeface="Calibri"/>
                <a:cs typeface="Calibri"/>
              </a:rPr>
              <a:t> </a:t>
            </a:r>
            <a:r>
              <a:rPr sz="2150" spc="15" dirty="0">
                <a:solidFill>
                  <a:srgbClr val="006EC0"/>
                </a:solidFill>
                <a:latin typeface="Calibri"/>
                <a:cs typeface="Calibri"/>
              </a:rPr>
              <a:t>9959-4e91-89ac-</a:t>
            </a:r>
            <a:endParaRPr sz="2150">
              <a:latin typeface="Calibri"/>
              <a:cs typeface="Calibri"/>
            </a:endParaRPr>
          </a:p>
          <a:p>
            <a:pPr marL="12700">
              <a:lnSpc>
                <a:spcPts val="2070"/>
              </a:lnSpc>
            </a:pPr>
            <a:r>
              <a:rPr sz="2150" spc="5" dirty="0">
                <a:solidFill>
                  <a:srgbClr val="006EC0"/>
                </a:solidFill>
                <a:latin typeface="Calibri"/>
                <a:cs typeface="Calibri"/>
              </a:rPr>
              <a:t>b06a57263937/view/0617e3776ebd75c154f7c8e407ca7d02</a:t>
            </a:r>
            <a:endParaRPr sz="2150">
              <a:latin typeface="Calibri"/>
              <a:cs typeface="Calibri"/>
            </a:endParaRPr>
          </a:p>
          <a:p>
            <a:pPr marL="12700">
              <a:lnSpc>
                <a:spcPts val="2435"/>
              </a:lnSpc>
            </a:pPr>
            <a:r>
              <a:rPr sz="2150" spc="10" dirty="0">
                <a:solidFill>
                  <a:srgbClr val="006EC0"/>
                </a:solidFill>
                <a:latin typeface="Calibri"/>
                <a:cs typeface="Calibri"/>
              </a:rPr>
              <a:t>7d317158b6bb820180877b4906682597f06841c4c8281a5b8</a:t>
            </a:r>
            <a:endParaRPr sz="2150">
              <a:latin typeface="Calibri"/>
              <a:cs typeface="Calibri"/>
            </a:endParaRPr>
          </a:p>
          <a:p>
            <a:pPr marL="12700">
              <a:lnSpc>
                <a:spcPts val="2540"/>
              </a:lnSpc>
            </a:pPr>
            <a:r>
              <a:rPr sz="2150" spc="10" dirty="0">
                <a:solidFill>
                  <a:srgbClr val="006EC0"/>
                </a:solidFill>
                <a:latin typeface="Calibri"/>
                <a:cs typeface="Calibri"/>
              </a:rPr>
              <a:t>e18056af7ea120b9d</a:t>
            </a:r>
            <a:endParaRPr sz="2150">
              <a:latin typeface="Calibri"/>
              <a:cs typeface="Calibri"/>
            </a:endParaRPr>
          </a:p>
        </p:txBody>
      </p:sp>
      <p:pic>
        <p:nvPicPr>
          <p:cNvPr id="4" name="object 4"/>
          <p:cNvPicPr/>
          <p:nvPr/>
        </p:nvPicPr>
        <p:blipFill>
          <a:blip r:embed="rId2" cstate="print"/>
          <a:stretch>
            <a:fillRect/>
          </a:stretch>
        </p:blipFill>
        <p:spPr>
          <a:xfrm>
            <a:off x="1075944" y="1905000"/>
            <a:ext cx="3058668" cy="304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9597" y="1296797"/>
            <a:ext cx="10523220" cy="5122545"/>
            <a:chOff x="839597" y="1296797"/>
            <a:chExt cx="10523220" cy="5122545"/>
          </a:xfrm>
        </p:grpSpPr>
        <p:sp>
          <p:nvSpPr>
            <p:cNvPr id="3" name="object 3"/>
            <p:cNvSpPr/>
            <p:nvPr/>
          </p:nvSpPr>
          <p:spPr>
            <a:xfrm>
              <a:off x="842772" y="1299972"/>
              <a:ext cx="10516870" cy="635"/>
            </a:xfrm>
            <a:custGeom>
              <a:avLst/>
              <a:gdLst/>
              <a:ahLst/>
              <a:cxnLst/>
              <a:rect l="l" t="t" r="r" b="b"/>
              <a:pathLst>
                <a:path w="10516870" h="634">
                  <a:moveTo>
                    <a:pt x="0" y="0"/>
                  </a:moveTo>
                  <a:lnTo>
                    <a:pt x="10516489" y="635"/>
                  </a:lnTo>
                </a:path>
              </a:pathLst>
            </a:custGeom>
            <a:ln w="6350">
              <a:solidFill>
                <a:srgbClr val="4470C4"/>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943100" y="1313688"/>
              <a:ext cx="8314944" cy="5105400"/>
            </a:xfrm>
            <a:prstGeom prst="rect">
              <a:avLst/>
            </a:prstGeom>
          </p:spPr>
        </p:pic>
      </p:grpSp>
      <p:sp>
        <p:nvSpPr>
          <p:cNvPr id="5" name="object 5"/>
          <p:cNvSpPr txBox="1">
            <a:spLocks noGrp="1"/>
          </p:cNvSpPr>
          <p:nvPr>
            <p:ph type="title"/>
          </p:nvPr>
        </p:nvSpPr>
        <p:spPr>
          <a:xfrm>
            <a:off x="917244" y="489915"/>
            <a:ext cx="4588510" cy="628015"/>
          </a:xfrm>
          <a:prstGeom prst="rect">
            <a:avLst/>
          </a:prstGeom>
        </p:spPr>
        <p:txBody>
          <a:bodyPr vert="horz" wrap="square" lIns="0" tIns="12700" rIns="0" bIns="0" rtlCol="0">
            <a:spAutoFit/>
          </a:bodyPr>
          <a:lstStyle/>
          <a:p>
            <a:pPr marL="12700">
              <a:lnSpc>
                <a:spcPct val="100000"/>
              </a:lnSpc>
              <a:spcBef>
                <a:spcPts val="100"/>
              </a:spcBef>
            </a:pPr>
            <a:r>
              <a:rPr sz="3950" spc="20" dirty="0"/>
              <a:t>DASHBOARD</a:t>
            </a:r>
            <a:r>
              <a:rPr sz="3950" spc="5" dirty="0"/>
              <a:t> </a:t>
            </a:r>
            <a:r>
              <a:rPr sz="3950" spc="10" dirty="0"/>
              <a:t>TAB </a:t>
            </a:r>
            <a:r>
              <a:rPr sz="3950" dirty="0"/>
              <a:t>1</a:t>
            </a:r>
            <a:endParaRPr sz="395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9597" y="1296797"/>
            <a:ext cx="10523220" cy="4989830"/>
            <a:chOff x="839597" y="1296797"/>
            <a:chExt cx="10523220" cy="4989830"/>
          </a:xfrm>
        </p:grpSpPr>
        <p:sp>
          <p:nvSpPr>
            <p:cNvPr id="3" name="object 3"/>
            <p:cNvSpPr/>
            <p:nvPr/>
          </p:nvSpPr>
          <p:spPr>
            <a:xfrm>
              <a:off x="842772" y="1299972"/>
              <a:ext cx="10516870" cy="635"/>
            </a:xfrm>
            <a:custGeom>
              <a:avLst/>
              <a:gdLst/>
              <a:ahLst/>
              <a:cxnLst/>
              <a:rect l="l" t="t" r="r" b="b"/>
              <a:pathLst>
                <a:path w="10516870" h="634">
                  <a:moveTo>
                    <a:pt x="0" y="0"/>
                  </a:moveTo>
                  <a:lnTo>
                    <a:pt x="10516489" y="635"/>
                  </a:lnTo>
                </a:path>
              </a:pathLst>
            </a:custGeom>
            <a:ln w="6350">
              <a:solidFill>
                <a:srgbClr val="4470C4"/>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295400" y="1315212"/>
              <a:ext cx="8927592" cy="4971288"/>
            </a:xfrm>
            <a:prstGeom prst="rect">
              <a:avLst/>
            </a:prstGeom>
          </p:spPr>
        </p:pic>
      </p:grpSp>
      <p:sp>
        <p:nvSpPr>
          <p:cNvPr id="5" name="object 5"/>
          <p:cNvSpPr txBox="1">
            <a:spLocks noGrp="1"/>
          </p:cNvSpPr>
          <p:nvPr>
            <p:ph type="title"/>
          </p:nvPr>
        </p:nvSpPr>
        <p:spPr>
          <a:xfrm>
            <a:off x="917244" y="600532"/>
            <a:ext cx="4588510" cy="628015"/>
          </a:xfrm>
          <a:prstGeom prst="rect">
            <a:avLst/>
          </a:prstGeom>
        </p:spPr>
        <p:txBody>
          <a:bodyPr vert="horz" wrap="square" lIns="0" tIns="12700" rIns="0" bIns="0" rtlCol="0">
            <a:spAutoFit/>
          </a:bodyPr>
          <a:lstStyle/>
          <a:p>
            <a:pPr marL="12700">
              <a:lnSpc>
                <a:spcPct val="100000"/>
              </a:lnSpc>
              <a:spcBef>
                <a:spcPts val="100"/>
              </a:spcBef>
            </a:pPr>
            <a:r>
              <a:rPr sz="3950" spc="20" dirty="0"/>
              <a:t>DASHBOARD</a:t>
            </a:r>
            <a:r>
              <a:rPr sz="3950" spc="5" dirty="0"/>
              <a:t> </a:t>
            </a:r>
            <a:r>
              <a:rPr sz="3950" spc="10" dirty="0"/>
              <a:t>TAB </a:t>
            </a:r>
            <a:r>
              <a:rPr sz="3950" dirty="0"/>
              <a:t>2</a:t>
            </a:r>
            <a:endParaRPr sz="395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2772" y="1299972"/>
            <a:ext cx="10516870" cy="635"/>
          </a:xfrm>
          <a:custGeom>
            <a:avLst/>
            <a:gdLst/>
            <a:ahLst/>
            <a:cxnLst/>
            <a:rect l="l" t="t" r="r" b="b"/>
            <a:pathLst>
              <a:path w="10516870" h="634">
                <a:moveTo>
                  <a:pt x="0" y="0"/>
                </a:moveTo>
                <a:lnTo>
                  <a:pt x="10516489" y="635"/>
                </a:lnTo>
              </a:path>
            </a:pathLst>
          </a:custGeom>
          <a:ln w="6350">
            <a:solidFill>
              <a:srgbClr val="4470C4"/>
            </a:solidFill>
          </a:ln>
        </p:spPr>
        <p:txBody>
          <a:bodyPr wrap="square" lIns="0" tIns="0" rIns="0" bIns="0" rtlCol="0"/>
          <a:lstStyle/>
          <a:p>
            <a:endParaRPr/>
          </a:p>
        </p:txBody>
      </p:sp>
      <p:sp>
        <p:nvSpPr>
          <p:cNvPr id="3" name="object 3"/>
          <p:cNvSpPr txBox="1">
            <a:spLocks noGrp="1"/>
          </p:cNvSpPr>
          <p:nvPr>
            <p:ph type="title"/>
          </p:nvPr>
        </p:nvSpPr>
        <p:spPr>
          <a:xfrm>
            <a:off x="917244" y="600532"/>
            <a:ext cx="4588510" cy="628015"/>
          </a:xfrm>
          <a:prstGeom prst="rect">
            <a:avLst/>
          </a:prstGeom>
        </p:spPr>
        <p:txBody>
          <a:bodyPr vert="horz" wrap="square" lIns="0" tIns="12700" rIns="0" bIns="0" rtlCol="0">
            <a:spAutoFit/>
          </a:bodyPr>
          <a:lstStyle/>
          <a:p>
            <a:pPr marL="12700">
              <a:lnSpc>
                <a:spcPct val="100000"/>
              </a:lnSpc>
              <a:spcBef>
                <a:spcPts val="100"/>
              </a:spcBef>
            </a:pPr>
            <a:r>
              <a:rPr sz="3950" spc="20" dirty="0"/>
              <a:t>DASHBOARD</a:t>
            </a:r>
            <a:r>
              <a:rPr sz="3950" spc="5" dirty="0"/>
              <a:t> </a:t>
            </a:r>
            <a:r>
              <a:rPr sz="3950" spc="10" dirty="0"/>
              <a:t>TAB </a:t>
            </a:r>
            <a:r>
              <a:rPr sz="3950" dirty="0"/>
              <a:t>3</a:t>
            </a:r>
            <a:endParaRPr sz="3950"/>
          </a:p>
        </p:txBody>
      </p:sp>
      <p:pic>
        <p:nvPicPr>
          <p:cNvPr id="4" name="object 4"/>
          <p:cNvPicPr/>
          <p:nvPr/>
        </p:nvPicPr>
        <p:blipFill>
          <a:blip r:embed="rId2" cstate="print"/>
          <a:stretch>
            <a:fillRect/>
          </a:stretch>
        </p:blipFill>
        <p:spPr>
          <a:xfrm>
            <a:off x="1676400" y="1415796"/>
            <a:ext cx="8763000" cy="48920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2772" y="1367027"/>
            <a:ext cx="10516870" cy="635"/>
          </a:xfrm>
          <a:custGeom>
            <a:avLst/>
            <a:gdLst/>
            <a:ahLst/>
            <a:cxnLst/>
            <a:rect l="l" t="t" r="r" b="b"/>
            <a:pathLst>
              <a:path w="10516870" h="634">
                <a:moveTo>
                  <a:pt x="0" y="0"/>
                </a:moveTo>
                <a:lnTo>
                  <a:pt x="10516489" y="635"/>
                </a:lnTo>
              </a:path>
            </a:pathLst>
          </a:custGeom>
          <a:ln w="6350">
            <a:solidFill>
              <a:srgbClr val="4470C4"/>
            </a:solidFill>
          </a:ln>
        </p:spPr>
        <p:txBody>
          <a:bodyPr wrap="square" lIns="0" tIns="0" rIns="0" bIns="0" rtlCol="0"/>
          <a:lstStyle/>
          <a:p>
            <a:endParaRPr/>
          </a:p>
        </p:txBody>
      </p:sp>
      <p:grpSp>
        <p:nvGrpSpPr>
          <p:cNvPr id="3" name="object 3"/>
          <p:cNvGrpSpPr/>
          <p:nvPr/>
        </p:nvGrpSpPr>
        <p:grpSpPr>
          <a:xfrm>
            <a:off x="1336547" y="1623060"/>
            <a:ext cx="9519285" cy="5019040"/>
            <a:chOff x="1336547" y="1623060"/>
            <a:chExt cx="9519285" cy="5019040"/>
          </a:xfrm>
        </p:grpSpPr>
        <p:sp>
          <p:nvSpPr>
            <p:cNvPr id="4" name="object 4"/>
            <p:cNvSpPr/>
            <p:nvPr/>
          </p:nvSpPr>
          <p:spPr>
            <a:xfrm>
              <a:off x="1743456" y="6254750"/>
              <a:ext cx="197485" cy="387350"/>
            </a:xfrm>
            <a:custGeom>
              <a:avLst/>
              <a:gdLst/>
              <a:ahLst/>
              <a:cxnLst/>
              <a:rect l="l" t="t" r="r" b="b"/>
              <a:pathLst>
                <a:path w="197485" h="387350">
                  <a:moveTo>
                    <a:pt x="197485" y="0"/>
                  </a:moveTo>
                  <a:lnTo>
                    <a:pt x="16891" y="0"/>
                  </a:lnTo>
                  <a:lnTo>
                    <a:pt x="16891" y="8890"/>
                  </a:lnTo>
                  <a:lnTo>
                    <a:pt x="0" y="8890"/>
                  </a:lnTo>
                  <a:lnTo>
                    <a:pt x="0" y="368300"/>
                  </a:lnTo>
                  <a:lnTo>
                    <a:pt x="16891" y="368300"/>
                  </a:lnTo>
                  <a:lnTo>
                    <a:pt x="16891" y="387350"/>
                  </a:lnTo>
                  <a:lnTo>
                    <a:pt x="197485" y="387350"/>
                  </a:lnTo>
                  <a:lnTo>
                    <a:pt x="197485" y="368300"/>
                  </a:lnTo>
                  <a:lnTo>
                    <a:pt x="197485" y="8890"/>
                  </a:lnTo>
                  <a:lnTo>
                    <a:pt x="197485" y="0"/>
                  </a:lnTo>
                  <a:close/>
                </a:path>
              </a:pathLst>
            </a:custGeom>
            <a:solidFill>
              <a:srgbClr val="FFFFFF">
                <a:alpha val="50195"/>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1336547" y="1623060"/>
              <a:ext cx="9518904" cy="4722876"/>
            </a:xfrm>
            <a:prstGeom prst="rect">
              <a:avLst/>
            </a:prstGeom>
          </p:spPr>
        </p:pic>
      </p:grpSp>
      <p:sp>
        <p:nvSpPr>
          <p:cNvPr id="6" name="object 6"/>
          <p:cNvSpPr txBox="1">
            <a:spLocks noGrp="1"/>
          </p:cNvSpPr>
          <p:nvPr>
            <p:ph type="title"/>
          </p:nvPr>
        </p:nvSpPr>
        <p:spPr>
          <a:xfrm>
            <a:off x="617016" y="618185"/>
            <a:ext cx="5201285" cy="628015"/>
          </a:xfrm>
          <a:prstGeom prst="rect">
            <a:avLst/>
          </a:prstGeom>
        </p:spPr>
        <p:txBody>
          <a:bodyPr vert="horz" wrap="square" lIns="0" tIns="12700" rIns="0" bIns="0" rtlCol="0">
            <a:spAutoFit/>
          </a:bodyPr>
          <a:lstStyle/>
          <a:p>
            <a:pPr marL="12700">
              <a:lnSpc>
                <a:spcPct val="100000"/>
              </a:lnSpc>
              <a:spcBef>
                <a:spcPts val="100"/>
              </a:spcBef>
            </a:pPr>
            <a:r>
              <a:rPr sz="3950" spc="20" dirty="0"/>
              <a:t>POPULAR</a:t>
            </a:r>
            <a:r>
              <a:rPr sz="3950" spc="-75" dirty="0"/>
              <a:t> </a:t>
            </a:r>
            <a:r>
              <a:rPr sz="3950" spc="25" dirty="0"/>
              <a:t>LANGUAGES</a:t>
            </a:r>
            <a:endParaRPr sz="39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2772" y="1367027"/>
            <a:ext cx="10516870" cy="635"/>
          </a:xfrm>
          <a:custGeom>
            <a:avLst/>
            <a:gdLst/>
            <a:ahLst/>
            <a:cxnLst/>
            <a:rect l="l" t="t" r="r" b="b"/>
            <a:pathLst>
              <a:path w="10516870" h="634">
                <a:moveTo>
                  <a:pt x="0" y="0"/>
                </a:moveTo>
                <a:lnTo>
                  <a:pt x="10516489" y="635"/>
                </a:lnTo>
              </a:path>
            </a:pathLst>
          </a:custGeom>
          <a:ln w="6350">
            <a:solidFill>
              <a:srgbClr val="4470C4"/>
            </a:solidFill>
          </a:ln>
        </p:spPr>
        <p:txBody>
          <a:bodyPr wrap="square" lIns="0" tIns="0" rIns="0" bIns="0" rtlCol="0"/>
          <a:lstStyle/>
          <a:p>
            <a:endParaRPr/>
          </a:p>
        </p:txBody>
      </p:sp>
      <p:grpSp>
        <p:nvGrpSpPr>
          <p:cNvPr id="3" name="object 3"/>
          <p:cNvGrpSpPr/>
          <p:nvPr/>
        </p:nvGrpSpPr>
        <p:grpSpPr>
          <a:xfrm>
            <a:off x="1181100" y="1708404"/>
            <a:ext cx="9829800" cy="4933950"/>
            <a:chOff x="1181100" y="1708404"/>
            <a:chExt cx="9829800" cy="4933950"/>
          </a:xfrm>
        </p:grpSpPr>
        <p:sp>
          <p:nvSpPr>
            <p:cNvPr id="4" name="object 4"/>
            <p:cNvSpPr/>
            <p:nvPr/>
          </p:nvSpPr>
          <p:spPr>
            <a:xfrm>
              <a:off x="1743456" y="6254750"/>
              <a:ext cx="197485" cy="387350"/>
            </a:xfrm>
            <a:custGeom>
              <a:avLst/>
              <a:gdLst/>
              <a:ahLst/>
              <a:cxnLst/>
              <a:rect l="l" t="t" r="r" b="b"/>
              <a:pathLst>
                <a:path w="197485" h="387350">
                  <a:moveTo>
                    <a:pt x="197485" y="0"/>
                  </a:moveTo>
                  <a:lnTo>
                    <a:pt x="16891" y="0"/>
                  </a:lnTo>
                  <a:lnTo>
                    <a:pt x="16891" y="8890"/>
                  </a:lnTo>
                  <a:lnTo>
                    <a:pt x="0" y="8890"/>
                  </a:lnTo>
                  <a:lnTo>
                    <a:pt x="0" y="368300"/>
                  </a:lnTo>
                  <a:lnTo>
                    <a:pt x="16891" y="368300"/>
                  </a:lnTo>
                  <a:lnTo>
                    <a:pt x="16891" y="387350"/>
                  </a:lnTo>
                  <a:lnTo>
                    <a:pt x="197485" y="387350"/>
                  </a:lnTo>
                  <a:lnTo>
                    <a:pt x="197485" y="368300"/>
                  </a:lnTo>
                  <a:lnTo>
                    <a:pt x="197485" y="8890"/>
                  </a:lnTo>
                  <a:lnTo>
                    <a:pt x="197485" y="0"/>
                  </a:lnTo>
                  <a:close/>
                </a:path>
              </a:pathLst>
            </a:custGeom>
            <a:solidFill>
              <a:srgbClr val="FFFFFF">
                <a:alpha val="50195"/>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1181100" y="1708404"/>
              <a:ext cx="9829800" cy="4588764"/>
            </a:xfrm>
            <a:prstGeom prst="rect">
              <a:avLst/>
            </a:prstGeom>
          </p:spPr>
        </p:pic>
      </p:grpSp>
      <p:sp>
        <p:nvSpPr>
          <p:cNvPr id="6" name="object 6"/>
          <p:cNvSpPr txBox="1">
            <a:spLocks noGrp="1"/>
          </p:cNvSpPr>
          <p:nvPr>
            <p:ph type="title"/>
          </p:nvPr>
        </p:nvSpPr>
        <p:spPr>
          <a:xfrm>
            <a:off x="922121" y="618185"/>
            <a:ext cx="3676015" cy="628015"/>
          </a:xfrm>
          <a:prstGeom prst="rect">
            <a:avLst/>
          </a:prstGeom>
        </p:spPr>
        <p:txBody>
          <a:bodyPr vert="horz" wrap="square" lIns="0" tIns="12700" rIns="0" bIns="0" rtlCol="0">
            <a:spAutoFit/>
          </a:bodyPr>
          <a:lstStyle/>
          <a:p>
            <a:pPr marL="12700">
              <a:lnSpc>
                <a:spcPct val="100000"/>
              </a:lnSpc>
              <a:spcBef>
                <a:spcPts val="100"/>
              </a:spcBef>
            </a:pPr>
            <a:r>
              <a:rPr sz="3950" spc="10" dirty="0"/>
              <a:t>JOB</a:t>
            </a:r>
            <a:r>
              <a:rPr sz="3950" spc="-70" dirty="0"/>
              <a:t> </a:t>
            </a:r>
            <a:r>
              <a:rPr sz="3950" spc="25" dirty="0"/>
              <a:t>POSTINGS</a:t>
            </a:r>
            <a:endParaRPr sz="395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00532"/>
            <a:ext cx="3074035" cy="628015"/>
          </a:xfrm>
          <a:prstGeom prst="rect">
            <a:avLst/>
          </a:prstGeom>
        </p:spPr>
        <p:txBody>
          <a:bodyPr vert="horz" wrap="square" lIns="0" tIns="12700" rIns="0" bIns="0" rtlCol="0">
            <a:spAutoFit/>
          </a:bodyPr>
          <a:lstStyle/>
          <a:p>
            <a:pPr marL="12700">
              <a:lnSpc>
                <a:spcPct val="100000"/>
              </a:lnSpc>
              <a:spcBef>
                <a:spcPts val="100"/>
              </a:spcBef>
            </a:pPr>
            <a:r>
              <a:rPr sz="3950" spc="25" dirty="0"/>
              <a:t>DISCUSSION</a:t>
            </a:r>
            <a:endParaRPr sz="3950"/>
          </a:p>
        </p:txBody>
      </p:sp>
      <p:pic>
        <p:nvPicPr>
          <p:cNvPr id="3" name="object 3"/>
          <p:cNvPicPr/>
          <p:nvPr/>
        </p:nvPicPr>
        <p:blipFill>
          <a:blip r:embed="rId2" cstate="print"/>
          <a:stretch>
            <a:fillRect/>
          </a:stretch>
        </p:blipFill>
        <p:spPr>
          <a:xfrm>
            <a:off x="1257300" y="1828800"/>
            <a:ext cx="4343400" cy="4352544"/>
          </a:xfrm>
          <a:prstGeom prst="rect">
            <a:avLst/>
          </a:prstGeom>
        </p:spPr>
      </p:pic>
      <p:sp>
        <p:nvSpPr>
          <p:cNvPr id="4" name="object 4"/>
          <p:cNvSpPr txBox="1"/>
          <p:nvPr/>
        </p:nvSpPr>
        <p:spPr>
          <a:xfrm>
            <a:off x="6256146" y="1776730"/>
            <a:ext cx="4733290" cy="2372995"/>
          </a:xfrm>
          <a:prstGeom prst="rect">
            <a:avLst/>
          </a:prstGeom>
        </p:spPr>
        <p:txBody>
          <a:bodyPr vert="horz" wrap="square" lIns="0" tIns="45720" rIns="0" bIns="0" rtlCol="0">
            <a:spAutoFit/>
          </a:bodyPr>
          <a:lstStyle/>
          <a:p>
            <a:pPr marL="241300" marR="5080" indent="-228600">
              <a:lnSpc>
                <a:spcPct val="92000"/>
              </a:lnSpc>
              <a:spcBef>
                <a:spcPts val="360"/>
              </a:spcBef>
              <a:buFont typeface="Arial MT"/>
              <a:buChar char="•"/>
              <a:tabLst>
                <a:tab pos="241300" algn="l"/>
              </a:tabLst>
            </a:pPr>
            <a:r>
              <a:rPr sz="2750" spc="-10" dirty="0">
                <a:solidFill>
                  <a:srgbClr val="006EC0"/>
                </a:solidFill>
                <a:latin typeface="Calibri"/>
                <a:cs typeface="Calibri"/>
              </a:rPr>
              <a:t>Just</a:t>
            </a:r>
            <a:r>
              <a:rPr sz="2750" spc="80" dirty="0">
                <a:solidFill>
                  <a:srgbClr val="006EC0"/>
                </a:solidFill>
                <a:latin typeface="Calibri"/>
                <a:cs typeface="Calibri"/>
              </a:rPr>
              <a:t> </a:t>
            </a:r>
            <a:r>
              <a:rPr sz="2750" spc="-10" dirty="0">
                <a:solidFill>
                  <a:srgbClr val="006EC0"/>
                </a:solidFill>
                <a:latin typeface="Calibri"/>
                <a:cs typeface="Calibri"/>
              </a:rPr>
              <a:t>because</a:t>
            </a:r>
            <a:r>
              <a:rPr sz="2750" spc="125" dirty="0">
                <a:solidFill>
                  <a:srgbClr val="006EC0"/>
                </a:solidFill>
                <a:latin typeface="Calibri"/>
                <a:cs typeface="Calibri"/>
              </a:rPr>
              <a:t> </a:t>
            </a:r>
            <a:r>
              <a:rPr sz="2750" spc="-5" dirty="0">
                <a:solidFill>
                  <a:srgbClr val="006EC0"/>
                </a:solidFill>
                <a:latin typeface="Calibri"/>
                <a:cs typeface="Calibri"/>
              </a:rPr>
              <a:t>a</a:t>
            </a:r>
            <a:r>
              <a:rPr sz="2750" dirty="0">
                <a:solidFill>
                  <a:srgbClr val="006EC0"/>
                </a:solidFill>
                <a:latin typeface="Calibri"/>
                <a:cs typeface="Calibri"/>
              </a:rPr>
              <a:t> </a:t>
            </a:r>
            <a:r>
              <a:rPr sz="2750" spc="-10" dirty="0">
                <a:solidFill>
                  <a:srgbClr val="006EC0"/>
                </a:solidFill>
                <a:latin typeface="Calibri"/>
                <a:cs typeface="Calibri"/>
              </a:rPr>
              <a:t>Language</a:t>
            </a:r>
            <a:r>
              <a:rPr sz="2750" spc="100" dirty="0">
                <a:solidFill>
                  <a:srgbClr val="006EC0"/>
                </a:solidFill>
                <a:latin typeface="Calibri"/>
                <a:cs typeface="Calibri"/>
              </a:rPr>
              <a:t> </a:t>
            </a:r>
            <a:r>
              <a:rPr sz="2750" spc="5" dirty="0">
                <a:solidFill>
                  <a:srgbClr val="006EC0"/>
                </a:solidFill>
                <a:latin typeface="Calibri"/>
                <a:cs typeface="Calibri"/>
              </a:rPr>
              <a:t>or </a:t>
            </a:r>
            <a:r>
              <a:rPr sz="2750" spc="10" dirty="0">
                <a:solidFill>
                  <a:srgbClr val="006EC0"/>
                </a:solidFill>
                <a:latin typeface="Calibri"/>
                <a:cs typeface="Calibri"/>
              </a:rPr>
              <a:t> </a:t>
            </a:r>
            <a:r>
              <a:rPr sz="2750" spc="-10" dirty="0">
                <a:solidFill>
                  <a:srgbClr val="006EC0"/>
                </a:solidFill>
                <a:latin typeface="Calibri"/>
                <a:cs typeface="Calibri"/>
              </a:rPr>
              <a:t>Database</a:t>
            </a:r>
            <a:r>
              <a:rPr sz="2750" spc="20" dirty="0">
                <a:solidFill>
                  <a:srgbClr val="006EC0"/>
                </a:solidFill>
                <a:latin typeface="Calibri"/>
                <a:cs typeface="Calibri"/>
              </a:rPr>
              <a:t> </a:t>
            </a:r>
            <a:r>
              <a:rPr sz="2750" spc="-20" dirty="0">
                <a:solidFill>
                  <a:srgbClr val="006EC0"/>
                </a:solidFill>
                <a:latin typeface="Calibri"/>
                <a:cs typeface="Calibri"/>
              </a:rPr>
              <a:t>isn't </a:t>
            </a:r>
            <a:r>
              <a:rPr sz="2750" spc="5" dirty="0">
                <a:solidFill>
                  <a:srgbClr val="006EC0"/>
                </a:solidFill>
                <a:latin typeface="Calibri"/>
                <a:cs typeface="Calibri"/>
              </a:rPr>
              <a:t>as</a:t>
            </a:r>
            <a:r>
              <a:rPr sz="2750" spc="25" dirty="0">
                <a:solidFill>
                  <a:srgbClr val="006EC0"/>
                </a:solidFill>
                <a:latin typeface="Calibri"/>
                <a:cs typeface="Calibri"/>
              </a:rPr>
              <a:t> </a:t>
            </a:r>
            <a:r>
              <a:rPr sz="2750" spc="-10" dirty="0">
                <a:solidFill>
                  <a:srgbClr val="006EC0"/>
                </a:solidFill>
                <a:latin typeface="Calibri"/>
                <a:cs typeface="Calibri"/>
              </a:rPr>
              <a:t>popular</a:t>
            </a:r>
            <a:r>
              <a:rPr sz="2750" spc="-20" dirty="0">
                <a:solidFill>
                  <a:srgbClr val="006EC0"/>
                </a:solidFill>
                <a:latin typeface="Calibri"/>
                <a:cs typeface="Calibri"/>
              </a:rPr>
              <a:t> </a:t>
            </a:r>
            <a:r>
              <a:rPr sz="2750" spc="-15" dirty="0">
                <a:solidFill>
                  <a:srgbClr val="006EC0"/>
                </a:solidFill>
                <a:latin typeface="Calibri"/>
                <a:cs typeface="Calibri"/>
              </a:rPr>
              <a:t>to </a:t>
            </a:r>
            <a:r>
              <a:rPr sz="2750" spc="-10" dirty="0">
                <a:solidFill>
                  <a:srgbClr val="006EC0"/>
                </a:solidFill>
                <a:latin typeface="Calibri"/>
                <a:cs typeface="Calibri"/>
              </a:rPr>
              <a:t> </a:t>
            </a:r>
            <a:r>
              <a:rPr sz="2750" dirty="0">
                <a:solidFill>
                  <a:srgbClr val="006EC0"/>
                </a:solidFill>
                <a:latin typeface="Calibri"/>
                <a:cs typeface="Calibri"/>
              </a:rPr>
              <a:t>learn </a:t>
            </a:r>
            <a:r>
              <a:rPr sz="2750" spc="-30" dirty="0">
                <a:solidFill>
                  <a:srgbClr val="006EC0"/>
                </a:solidFill>
                <a:latin typeface="Calibri"/>
                <a:cs typeface="Calibri"/>
              </a:rPr>
              <a:t>next </a:t>
            </a:r>
            <a:r>
              <a:rPr sz="2750" spc="-10" dirty="0">
                <a:solidFill>
                  <a:srgbClr val="006EC0"/>
                </a:solidFill>
                <a:latin typeface="Calibri"/>
                <a:cs typeface="Calibri"/>
              </a:rPr>
              <a:t>year </a:t>
            </a:r>
            <a:r>
              <a:rPr sz="2750" spc="-15" dirty="0">
                <a:solidFill>
                  <a:srgbClr val="006EC0"/>
                </a:solidFill>
                <a:latin typeface="Calibri"/>
                <a:cs typeface="Calibri"/>
              </a:rPr>
              <a:t>doesn't </a:t>
            </a:r>
            <a:r>
              <a:rPr sz="2750" spc="-10" dirty="0">
                <a:solidFill>
                  <a:srgbClr val="006EC0"/>
                </a:solidFill>
                <a:latin typeface="Calibri"/>
                <a:cs typeface="Calibri"/>
              </a:rPr>
              <a:t> </a:t>
            </a:r>
            <a:r>
              <a:rPr sz="2750" spc="-15" dirty="0">
                <a:solidFill>
                  <a:srgbClr val="006EC0"/>
                </a:solidFill>
                <a:latin typeface="Calibri"/>
                <a:cs typeface="Calibri"/>
              </a:rPr>
              <a:t>necessarily </a:t>
            </a:r>
            <a:r>
              <a:rPr sz="2750" spc="5" dirty="0">
                <a:solidFill>
                  <a:srgbClr val="006EC0"/>
                </a:solidFill>
                <a:latin typeface="Calibri"/>
                <a:cs typeface="Calibri"/>
              </a:rPr>
              <a:t>mean </a:t>
            </a:r>
            <a:r>
              <a:rPr sz="2750" spc="-5" dirty="0">
                <a:solidFill>
                  <a:srgbClr val="006EC0"/>
                </a:solidFill>
                <a:latin typeface="Calibri"/>
                <a:cs typeface="Calibri"/>
              </a:rPr>
              <a:t>it is </a:t>
            </a:r>
            <a:r>
              <a:rPr sz="2750" spc="-20" dirty="0">
                <a:solidFill>
                  <a:srgbClr val="006EC0"/>
                </a:solidFill>
                <a:latin typeface="Calibri"/>
                <a:cs typeface="Calibri"/>
              </a:rPr>
              <a:t>less </a:t>
            </a:r>
            <a:r>
              <a:rPr sz="2750" spc="-15" dirty="0">
                <a:solidFill>
                  <a:srgbClr val="006EC0"/>
                </a:solidFill>
                <a:latin typeface="Calibri"/>
                <a:cs typeface="Calibri"/>
              </a:rPr>
              <a:t> </a:t>
            </a:r>
            <a:r>
              <a:rPr sz="2750" spc="-70" dirty="0">
                <a:solidFill>
                  <a:srgbClr val="006EC0"/>
                </a:solidFill>
                <a:latin typeface="Calibri"/>
                <a:cs typeface="Calibri"/>
              </a:rPr>
              <a:t>popular.</a:t>
            </a:r>
            <a:r>
              <a:rPr sz="2750" spc="-65" dirty="0">
                <a:solidFill>
                  <a:srgbClr val="006EC0"/>
                </a:solidFill>
                <a:latin typeface="Calibri"/>
                <a:cs typeface="Calibri"/>
              </a:rPr>
              <a:t> </a:t>
            </a:r>
            <a:r>
              <a:rPr sz="2750" spc="-5" dirty="0">
                <a:solidFill>
                  <a:srgbClr val="006EC0"/>
                </a:solidFill>
                <a:latin typeface="Calibri"/>
                <a:cs typeface="Calibri"/>
              </a:rPr>
              <a:t>It </a:t>
            </a:r>
            <a:r>
              <a:rPr sz="2750" spc="-10" dirty="0">
                <a:solidFill>
                  <a:srgbClr val="006EC0"/>
                </a:solidFill>
                <a:latin typeface="Calibri"/>
                <a:cs typeface="Calibri"/>
              </a:rPr>
              <a:t>might </a:t>
            </a:r>
            <a:r>
              <a:rPr sz="2750" dirty="0">
                <a:solidFill>
                  <a:srgbClr val="006EC0"/>
                </a:solidFill>
                <a:latin typeface="Calibri"/>
                <a:cs typeface="Calibri"/>
              </a:rPr>
              <a:t>mean </a:t>
            </a:r>
            <a:r>
              <a:rPr sz="2750" spc="-10" dirty="0">
                <a:solidFill>
                  <a:srgbClr val="006EC0"/>
                </a:solidFill>
                <a:latin typeface="Calibri"/>
                <a:cs typeface="Calibri"/>
              </a:rPr>
              <a:t>that it </a:t>
            </a:r>
            <a:r>
              <a:rPr sz="2750" spc="-5" dirty="0">
                <a:solidFill>
                  <a:srgbClr val="006EC0"/>
                </a:solidFill>
                <a:latin typeface="Calibri"/>
                <a:cs typeface="Calibri"/>
              </a:rPr>
              <a:t>is </a:t>
            </a:r>
            <a:r>
              <a:rPr sz="2750" spc="-615" dirty="0">
                <a:solidFill>
                  <a:srgbClr val="006EC0"/>
                </a:solidFill>
                <a:latin typeface="Calibri"/>
                <a:cs typeface="Calibri"/>
              </a:rPr>
              <a:t> </a:t>
            </a:r>
            <a:r>
              <a:rPr sz="2750" spc="-10" dirty="0">
                <a:solidFill>
                  <a:srgbClr val="006EC0"/>
                </a:solidFill>
                <a:latin typeface="Calibri"/>
                <a:cs typeface="Calibri"/>
              </a:rPr>
              <a:t>already</a:t>
            </a:r>
            <a:r>
              <a:rPr sz="2750" spc="45" dirty="0">
                <a:solidFill>
                  <a:srgbClr val="006EC0"/>
                </a:solidFill>
                <a:latin typeface="Calibri"/>
                <a:cs typeface="Calibri"/>
              </a:rPr>
              <a:t> </a:t>
            </a:r>
            <a:r>
              <a:rPr sz="2750" spc="-25" dirty="0">
                <a:solidFill>
                  <a:srgbClr val="006EC0"/>
                </a:solidFill>
                <a:latin typeface="Calibri"/>
                <a:cs typeface="Calibri"/>
              </a:rPr>
              <a:t>widely</a:t>
            </a:r>
            <a:r>
              <a:rPr sz="2750" spc="185" dirty="0">
                <a:solidFill>
                  <a:srgbClr val="006EC0"/>
                </a:solidFill>
                <a:latin typeface="Calibri"/>
                <a:cs typeface="Calibri"/>
              </a:rPr>
              <a:t> </a:t>
            </a:r>
            <a:r>
              <a:rPr sz="2750" spc="-5" dirty="0">
                <a:solidFill>
                  <a:srgbClr val="006EC0"/>
                </a:solidFill>
                <a:latin typeface="Calibri"/>
                <a:cs typeface="Calibri"/>
              </a:rPr>
              <a:t>known</a:t>
            </a:r>
            <a:endParaRPr sz="275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2772" y="1367027"/>
            <a:ext cx="10516870" cy="635"/>
          </a:xfrm>
          <a:custGeom>
            <a:avLst/>
            <a:gdLst/>
            <a:ahLst/>
            <a:cxnLst/>
            <a:rect l="l" t="t" r="r" b="b"/>
            <a:pathLst>
              <a:path w="10516870" h="634">
                <a:moveTo>
                  <a:pt x="0" y="0"/>
                </a:moveTo>
                <a:lnTo>
                  <a:pt x="10516489" y="635"/>
                </a:lnTo>
              </a:path>
            </a:pathLst>
          </a:custGeom>
          <a:ln w="6350">
            <a:solidFill>
              <a:srgbClr val="4470C4"/>
            </a:solidFill>
          </a:ln>
        </p:spPr>
        <p:txBody>
          <a:bodyPr wrap="square" lIns="0" tIns="0" rIns="0" bIns="0" rtlCol="0"/>
          <a:lstStyle/>
          <a:p>
            <a:endParaRPr/>
          </a:p>
        </p:txBody>
      </p:sp>
      <p:sp>
        <p:nvSpPr>
          <p:cNvPr id="3" name="object 3"/>
          <p:cNvSpPr/>
          <p:nvPr/>
        </p:nvSpPr>
        <p:spPr>
          <a:xfrm>
            <a:off x="1743456" y="6254750"/>
            <a:ext cx="197485" cy="387350"/>
          </a:xfrm>
          <a:custGeom>
            <a:avLst/>
            <a:gdLst/>
            <a:ahLst/>
            <a:cxnLst/>
            <a:rect l="l" t="t" r="r" b="b"/>
            <a:pathLst>
              <a:path w="197485" h="387350">
                <a:moveTo>
                  <a:pt x="197485" y="0"/>
                </a:moveTo>
                <a:lnTo>
                  <a:pt x="16891" y="0"/>
                </a:lnTo>
                <a:lnTo>
                  <a:pt x="16891" y="8890"/>
                </a:lnTo>
                <a:lnTo>
                  <a:pt x="0" y="8890"/>
                </a:lnTo>
                <a:lnTo>
                  <a:pt x="0" y="368300"/>
                </a:lnTo>
                <a:lnTo>
                  <a:pt x="16891" y="368300"/>
                </a:lnTo>
                <a:lnTo>
                  <a:pt x="16891" y="387350"/>
                </a:lnTo>
                <a:lnTo>
                  <a:pt x="197485" y="387350"/>
                </a:lnTo>
                <a:lnTo>
                  <a:pt x="197485" y="368300"/>
                </a:lnTo>
                <a:lnTo>
                  <a:pt x="197485" y="8890"/>
                </a:lnTo>
                <a:lnTo>
                  <a:pt x="197485" y="0"/>
                </a:lnTo>
                <a:close/>
              </a:path>
            </a:pathLst>
          </a:custGeom>
          <a:solidFill>
            <a:srgbClr val="FFFFFF">
              <a:alpha val="50195"/>
            </a:srgbClr>
          </a:solidFill>
        </p:spPr>
        <p:txBody>
          <a:bodyPr wrap="square" lIns="0" tIns="0" rIns="0" bIns="0" rtlCol="0"/>
          <a:lstStyle/>
          <a:p>
            <a:endParaRPr/>
          </a:p>
        </p:txBody>
      </p:sp>
      <p:sp>
        <p:nvSpPr>
          <p:cNvPr id="4" name="object 4"/>
          <p:cNvSpPr txBox="1">
            <a:spLocks noGrp="1"/>
          </p:cNvSpPr>
          <p:nvPr>
            <p:ph type="title"/>
          </p:nvPr>
        </p:nvSpPr>
        <p:spPr>
          <a:xfrm>
            <a:off x="917244" y="600532"/>
            <a:ext cx="9468485" cy="628015"/>
          </a:xfrm>
          <a:prstGeom prst="rect">
            <a:avLst/>
          </a:prstGeom>
        </p:spPr>
        <p:txBody>
          <a:bodyPr vert="horz" wrap="square" lIns="0" tIns="12700" rIns="0" bIns="0" rtlCol="0">
            <a:spAutoFit/>
          </a:bodyPr>
          <a:lstStyle/>
          <a:p>
            <a:pPr marL="12700">
              <a:lnSpc>
                <a:spcPct val="100000"/>
              </a:lnSpc>
              <a:spcBef>
                <a:spcPts val="100"/>
              </a:spcBef>
            </a:pPr>
            <a:r>
              <a:rPr sz="3950" spc="20" dirty="0"/>
              <a:t>OVERALL</a:t>
            </a:r>
            <a:r>
              <a:rPr sz="3950" spc="45" dirty="0"/>
              <a:t> </a:t>
            </a:r>
            <a:r>
              <a:rPr sz="3950" spc="20" dirty="0"/>
              <a:t>FINDINGS</a:t>
            </a:r>
            <a:r>
              <a:rPr sz="3950" spc="55" dirty="0"/>
              <a:t> </a:t>
            </a:r>
            <a:r>
              <a:rPr sz="3950" dirty="0"/>
              <a:t>&amp;</a:t>
            </a:r>
            <a:r>
              <a:rPr sz="3950" spc="35" dirty="0"/>
              <a:t> </a:t>
            </a:r>
            <a:r>
              <a:rPr sz="3950" spc="20" dirty="0"/>
              <a:t>IMPLICATIONS</a:t>
            </a:r>
            <a:endParaRPr sz="3950"/>
          </a:p>
        </p:txBody>
      </p:sp>
      <p:sp>
        <p:nvSpPr>
          <p:cNvPr id="5" name="object 5"/>
          <p:cNvSpPr txBox="1">
            <a:spLocks noGrp="1"/>
          </p:cNvSpPr>
          <p:nvPr>
            <p:ph sz="half" idx="2"/>
          </p:nvPr>
        </p:nvSpPr>
        <p:spPr>
          <a:prstGeom prst="rect">
            <a:avLst/>
          </a:prstGeom>
        </p:spPr>
        <p:txBody>
          <a:bodyPr vert="horz" wrap="square" lIns="0" tIns="12700" rIns="0" bIns="0" rtlCol="0">
            <a:spAutoFit/>
          </a:bodyPr>
          <a:lstStyle/>
          <a:p>
            <a:pPr marL="12700">
              <a:lnSpc>
                <a:spcPct val="100000"/>
              </a:lnSpc>
              <a:spcBef>
                <a:spcPts val="100"/>
              </a:spcBef>
            </a:pPr>
            <a:r>
              <a:rPr spc="5" dirty="0"/>
              <a:t>Findings</a:t>
            </a:r>
          </a:p>
          <a:p>
            <a:pPr>
              <a:lnSpc>
                <a:spcPct val="100000"/>
              </a:lnSpc>
            </a:pPr>
            <a:endParaRPr sz="2700"/>
          </a:p>
          <a:p>
            <a:pPr marL="241300" marR="1077595" indent="-228600">
              <a:lnSpc>
                <a:spcPts val="3000"/>
              </a:lnSpc>
              <a:spcBef>
                <a:spcPts val="1805"/>
              </a:spcBef>
              <a:buFont typeface="Arial MT"/>
              <a:buChar char="•"/>
              <a:tabLst>
                <a:tab pos="241300" algn="l"/>
              </a:tabLst>
            </a:pPr>
            <a:r>
              <a:rPr spc="5" dirty="0"/>
              <a:t>Most </a:t>
            </a:r>
            <a:r>
              <a:rPr spc="-15" dirty="0"/>
              <a:t>respondents</a:t>
            </a:r>
            <a:r>
              <a:rPr spc="295" dirty="0"/>
              <a:t> </a:t>
            </a:r>
            <a:r>
              <a:rPr spc="-15" dirty="0"/>
              <a:t>have</a:t>
            </a:r>
            <a:r>
              <a:rPr spc="-20" dirty="0"/>
              <a:t> </a:t>
            </a:r>
            <a:r>
              <a:rPr spc="-5" dirty="0"/>
              <a:t>a </a:t>
            </a:r>
            <a:r>
              <a:rPr spc="-605" dirty="0"/>
              <a:t> </a:t>
            </a:r>
            <a:r>
              <a:rPr dirty="0"/>
              <a:t>Bachelor's</a:t>
            </a:r>
            <a:r>
              <a:rPr spc="180" dirty="0"/>
              <a:t> </a:t>
            </a:r>
            <a:r>
              <a:rPr spc="-15" dirty="0"/>
              <a:t>degree</a:t>
            </a:r>
          </a:p>
          <a:p>
            <a:pPr marL="241300" marR="5080" indent="-228600">
              <a:lnSpc>
                <a:spcPts val="3000"/>
              </a:lnSpc>
              <a:spcBef>
                <a:spcPts val="1110"/>
              </a:spcBef>
              <a:buFont typeface="Arial MT"/>
              <a:buChar char="•"/>
              <a:tabLst>
                <a:tab pos="241300" algn="l"/>
              </a:tabLst>
            </a:pPr>
            <a:r>
              <a:rPr spc="-15" dirty="0"/>
              <a:t>Linux</a:t>
            </a:r>
            <a:r>
              <a:rPr spc="110" dirty="0"/>
              <a:t> </a:t>
            </a:r>
            <a:r>
              <a:rPr spc="-10" dirty="0"/>
              <a:t>is</a:t>
            </a:r>
            <a:r>
              <a:rPr spc="65" dirty="0"/>
              <a:t> </a:t>
            </a:r>
            <a:r>
              <a:rPr spc="-10" dirty="0"/>
              <a:t>the</a:t>
            </a:r>
            <a:r>
              <a:rPr spc="80" dirty="0"/>
              <a:t> </a:t>
            </a:r>
            <a:r>
              <a:rPr spc="5" dirty="0"/>
              <a:t>top</a:t>
            </a:r>
            <a:r>
              <a:rPr spc="20" dirty="0"/>
              <a:t> </a:t>
            </a:r>
            <a:r>
              <a:rPr spc="-15" dirty="0"/>
              <a:t>Platform</a:t>
            </a:r>
            <a:r>
              <a:rPr spc="80" dirty="0"/>
              <a:t> </a:t>
            </a:r>
            <a:r>
              <a:rPr spc="-10" dirty="0"/>
              <a:t>to</a:t>
            </a:r>
            <a:r>
              <a:rPr spc="75" dirty="0"/>
              <a:t> </a:t>
            </a:r>
            <a:r>
              <a:rPr spc="-5" dirty="0"/>
              <a:t>learn </a:t>
            </a:r>
            <a:r>
              <a:rPr spc="-610" dirty="0"/>
              <a:t> </a:t>
            </a:r>
            <a:r>
              <a:rPr spc="-25" dirty="0"/>
              <a:t>next</a:t>
            </a:r>
            <a:r>
              <a:rPr spc="130" dirty="0"/>
              <a:t> </a:t>
            </a:r>
            <a:r>
              <a:rPr spc="5" dirty="0"/>
              <a:t>year</a:t>
            </a:r>
          </a:p>
          <a:p>
            <a:pPr marL="241300" marR="876935" indent="-228600">
              <a:lnSpc>
                <a:spcPts val="3000"/>
              </a:lnSpc>
              <a:spcBef>
                <a:spcPts val="1105"/>
              </a:spcBef>
              <a:buFont typeface="Arial MT"/>
              <a:buChar char="•"/>
              <a:tabLst>
                <a:tab pos="241300" algn="l"/>
              </a:tabLst>
            </a:pPr>
            <a:r>
              <a:rPr spc="-10" dirty="0"/>
              <a:t>Swift</a:t>
            </a:r>
            <a:r>
              <a:rPr spc="40" dirty="0"/>
              <a:t> </a:t>
            </a:r>
            <a:r>
              <a:rPr spc="-5" dirty="0"/>
              <a:t>Programmers</a:t>
            </a:r>
            <a:r>
              <a:rPr spc="80" dirty="0"/>
              <a:t> </a:t>
            </a:r>
            <a:r>
              <a:rPr spc="5" dirty="0"/>
              <a:t>are</a:t>
            </a:r>
            <a:r>
              <a:rPr spc="-60" dirty="0"/>
              <a:t> </a:t>
            </a:r>
            <a:r>
              <a:rPr spc="-10" dirty="0"/>
              <a:t>the </a:t>
            </a:r>
            <a:r>
              <a:rPr spc="-610" dirty="0"/>
              <a:t> </a:t>
            </a:r>
            <a:r>
              <a:rPr spc="-25" dirty="0"/>
              <a:t>highest</a:t>
            </a:r>
            <a:r>
              <a:rPr spc="235" dirty="0"/>
              <a:t> </a:t>
            </a:r>
            <a:r>
              <a:rPr spc="-5" dirty="0"/>
              <a:t>paid</a:t>
            </a:r>
            <a:r>
              <a:rPr spc="65" dirty="0"/>
              <a:t> </a:t>
            </a:r>
            <a:r>
              <a:rPr spc="10" dirty="0"/>
              <a:t>on</a:t>
            </a:r>
            <a:r>
              <a:rPr spc="55" dirty="0"/>
              <a:t> </a:t>
            </a:r>
            <a:r>
              <a:rPr spc="-15" dirty="0"/>
              <a:t>average</a:t>
            </a:r>
          </a:p>
        </p:txBody>
      </p:sp>
      <p:sp>
        <p:nvSpPr>
          <p:cNvPr id="6" name="object 6"/>
          <p:cNvSpPr txBox="1"/>
          <p:nvPr/>
        </p:nvSpPr>
        <p:spPr>
          <a:xfrm>
            <a:off x="6256146" y="1638426"/>
            <a:ext cx="1759585" cy="444500"/>
          </a:xfrm>
          <a:prstGeom prst="rect">
            <a:avLst/>
          </a:prstGeom>
        </p:spPr>
        <p:txBody>
          <a:bodyPr vert="horz" wrap="square" lIns="0" tIns="12065" rIns="0" bIns="0" rtlCol="0">
            <a:spAutoFit/>
          </a:bodyPr>
          <a:lstStyle/>
          <a:p>
            <a:pPr marL="12700">
              <a:lnSpc>
                <a:spcPct val="100000"/>
              </a:lnSpc>
              <a:spcBef>
                <a:spcPts val="95"/>
              </a:spcBef>
            </a:pPr>
            <a:r>
              <a:rPr sz="2750" dirty="0">
                <a:solidFill>
                  <a:srgbClr val="006EC0"/>
                </a:solidFill>
                <a:latin typeface="Calibri"/>
                <a:cs typeface="Calibri"/>
              </a:rPr>
              <a:t>Implications</a:t>
            </a:r>
            <a:endParaRPr sz="2750">
              <a:latin typeface="Calibri"/>
              <a:cs typeface="Calibri"/>
            </a:endParaRPr>
          </a:p>
        </p:txBody>
      </p:sp>
      <p:sp>
        <p:nvSpPr>
          <p:cNvPr id="7" name="object 7"/>
          <p:cNvSpPr txBox="1"/>
          <p:nvPr/>
        </p:nvSpPr>
        <p:spPr>
          <a:xfrm>
            <a:off x="6256146" y="2668650"/>
            <a:ext cx="4629785" cy="2121735"/>
          </a:xfrm>
          <a:prstGeom prst="rect">
            <a:avLst/>
          </a:prstGeom>
        </p:spPr>
        <p:txBody>
          <a:bodyPr vert="horz" wrap="square" lIns="0" tIns="56515" rIns="0" bIns="0" rtlCol="0">
            <a:spAutoFit/>
          </a:bodyPr>
          <a:lstStyle/>
          <a:p>
            <a:pPr marL="241300" marR="847725" indent="-228600">
              <a:lnSpc>
                <a:spcPts val="3000"/>
              </a:lnSpc>
              <a:spcBef>
                <a:spcPts val="445"/>
              </a:spcBef>
              <a:buFont typeface="Arial MT"/>
              <a:buChar char="•"/>
              <a:tabLst>
                <a:tab pos="241300" algn="l"/>
              </a:tabLst>
            </a:pPr>
            <a:r>
              <a:rPr sz="2750" spc="-5" dirty="0">
                <a:solidFill>
                  <a:srgbClr val="006EC0"/>
                </a:solidFill>
                <a:latin typeface="Calibri"/>
                <a:cs typeface="Calibri"/>
              </a:rPr>
              <a:t>Most</a:t>
            </a:r>
            <a:r>
              <a:rPr sz="2750" spc="20" dirty="0">
                <a:solidFill>
                  <a:srgbClr val="006EC0"/>
                </a:solidFill>
                <a:latin typeface="Calibri"/>
                <a:cs typeface="Calibri"/>
              </a:rPr>
              <a:t> </a:t>
            </a:r>
            <a:r>
              <a:rPr sz="2750" spc="-10" dirty="0">
                <a:solidFill>
                  <a:srgbClr val="006EC0"/>
                </a:solidFill>
                <a:latin typeface="Calibri"/>
                <a:cs typeface="Calibri"/>
              </a:rPr>
              <a:t>companies</a:t>
            </a:r>
            <a:r>
              <a:rPr sz="2750" spc="160" dirty="0">
                <a:solidFill>
                  <a:srgbClr val="006EC0"/>
                </a:solidFill>
                <a:latin typeface="Calibri"/>
                <a:cs typeface="Calibri"/>
              </a:rPr>
              <a:t> </a:t>
            </a:r>
            <a:r>
              <a:rPr sz="2750" spc="-45" dirty="0">
                <a:solidFill>
                  <a:srgbClr val="006EC0"/>
                </a:solidFill>
                <a:latin typeface="Calibri"/>
                <a:cs typeface="Calibri"/>
              </a:rPr>
              <a:t>prefer </a:t>
            </a:r>
            <a:r>
              <a:rPr sz="2750" spc="-40" dirty="0">
                <a:solidFill>
                  <a:srgbClr val="006EC0"/>
                </a:solidFill>
                <a:latin typeface="Calibri"/>
                <a:cs typeface="Calibri"/>
              </a:rPr>
              <a:t> </a:t>
            </a:r>
            <a:r>
              <a:rPr sz="2750" spc="-20" dirty="0">
                <a:solidFill>
                  <a:srgbClr val="006EC0"/>
                </a:solidFill>
                <a:latin typeface="Calibri"/>
                <a:cs typeface="Calibri"/>
              </a:rPr>
              <a:t>applicants</a:t>
            </a:r>
            <a:r>
              <a:rPr sz="2750" spc="210" dirty="0">
                <a:solidFill>
                  <a:srgbClr val="006EC0"/>
                </a:solidFill>
                <a:latin typeface="Calibri"/>
                <a:cs typeface="Calibri"/>
              </a:rPr>
              <a:t> </a:t>
            </a:r>
            <a:r>
              <a:rPr sz="2750" spc="-20" dirty="0">
                <a:solidFill>
                  <a:srgbClr val="006EC0"/>
                </a:solidFill>
                <a:latin typeface="Calibri"/>
                <a:cs typeface="Calibri"/>
              </a:rPr>
              <a:t>with</a:t>
            </a:r>
            <a:r>
              <a:rPr sz="2750" spc="65" dirty="0">
                <a:solidFill>
                  <a:srgbClr val="006EC0"/>
                </a:solidFill>
                <a:latin typeface="Calibri"/>
                <a:cs typeface="Calibri"/>
              </a:rPr>
              <a:t> </a:t>
            </a:r>
            <a:r>
              <a:rPr sz="2750" spc="-10" dirty="0">
                <a:solidFill>
                  <a:srgbClr val="006EC0"/>
                </a:solidFill>
                <a:latin typeface="Calibri"/>
                <a:cs typeface="Calibri"/>
              </a:rPr>
              <a:t>at</a:t>
            </a:r>
            <a:r>
              <a:rPr sz="2750" spc="20" dirty="0">
                <a:solidFill>
                  <a:srgbClr val="006EC0"/>
                </a:solidFill>
                <a:latin typeface="Calibri"/>
                <a:cs typeface="Calibri"/>
              </a:rPr>
              <a:t> </a:t>
            </a:r>
            <a:r>
              <a:rPr sz="2750" spc="-20" dirty="0">
                <a:solidFill>
                  <a:srgbClr val="006EC0"/>
                </a:solidFill>
                <a:latin typeface="Calibri"/>
                <a:cs typeface="Calibri"/>
              </a:rPr>
              <a:t>least</a:t>
            </a:r>
            <a:r>
              <a:rPr sz="2750" spc="70" dirty="0">
                <a:solidFill>
                  <a:srgbClr val="006EC0"/>
                </a:solidFill>
                <a:latin typeface="Calibri"/>
                <a:cs typeface="Calibri"/>
              </a:rPr>
              <a:t> </a:t>
            </a:r>
            <a:r>
              <a:rPr sz="2750" spc="-5" dirty="0">
                <a:solidFill>
                  <a:srgbClr val="006EC0"/>
                </a:solidFill>
                <a:latin typeface="Calibri"/>
                <a:cs typeface="Calibri"/>
              </a:rPr>
              <a:t>a </a:t>
            </a:r>
            <a:r>
              <a:rPr sz="2750" spc="-605" dirty="0">
                <a:solidFill>
                  <a:srgbClr val="006EC0"/>
                </a:solidFill>
                <a:latin typeface="Calibri"/>
                <a:cs typeface="Calibri"/>
              </a:rPr>
              <a:t> </a:t>
            </a:r>
            <a:r>
              <a:rPr sz="2750" dirty="0">
                <a:solidFill>
                  <a:srgbClr val="006EC0"/>
                </a:solidFill>
                <a:latin typeface="Calibri"/>
                <a:cs typeface="Calibri"/>
              </a:rPr>
              <a:t>Bachelor's</a:t>
            </a:r>
            <a:r>
              <a:rPr sz="2750" spc="180" dirty="0">
                <a:solidFill>
                  <a:srgbClr val="006EC0"/>
                </a:solidFill>
                <a:latin typeface="Calibri"/>
                <a:cs typeface="Calibri"/>
              </a:rPr>
              <a:t> </a:t>
            </a:r>
            <a:r>
              <a:rPr sz="2750" spc="-20" dirty="0">
                <a:solidFill>
                  <a:srgbClr val="006EC0"/>
                </a:solidFill>
                <a:latin typeface="Calibri"/>
                <a:cs typeface="Calibri"/>
              </a:rPr>
              <a:t>degree</a:t>
            </a:r>
            <a:endParaRPr sz="2750" dirty="0">
              <a:latin typeface="Calibri"/>
              <a:cs typeface="Calibri"/>
            </a:endParaRPr>
          </a:p>
          <a:p>
            <a:pPr marL="241300" marR="5080" indent="-228600">
              <a:lnSpc>
                <a:spcPts val="3000"/>
              </a:lnSpc>
              <a:spcBef>
                <a:spcPts val="1110"/>
              </a:spcBef>
              <a:buFont typeface="Arial MT"/>
              <a:buChar char="•"/>
              <a:tabLst>
                <a:tab pos="241300" algn="l"/>
              </a:tabLst>
            </a:pPr>
            <a:r>
              <a:rPr sz="2750" spc="-5" dirty="0">
                <a:solidFill>
                  <a:srgbClr val="006EC0"/>
                </a:solidFill>
                <a:latin typeface="Calibri"/>
                <a:cs typeface="Calibri"/>
              </a:rPr>
              <a:t>Linux'</a:t>
            </a:r>
            <a:r>
              <a:rPr sz="2750" spc="60" dirty="0">
                <a:solidFill>
                  <a:srgbClr val="006EC0"/>
                </a:solidFill>
                <a:latin typeface="Calibri"/>
                <a:cs typeface="Calibri"/>
              </a:rPr>
              <a:t> </a:t>
            </a:r>
            <a:r>
              <a:rPr sz="2750" spc="-10" dirty="0">
                <a:solidFill>
                  <a:srgbClr val="006EC0"/>
                </a:solidFill>
                <a:latin typeface="Calibri"/>
                <a:cs typeface="Calibri"/>
              </a:rPr>
              <a:t>support</a:t>
            </a:r>
            <a:r>
              <a:rPr sz="2750" spc="225" dirty="0">
                <a:solidFill>
                  <a:srgbClr val="006EC0"/>
                </a:solidFill>
                <a:latin typeface="Calibri"/>
                <a:cs typeface="Calibri"/>
              </a:rPr>
              <a:t> </a:t>
            </a:r>
            <a:r>
              <a:rPr sz="2750" spc="-30" dirty="0">
                <a:solidFill>
                  <a:srgbClr val="006EC0"/>
                </a:solidFill>
                <a:latin typeface="Calibri"/>
                <a:cs typeface="Calibri"/>
              </a:rPr>
              <a:t>for</a:t>
            </a:r>
            <a:r>
              <a:rPr sz="2750" spc="-50" dirty="0">
                <a:solidFill>
                  <a:srgbClr val="006EC0"/>
                </a:solidFill>
                <a:latin typeface="Calibri"/>
                <a:cs typeface="Calibri"/>
              </a:rPr>
              <a:t> </a:t>
            </a:r>
            <a:r>
              <a:rPr sz="2750" spc="-10" dirty="0">
                <a:solidFill>
                  <a:srgbClr val="006EC0"/>
                </a:solidFill>
                <a:latin typeface="Calibri"/>
                <a:cs typeface="Calibri"/>
              </a:rPr>
              <a:t>high-volume </a:t>
            </a:r>
            <a:r>
              <a:rPr sz="2750" spc="-605" dirty="0">
                <a:solidFill>
                  <a:srgbClr val="006EC0"/>
                </a:solidFill>
                <a:latin typeface="Calibri"/>
                <a:cs typeface="Calibri"/>
              </a:rPr>
              <a:t> </a:t>
            </a:r>
            <a:r>
              <a:rPr sz="2750" spc="-20" dirty="0">
                <a:solidFill>
                  <a:srgbClr val="006EC0"/>
                </a:solidFill>
                <a:latin typeface="Calibri"/>
                <a:cs typeface="Calibri"/>
              </a:rPr>
              <a:t>makes</a:t>
            </a:r>
            <a:r>
              <a:rPr sz="2750" spc="-35" dirty="0">
                <a:solidFill>
                  <a:srgbClr val="006EC0"/>
                </a:solidFill>
                <a:latin typeface="Calibri"/>
                <a:cs typeface="Calibri"/>
              </a:rPr>
              <a:t> </a:t>
            </a:r>
            <a:r>
              <a:rPr sz="2750" spc="-10" dirty="0">
                <a:solidFill>
                  <a:srgbClr val="006EC0"/>
                </a:solidFill>
                <a:latin typeface="Calibri"/>
                <a:cs typeface="Calibri"/>
              </a:rPr>
              <a:t>it</a:t>
            </a:r>
            <a:r>
              <a:rPr sz="2750" spc="55" dirty="0">
                <a:solidFill>
                  <a:srgbClr val="006EC0"/>
                </a:solidFill>
                <a:latin typeface="Calibri"/>
                <a:cs typeface="Calibri"/>
              </a:rPr>
              <a:t> </a:t>
            </a:r>
            <a:r>
              <a:rPr sz="2750" spc="10" dirty="0">
                <a:solidFill>
                  <a:srgbClr val="006EC0"/>
                </a:solidFill>
                <a:latin typeface="Calibri"/>
                <a:cs typeface="Calibri"/>
              </a:rPr>
              <a:t>an </a:t>
            </a:r>
            <a:r>
              <a:rPr sz="2750" spc="-15" dirty="0">
                <a:solidFill>
                  <a:srgbClr val="006EC0"/>
                </a:solidFill>
                <a:latin typeface="Calibri"/>
                <a:cs typeface="Calibri"/>
              </a:rPr>
              <a:t>emerging</a:t>
            </a:r>
            <a:r>
              <a:rPr sz="2750" spc="165" dirty="0">
                <a:solidFill>
                  <a:srgbClr val="006EC0"/>
                </a:solidFill>
                <a:latin typeface="Calibri"/>
                <a:cs typeface="Calibri"/>
              </a:rPr>
              <a:t> </a:t>
            </a:r>
            <a:r>
              <a:rPr sz="2750" spc="-15" dirty="0">
                <a:solidFill>
                  <a:srgbClr val="006EC0"/>
                </a:solidFill>
                <a:latin typeface="Calibri"/>
                <a:cs typeface="Calibri"/>
              </a:rPr>
              <a:t>Platform</a:t>
            </a:r>
            <a:endParaRPr sz="2750" dirty="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00532"/>
            <a:ext cx="3074035" cy="628015"/>
          </a:xfrm>
          <a:prstGeom prst="rect">
            <a:avLst/>
          </a:prstGeom>
        </p:spPr>
        <p:txBody>
          <a:bodyPr vert="horz" wrap="square" lIns="0" tIns="12700" rIns="0" bIns="0" rtlCol="0">
            <a:spAutoFit/>
          </a:bodyPr>
          <a:lstStyle/>
          <a:p>
            <a:pPr marL="12700">
              <a:lnSpc>
                <a:spcPct val="100000"/>
              </a:lnSpc>
              <a:spcBef>
                <a:spcPts val="100"/>
              </a:spcBef>
            </a:pPr>
            <a:r>
              <a:rPr sz="3950" spc="25" dirty="0"/>
              <a:t>CONCLUSION</a:t>
            </a:r>
            <a:endParaRPr sz="3950"/>
          </a:p>
        </p:txBody>
      </p:sp>
      <p:sp>
        <p:nvSpPr>
          <p:cNvPr id="3" name="object 3"/>
          <p:cNvSpPr txBox="1">
            <a:spLocks noGrp="1"/>
          </p:cNvSpPr>
          <p:nvPr>
            <p:ph type="body" idx="1"/>
          </p:nvPr>
        </p:nvSpPr>
        <p:spPr>
          <a:xfrm>
            <a:off x="1057275" y="1787398"/>
            <a:ext cx="10077449" cy="2662908"/>
          </a:xfrm>
          <a:prstGeom prst="rect">
            <a:avLst/>
          </a:prstGeom>
        </p:spPr>
        <p:txBody>
          <a:bodyPr vert="horz" wrap="square" lIns="0" tIns="46355" rIns="0" bIns="0" rtlCol="0">
            <a:spAutoFit/>
          </a:bodyPr>
          <a:lstStyle/>
          <a:p>
            <a:pPr marL="3810000" marR="434340" indent="-228600">
              <a:lnSpc>
                <a:spcPts val="3100"/>
              </a:lnSpc>
              <a:spcBef>
                <a:spcPts val="365"/>
              </a:spcBef>
              <a:buFont typeface="Arial MT"/>
              <a:buChar char="•"/>
              <a:tabLst>
                <a:tab pos="3810635" algn="l"/>
              </a:tabLst>
            </a:pPr>
            <a:r>
              <a:rPr spc="-10" dirty="0"/>
              <a:t>Swift, </a:t>
            </a:r>
            <a:r>
              <a:rPr spc="-5" dirty="0"/>
              <a:t>Python,</a:t>
            </a:r>
            <a:r>
              <a:rPr dirty="0"/>
              <a:t> </a:t>
            </a:r>
            <a:r>
              <a:rPr spc="-5" dirty="0"/>
              <a:t>and C++ </a:t>
            </a:r>
            <a:r>
              <a:rPr dirty="0"/>
              <a:t>Programmers </a:t>
            </a:r>
            <a:r>
              <a:rPr spc="5" dirty="0"/>
              <a:t>are </a:t>
            </a:r>
            <a:r>
              <a:rPr spc="-615" dirty="0"/>
              <a:t> </a:t>
            </a:r>
            <a:r>
              <a:rPr spc="-10" dirty="0"/>
              <a:t>the</a:t>
            </a:r>
            <a:r>
              <a:rPr spc="80" dirty="0"/>
              <a:t> </a:t>
            </a:r>
            <a:r>
              <a:rPr spc="-25" dirty="0"/>
              <a:t>highest</a:t>
            </a:r>
            <a:r>
              <a:rPr spc="260" dirty="0"/>
              <a:t> </a:t>
            </a:r>
            <a:r>
              <a:rPr spc="-5" dirty="0"/>
              <a:t>paid</a:t>
            </a:r>
            <a:r>
              <a:rPr spc="70" dirty="0"/>
              <a:t> </a:t>
            </a:r>
            <a:r>
              <a:rPr spc="10" dirty="0"/>
              <a:t>on</a:t>
            </a:r>
            <a:r>
              <a:rPr spc="55" dirty="0"/>
              <a:t> </a:t>
            </a:r>
            <a:r>
              <a:rPr spc="-15" dirty="0"/>
              <a:t>average</a:t>
            </a:r>
          </a:p>
          <a:p>
            <a:pPr marL="3810000" marR="36830" indent="-228600">
              <a:lnSpc>
                <a:spcPts val="3100"/>
              </a:lnSpc>
              <a:spcBef>
                <a:spcPts val="910"/>
              </a:spcBef>
              <a:buFont typeface="Arial MT"/>
              <a:buChar char="•"/>
              <a:tabLst>
                <a:tab pos="3810635" algn="l"/>
              </a:tabLst>
            </a:pPr>
            <a:r>
              <a:rPr spc="-5" dirty="0"/>
              <a:t>Python</a:t>
            </a:r>
            <a:r>
              <a:rPr spc="210" dirty="0"/>
              <a:t> </a:t>
            </a:r>
            <a:r>
              <a:rPr spc="-10" dirty="0"/>
              <a:t>is</a:t>
            </a:r>
            <a:r>
              <a:rPr spc="-20" dirty="0"/>
              <a:t> </a:t>
            </a:r>
            <a:r>
              <a:rPr spc="-15" dirty="0"/>
              <a:t>growing</a:t>
            </a:r>
            <a:r>
              <a:rPr spc="130" dirty="0"/>
              <a:t> </a:t>
            </a:r>
            <a:r>
              <a:rPr spc="-10" dirty="0"/>
              <a:t>in</a:t>
            </a:r>
            <a:r>
              <a:rPr spc="70" dirty="0"/>
              <a:t> </a:t>
            </a:r>
            <a:r>
              <a:rPr spc="-5" dirty="0"/>
              <a:t>popularity</a:t>
            </a:r>
            <a:r>
              <a:rPr spc="185" dirty="0"/>
              <a:t> </a:t>
            </a:r>
            <a:r>
              <a:rPr spc="-15" dirty="0"/>
              <a:t>due</a:t>
            </a:r>
            <a:r>
              <a:rPr spc="170" dirty="0"/>
              <a:t> </a:t>
            </a:r>
            <a:r>
              <a:rPr spc="-5" dirty="0"/>
              <a:t>to</a:t>
            </a:r>
            <a:r>
              <a:rPr dirty="0"/>
              <a:t> ease </a:t>
            </a:r>
            <a:r>
              <a:rPr spc="-605" dirty="0"/>
              <a:t> </a:t>
            </a:r>
            <a:r>
              <a:rPr spc="10" dirty="0"/>
              <a:t>of</a:t>
            </a:r>
            <a:r>
              <a:rPr spc="-30" dirty="0"/>
              <a:t> </a:t>
            </a:r>
            <a:r>
              <a:rPr spc="-10" dirty="0"/>
              <a:t>use</a:t>
            </a:r>
          </a:p>
          <a:p>
            <a:pPr marL="3810000" marR="699770" indent="-228600">
              <a:lnSpc>
                <a:spcPts val="3100"/>
              </a:lnSpc>
              <a:spcBef>
                <a:spcPts val="890"/>
              </a:spcBef>
              <a:buFont typeface="Arial MT"/>
              <a:buChar char="•"/>
              <a:tabLst>
                <a:tab pos="3810635" algn="l"/>
              </a:tabLst>
            </a:pPr>
            <a:r>
              <a:rPr spc="10" dirty="0"/>
              <a:t>MySQL</a:t>
            </a:r>
            <a:r>
              <a:rPr spc="20" dirty="0"/>
              <a:t> </a:t>
            </a:r>
            <a:r>
              <a:rPr spc="-5" dirty="0"/>
              <a:t>and</a:t>
            </a:r>
            <a:r>
              <a:rPr spc="110" dirty="0"/>
              <a:t> </a:t>
            </a:r>
            <a:r>
              <a:rPr spc="-15" dirty="0"/>
              <a:t>PostgreSQL</a:t>
            </a:r>
            <a:r>
              <a:rPr spc="150" dirty="0"/>
              <a:t> </a:t>
            </a:r>
            <a:r>
              <a:rPr spc="5" dirty="0"/>
              <a:t>are</a:t>
            </a:r>
            <a:r>
              <a:rPr spc="-50" dirty="0"/>
              <a:t> </a:t>
            </a:r>
            <a:r>
              <a:rPr spc="-10" dirty="0"/>
              <a:t>the</a:t>
            </a:r>
            <a:r>
              <a:rPr spc="160" dirty="0"/>
              <a:t> </a:t>
            </a:r>
            <a:r>
              <a:rPr spc="-15" dirty="0"/>
              <a:t>leading </a:t>
            </a:r>
            <a:r>
              <a:rPr spc="-610" dirty="0"/>
              <a:t> </a:t>
            </a:r>
            <a:r>
              <a:rPr spc="-5" dirty="0"/>
              <a:t>Database</a:t>
            </a:r>
            <a:r>
              <a:rPr spc="100" dirty="0"/>
              <a:t> </a:t>
            </a:r>
            <a:r>
              <a:rPr spc="10" dirty="0"/>
              <a:t>of</a:t>
            </a:r>
            <a:r>
              <a:rPr spc="-25" dirty="0"/>
              <a:t> </a:t>
            </a:r>
            <a:r>
              <a:rPr spc="-10" dirty="0"/>
              <a:t>the</a:t>
            </a:r>
            <a:r>
              <a:rPr spc="70" dirty="0"/>
              <a:t> </a:t>
            </a:r>
            <a:r>
              <a:rPr spc="-15" dirty="0"/>
              <a:t>present</a:t>
            </a:r>
            <a:r>
              <a:rPr spc="145" dirty="0"/>
              <a:t> </a:t>
            </a:r>
            <a:r>
              <a:rPr spc="-5" dirty="0"/>
              <a:t>and</a:t>
            </a:r>
            <a:r>
              <a:rPr spc="105" dirty="0"/>
              <a:t> </a:t>
            </a:r>
            <a:r>
              <a:rPr spc="-15" dirty="0"/>
              <a:t>future</a:t>
            </a:r>
          </a:p>
        </p:txBody>
      </p:sp>
      <p:pic>
        <p:nvPicPr>
          <p:cNvPr id="4" name="object 4"/>
          <p:cNvPicPr/>
          <p:nvPr/>
        </p:nvPicPr>
        <p:blipFill>
          <a:blip r:embed="rId2" cstate="print"/>
          <a:stretch>
            <a:fillRect/>
          </a:stretch>
        </p:blipFill>
        <p:spPr>
          <a:xfrm>
            <a:off x="1124711" y="2115311"/>
            <a:ext cx="3057143" cy="30571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47800" y="2028444"/>
            <a:ext cx="3200400" cy="3191255"/>
          </a:xfrm>
          <a:prstGeom prst="rect">
            <a:avLst/>
          </a:prstGeom>
        </p:spPr>
      </p:pic>
      <p:sp>
        <p:nvSpPr>
          <p:cNvPr id="3" name="object 3"/>
          <p:cNvSpPr txBox="1">
            <a:spLocks noGrp="1"/>
          </p:cNvSpPr>
          <p:nvPr>
            <p:ph type="title"/>
          </p:nvPr>
        </p:nvSpPr>
        <p:spPr>
          <a:xfrm>
            <a:off x="860856" y="499363"/>
            <a:ext cx="2161540" cy="627380"/>
          </a:xfrm>
          <a:prstGeom prst="rect">
            <a:avLst/>
          </a:prstGeom>
        </p:spPr>
        <p:txBody>
          <a:bodyPr vert="horz" wrap="square" lIns="0" tIns="12065" rIns="0" bIns="0" rtlCol="0">
            <a:spAutoFit/>
          </a:bodyPr>
          <a:lstStyle/>
          <a:p>
            <a:pPr marL="12700">
              <a:lnSpc>
                <a:spcPct val="100000"/>
              </a:lnSpc>
              <a:spcBef>
                <a:spcPts val="95"/>
              </a:spcBef>
            </a:pPr>
            <a:r>
              <a:rPr sz="3950" spc="25" dirty="0"/>
              <a:t>OUTLINE</a:t>
            </a:r>
            <a:endParaRPr sz="3950"/>
          </a:p>
        </p:txBody>
      </p:sp>
      <p:sp>
        <p:nvSpPr>
          <p:cNvPr id="4" name="object 4"/>
          <p:cNvSpPr txBox="1"/>
          <p:nvPr/>
        </p:nvSpPr>
        <p:spPr>
          <a:xfrm>
            <a:off x="6256146" y="1698598"/>
            <a:ext cx="2849245" cy="3954779"/>
          </a:xfrm>
          <a:prstGeom prst="rect">
            <a:avLst/>
          </a:prstGeom>
        </p:spPr>
        <p:txBody>
          <a:bodyPr vert="horz" wrap="square" lIns="0" tIns="113664" rIns="0" bIns="0" rtlCol="0">
            <a:spAutoFit/>
          </a:bodyPr>
          <a:lstStyle/>
          <a:p>
            <a:pPr marL="241300" indent="-228600">
              <a:lnSpc>
                <a:spcPct val="100000"/>
              </a:lnSpc>
              <a:spcBef>
                <a:spcPts val="894"/>
              </a:spcBef>
              <a:buFont typeface="Arial MT"/>
              <a:buChar char="•"/>
              <a:tabLst>
                <a:tab pos="240665" algn="l"/>
                <a:tab pos="241300" algn="l"/>
              </a:tabLst>
            </a:pPr>
            <a:r>
              <a:rPr sz="2150" spc="-15" dirty="0">
                <a:solidFill>
                  <a:srgbClr val="006EC0"/>
                </a:solidFill>
                <a:latin typeface="Calibri"/>
                <a:cs typeface="Calibri"/>
              </a:rPr>
              <a:t>Executive</a:t>
            </a:r>
            <a:r>
              <a:rPr sz="2150" spc="5" dirty="0">
                <a:solidFill>
                  <a:srgbClr val="006EC0"/>
                </a:solidFill>
                <a:latin typeface="Calibri"/>
                <a:cs typeface="Calibri"/>
              </a:rPr>
              <a:t> </a:t>
            </a:r>
            <a:r>
              <a:rPr sz="2150" spc="15" dirty="0">
                <a:solidFill>
                  <a:srgbClr val="006EC0"/>
                </a:solidFill>
                <a:latin typeface="Calibri"/>
                <a:cs typeface="Calibri"/>
              </a:rPr>
              <a:t>Summary</a:t>
            </a:r>
            <a:endParaRPr sz="2150">
              <a:latin typeface="Calibri"/>
              <a:cs typeface="Calibri"/>
            </a:endParaRPr>
          </a:p>
          <a:p>
            <a:pPr marL="241300" indent="-228600">
              <a:lnSpc>
                <a:spcPct val="100000"/>
              </a:lnSpc>
              <a:spcBef>
                <a:spcPts val="795"/>
              </a:spcBef>
              <a:buFont typeface="Arial MT"/>
              <a:buChar char="•"/>
              <a:tabLst>
                <a:tab pos="240665" algn="l"/>
                <a:tab pos="241300" algn="l"/>
              </a:tabLst>
            </a:pPr>
            <a:r>
              <a:rPr sz="2150" spc="-10" dirty="0">
                <a:solidFill>
                  <a:srgbClr val="006EC0"/>
                </a:solidFill>
                <a:latin typeface="Calibri"/>
                <a:cs typeface="Calibri"/>
              </a:rPr>
              <a:t>Introduction</a:t>
            </a:r>
            <a:endParaRPr sz="2150">
              <a:latin typeface="Calibri"/>
              <a:cs typeface="Calibri"/>
            </a:endParaRPr>
          </a:p>
          <a:p>
            <a:pPr marL="241300" indent="-228600">
              <a:lnSpc>
                <a:spcPct val="100000"/>
              </a:lnSpc>
              <a:spcBef>
                <a:spcPts val="805"/>
              </a:spcBef>
              <a:buFont typeface="Arial MT"/>
              <a:buChar char="•"/>
              <a:tabLst>
                <a:tab pos="240665" algn="l"/>
                <a:tab pos="241300" algn="l"/>
              </a:tabLst>
            </a:pPr>
            <a:r>
              <a:rPr sz="2150" dirty="0">
                <a:solidFill>
                  <a:srgbClr val="006EC0"/>
                </a:solidFill>
                <a:latin typeface="Calibri"/>
                <a:cs typeface="Calibri"/>
              </a:rPr>
              <a:t>Methodology</a:t>
            </a:r>
            <a:endParaRPr sz="2150">
              <a:latin typeface="Calibri"/>
              <a:cs typeface="Calibri"/>
            </a:endParaRPr>
          </a:p>
          <a:p>
            <a:pPr marL="241300" indent="-228600">
              <a:lnSpc>
                <a:spcPct val="100000"/>
              </a:lnSpc>
              <a:spcBef>
                <a:spcPts val="805"/>
              </a:spcBef>
              <a:buFont typeface="Arial MT"/>
              <a:buChar char="•"/>
              <a:tabLst>
                <a:tab pos="240665" algn="l"/>
                <a:tab pos="241300" algn="l"/>
              </a:tabLst>
            </a:pPr>
            <a:r>
              <a:rPr sz="2150" spc="-10" dirty="0">
                <a:solidFill>
                  <a:srgbClr val="006EC0"/>
                </a:solidFill>
                <a:latin typeface="Calibri"/>
                <a:cs typeface="Calibri"/>
              </a:rPr>
              <a:t>Results</a:t>
            </a:r>
            <a:endParaRPr sz="2150">
              <a:latin typeface="Calibri"/>
              <a:cs typeface="Calibri"/>
            </a:endParaRPr>
          </a:p>
          <a:p>
            <a:pPr marL="699770" lvl="1" indent="-230504">
              <a:lnSpc>
                <a:spcPct val="100000"/>
              </a:lnSpc>
              <a:spcBef>
                <a:spcPts val="315"/>
              </a:spcBef>
              <a:buFont typeface="Arial MT"/>
              <a:buChar char="•"/>
              <a:tabLst>
                <a:tab pos="699770" algn="l"/>
                <a:tab pos="700405" algn="l"/>
              </a:tabLst>
            </a:pPr>
            <a:r>
              <a:rPr sz="1800" spc="-10" dirty="0">
                <a:solidFill>
                  <a:srgbClr val="006EC0"/>
                </a:solidFill>
                <a:latin typeface="Calibri"/>
                <a:cs typeface="Calibri"/>
              </a:rPr>
              <a:t>Visualization</a:t>
            </a:r>
            <a:r>
              <a:rPr sz="1800" spc="-75" dirty="0">
                <a:solidFill>
                  <a:srgbClr val="006EC0"/>
                </a:solidFill>
                <a:latin typeface="Calibri"/>
                <a:cs typeface="Calibri"/>
              </a:rPr>
              <a:t> </a:t>
            </a:r>
            <a:r>
              <a:rPr sz="1800" dirty="0">
                <a:solidFill>
                  <a:srgbClr val="006EC0"/>
                </a:solidFill>
                <a:latin typeface="Calibri"/>
                <a:cs typeface="Calibri"/>
              </a:rPr>
              <a:t>–</a:t>
            </a:r>
            <a:r>
              <a:rPr sz="1800" spc="-70" dirty="0">
                <a:solidFill>
                  <a:srgbClr val="006EC0"/>
                </a:solidFill>
                <a:latin typeface="Calibri"/>
                <a:cs typeface="Calibri"/>
              </a:rPr>
              <a:t> </a:t>
            </a:r>
            <a:r>
              <a:rPr sz="1800" spc="-5" dirty="0">
                <a:solidFill>
                  <a:srgbClr val="006EC0"/>
                </a:solidFill>
                <a:latin typeface="Calibri"/>
                <a:cs typeface="Calibri"/>
              </a:rPr>
              <a:t>Charts</a:t>
            </a:r>
            <a:endParaRPr sz="1800">
              <a:latin typeface="Calibri"/>
              <a:cs typeface="Calibri"/>
            </a:endParaRPr>
          </a:p>
          <a:p>
            <a:pPr marL="699770" lvl="1" indent="-230504">
              <a:lnSpc>
                <a:spcPct val="100000"/>
              </a:lnSpc>
              <a:spcBef>
                <a:spcPts val="300"/>
              </a:spcBef>
              <a:buFont typeface="Arial MT"/>
              <a:buChar char="•"/>
              <a:tabLst>
                <a:tab pos="699770" algn="l"/>
                <a:tab pos="700405" algn="l"/>
              </a:tabLst>
            </a:pPr>
            <a:r>
              <a:rPr sz="1800" spc="-10" dirty="0">
                <a:solidFill>
                  <a:srgbClr val="006EC0"/>
                </a:solidFill>
                <a:latin typeface="Calibri"/>
                <a:cs typeface="Calibri"/>
              </a:rPr>
              <a:t>Dashboard</a:t>
            </a:r>
            <a:endParaRPr sz="1800">
              <a:latin typeface="Calibri"/>
              <a:cs typeface="Calibri"/>
            </a:endParaRPr>
          </a:p>
          <a:p>
            <a:pPr marL="241300" indent="-228600">
              <a:lnSpc>
                <a:spcPct val="100000"/>
              </a:lnSpc>
              <a:spcBef>
                <a:spcPts val="685"/>
              </a:spcBef>
              <a:buFont typeface="Arial MT"/>
              <a:buChar char="•"/>
              <a:tabLst>
                <a:tab pos="240665" algn="l"/>
                <a:tab pos="241300" algn="l"/>
              </a:tabLst>
            </a:pPr>
            <a:r>
              <a:rPr sz="2150" spc="-10" dirty="0">
                <a:solidFill>
                  <a:srgbClr val="006EC0"/>
                </a:solidFill>
                <a:latin typeface="Calibri"/>
                <a:cs typeface="Calibri"/>
              </a:rPr>
              <a:t>Discussion</a:t>
            </a:r>
            <a:endParaRPr sz="2150">
              <a:latin typeface="Calibri"/>
              <a:cs typeface="Calibri"/>
            </a:endParaRPr>
          </a:p>
          <a:p>
            <a:pPr marL="699770" lvl="1" indent="-230504">
              <a:lnSpc>
                <a:spcPct val="100000"/>
              </a:lnSpc>
              <a:spcBef>
                <a:spcPts val="325"/>
              </a:spcBef>
              <a:buFont typeface="Arial MT"/>
              <a:buChar char="•"/>
              <a:tabLst>
                <a:tab pos="699770" algn="l"/>
                <a:tab pos="700405" algn="l"/>
              </a:tabLst>
            </a:pPr>
            <a:r>
              <a:rPr sz="1800" spc="-5" dirty="0">
                <a:solidFill>
                  <a:srgbClr val="006EC0"/>
                </a:solidFill>
                <a:latin typeface="Calibri"/>
                <a:cs typeface="Calibri"/>
              </a:rPr>
              <a:t>Findings</a:t>
            </a:r>
            <a:r>
              <a:rPr sz="1800" spc="-80" dirty="0">
                <a:solidFill>
                  <a:srgbClr val="006EC0"/>
                </a:solidFill>
                <a:latin typeface="Calibri"/>
                <a:cs typeface="Calibri"/>
              </a:rPr>
              <a:t> </a:t>
            </a:r>
            <a:r>
              <a:rPr sz="1800" dirty="0">
                <a:solidFill>
                  <a:srgbClr val="006EC0"/>
                </a:solidFill>
                <a:latin typeface="Calibri"/>
                <a:cs typeface="Calibri"/>
              </a:rPr>
              <a:t>&amp;</a:t>
            </a:r>
            <a:r>
              <a:rPr sz="1800" spc="-80" dirty="0">
                <a:solidFill>
                  <a:srgbClr val="006EC0"/>
                </a:solidFill>
                <a:latin typeface="Calibri"/>
                <a:cs typeface="Calibri"/>
              </a:rPr>
              <a:t> </a:t>
            </a:r>
            <a:r>
              <a:rPr sz="1800" spc="-10" dirty="0">
                <a:solidFill>
                  <a:srgbClr val="006EC0"/>
                </a:solidFill>
                <a:latin typeface="Calibri"/>
                <a:cs typeface="Calibri"/>
              </a:rPr>
              <a:t>Implications</a:t>
            </a:r>
            <a:endParaRPr sz="1800">
              <a:latin typeface="Calibri"/>
              <a:cs typeface="Calibri"/>
            </a:endParaRPr>
          </a:p>
          <a:p>
            <a:pPr marL="241300" indent="-228600">
              <a:lnSpc>
                <a:spcPct val="100000"/>
              </a:lnSpc>
              <a:spcBef>
                <a:spcPts val="780"/>
              </a:spcBef>
              <a:buFont typeface="Arial MT"/>
              <a:buChar char="•"/>
              <a:tabLst>
                <a:tab pos="240665" algn="l"/>
                <a:tab pos="241300" algn="l"/>
              </a:tabLst>
            </a:pPr>
            <a:r>
              <a:rPr sz="2150" dirty="0">
                <a:solidFill>
                  <a:srgbClr val="006EC0"/>
                </a:solidFill>
                <a:latin typeface="Calibri"/>
                <a:cs typeface="Calibri"/>
              </a:rPr>
              <a:t>Conclusion</a:t>
            </a:r>
            <a:endParaRPr sz="2150">
              <a:latin typeface="Calibri"/>
              <a:cs typeface="Calibri"/>
            </a:endParaRPr>
          </a:p>
          <a:p>
            <a:pPr marL="241300" indent="-228600">
              <a:lnSpc>
                <a:spcPct val="100000"/>
              </a:lnSpc>
              <a:spcBef>
                <a:spcPts val="790"/>
              </a:spcBef>
              <a:buFont typeface="Arial MT"/>
              <a:buChar char="•"/>
              <a:tabLst>
                <a:tab pos="240665" algn="l"/>
                <a:tab pos="241300" algn="l"/>
              </a:tabLst>
            </a:pPr>
            <a:r>
              <a:rPr sz="2150" dirty="0">
                <a:solidFill>
                  <a:srgbClr val="006EC0"/>
                </a:solidFill>
                <a:latin typeface="Calibri"/>
                <a:cs typeface="Calibri"/>
              </a:rPr>
              <a:t>Appendix</a:t>
            </a:r>
            <a:endParaRPr sz="2150">
              <a:latin typeface="Calibri"/>
              <a:cs typeface="Calibri"/>
            </a:endParaRPr>
          </a:p>
        </p:txBody>
      </p:sp>
      <p:sp>
        <p:nvSpPr>
          <p:cNvPr id="5" name="object 5"/>
          <p:cNvSpPr/>
          <p:nvPr/>
        </p:nvSpPr>
        <p:spPr>
          <a:xfrm>
            <a:off x="1802892" y="818438"/>
            <a:ext cx="181610" cy="360045"/>
          </a:xfrm>
          <a:custGeom>
            <a:avLst/>
            <a:gdLst/>
            <a:ahLst/>
            <a:cxnLst/>
            <a:rect l="l" t="t" r="r" b="b"/>
            <a:pathLst>
              <a:path w="181610" h="360044">
                <a:moveTo>
                  <a:pt x="181013" y="0"/>
                </a:moveTo>
                <a:lnTo>
                  <a:pt x="0" y="0"/>
                </a:lnTo>
                <a:lnTo>
                  <a:pt x="0" y="359613"/>
                </a:lnTo>
                <a:lnTo>
                  <a:pt x="181013" y="359613"/>
                </a:lnTo>
                <a:lnTo>
                  <a:pt x="181013" y="0"/>
                </a:lnTo>
                <a:close/>
              </a:path>
            </a:pathLst>
          </a:custGeom>
          <a:solidFill>
            <a:srgbClr val="FFFFFF">
              <a:alpha val="50195"/>
            </a:srgbClr>
          </a:solidFill>
        </p:spPr>
        <p:txBody>
          <a:bodyPr wrap="square" lIns="0" tIns="0" rIns="0" bIns="0" rtlCol="0"/>
          <a:lstStyle/>
          <a:p>
            <a:endParaRPr/>
          </a:p>
        </p:txBody>
      </p:sp>
      <p:sp>
        <p:nvSpPr>
          <p:cNvPr id="6" name="object 6"/>
          <p:cNvSpPr/>
          <p:nvPr/>
        </p:nvSpPr>
        <p:spPr>
          <a:xfrm>
            <a:off x="2241804" y="781862"/>
            <a:ext cx="181610" cy="360045"/>
          </a:xfrm>
          <a:custGeom>
            <a:avLst/>
            <a:gdLst/>
            <a:ahLst/>
            <a:cxnLst/>
            <a:rect l="l" t="t" r="r" b="b"/>
            <a:pathLst>
              <a:path w="181610" h="360044">
                <a:moveTo>
                  <a:pt x="181013" y="0"/>
                </a:moveTo>
                <a:lnTo>
                  <a:pt x="0" y="0"/>
                </a:lnTo>
                <a:lnTo>
                  <a:pt x="0" y="359613"/>
                </a:lnTo>
                <a:lnTo>
                  <a:pt x="181013" y="359613"/>
                </a:lnTo>
                <a:lnTo>
                  <a:pt x="181013" y="0"/>
                </a:lnTo>
                <a:close/>
              </a:path>
            </a:pathLst>
          </a:custGeom>
          <a:solidFill>
            <a:srgbClr val="FFFFFF">
              <a:alpha val="50195"/>
            </a:srgbClr>
          </a:solidFill>
        </p:spPr>
        <p:txBody>
          <a:bodyPr wrap="square" lIns="0" tIns="0" rIns="0" bIns="0" rtlCol="0"/>
          <a:lstStyle/>
          <a:p>
            <a:endParaRPr/>
          </a:p>
        </p:txBody>
      </p:sp>
      <p:sp>
        <p:nvSpPr>
          <p:cNvPr id="7" name="object 7"/>
          <p:cNvSpPr/>
          <p:nvPr/>
        </p:nvSpPr>
        <p:spPr>
          <a:xfrm>
            <a:off x="2734056" y="745489"/>
            <a:ext cx="188595" cy="367030"/>
          </a:xfrm>
          <a:custGeom>
            <a:avLst/>
            <a:gdLst/>
            <a:ahLst/>
            <a:cxnLst/>
            <a:rect l="l" t="t" r="r" b="b"/>
            <a:pathLst>
              <a:path w="188594" h="367030">
                <a:moveTo>
                  <a:pt x="188468" y="0"/>
                </a:moveTo>
                <a:lnTo>
                  <a:pt x="8128" y="0"/>
                </a:lnTo>
                <a:lnTo>
                  <a:pt x="8128" y="2540"/>
                </a:lnTo>
                <a:lnTo>
                  <a:pt x="0" y="2540"/>
                </a:lnTo>
                <a:lnTo>
                  <a:pt x="0" y="359410"/>
                </a:lnTo>
                <a:lnTo>
                  <a:pt x="0" y="361950"/>
                </a:lnTo>
                <a:lnTo>
                  <a:pt x="2413" y="361950"/>
                </a:lnTo>
                <a:lnTo>
                  <a:pt x="2413" y="364490"/>
                </a:lnTo>
                <a:lnTo>
                  <a:pt x="2921" y="364490"/>
                </a:lnTo>
                <a:lnTo>
                  <a:pt x="2921" y="367030"/>
                </a:lnTo>
                <a:lnTo>
                  <a:pt x="183261" y="367030"/>
                </a:lnTo>
                <a:lnTo>
                  <a:pt x="183261" y="364490"/>
                </a:lnTo>
                <a:lnTo>
                  <a:pt x="183261" y="361950"/>
                </a:lnTo>
                <a:lnTo>
                  <a:pt x="183261" y="359410"/>
                </a:lnTo>
                <a:lnTo>
                  <a:pt x="188468" y="359410"/>
                </a:lnTo>
                <a:lnTo>
                  <a:pt x="188468" y="2540"/>
                </a:lnTo>
                <a:lnTo>
                  <a:pt x="188468" y="0"/>
                </a:lnTo>
                <a:close/>
              </a:path>
            </a:pathLst>
          </a:custGeom>
          <a:solidFill>
            <a:srgbClr val="FFFFFF">
              <a:alpha val="50195"/>
            </a:srgbClr>
          </a:solidFill>
        </p:spPr>
        <p:txBody>
          <a:bodyPr wrap="square" lIns="0" tIns="0" rIns="0" bIns="0" rtlCol="0"/>
          <a:lstStyle/>
          <a:p>
            <a:endParaRPr/>
          </a:p>
        </p:txBody>
      </p:sp>
      <p:sp>
        <p:nvSpPr>
          <p:cNvPr id="8" name="object 8"/>
          <p:cNvSpPr/>
          <p:nvPr/>
        </p:nvSpPr>
        <p:spPr>
          <a:xfrm>
            <a:off x="7181088" y="2708198"/>
            <a:ext cx="179705" cy="360045"/>
          </a:xfrm>
          <a:custGeom>
            <a:avLst/>
            <a:gdLst/>
            <a:ahLst/>
            <a:cxnLst/>
            <a:rect l="l" t="t" r="r" b="b"/>
            <a:pathLst>
              <a:path w="179704" h="360044">
                <a:moveTo>
                  <a:pt x="179489" y="0"/>
                </a:moveTo>
                <a:lnTo>
                  <a:pt x="0" y="0"/>
                </a:lnTo>
                <a:lnTo>
                  <a:pt x="0" y="359613"/>
                </a:lnTo>
                <a:lnTo>
                  <a:pt x="179489" y="359613"/>
                </a:lnTo>
                <a:lnTo>
                  <a:pt x="179489" y="0"/>
                </a:lnTo>
                <a:close/>
              </a:path>
            </a:pathLst>
          </a:custGeom>
          <a:solidFill>
            <a:srgbClr val="FFFFFF">
              <a:alpha val="50195"/>
            </a:srgbClr>
          </a:solidFill>
        </p:spPr>
        <p:txBody>
          <a:bodyPr wrap="square" lIns="0" tIns="0" rIns="0" bIns="0" rtlCol="0"/>
          <a:lstStyle/>
          <a:p>
            <a:endParaRPr/>
          </a:p>
        </p:txBody>
      </p:sp>
      <p:sp>
        <p:nvSpPr>
          <p:cNvPr id="9" name="object 9"/>
          <p:cNvSpPr/>
          <p:nvPr/>
        </p:nvSpPr>
        <p:spPr>
          <a:xfrm>
            <a:off x="6594347" y="2696006"/>
            <a:ext cx="181610" cy="360045"/>
          </a:xfrm>
          <a:custGeom>
            <a:avLst/>
            <a:gdLst/>
            <a:ahLst/>
            <a:cxnLst/>
            <a:rect l="l" t="t" r="r" b="b"/>
            <a:pathLst>
              <a:path w="181609" h="360044">
                <a:moveTo>
                  <a:pt x="181013" y="0"/>
                </a:moveTo>
                <a:lnTo>
                  <a:pt x="0" y="0"/>
                </a:lnTo>
                <a:lnTo>
                  <a:pt x="0" y="359613"/>
                </a:lnTo>
                <a:lnTo>
                  <a:pt x="181013" y="359613"/>
                </a:lnTo>
                <a:lnTo>
                  <a:pt x="181013" y="0"/>
                </a:lnTo>
                <a:close/>
              </a:path>
            </a:pathLst>
          </a:custGeom>
          <a:solidFill>
            <a:srgbClr val="FFFFFF">
              <a:alpha val="50195"/>
            </a:srgbClr>
          </a:solid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2772" y="1367027"/>
            <a:ext cx="10516870" cy="635"/>
          </a:xfrm>
          <a:custGeom>
            <a:avLst/>
            <a:gdLst/>
            <a:ahLst/>
            <a:cxnLst/>
            <a:rect l="l" t="t" r="r" b="b"/>
            <a:pathLst>
              <a:path w="10516870" h="634">
                <a:moveTo>
                  <a:pt x="0" y="0"/>
                </a:moveTo>
                <a:lnTo>
                  <a:pt x="10516489" y="635"/>
                </a:lnTo>
              </a:path>
            </a:pathLst>
          </a:custGeom>
          <a:ln w="6350">
            <a:solidFill>
              <a:srgbClr val="4470C4"/>
            </a:solidFill>
          </a:ln>
        </p:spPr>
        <p:txBody>
          <a:bodyPr wrap="square" lIns="0" tIns="0" rIns="0" bIns="0" rtlCol="0"/>
          <a:lstStyle/>
          <a:p>
            <a:endParaRPr/>
          </a:p>
        </p:txBody>
      </p:sp>
      <p:sp>
        <p:nvSpPr>
          <p:cNvPr id="3" name="object 3"/>
          <p:cNvSpPr/>
          <p:nvPr/>
        </p:nvSpPr>
        <p:spPr>
          <a:xfrm>
            <a:off x="1743456" y="6254750"/>
            <a:ext cx="197485" cy="387350"/>
          </a:xfrm>
          <a:custGeom>
            <a:avLst/>
            <a:gdLst/>
            <a:ahLst/>
            <a:cxnLst/>
            <a:rect l="l" t="t" r="r" b="b"/>
            <a:pathLst>
              <a:path w="197485" h="387350">
                <a:moveTo>
                  <a:pt x="197485" y="0"/>
                </a:moveTo>
                <a:lnTo>
                  <a:pt x="16891" y="0"/>
                </a:lnTo>
                <a:lnTo>
                  <a:pt x="16891" y="8890"/>
                </a:lnTo>
                <a:lnTo>
                  <a:pt x="0" y="8890"/>
                </a:lnTo>
                <a:lnTo>
                  <a:pt x="0" y="368300"/>
                </a:lnTo>
                <a:lnTo>
                  <a:pt x="16891" y="368300"/>
                </a:lnTo>
                <a:lnTo>
                  <a:pt x="16891" y="387350"/>
                </a:lnTo>
                <a:lnTo>
                  <a:pt x="197485" y="387350"/>
                </a:lnTo>
                <a:lnTo>
                  <a:pt x="197485" y="368300"/>
                </a:lnTo>
                <a:lnTo>
                  <a:pt x="197485" y="8890"/>
                </a:lnTo>
                <a:lnTo>
                  <a:pt x="197485" y="0"/>
                </a:lnTo>
                <a:close/>
              </a:path>
            </a:pathLst>
          </a:custGeom>
          <a:solidFill>
            <a:srgbClr val="FFFFFF">
              <a:alpha val="50195"/>
            </a:srgbClr>
          </a:solidFill>
        </p:spPr>
        <p:txBody>
          <a:bodyPr wrap="square" lIns="0" tIns="0" rIns="0" bIns="0" rtlCol="0"/>
          <a:lstStyle/>
          <a:p>
            <a:endParaRPr/>
          </a:p>
        </p:txBody>
      </p:sp>
      <p:sp>
        <p:nvSpPr>
          <p:cNvPr id="4" name="object 4"/>
          <p:cNvSpPr txBox="1">
            <a:spLocks noGrp="1"/>
          </p:cNvSpPr>
          <p:nvPr>
            <p:ph type="title"/>
          </p:nvPr>
        </p:nvSpPr>
        <p:spPr>
          <a:xfrm>
            <a:off x="917244" y="600532"/>
            <a:ext cx="2464435" cy="628015"/>
          </a:xfrm>
          <a:prstGeom prst="rect">
            <a:avLst/>
          </a:prstGeom>
        </p:spPr>
        <p:txBody>
          <a:bodyPr vert="horz" wrap="square" lIns="0" tIns="12700" rIns="0" bIns="0" rtlCol="0">
            <a:spAutoFit/>
          </a:bodyPr>
          <a:lstStyle/>
          <a:p>
            <a:pPr marL="12700">
              <a:lnSpc>
                <a:spcPct val="100000"/>
              </a:lnSpc>
              <a:spcBef>
                <a:spcPts val="100"/>
              </a:spcBef>
            </a:pPr>
            <a:r>
              <a:rPr sz="3950" spc="25" dirty="0"/>
              <a:t>APPENDIX</a:t>
            </a:r>
            <a:endParaRPr sz="3950"/>
          </a:p>
        </p:txBody>
      </p:sp>
      <p:grpSp>
        <p:nvGrpSpPr>
          <p:cNvPr id="5" name="object 5"/>
          <p:cNvGrpSpPr/>
          <p:nvPr/>
        </p:nvGrpSpPr>
        <p:grpSpPr>
          <a:xfrm>
            <a:off x="1057655" y="1581911"/>
            <a:ext cx="10182225" cy="3467100"/>
            <a:chOff x="1057655" y="1581911"/>
            <a:chExt cx="10182225" cy="3467100"/>
          </a:xfrm>
        </p:grpSpPr>
        <p:pic>
          <p:nvPicPr>
            <p:cNvPr id="6" name="object 6"/>
            <p:cNvPicPr/>
            <p:nvPr/>
          </p:nvPicPr>
          <p:blipFill>
            <a:blip r:embed="rId2" cstate="print"/>
            <a:stretch>
              <a:fillRect/>
            </a:stretch>
          </p:blipFill>
          <p:spPr>
            <a:xfrm>
              <a:off x="1057655" y="1848611"/>
              <a:ext cx="3191256" cy="3200400"/>
            </a:xfrm>
            <a:prstGeom prst="rect">
              <a:avLst/>
            </a:prstGeom>
          </p:spPr>
        </p:pic>
        <p:pic>
          <p:nvPicPr>
            <p:cNvPr id="7" name="object 7"/>
            <p:cNvPicPr/>
            <p:nvPr/>
          </p:nvPicPr>
          <p:blipFill>
            <a:blip r:embed="rId3" cstate="print"/>
            <a:stretch>
              <a:fillRect/>
            </a:stretch>
          </p:blipFill>
          <p:spPr>
            <a:xfrm>
              <a:off x="4143755" y="1581911"/>
              <a:ext cx="7095744" cy="3227832"/>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3003" y="540207"/>
            <a:ext cx="5201285" cy="628015"/>
          </a:xfrm>
          <a:prstGeom prst="rect">
            <a:avLst/>
          </a:prstGeom>
        </p:spPr>
        <p:txBody>
          <a:bodyPr vert="horz" wrap="square" lIns="0" tIns="12700" rIns="0" bIns="0" rtlCol="0">
            <a:spAutoFit/>
          </a:bodyPr>
          <a:lstStyle/>
          <a:p>
            <a:pPr marL="12700">
              <a:lnSpc>
                <a:spcPct val="100000"/>
              </a:lnSpc>
              <a:spcBef>
                <a:spcPts val="100"/>
              </a:spcBef>
            </a:pPr>
            <a:r>
              <a:rPr sz="3950" spc="20" dirty="0"/>
              <a:t>EXECUTIVE</a:t>
            </a:r>
            <a:r>
              <a:rPr sz="3950" spc="-65" dirty="0"/>
              <a:t> </a:t>
            </a:r>
            <a:r>
              <a:rPr sz="3950" spc="25" dirty="0"/>
              <a:t>SUMMARY</a:t>
            </a:r>
            <a:endParaRPr sz="3950"/>
          </a:p>
        </p:txBody>
      </p:sp>
      <p:sp>
        <p:nvSpPr>
          <p:cNvPr id="3" name="object 3"/>
          <p:cNvSpPr txBox="1"/>
          <p:nvPr/>
        </p:nvSpPr>
        <p:spPr>
          <a:xfrm>
            <a:off x="4419600" y="2213603"/>
            <a:ext cx="6805930" cy="2430793"/>
          </a:xfrm>
          <a:prstGeom prst="rect">
            <a:avLst/>
          </a:prstGeom>
        </p:spPr>
        <p:txBody>
          <a:bodyPr vert="horz" wrap="square" lIns="0" tIns="113664" rIns="0" bIns="0" rtlCol="0">
            <a:spAutoFit/>
          </a:bodyPr>
          <a:lstStyle/>
          <a:p>
            <a:pPr marL="12700" algn="just">
              <a:lnSpc>
                <a:spcPct val="100000"/>
              </a:lnSpc>
              <a:spcBef>
                <a:spcPts val="894"/>
              </a:spcBef>
              <a:tabLst>
                <a:tab pos="240665" algn="l"/>
                <a:tab pos="241300" algn="l"/>
              </a:tabLst>
            </a:pPr>
            <a:r>
              <a:rPr lang="en-ID" sz="2150" dirty="0">
                <a:solidFill>
                  <a:srgbClr val="006EC0"/>
                </a:solidFill>
                <a:latin typeface="Calibri"/>
                <a:cs typeface="Calibri"/>
              </a:rPr>
              <a:t>Obtain data from surveys, web scraping to find jobs by location, and an API to determine the average annual income of each programming language. The data obtained provides insights into the top programming languages, databases, and web frames trends for this year and next year. The gathered information was visualized in a dashboard for ease of understanding.</a:t>
            </a:r>
            <a:endParaRPr lang="en-ID" sz="2150" dirty="0">
              <a:latin typeface="Calibri"/>
              <a:cs typeface="Calibri"/>
            </a:endParaRPr>
          </a:p>
        </p:txBody>
      </p:sp>
      <p:pic>
        <p:nvPicPr>
          <p:cNvPr id="4" name="object 4"/>
          <p:cNvPicPr/>
          <p:nvPr/>
        </p:nvPicPr>
        <p:blipFill>
          <a:blip r:embed="rId2" cstate="print"/>
          <a:stretch>
            <a:fillRect/>
          </a:stretch>
        </p:blipFill>
        <p:spPr>
          <a:xfrm>
            <a:off x="1086611" y="2305811"/>
            <a:ext cx="3200400" cy="31897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8969" y="600532"/>
            <a:ext cx="3683635" cy="628015"/>
          </a:xfrm>
          <a:prstGeom prst="rect">
            <a:avLst/>
          </a:prstGeom>
        </p:spPr>
        <p:txBody>
          <a:bodyPr vert="horz" wrap="square" lIns="0" tIns="12700" rIns="0" bIns="0" rtlCol="0">
            <a:spAutoFit/>
          </a:bodyPr>
          <a:lstStyle/>
          <a:p>
            <a:pPr marL="12700">
              <a:lnSpc>
                <a:spcPct val="100000"/>
              </a:lnSpc>
              <a:spcBef>
                <a:spcPts val="100"/>
              </a:spcBef>
            </a:pPr>
            <a:r>
              <a:rPr sz="3950" spc="25" dirty="0"/>
              <a:t>INTRODUCTION</a:t>
            </a:r>
            <a:endParaRPr sz="3950"/>
          </a:p>
        </p:txBody>
      </p:sp>
      <p:pic>
        <p:nvPicPr>
          <p:cNvPr id="3" name="object 3"/>
          <p:cNvPicPr/>
          <p:nvPr/>
        </p:nvPicPr>
        <p:blipFill>
          <a:blip r:embed="rId2" cstate="print"/>
          <a:stretch>
            <a:fillRect/>
          </a:stretch>
        </p:blipFill>
        <p:spPr>
          <a:xfrm>
            <a:off x="990600" y="2257044"/>
            <a:ext cx="3057144" cy="3058667"/>
          </a:xfrm>
          <a:prstGeom prst="rect">
            <a:avLst/>
          </a:prstGeom>
        </p:spPr>
      </p:pic>
      <p:sp>
        <p:nvSpPr>
          <p:cNvPr id="4" name="object 4"/>
          <p:cNvSpPr txBox="1"/>
          <p:nvPr/>
        </p:nvSpPr>
        <p:spPr>
          <a:xfrm>
            <a:off x="4367276" y="1789938"/>
            <a:ext cx="6685915" cy="3538789"/>
          </a:xfrm>
          <a:prstGeom prst="rect">
            <a:avLst/>
          </a:prstGeom>
        </p:spPr>
        <p:txBody>
          <a:bodyPr vert="horz" wrap="square" lIns="0" tIns="31115" rIns="0" bIns="0" rtlCol="0">
            <a:spAutoFit/>
          </a:bodyPr>
          <a:lstStyle/>
          <a:p>
            <a:pPr marL="12700" marR="5080" algn="just">
              <a:lnSpc>
                <a:spcPts val="2500"/>
              </a:lnSpc>
              <a:spcBef>
                <a:spcPts val="245"/>
              </a:spcBef>
              <a:tabLst>
                <a:tab pos="240665" algn="l"/>
                <a:tab pos="241300" algn="l"/>
              </a:tabLst>
            </a:pPr>
            <a:r>
              <a:rPr lang="en-ID" spc="-15" dirty="0">
                <a:solidFill>
                  <a:srgbClr val="006EC0"/>
                </a:solidFill>
                <a:latin typeface="Calibri"/>
                <a:cs typeface="Calibri"/>
              </a:rPr>
              <a:t>This report provides an overview of the current and future trends in the programming industry, specifically focusing on programming languages, databases, operating systems, and job demand. The report aims to give insights into the most popular programming languages, databases, and operating systems, as well as the demand for jobs in the field. By </a:t>
            </a:r>
            <a:r>
              <a:rPr lang="en-ID" spc="-15" dirty="0" err="1">
                <a:solidFill>
                  <a:srgbClr val="006EC0"/>
                </a:solidFill>
                <a:latin typeface="Calibri"/>
                <a:cs typeface="Calibri"/>
              </a:rPr>
              <a:t>analyzing</a:t>
            </a:r>
            <a:r>
              <a:rPr lang="en-ID" spc="-15" dirty="0">
                <a:solidFill>
                  <a:srgbClr val="006EC0"/>
                </a:solidFill>
                <a:latin typeface="Calibri"/>
                <a:cs typeface="Calibri"/>
              </a:rPr>
              <a:t> data gathered from surveys, web scraping, and APIs, the report aims to provide a comprehensive understanding of the current state of the programming industry and its future prospects. The findings of this report will be valuable for individuals interested in pursuing a career in the programming industry or for organizations looking to stay current with the latest industry trends.</a:t>
            </a:r>
            <a:endParaRPr lang="en-ID"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0856" y="611835"/>
            <a:ext cx="3382010" cy="628015"/>
          </a:xfrm>
          <a:prstGeom prst="rect">
            <a:avLst/>
          </a:prstGeom>
        </p:spPr>
        <p:txBody>
          <a:bodyPr vert="horz" wrap="square" lIns="0" tIns="12700" rIns="0" bIns="0" rtlCol="0">
            <a:spAutoFit/>
          </a:bodyPr>
          <a:lstStyle/>
          <a:p>
            <a:pPr marL="12700">
              <a:lnSpc>
                <a:spcPct val="100000"/>
              </a:lnSpc>
              <a:spcBef>
                <a:spcPts val="100"/>
              </a:spcBef>
            </a:pPr>
            <a:r>
              <a:rPr sz="3950" spc="30" dirty="0"/>
              <a:t>METHODOLOGY</a:t>
            </a:r>
            <a:endParaRPr sz="3950"/>
          </a:p>
        </p:txBody>
      </p:sp>
      <p:sp>
        <p:nvSpPr>
          <p:cNvPr id="3" name="object 3"/>
          <p:cNvSpPr txBox="1"/>
          <p:nvPr/>
        </p:nvSpPr>
        <p:spPr>
          <a:xfrm>
            <a:off x="4367276" y="2248225"/>
            <a:ext cx="6502400" cy="2771140"/>
          </a:xfrm>
          <a:prstGeom prst="rect">
            <a:avLst/>
          </a:prstGeom>
        </p:spPr>
        <p:txBody>
          <a:bodyPr vert="horz" wrap="square" lIns="0" tIns="81280" rIns="0" bIns="0" rtlCol="0">
            <a:spAutoFit/>
          </a:bodyPr>
          <a:lstStyle/>
          <a:p>
            <a:pPr marL="241300" indent="-228600">
              <a:lnSpc>
                <a:spcPct val="100000"/>
              </a:lnSpc>
              <a:spcBef>
                <a:spcPts val="640"/>
              </a:spcBef>
              <a:buFont typeface="Arial MT"/>
              <a:buChar char="•"/>
              <a:tabLst>
                <a:tab pos="240665" algn="l"/>
                <a:tab pos="241300" algn="l"/>
              </a:tabLst>
            </a:pPr>
            <a:r>
              <a:rPr sz="2150" spc="-10" dirty="0">
                <a:solidFill>
                  <a:srgbClr val="006EC0"/>
                </a:solidFill>
                <a:latin typeface="Calibri"/>
                <a:cs typeface="Calibri"/>
              </a:rPr>
              <a:t>Obtained</a:t>
            </a:r>
            <a:r>
              <a:rPr sz="2150" spc="125" dirty="0">
                <a:solidFill>
                  <a:srgbClr val="006EC0"/>
                </a:solidFill>
                <a:latin typeface="Calibri"/>
                <a:cs typeface="Calibri"/>
              </a:rPr>
              <a:t> </a:t>
            </a:r>
            <a:r>
              <a:rPr sz="2150" spc="-5" dirty="0">
                <a:solidFill>
                  <a:srgbClr val="006EC0"/>
                </a:solidFill>
                <a:latin typeface="Calibri"/>
                <a:cs typeface="Calibri"/>
              </a:rPr>
              <a:t>Job</a:t>
            </a:r>
            <a:r>
              <a:rPr sz="2150" spc="80" dirty="0">
                <a:solidFill>
                  <a:srgbClr val="006EC0"/>
                </a:solidFill>
                <a:latin typeface="Calibri"/>
                <a:cs typeface="Calibri"/>
              </a:rPr>
              <a:t> </a:t>
            </a:r>
            <a:r>
              <a:rPr sz="2150" spc="5" dirty="0">
                <a:solidFill>
                  <a:srgbClr val="006EC0"/>
                </a:solidFill>
                <a:latin typeface="Calibri"/>
                <a:cs typeface="Calibri"/>
              </a:rPr>
              <a:t>APIs</a:t>
            </a:r>
            <a:r>
              <a:rPr sz="2150" spc="15" dirty="0">
                <a:solidFill>
                  <a:srgbClr val="006EC0"/>
                </a:solidFill>
                <a:latin typeface="Calibri"/>
                <a:cs typeface="Calibri"/>
              </a:rPr>
              <a:t> </a:t>
            </a:r>
            <a:r>
              <a:rPr sz="2150" spc="5" dirty="0">
                <a:solidFill>
                  <a:srgbClr val="006EC0"/>
                </a:solidFill>
                <a:latin typeface="Calibri"/>
                <a:cs typeface="Calibri"/>
              </a:rPr>
              <a:t>in</a:t>
            </a:r>
            <a:r>
              <a:rPr sz="2150" spc="35" dirty="0">
                <a:solidFill>
                  <a:srgbClr val="006EC0"/>
                </a:solidFill>
                <a:latin typeface="Calibri"/>
                <a:cs typeface="Calibri"/>
              </a:rPr>
              <a:t> </a:t>
            </a:r>
            <a:r>
              <a:rPr sz="2150" spc="5" dirty="0">
                <a:solidFill>
                  <a:srgbClr val="006EC0"/>
                </a:solidFill>
                <a:latin typeface="Calibri"/>
                <a:cs typeface="Calibri"/>
              </a:rPr>
              <a:t>the</a:t>
            </a:r>
            <a:r>
              <a:rPr sz="2150" spc="100" dirty="0">
                <a:solidFill>
                  <a:srgbClr val="006EC0"/>
                </a:solidFill>
                <a:latin typeface="Calibri"/>
                <a:cs typeface="Calibri"/>
              </a:rPr>
              <a:t> </a:t>
            </a:r>
            <a:r>
              <a:rPr sz="2150" spc="-30" dirty="0">
                <a:solidFill>
                  <a:srgbClr val="006EC0"/>
                </a:solidFill>
                <a:latin typeface="Calibri"/>
                <a:cs typeface="Calibri"/>
              </a:rPr>
              <a:t>form</a:t>
            </a:r>
            <a:r>
              <a:rPr sz="2150" spc="80" dirty="0">
                <a:solidFill>
                  <a:srgbClr val="006EC0"/>
                </a:solidFill>
                <a:latin typeface="Calibri"/>
                <a:cs typeface="Calibri"/>
              </a:rPr>
              <a:t> </a:t>
            </a:r>
            <a:r>
              <a:rPr sz="2150" spc="-5" dirty="0">
                <a:solidFill>
                  <a:srgbClr val="006EC0"/>
                </a:solidFill>
                <a:latin typeface="Calibri"/>
                <a:cs typeface="Calibri"/>
              </a:rPr>
              <a:t>of</a:t>
            </a:r>
            <a:r>
              <a:rPr sz="2150" spc="50" dirty="0">
                <a:solidFill>
                  <a:srgbClr val="006EC0"/>
                </a:solidFill>
                <a:latin typeface="Calibri"/>
                <a:cs typeface="Calibri"/>
              </a:rPr>
              <a:t> </a:t>
            </a:r>
            <a:r>
              <a:rPr sz="2150" spc="-5" dirty="0">
                <a:solidFill>
                  <a:srgbClr val="006EC0"/>
                </a:solidFill>
                <a:latin typeface="Calibri"/>
                <a:cs typeface="Calibri"/>
              </a:rPr>
              <a:t>JSON</a:t>
            </a:r>
            <a:r>
              <a:rPr sz="2150" spc="120" dirty="0">
                <a:solidFill>
                  <a:srgbClr val="006EC0"/>
                </a:solidFill>
                <a:latin typeface="Calibri"/>
                <a:cs typeface="Calibri"/>
              </a:rPr>
              <a:t> </a:t>
            </a:r>
            <a:r>
              <a:rPr sz="2150" dirty="0">
                <a:solidFill>
                  <a:srgbClr val="006EC0"/>
                </a:solidFill>
                <a:latin typeface="Calibri"/>
                <a:cs typeface="Calibri"/>
              </a:rPr>
              <a:t>files</a:t>
            </a:r>
            <a:endParaRPr sz="2150">
              <a:latin typeface="Calibri"/>
              <a:cs typeface="Calibri"/>
            </a:endParaRPr>
          </a:p>
          <a:p>
            <a:pPr marL="699770" lvl="1" indent="-230504">
              <a:lnSpc>
                <a:spcPts val="2085"/>
              </a:lnSpc>
              <a:spcBef>
                <a:spcPts val="459"/>
              </a:spcBef>
              <a:buFont typeface="Arial MT"/>
              <a:buChar char="•"/>
              <a:tabLst>
                <a:tab pos="699770" algn="l"/>
                <a:tab pos="700405" algn="l"/>
              </a:tabLst>
            </a:pPr>
            <a:r>
              <a:rPr sz="1800" spc="-10" dirty="0">
                <a:solidFill>
                  <a:srgbClr val="006EC0"/>
                </a:solidFill>
                <a:latin typeface="Calibri"/>
                <a:cs typeface="Calibri"/>
              </a:rPr>
              <a:t>Converted</a:t>
            </a:r>
            <a:r>
              <a:rPr sz="1800" spc="-70" dirty="0">
                <a:solidFill>
                  <a:srgbClr val="006EC0"/>
                </a:solidFill>
                <a:latin typeface="Calibri"/>
                <a:cs typeface="Calibri"/>
              </a:rPr>
              <a:t> </a:t>
            </a:r>
            <a:r>
              <a:rPr sz="1800" dirty="0">
                <a:solidFill>
                  <a:srgbClr val="006EC0"/>
                </a:solidFill>
                <a:latin typeface="Calibri"/>
                <a:cs typeface="Calibri"/>
              </a:rPr>
              <a:t>JSON</a:t>
            </a:r>
            <a:r>
              <a:rPr sz="1800" spc="-75" dirty="0">
                <a:solidFill>
                  <a:srgbClr val="006EC0"/>
                </a:solidFill>
                <a:latin typeface="Calibri"/>
                <a:cs typeface="Calibri"/>
              </a:rPr>
              <a:t> </a:t>
            </a:r>
            <a:r>
              <a:rPr sz="1800" spc="-5" dirty="0">
                <a:solidFill>
                  <a:srgbClr val="006EC0"/>
                </a:solidFill>
                <a:latin typeface="Calibri"/>
                <a:cs typeface="Calibri"/>
              </a:rPr>
              <a:t>files</a:t>
            </a:r>
            <a:r>
              <a:rPr sz="1800" spc="-15" dirty="0">
                <a:solidFill>
                  <a:srgbClr val="006EC0"/>
                </a:solidFill>
                <a:latin typeface="Calibri"/>
                <a:cs typeface="Calibri"/>
              </a:rPr>
              <a:t> </a:t>
            </a:r>
            <a:r>
              <a:rPr sz="1800" spc="-5" dirty="0">
                <a:solidFill>
                  <a:srgbClr val="006EC0"/>
                </a:solidFill>
                <a:latin typeface="Calibri"/>
                <a:cs typeface="Calibri"/>
              </a:rPr>
              <a:t>into</a:t>
            </a:r>
            <a:r>
              <a:rPr sz="1800" spc="-60" dirty="0">
                <a:solidFill>
                  <a:srgbClr val="006EC0"/>
                </a:solidFill>
                <a:latin typeface="Calibri"/>
                <a:cs typeface="Calibri"/>
              </a:rPr>
              <a:t> </a:t>
            </a:r>
            <a:r>
              <a:rPr sz="1800" dirty="0">
                <a:solidFill>
                  <a:srgbClr val="006EC0"/>
                </a:solidFill>
                <a:latin typeface="Calibri"/>
                <a:cs typeface="Calibri"/>
              </a:rPr>
              <a:t>a</a:t>
            </a:r>
            <a:r>
              <a:rPr sz="1800" spc="30" dirty="0">
                <a:solidFill>
                  <a:srgbClr val="006EC0"/>
                </a:solidFill>
                <a:latin typeface="Calibri"/>
                <a:cs typeface="Calibri"/>
              </a:rPr>
              <a:t> </a:t>
            </a:r>
            <a:r>
              <a:rPr sz="1800" spc="-5" dirty="0">
                <a:solidFill>
                  <a:srgbClr val="006EC0"/>
                </a:solidFill>
                <a:latin typeface="Calibri"/>
                <a:cs typeface="Calibri"/>
              </a:rPr>
              <a:t>data</a:t>
            </a:r>
            <a:r>
              <a:rPr sz="1800" spc="-70" dirty="0">
                <a:solidFill>
                  <a:srgbClr val="006EC0"/>
                </a:solidFill>
                <a:latin typeface="Calibri"/>
                <a:cs typeface="Calibri"/>
              </a:rPr>
              <a:t> </a:t>
            </a:r>
            <a:r>
              <a:rPr sz="1800" spc="-20" dirty="0">
                <a:solidFill>
                  <a:srgbClr val="006EC0"/>
                </a:solidFill>
                <a:latin typeface="Calibri"/>
                <a:cs typeface="Calibri"/>
              </a:rPr>
              <a:t>frame </a:t>
            </a:r>
            <a:r>
              <a:rPr sz="1800" spc="5" dirty="0">
                <a:solidFill>
                  <a:srgbClr val="006EC0"/>
                </a:solidFill>
                <a:latin typeface="Calibri"/>
                <a:cs typeface="Calibri"/>
              </a:rPr>
              <a:t>using</a:t>
            </a:r>
            <a:r>
              <a:rPr sz="1800" spc="-35" dirty="0">
                <a:solidFill>
                  <a:srgbClr val="006EC0"/>
                </a:solidFill>
                <a:latin typeface="Calibri"/>
                <a:cs typeface="Calibri"/>
              </a:rPr>
              <a:t> </a:t>
            </a:r>
            <a:r>
              <a:rPr sz="1800" spc="-5" dirty="0">
                <a:solidFill>
                  <a:srgbClr val="006EC0"/>
                </a:solidFill>
                <a:latin typeface="Calibri"/>
                <a:cs typeface="Calibri"/>
              </a:rPr>
              <a:t>python's</a:t>
            </a:r>
            <a:r>
              <a:rPr sz="1800" spc="-15" dirty="0">
                <a:solidFill>
                  <a:srgbClr val="006EC0"/>
                </a:solidFill>
                <a:latin typeface="Calibri"/>
                <a:cs typeface="Calibri"/>
              </a:rPr>
              <a:t> </a:t>
            </a:r>
            <a:r>
              <a:rPr sz="1800" spc="15" dirty="0">
                <a:solidFill>
                  <a:srgbClr val="006EC0"/>
                </a:solidFill>
                <a:latin typeface="Calibri"/>
                <a:cs typeface="Calibri"/>
              </a:rPr>
              <a:t>pandas</a:t>
            </a:r>
            <a:endParaRPr sz="1800">
              <a:latin typeface="Calibri"/>
              <a:cs typeface="Calibri"/>
            </a:endParaRPr>
          </a:p>
          <a:p>
            <a:pPr marL="699770">
              <a:lnSpc>
                <a:spcPts val="2085"/>
              </a:lnSpc>
            </a:pPr>
            <a:r>
              <a:rPr sz="1800" dirty="0">
                <a:solidFill>
                  <a:srgbClr val="006EC0"/>
                </a:solidFill>
                <a:latin typeface="Calibri"/>
                <a:cs typeface="Calibri"/>
              </a:rPr>
              <a:t>library</a:t>
            </a:r>
            <a:endParaRPr sz="1800">
              <a:latin typeface="Calibri"/>
              <a:cs typeface="Calibri"/>
            </a:endParaRPr>
          </a:p>
          <a:p>
            <a:pPr marL="699770" lvl="1" indent="-230504">
              <a:lnSpc>
                <a:spcPct val="100000"/>
              </a:lnSpc>
              <a:spcBef>
                <a:spcPts val="190"/>
              </a:spcBef>
              <a:buFont typeface="Arial MT"/>
              <a:buChar char="•"/>
              <a:tabLst>
                <a:tab pos="699770" algn="l"/>
                <a:tab pos="700405" algn="l"/>
              </a:tabLst>
            </a:pPr>
            <a:r>
              <a:rPr sz="1800" spc="-20" dirty="0">
                <a:solidFill>
                  <a:srgbClr val="006EC0"/>
                </a:solidFill>
                <a:latin typeface="Calibri"/>
                <a:cs typeface="Calibri"/>
              </a:rPr>
              <a:t>Used</a:t>
            </a:r>
            <a:r>
              <a:rPr sz="1800" spc="40" dirty="0">
                <a:solidFill>
                  <a:srgbClr val="006EC0"/>
                </a:solidFill>
                <a:latin typeface="Calibri"/>
                <a:cs typeface="Calibri"/>
              </a:rPr>
              <a:t> </a:t>
            </a:r>
            <a:r>
              <a:rPr sz="1800" dirty="0">
                <a:solidFill>
                  <a:srgbClr val="006EC0"/>
                </a:solidFill>
                <a:latin typeface="Calibri"/>
                <a:cs typeface="Calibri"/>
              </a:rPr>
              <a:t>seaborn</a:t>
            </a:r>
            <a:r>
              <a:rPr sz="1800" spc="-75" dirty="0">
                <a:solidFill>
                  <a:srgbClr val="006EC0"/>
                </a:solidFill>
                <a:latin typeface="Calibri"/>
                <a:cs typeface="Calibri"/>
              </a:rPr>
              <a:t> </a:t>
            </a:r>
            <a:r>
              <a:rPr sz="1800" dirty="0">
                <a:solidFill>
                  <a:srgbClr val="006EC0"/>
                </a:solidFill>
                <a:latin typeface="Calibri"/>
                <a:cs typeface="Calibri"/>
              </a:rPr>
              <a:t>library</a:t>
            </a:r>
            <a:r>
              <a:rPr sz="1800" spc="-90" dirty="0">
                <a:solidFill>
                  <a:srgbClr val="006EC0"/>
                </a:solidFill>
                <a:latin typeface="Calibri"/>
                <a:cs typeface="Calibri"/>
              </a:rPr>
              <a:t> </a:t>
            </a:r>
            <a:r>
              <a:rPr sz="1800" spc="-10" dirty="0">
                <a:solidFill>
                  <a:srgbClr val="006EC0"/>
                </a:solidFill>
                <a:latin typeface="Calibri"/>
                <a:cs typeface="Calibri"/>
              </a:rPr>
              <a:t>to</a:t>
            </a:r>
            <a:r>
              <a:rPr sz="1800" spc="-20" dirty="0">
                <a:solidFill>
                  <a:srgbClr val="006EC0"/>
                </a:solidFill>
                <a:latin typeface="Calibri"/>
                <a:cs typeface="Calibri"/>
              </a:rPr>
              <a:t> </a:t>
            </a:r>
            <a:r>
              <a:rPr sz="1800" spc="-15" dirty="0">
                <a:solidFill>
                  <a:srgbClr val="006EC0"/>
                </a:solidFill>
                <a:latin typeface="Calibri"/>
                <a:cs typeface="Calibri"/>
              </a:rPr>
              <a:t>create</a:t>
            </a:r>
            <a:r>
              <a:rPr sz="1800" spc="-60" dirty="0">
                <a:solidFill>
                  <a:srgbClr val="006EC0"/>
                </a:solidFill>
                <a:latin typeface="Calibri"/>
                <a:cs typeface="Calibri"/>
              </a:rPr>
              <a:t> </a:t>
            </a:r>
            <a:r>
              <a:rPr sz="1800" dirty="0">
                <a:solidFill>
                  <a:srgbClr val="006EC0"/>
                </a:solidFill>
                <a:latin typeface="Calibri"/>
                <a:cs typeface="Calibri"/>
              </a:rPr>
              <a:t>a</a:t>
            </a:r>
            <a:r>
              <a:rPr sz="1800" spc="-5" dirty="0">
                <a:solidFill>
                  <a:srgbClr val="006EC0"/>
                </a:solidFill>
                <a:latin typeface="Calibri"/>
                <a:cs typeface="Calibri"/>
              </a:rPr>
              <a:t> </a:t>
            </a:r>
            <a:r>
              <a:rPr sz="1800" spc="5" dirty="0">
                <a:solidFill>
                  <a:srgbClr val="006EC0"/>
                </a:solidFill>
                <a:latin typeface="Calibri"/>
                <a:cs typeface="Calibri"/>
              </a:rPr>
              <a:t>bar</a:t>
            </a:r>
            <a:r>
              <a:rPr sz="1800" spc="-40" dirty="0">
                <a:solidFill>
                  <a:srgbClr val="006EC0"/>
                </a:solidFill>
                <a:latin typeface="Calibri"/>
                <a:cs typeface="Calibri"/>
              </a:rPr>
              <a:t> </a:t>
            </a:r>
            <a:r>
              <a:rPr sz="1800" spc="-10" dirty="0">
                <a:solidFill>
                  <a:srgbClr val="006EC0"/>
                </a:solidFill>
                <a:latin typeface="Calibri"/>
                <a:cs typeface="Calibri"/>
              </a:rPr>
              <a:t>chart</a:t>
            </a:r>
            <a:endParaRPr sz="1800">
              <a:latin typeface="Calibri"/>
              <a:cs typeface="Calibri"/>
            </a:endParaRPr>
          </a:p>
          <a:p>
            <a:pPr marL="241300" indent="-228600">
              <a:lnSpc>
                <a:spcPct val="100000"/>
              </a:lnSpc>
              <a:spcBef>
                <a:spcPts val="780"/>
              </a:spcBef>
              <a:buFont typeface="Arial MT"/>
              <a:buChar char="•"/>
              <a:tabLst>
                <a:tab pos="240665" algn="l"/>
                <a:tab pos="241300" algn="l"/>
              </a:tabLst>
            </a:pPr>
            <a:r>
              <a:rPr sz="2150" spc="-5" dirty="0">
                <a:solidFill>
                  <a:srgbClr val="006EC0"/>
                </a:solidFill>
                <a:latin typeface="Calibri"/>
                <a:cs typeface="Calibri"/>
              </a:rPr>
              <a:t>Used</a:t>
            </a:r>
            <a:r>
              <a:rPr sz="2150" spc="95" dirty="0">
                <a:solidFill>
                  <a:srgbClr val="006EC0"/>
                </a:solidFill>
                <a:latin typeface="Calibri"/>
                <a:cs typeface="Calibri"/>
              </a:rPr>
              <a:t> </a:t>
            </a:r>
            <a:r>
              <a:rPr sz="2150" spc="-5" dirty="0">
                <a:solidFill>
                  <a:srgbClr val="006EC0"/>
                </a:solidFill>
                <a:latin typeface="Calibri"/>
                <a:cs typeface="Calibri"/>
              </a:rPr>
              <a:t>BeautifulSoup</a:t>
            </a:r>
            <a:r>
              <a:rPr sz="2150" spc="229" dirty="0">
                <a:solidFill>
                  <a:srgbClr val="006EC0"/>
                </a:solidFill>
                <a:latin typeface="Calibri"/>
                <a:cs typeface="Calibri"/>
              </a:rPr>
              <a:t> </a:t>
            </a:r>
            <a:r>
              <a:rPr sz="2150" spc="-5" dirty="0">
                <a:solidFill>
                  <a:srgbClr val="006EC0"/>
                </a:solidFill>
                <a:latin typeface="Calibri"/>
                <a:cs typeface="Calibri"/>
              </a:rPr>
              <a:t>to</a:t>
            </a:r>
            <a:r>
              <a:rPr sz="2150" spc="35" dirty="0">
                <a:solidFill>
                  <a:srgbClr val="006EC0"/>
                </a:solidFill>
                <a:latin typeface="Calibri"/>
                <a:cs typeface="Calibri"/>
              </a:rPr>
              <a:t> </a:t>
            </a:r>
            <a:r>
              <a:rPr sz="2150" spc="-15" dirty="0">
                <a:solidFill>
                  <a:srgbClr val="006EC0"/>
                </a:solidFill>
                <a:latin typeface="Calibri"/>
                <a:cs typeface="Calibri"/>
              </a:rPr>
              <a:t>extract</a:t>
            </a:r>
            <a:r>
              <a:rPr sz="2150" spc="40" dirty="0">
                <a:solidFill>
                  <a:srgbClr val="006EC0"/>
                </a:solidFill>
                <a:latin typeface="Calibri"/>
                <a:cs typeface="Calibri"/>
              </a:rPr>
              <a:t> </a:t>
            </a:r>
            <a:r>
              <a:rPr sz="2150" spc="-5" dirty="0">
                <a:solidFill>
                  <a:srgbClr val="006EC0"/>
                </a:solidFill>
                <a:latin typeface="Calibri"/>
                <a:cs typeface="Calibri"/>
              </a:rPr>
              <a:t>a</a:t>
            </a:r>
            <a:r>
              <a:rPr sz="2150" spc="-30" dirty="0">
                <a:solidFill>
                  <a:srgbClr val="006EC0"/>
                </a:solidFill>
                <a:latin typeface="Calibri"/>
                <a:cs typeface="Calibri"/>
              </a:rPr>
              <a:t> </a:t>
            </a:r>
            <a:r>
              <a:rPr sz="2150" dirty="0">
                <a:solidFill>
                  <a:srgbClr val="006EC0"/>
                </a:solidFill>
                <a:latin typeface="Calibri"/>
                <a:cs typeface="Calibri"/>
              </a:rPr>
              <a:t>table</a:t>
            </a:r>
            <a:r>
              <a:rPr sz="2150" spc="20" dirty="0">
                <a:solidFill>
                  <a:srgbClr val="006EC0"/>
                </a:solidFill>
                <a:latin typeface="Calibri"/>
                <a:cs typeface="Calibri"/>
              </a:rPr>
              <a:t> </a:t>
            </a:r>
            <a:r>
              <a:rPr sz="2150" spc="-15" dirty="0">
                <a:solidFill>
                  <a:srgbClr val="006EC0"/>
                </a:solidFill>
                <a:latin typeface="Calibri"/>
                <a:cs typeface="Calibri"/>
              </a:rPr>
              <a:t>from</a:t>
            </a:r>
            <a:r>
              <a:rPr sz="2150" spc="110" dirty="0">
                <a:solidFill>
                  <a:srgbClr val="006EC0"/>
                </a:solidFill>
                <a:latin typeface="Calibri"/>
                <a:cs typeface="Calibri"/>
              </a:rPr>
              <a:t> </a:t>
            </a:r>
            <a:r>
              <a:rPr sz="2150" dirty="0">
                <a:solidFill>
                  <a:srgbClr val="006EC0"/>
                </a:solidFill>
                <a:latin typeface="Calibri"/>
                <a:cs typeface="Calibri"/>
              </a:rPr>
              <a:t>an</a:t>
            </a:r>
            <a:r>
              <a:rPr sz="2150" spc="35" dirty="0">
                <a:solidFill>
                  <a:srgbClr val="006EC0"/>
                </a:solidFill>
                <a:latin typeface="Calibri"/>
                <a:cs typeface="Calibri"/>
              </a:rPr>
              <a:t> </a:t>
            </a:r>
            <a:r>
              <a:rPr sz="2150" dirty="0">
                <a:solidFill>
                  <a:srgbClr val="006EC0"/>
                </a:solidFill>
                <a:latin typeface="Calibri"/>
                <a:cs typeface="Calibri"/>
              </a:rPr>
              <a:t>HTML</a:t>
            </a:r>
            <a:endParaRPr sz="2150">
              <a:latin typeface="Calibri"/>
              <a:cs typeface="Calibri"/>
            </a:endParaRPr>
          </a:p>
          <a:p>
            <a:pPr marL="699770" lvl="1" indent="-230504">
              <a:lnSpc>
                <a:spcPct val="100000"/>
              </a:lnSpc>
              <a:spcBef>
                <a:spcPts val="325"/>
              </a:spcBef>
              <a:buFont typeface="Arial MT"/>
              <a:buChar char="•"/>
              <a:tabLst>
                <a:tab pos="699770" algn="l"/>
                <a:tab pos="700405" algn="l"/>
              </a:tabLst>
            </a:pPr>
            <a:r>
              <a:rPr sz="1800" spc="-155" dirty="0">
                <a:solidFill>
                  <a:srgbClr val="006EC0"/>
                </a:solidFill>
                <a:latin typeface="Calibri"/>
                <a:cs typeface="Calibri"/>
              </a:rPr>
              <a:t>P</a:t>
            </a:r>
            <a:r>
              <a:rPr sz="1800" spc="35" dirty="0">
                <a:solidFill>
                  <a:srgbClr val="006EC0"/>
                </a:solidFill>
                <a:latin typeface="Calibri"/>
                <a:cs typeface="Calibri"/>
              </a:rPr>
              <a:t>a</a:t>
            </a:r>
            <a:r>
              <a:rPr sz="1800" spc="25" dirty="0">
                <a:solidFill>
                  <a:srgbClr val="006EC0"/>
                </a:solidFill>
                <a:latin typeface="Calibri"/>
                <a:cs typeface="Calibri"/>
              </a:rPr>
              <a:t>n</a:t>
            </a:r>
            <a:r>
              <a:rPr sz="1800" spc="20" dirty="0">
                <a:solidFill>
                  <a:srgbClr val="006EC0"/>
                </a:solidFill>
                <a:latin typeface="Calibri"/>
                <a:cs typeface="Calibri"/>
              </a:rPr>
              <a:t>d</a:t>
            </a:r>
            <a:r>
              <a:rPr sz="1800" spc="35" dirty="0">
                <a:solidFill>
                  <a:srgbClr val="006EC0"/>
                </a:solidFill>
                <a:latin typeface="Calibri"/>
                <a:cs typeface="Calibri"/>
              </a:rPr>
              <a:t>a</a:t>
            </a:r>
            <a:r>
              <a:rPr sz="1800" dirty="0">
                <a:solidFill>
                  <a:srgbClr val="006EC0"/>
                </a:solidFill>
                <a:latin typeface="Calibri"/>
                <a:cs typeface="Calibri"/>
              </a:rPr>
              <a:t>s</a:t>
            </a:r>
            <a:r>
              <a:rPr sz="1800" spc="-80" dirty="0">
                <a:solidFill>
                  <a:srgbClr val="006EC0"/>
                </a:solidFill>
                <a:latin typeface="Calibri"/>
                <a:cs typeface="Calibri"/>
              </a:rPr>
              <a:t> </a:t>
            </a:r>
            <a:r>
              <a:rPr sz="1800" spc="30" dirty="0">
                <a:solidFill>
                  <a:srgbClr val="006EC0"/>
                </a:solidFill>
                <a:latin typeface="Calibri"/>
                <a:cs typeface="Calibri"/>
              </a:rPr>
              <a:t>li</a:t>
            </a:r>
            <a:r>
              <a:rPr sz="1800" spc="25" dirty="0">
                <a:solidFill>
                  <a:srgbClr val="006EC0"/>
                </a:solidFill>
                <a:latin typeface="Calibri"/>
                <a:cs typeface="Calibri"/>
              </a:rPr>
              <a:t>b</a:t>
            </a:r>
            <a:r>
              <a:rPr sz="1800" spc="-80" dirty="0">
                <a:solidFill>
                  <a:srgbClr val="006EC0"/>
                </a:solidFill>
                <a:latin typeface="Calibri"/>
                <a:cs typeface="Calibri"/>
              </a:rPr>
              <a:t>r</a:t>
            </a:r>
            <a:r>
              <a:rPr sz="1800" spc="35" dirty="0">
                <a:solidFill>
                  <a:srgbClr val="006EC0"/>
                </a:solidFill>
                <a:latin typeface="Calibri"/>
                <a:cs typeface="Calibri"/>
              </a:rPr>
              <a:t>a</a:t>
            </a:r>
            <a:r>
              <a:rPr sz="1800" spc="-30" dirty="0">
                <a:solidFill>
                  <a:srgbClr val="006EC0"/>
                </a:solidFill>
                <a:latin typeface="Calibri"/>
                <a:cs typeface="Calibri"/>
              </a:rPr>
              <a:t>r</a:t>
            </a:r>
            <a:r>
              <a:rPr sz="1800" dirty="0">
                <a:solidFill>
                  <a:srgbClr val="006EC0"/>
                </a:solidFill>
                <a:latin typeface="Calibri"/>
                <a:cs typeface="Calibri"/>
              </a:rPr>
              <a:t>y</a:t>
            </a:r>
            <a:r>
              <a:rPr sz="1800" spc="-85" dirty="0">
                <a:solidFill>
                  <a:srgbClr val="006EC0"/>
                </a:solidFill>
                <a:latin typeface="Calibri"/>
                <a:cs typeface="Calibri"/>
              </a:rPr>
              <a:t> </a:t>
            </a:r>
            <a:r>
              <a:rPr sz="1800" spc="-20" dirty="0">
                <a:solidFill>
                  <a:srgbClr val="006EC0"/>
                </a:solidFill>
                <a:latin typeface="Calibri"/>
                <a:cs typeface="Calibri"/>
              </a:rPr>
              <a:t>t</a:t>
            </a:r>
            <a:r>
              <a:rPr sz="1800" dirty="0">
                <a:solidFill>
                  <a:srgbClr val="006EC0"/>
                </a:solidFill>
                <a:latin typeface="Calibri"/>
                <a:cs typeface="Calibri"/>
              </a:rPr>
              <a:t>o</a:t>
            </a:r>
            <a:r>
              <a:rPr sz="1800" spc="-15" dirty="0">
                <a:solidFill>
                  <a:srgbClr val="006EC0"/>
                </a:solidFill>
                <a:latin typeface="Calibri"/>
                <a:cs typeface="Calibri"/>
              </a:rPr>
              <a:t> </a:t>
            </a:r>
            <a:r>
              <a:rPr sz="1800" spc="-35" dirty="0">
                <a:solidFill>
                  <a:srgbClr val="006EC0"/>
                </a:solidFill>
                <a:latin typeface="Calibri"/>
                <a:cs typeface="Calibri"/>
              </a:rPr>
              <a:t>c</a:t>
            </a:r>
            <a:r>
              <a:rPr sz="1800" spc="20" dirty="0">
                <a:solidFill>
                  <a:srgbClr val="006EC0"/>
                </a:solidFill>
                <a:latin typeface="Calibri"/>
                <a:cs typeface="Calibri"/>
              </a:rPr>
              <a:t>o</a:t>
            </a:r>
            <a:r>
              <a:rPr sz="1800" dirty="0">
                <a:solidFill>
                  <a:srgbClr val="006EC0"/>
                </a:solidFill>
                <a:latin typeface="Calibri"/>
                <a:cs typeface="Calibri"/>
              </a:rPr>
              <a:t>n</a:t>
            </a:r>
            <a:r>
              <a:rPr sz="1800" spc="-15" dirty="0">
                <a:solidFill>
                  <a:srgbClr val="006EC0"/>
                </a:solidFill>
                <a:latin typeface="Calibri"/>
                <a:cs typeface="Calibri"/>
              </a:rPr>
              <a:t>v</a:t>
            </a:r>
            <a:r>
              <a:rPr sz="1800" dirty="0">
                <a:solidFill>
                  <a:srgbClr val="006EC0"/>
                </a:solidFill>
                <a:latin typeface="Calibri"/>
                <a:cs typeface="Calibri"/>
              </a:rPr>
              <a:t>e</a:t>
            </a:r>
            <a:r>
              <a:rPr sz="1800" spc="-45" dirty="0">
                <a:solidFill>
                  <a:srgbClr val="006EC0"/>
                </a:solidFill>
                <a:latin typeface="Calibri"/>
                <a:cs typeface="Calibri"/>
              </a:rPr>
              <a:t>r</a:t>
            </a:r>
            <a:r>
              <a:rPr sz="1800" dirty="0">
                <a:solidFill>
                  <a:srgbClr val="006EC0"/>
                </a:solidFill>
                <a:latin typeface="Calibri"/>
                <a:cs typeface="Calibri"/>
              </a:rPr>
              <a:t>t</a:t>
            </a:r>
            <a:r>
              <a:rPr sz="1800" spc="-114" dirty="0">
                <a:solidFill>
                  <a:srgbClr val="006EC0"/>
                </a:solidFill>
                <a:latin typeface="Calibri"/>
                <a:cs typeface="Calibri"/>
              </a:rPr>
              <a:t> </a:t>
            </a:r>
            <a:r>
              <a:rPr sz="1800" spc="-10" dirty="0">
                <a:solidFill>
                  <a:srgbClr val="006EC0"/>
                </a:solidFill>
                <a:latin typeface="Calibri"/>
                <a:cs typeface="Calibri"/>
              </a:rPr>
              <a:t>H</a:t>
            </a:r>
            <a:r>
              <a:rPr sz="1800" spc="20" dirty="0">
                <a:solidFill>
                  <a:srgbClr val="006EC0"/>
                </a:solidFill>
                <a:latin typeface="Calibri"/>
                <a:cs typeface="Calibri"/>
              </a:rPr>
              <a:t>T</a:t>
            </a:r>
            <a:r>
              <a:rPr sz="1800" spc="30" dirty="0">
                <a:solidFill>
                  <a:srgbClr val="006EC0"/>
                </a:solidFill>
                <a:latin typeface="Calibri"/>
                <a:cs typeface="Calibri"/>
              </a:rPr>
              <a:t>M</a:t>
            </a:r>
            <a:r>
              <a:rPr sz="1800" dirty="0">
                <a:solidFill>
                  <a:srgbClr val="006EC0"/>
                </a:solidFill>
                <a:latin typeface="Calibri"/>
                <a:cs typeface="Calibri"/>
              </a:rPr>
              <a:t>L</a:t>
            </a:r>
            <a:r>
              <a:rPr sz="1800" spc="-40" dirty="0">
                <a:solidFill>
                  <a:srgbClr val="006EC0"/>
                </a:solidFill>
                <a:latin typeface="Calibri"/>
                <a:cs typeface="Calibri"/>
              </a:rPr>
              <a:t> </a:t>
            </a:r>
            <a:r>
              <a:rPr sz="1800" spc="-20" dirty="0">
                <a:solidFill>
                  <a:srgbClr val="006EC0"/>
                </a:solidFill>
                <a:latin typeface="Calibri"/>
                <a:cs typeface="Calibri"/>
              </a:rPr>
              <a:t>t</a:t>
            </a:r>
            <a:r>
              <a:rPr sz="1800" dirty="0">
                <a:solidFill>
                  <a:srgbClr val="006EC0"/>
                </a:solidFill>
                <a:latin typeface="Calibri"/>
                <a:cs typeface="Calibri"/>
              </a:rPr>
              <a:t>o</a:t>
            </a:r>
            <a:r>
              <a:rPr sz="1800" spc="-15" dirty="0">
                <a:solidFill>
                  <a:srgbClr val="006EC0"/>
                </a:solidFill>
                <a:latin typeface="Calibri"/>
                <a:cs typeface="Calibri"/>
              </a:rPr>
              <a:t> </a:t>
            </a:r>
            <a:r>
              <a:rPr sz="1800" dirty="0">
                <a:solidFill>
                  <a:srgbClr val="006EC0"/>
                </a:solidFill>
                <a:latin typeface="Calibri"/>
                <a:cs typeface="Calibri"/>
              </a:rPr>
              <a:t>a </a:t>
            </a:r>
            <a:r>
              <a:rPr sz="1800" spc="25" dirty="0">
                <a:solidFill>
                  <a:srgbClr val="006EC0"/>
                </a:solidFill>
                <a:latin typeface="Calibri"/>
                <a:cs typeface="Calibri"/>
              </a:rPr>
              <a:t>d</a:t>
            </a:r>
            <a:r>
              <a:rPr sz="1800" spc="20" dirty="0">
                <a:solidFill>
                  <a:srgbClr val="006EC0"/>
                </a:solidFill>
                <a:latin typeface="Calibri"/>
                <a:cs typeface="Calibri"/>
              </a:rPr>
              <a:t>a</a:t>
            </a:r>
            <a:r>
              <a:rPr sz="1800" spc="-30" dirty="0">
                <a:solidFill>
                  <a:srgbClr val="006EC0"/>
                </a:solidFill>
                <a:latin typeface="Calibri"/>
                <a:cs typeface="Calibri"/>
              </a:rPr>
              <a:t>t</a:t>
            </a:r>
            <a:r>
              <a:rPr sz="1800" dirty="0">
                <a:solidFill>
                  <a:srgbClr val="006EC0"/>
                </a:solidFill>
                <a:latin typeface="Calibri"/>
                <a:cs typeface="Calibri"/>
              </a:rPr>
              <a:t>a</a:t>
            </a:r>
            <a:r>
              <a:rPr sz="1800" spc="-155" dirty="0">
                <a:solidFill>
                  <a:srgbClr val="006EC0"/>
                </a:solidFill>
                <a:latin typeface="Calibri"/>
                <a:cs typeface="Calibri"/>
              </a:rPr>
              <a:t> </a:t>
            </a:r>
            <a:r>
              <a:rPr sz="1800" spc="-35" dirty="0">
                <a:solidFill>
                  <a:srgbClr val="006EC0"/>
                </a:solidFill>
                <a:latin typeface="Calibri"/>
                <a:cs typeface="Calibri"/>
              </a:rPr>
              <a:t>f</a:t>
            </a:r>
            <a:r>
              <a:rPr sz="1800" spc="-80" dirty="0">
                <a:solidFill>
                  <a:srgbClr val="006EC0"/>
                </a:solidFill>
                <a:latin typeface="Calibri"/>
                <a:cs typeface="Calibri"/>
              </a:rPr>
              <a:t>r</a:t>
            </a:r>
            <a:r>
              <a:rPr sz="1800" spc="35" dirty="0">
                <a:solidFill>
                  <a:srgbClr val="006EC0"/>
                </a:solidFill>
                <a:latin typeface="Calibri"/>
                <a:cs typeface="Calibri"/>
              </a:rPr>
              <a:t>a</a:t>
            </a:r>
            <a:r>
              <a:rPr sz="1800" spc="-15" dirty="0">
                <a:solidFill>
                  <a:srgbClr val="006EC0"/>
                </a:solidFill>
                <a:latin typeface="Calibri"/>
                <a:cs typeface="Calibri"/>
              </a:rPr>
              <a:t>m</a:t>
            </a:r>
            <a:r>
              <a:rPr sz="1800" dirty="0">
                <a:solidFill>
                  <a:srgbClr val="006EC0"/>
                </a:solidFill>
                <a:latin typeface="Calibri"/>
                <a:cs typeface="Calibri"/>
              </a:rPr>
              <a:t>e</a:t>
            </a:r>
            <a:endParaRPr sz="1800">
              <a:latin typeface="Calibri"/>
              <a:cs typeface="Calibri"/>
            </a:endParaRPr>
          </a:p>
          <a:p>
            <a:pPr marL="241300" marR="5080" indent="-228600">
              <a:lnSpc>
                <a:spcPts val="2290"/>
              </a:lnSpc>
              <a:spcBef>
                <a:spcPts val="1120"/>
              </a:spcBef>
              <a:buFont typeface="Arial MT"/>
              <a:buChar char="•"/>
              <a:tabLst>
                <a:tab pos="240665" algn="l"/>
                <a:tab pos="241300" algn="l"/>
              </a:tabLst>
            </a:pPr>
            <a:r>
              <a:rPr sz="2150" spc="-5" dirty="0">
                <a:solidFill>
                  <a:srgbClr val="006EC0"/>
                </a:solidFill>
                <a:latin typeface="Calibri"/>
                <a:cs typeface="Calibri"/>
              </a:rPr>
              <a:t>Used</a:t>
            </a:r>
            <a:r>
              <a:rPr sz="2150" spc="105" dirty="0">
                <a:solidFill>
                  <a:srgbClr val="006EC0"/>
                </a:solidFill>
                <a:latin typeface="Calibri"/>
                <a:cs typeface="Calibri"/>
              </a:rPr>
              <a:t> </a:t>
            </a:r>
            <a:r>
              <a:rPr sz="2150" spc="-5" dirty="0">
                <a:solidFill>
                  <a:srgbClr val="006EC0"/>
                </a:solidFill>
                <a:latin typeface="Calibri"/>
                <a:cs typeface="Calibri"/>
              </a:rPr>
              <a:t>IBM's</a:t>
            </a:r>
            <a:r>
              <a:rPr sz="2150" spc="114" dirty="0">
                <a:solidFill>
                  <a:srgbClr val="006EC0"/>
                </a:solidFill>
                <a:latin typeface="Calibri"/>
                <a:cs typeface="Calibri"/>
              </a:rPr>
              <a:t> </a:t>
            </a:r>
            <a:r>
              <a:rPr sz="2150" spc="-20" dirty="0">
                <a:solidFill>
                  <a:srgbClr val="006EC0"/>
                </a:solidFill>
                <a:latin typeface="Calibri"/>
                <a:cs typeface="Calibri"/>
              </a:rPr>
              <a:t>Watson</a:t>
            </a:r>
            <a:r>
              <a:rPr sz="2150" spc="70" dirty="0">
                <a:solidFill>
                  <a:srgbClr val="006EC0"/>
                </a:solidFill>
                <a:latin typeface="Calibri"/>
                <a:cs typeface="Calibri"/>
              </a:rPr>
              <a:t> </a:t>
            </a:r>
            <a:r>
              <a:rPr sz="2150" spc="-5" dirty="0">
                <a:solidFill>
                  <a:srgbClr val="006EC0"/>
                </a:solidFill>
                <a:latin typeface="Calibri"/>
                <a:cs typeface="Calibri"/>
              </a:rPr>
              <a:t>Studio</a:t>
            </a:r>
            <a:r>
              <a:rPr sz="2150" spc="130" dirty="0">
                <a:solidFill>
                  <a:srgbClr val="006EC0"/>
                </a:solidFill>
                <a:latin typeface="Calibri"/>
                <a:cs typeface="Calibri"/>
              </a:rPr>
              <a:t> </a:t>
            </a:r>
            <a:r>
              <a:rPr sz="2150" spc="-5" dirty="0">
                <a:solidFill>
                  <a:srgbClr val="006EC0"/>
                </a:solidFill>
                <a:latin typeface="Calibri"/>
                <a:cs typeface="Calibri"/>
              </a:rPr>
              <a:t>to</a:t>
            </a:r>
            <a:r>
              <a:rPr sz="2150" spc="-20" dirty="0">
                <a:solidFill>
                  <a:srgbClr val="006EC0"/>
                </a:solidFill>
                <a:latin typeface="Calibri"/>
                <a:cs typeface="Calibri"/>
              </a:rPr>
              <a:t> </a:t>
            </a:r>
            <a:r>
              <a:rPr sz="2150" spc="-15" dirty="0">
                <a:solidFill>
                  <a:srgbClr val="006EC0"/>
                </a:solidFill>
                <a:latin typeface="Calibri"/>
                <a:cs typeface="Calibri"/>
              </a:rPr>
              <a:t>create</a:t>
            </a:r>
            <a:r>
              <a:rPr sz="2150" spc="125" dirty="0">
                <a:solidFill>
                  <a:srgbClr val="006EC0"/>
                </a:solidFill>
                <a:latin typeface="Calibri"/>
                <a:cs typeface="Calibri"/>
              </a:rPr>
              <a:t> </a:t>
            </a:r>
            <a:r>
              <a:rPr sz="2150" spc="-5" dirty="0">
                <a:solidFill>
                  <a:srgbClr val="006EC0"/>
                </a:solidFill>
                <a:latin typeface="Calibri"/>
                <a:cs typeface="Calibri"/>
              </a:rPr>
              <a:t>a</a:t>
            </a:r>
            <a:r>
              <a:rPr sz="2150" spc="-15" dirty="0">
                <a:solidFill>
                  <a:srgbClr val="006EC0"/>
                </a:solidFill>
                <a:latin typeface="Calibri"/>
                <a:cs typeface="Calibri"/>
              </a:rPr>
              <a:t> </a:t>
            </a:r>
            <a:r>
              <a:rPr sz="2150" spc="-10" dirty="0">
                <a:solidFill>
                  <a:srgbClr val="006EC0"/>
                </a:solidFill>
                <a:latin typeface="Calibri"/>
                <a:cs typeface="Calibri"/>
              </a:rPr>
              <a:t>Dashboard</a:t>
            </a:r>
            <a:r>
              <a:rPr sz="2150" spc="155" dirty="0">
                <a:solidFill>
                  <a:srgbClr val="006EC0"/>
                </a:solidFill>
                <a:latin typeface="Calibri"/>
                <a:cs typeface="Calibri"/>
              </a:rPr>
              <a:t> </a:t>
            </a:r>
            <a:r>
              <a:rPr sz="2150" spc="-5" dirty="0">
                <a:solidFill>
                  <a:srgbClr val="006EC0"/>
                </a:solidFill>
                <a:latin typeface="Calibri"/>
                <a:cs typeface="Calibri"/>
              </a:rPr>
              <a:t>of</a:t>
            </a:r>
            <a:r>
              <a:rPr sz="2150" spc="45" dirty="0">
                <a:solidFill>
                  <a:srgbClr val="006EC0"/>
                </a:solidFill>
                <a:latin typeface="Calibri"/>
                <a:cs typeface="Calibri"/>
              </a:rPr>
              <a:t> </a:t>
            </a:r>
            <a:r>
              <a:rPr sz="2150" spc="-120" dirty="0">
                <a:solidFill>
                  <a:srgbClr val="006EC0"/>
                </a:solidFill>
                <a:latin typeface="Calibri"/>
                <a:cs typeface="Calibri"/>
              </a:rPr>
              <a:t>Top </a:t>
            </a:r>
            <a:r>
              <a:rPr sz="2150" spc="-470" dirty="0">
                <a:solidFill>
                  <a:srgbClr val="006EC0"/>
                </a:solidFill>
                <a:latin typeface="Calibri"/>
                <a:cs typeface="Calibri"/>
              </a:rPr>
              <a:t> </a:t>
            </a:r>
            <a:r>
              <a:rPr sz="2150" spc="-15" dirty="0">
                <a:solidFill>
                  <a:srgbClr val="006EC0"/>
                </a:solidFill>
                <a:latin typeface="Calibri"/>
                <a:cs typeface="Calibri"/>
              </a:rPr>
              <a:t>Programming</a:t>
            </a:r>
            <a:r>
              <a:rPr sz="2150" spc="145" dirty="0">
                <a:solidFill>
                  <a:srgbClr val="006EC0"/>
                </a:solidFill>
                <a:latin typeface="Calibri"/>
                <a:cs typeface="Calibri"/>
              </a:rPr>
              <a:t> </a:t>
            </a:r>
            <a:r>
              <a:rPr sz="2150" spc="-10" dirty="0">
                <a:solidFill>
                  <a:srgbClr val="006EC0"/>
                </a:solidFill>
                <a:latin typeface="Calibri"/>
                <a:cs typeface="Calibri"/>
              </a:rPr>
              <a:t>Languages</a:t>
            </a:r>
            <a:endParaRPr sz="2150">
              <a:latin typeface="Calibri"/>
              <a:cs typeface="Calibri"/>
            </a:endParaRPr>
          </a:p>
        </p:txBody>
      </p:sp>
      <p:pic>
        <p:nvPicPr>
          <p:cNvPr id="4" name="object 4"/>
          <p:cNvPicPr/>
          <p:nvPr/>
        </p:nvPicPr>
        <p:blipFill>
          <a:blip r:embed="rId2" cstate="print"/>
          <a:stretch>
            <a:fillRect/>
          </a:stretch>
        </p:blipFill>
        <p:spPr>
          <a:xfrm>
            <a:off x="981455" y="1828800"/>
            <a:ext cx="3191256" cy="3200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00532"/>
            <a:ext cx="2159635" cy="628015"/>
          </a:xfrm>
          <a:prstGeom prst="rect">
            <a:avLst/>
          </a:prstGeom>
        </p:spPr>
        <p:txBody>
          <a:bodyPr vert="horz" wrap="square" lIns="0" tIns="12700" rIns="0" bIns="0" rtlCol="0">
            <a:spAutoFit/>
          </a:bodyPr>
          <a:lstStyle/>
          <a:p>
            <a:pPr marL="12700">
              <a:lnSpc>
                <a:spcPct val="100000"/>
              </a:lnSpc>
              <a:spcBef>
                <a:spcPts val="100"/>
              </a:spcBef>
            </a:pPr>
            <a:r>
              <a:rPr sz="3950" spc="25" dirty="0"/>
              <a:t>RESULTS</a:t>
            </a:r>
            <a:endParaRPr sz="3950"/>
          </a:p>
        </p:txBody>
      </p:sp>
      <p:sp>
        <p:nvSpPr>
          <p:cNvPr id="3" name="object 3"/>
          <p:cNvSpPr txBox="1"/>
          <p:nvPr/>
        </p:nvSpPr>
        <p:spPr>
          <a:xfrm>
            <a:off x="752043" y="1348655"/>
            <a:ext cx="7218045" cy="4394835"/>
          </a:xfrm>
          <a:prstGeom prst="rect">
            <a:avLst/>
          </a:prstGeom>
        </p:spPr>
        <p:txBody>
          <a:bodyPr vert="horz" wrap="square" lIns="0" tIns="63500" rIns="0" bIns="0" rtlCol="0">
            <a:spAutoFit/>
          </a:bodyPr>
          <a:lstStyle/>
          <a:p>
            <a:pPr marL="241300" indent="-228600">
              <a:lnSpc>
                <a:spcPct val="100000"/>
              </a:lnSpc>
              <a:spcBef>
                <a:spcPts val="500"/>
              </a:spcBef>
              <a:buFont typeface="Arial MT"/>
              <a:buChar char="•"/>
              <a:tabLst>
                <a:tab pos="241300" algn="l"/>
              </a:tabLst>
            </a:pPr>
            <a:r>
              <a:rPr sz="2750" spc="-15" dirty="0">
                <a:solidFill>
                  <a:srgbClr val="006EC0"/>
                </a:solidFill>
                <a:latin typeface="Calibri"/>
                <a:cs typeface="Calibri"/>
              </a:rPr>
              <a:t>JavaScript</a:t>
            </a:r>
            <a:r>
              <a:rPr sz="2750" spc="45" dirty="0">
                <a:solidFill>
                  <a:srgbClr val="006EC0"/>
                </a:solidFill>
                <a:latin typeface="Calibri"/>
                <a:cs typeface="Calibri"/>
              </a:rPr>
              <a:t> </a:t>
            </a:r>
            <a:r>
              <a:rPr sz="2750" spc="-5" dirty="0">
                <a:solidFill>
                  <a:srgbClr val="006EC0"/>
                </a:solidFill>
                <a:latin typeface="Calibri"/>
                <a:cs typeface="Calibri"/>
              </a:rPr>
              <a:t>is</a:t>
            </a:r>
            <a:r>
              <a:rPr sz="2750" spc="45" dirty="0">
                <a:solidFill>
                  <a:srgbClr val="006EC0"/>
                </a:solidFill>
                <a:latin typeface="Calibri"/>
                <a:cs typeface="Calibri"/>
              </a:rPr>
              <a:t> </a:t>
            </a:r>
            <a:r>
              <a:rPr sz="2750" spc="-10" dirty="0">
                <a:solidFill>
                  <a:srgbClr val="006EC0"/>
                </a:solidFill>
                <a:latin typeface="Calibri"/>
                <a:cs typeface="Calibri"/>
              </a:rPr>
              <a:t>the</a:t>
            </a:r>
            <a:r>
              <a:rPr sz="2750" spc="65" dirty="0">
                <a:solidFill>
                  <a:srgbClr val="006EC0"/>
                </a:solidFill>
                <a:latin typeface="Calibri"/>
                <a:cs typeface="Calibri"/>
              </a:rPr>
              <a:t> </a:t>
            </a:r>
            <a:r>
              <a:rPr sz="2750" spc="5" dirty="0">
                <a:solidFill>
                  <a:srgbClr val="006EC0"/>
                </a:solidFill>
                <a:latin typeface="Calibri"/>
                <a:cs typeface="Calibri"/>
              </a:rPr>
              <a:t>most</a:t>
            </a:r>
            <a:r>
              <a:rPr sz="2750" spc="15" dirty="0">
                <a:solidFill>
                  <a:srgbClr val="006EC0"/>
                </a:solidFill>
                <a:latin typeface="Calibri"/>
                <a:cs typeface="Calibri"/>
              </a:rPr>
              <a:t> </a:t>
            </a:r>
            <a:r>
              <a:rPr sz="2750" spc="20" dirty="0">
                <a:solidFill>
                  <a:srgbClr val="006EC0"/>
                </a:solidFill>
                <a:latin typeface="Calibri"/>
                <a:cs typeface="Calibri"/>
              </a:rPr>
              <a:t>common</a:t>
            </a:r>
            <a:r>
              <a:rPr sz="2750" spc="-65" dirty="0">
                <a:solidFill>
                  <a:srgbClr val="006EC0"/>
                </a:solidFill>
                <a:latin typeface="Calibri"/>
                <a:cs typeface="Calibri"/>
              </a:rPr>
              <a:t> </a:t>
            </a:r>
            <a:r>
              <a:rPr sz="2750" spc="-10" dirty="0">
                <a:solidFill>
                  <a:srgbClr val="006EC0"/>
                </a:solidFill>
                <a:latin typeface="Calibri"/>
                <a:cs typeface="Calibri"/>
              </a:rPr>
              <a:t>Language</a:t>
            </a:r>
            <a:endParaRPr sz="2750">
              <a:latin typeface="Calibri"/>
              <a:cs typeface="Calibri"/>
            </a:endParaRPr>
          </a:p>
          <a:p>
            <a:pPr marL="241300" indent="-228600">
              <a:lnSpc>
                <a:spcPts val="3170"/>
              </a:lnSpc>
              <a:spcBef>
                <a:spcPts val="395"/>
              </a:spcBef>
              <a:buFont typeface="Arial MT"/>
              <a:buChar char="•"/>
              <a:tabLst>
                <a:tab pos="241300" algn="l"/>
              </a:tabLst>
            </a:pPr>
            <a:r>
              <a:rPr sz="2750" dirty="0">
                <a:solidFill>
                  <a:srgbClr val="006EC0"/>
                </a:solidFill>
                <a:latin typeface="Calibri"/>
                <a:cs typeface="Calibri"/>
              </a:rPr>
              <a:t>Python</a:t>
            </a:r>
            <a:r>
              <a:rPr sz="2750" spc="220" dirty="0">
                <a:solidFill>
                  <a:srgbClr val="006EC0"/>
                </a:solidFill>
                <a:latin typeface="Calibri"/>
                <a:cs typeface="Calibri"/>
              </a:rPr>
              <a:t> </a:t>
            </a:r>
            <a:r>
              <a:rPr sz="2750" spc="-10" dirty="0">
                <a:solidFill>
                  <a:srgbClr val="006EC0"/>
                </a:solidFill>
                <a:latin typeface="Calibri"/>
                <a:cs typeface="Calibri"/>
              </a:rPr>
              <a:t>is</a:t>
            </a:r>
            <a:r>
              <a:rPr sz="2750" spc="-25" dirty="0">
                <a:solidFill>
                  <a:srgbClr val="006EC0"/>
                </a:solidFill>
                <a:latin typeface="Calibri"/>
                <a:cs typeface="Calibri"/>
              </a:rPr>
              <a:t> </a:t>
            </a:r>
            <a:r>
              <a:rPr sz="2750" spc="10" dirty="0">
                <a:solidFill>
                  <a:srgbClr val="006EC0"/>
                </a:solidFill>
                <a:latin typeface="Calibri"/>
                <a:cs typeface="Calibri"/>
              </a:rPr>
              <a:t>on</a:t>
            </a:r>
            <a:r>
              <a:rPr sz="2750" spc="50" dirty="0">
                <a:solidFill>
                  <a:srgbClr val="006EC0"/>
                </a:solidFill>
                <a:latin typeface="Calibri"/>
                <a:cs typeface="Calibri"/>
              </a:rPr>
              <a:t> </a:t>
            </a:r>
            <a:r>
              <a:rPr sz="2750" spc="-10" dirty="0">
                <a:solidFill>
                  <a:srgbClr val="006EC0"/>
                </a:solidFill>
                <a:latin typeface="Calibri"/>
                <a:cs typeface="Calibri"/>
              </a:rPr>
              <a:t>the</a:t>
            </a:r>
            <a:r>
              <a:rPr sz="2750" spc="65" dirty="0">
                <a:solidFill>
                  <a:srgbClr val="006EC0"/>
                </a:solidFill>
                <a:latin typeface="Calibri"/>
                <a:cs typeface="Calibri"/>
              </a:rPr>
              <a:t> </a:t>
            </a:r>
            <a:r>
              <a:rPr sz="2750" spc="-10" dirty="0">
                <a:solidFill>
                  <a:srgbClr val="006EC0"/>
                </a:solidFill>
                <a:latin typeface="Calibri"/>
                <a:cs typeface="Calibri"/>
              </a:rPr>
              <a:t>rise</a:t>
            </a:r>
            <a:r>
              <a:rPr sz="2750" spc="65" dirty="0">
                <a:solidFill>
                  <a:srgbClr val="006EC0"/>
                </a:solidFill>
                <a:latin typeface="Calibri"/>
                <a:cs typeface="Calibri"/>
              </a:rPr>
              <a:t> </a:t>
            </a:r>
            <a:r>
              <a:rPr sz="2750" spc="-30" dirty="0">
                <a:solidFill>
                  <a:srgbClr val="006EC0"/>
                </a:solidFill>
                <a:latin typeface="Calibri"/>
                <a:cs typeface="Calibri"/>
              </a:rPr>
              <a:t>next</a:t>
            </a:r>
            <a:r>
              <a:rPr sz="2750" spc="110" dirty="0">
                <a:solidFill>
                  <a:srgbClr val="006EC0"/>
                </a:solidFill>
                <a:latin typeface="Calibri"/>
                <a:cs typeface="Calibri"/>
              </a:rPr>
              <a:t> </a:t>
            </a:r>
            <a:r>
              <a:rPr sz="2750" spc="-10" dirty="0">
                <a:solidFill>
                  <a:srgbClr val="006EC0"/>
                </a:solidFill>
                <a:latin typeface="Calibri"/>
                <a:cs typeface="Calibri"/>
              </a:rPr>
              <a:t>year​</a:t>
            </a:r>
            <a:endParaRPr sz="2750">
              <a:latin typeface="Calibri"/>
              <a:cs typeface="Calibri"/>
            </a:endParaRPr>
          </a:p>
          <a:p>
            <a:pPr marL="698500" marR="166370" lvl="1" indent="-229235">
              <a:lnSpc>
                <a:spcPts val="2600"/>
              </a:lnSpc>
              <a:spcBef>
                <a:spcPts val="190"/>
              </a:spcBef>
              <a:buFont typeface="Arial MT"/>
              <a:buChar char="•"/>
              <a:tabLst>
                <a:tab pos="699135" algn="l"/>
              </a:tabLst>
            </a:pPr>
            <a:r>
              <a:rPr sz="2400" dirty="0">
                <a:solidFill>
                  <a:srgbClr val="006EC0"/>
                </a:solidFill>
                <a:latin typeface="Calibri"/>
                <a:cs typeface="Calibri"/>
              </a:rPr>
              <a:t>P</a:t>
            </a:r>
            <a:r>
              <a:rPr sz="2400" spc="20" dirty="0">
                <a:solidFill>
                  <a:srgbClr val="006EC0"/>
                </a:solidFill>
                <a:latin typeface="Calibri"/>
                <a:cs typeface="Calibri"/>
              </a:rPr>
              <a:t>y</a:t>
            </a:r>
            <a:r>
              <a:rPr sz="2400" dirty="0">
                <a:solidFill>
                  <a:srgbClr val="006EC0"/>
                </a:solidFill>
                <a:latin typeface="Calibri"/>
                <a:cs typeface="Calibri"/>
              </a:rPr>
              <a:t>thon</a:t>
            </a:r>
            <a:r>
              <a:rPr sz="2400" spc="15" dirty="0">
                <a:solidFill>
                  <a:srgbClr val="006EC0"/>
                </a:solidFill>
                <a:latin typeface="Calibri"/>
                <a:cs typeface="Calibri"/>
              </a:rPr>
              <a:t> </a:t>
            </a:r>
            <a:r>
              <a:rPr sz="2400" spc="-15" dirty="0">
                <a:solidFill>
                  <a:srgbClr val="006EC0"/>
                </a:solidFill>
                <a:latin typeface="Calibri"/>
                <a:cs typeface="Calibri"/>
              </a:rPr>
              <a:t>g</a:t>
            </a:r>
            <a:r>
              <a:rPr sz="2400" spc="-5" dirty="0">
                <a:solidFill>
                  <a:srgbClr val="006EC0"/>
                </a:solidFill>
                <a:latin typeface="Calibri"/>
                <a:cs typeface="Calibri"/>
              </a:rPr>
              <a:t>oe</a:t>
            </a:r>
            <a:r>
              <a:rPr sz="2400" dirty="0">
                <a:solidFill>
                  <a:srgbClr val="006EC0"/>
                </a:solidFill>
                <a:latin typeface="Calibri"/>
                <a:cs typeface="Calibri"/>
              </a:rPr>
              <a:t>s</a:t>
            </a:r>
            <a:r>
              <a:rPr sz="2400" spc="-80" dirty="0">
                <a:solidFill>
                  <a:srgbClr val="006EC0"/>
                </a:solidFill>
                <a:latin typeface="Calibri"/>
                <a:cs typeface="Calibri"/>
              </a:rPr>
              <a:t> </a:t>
            </a:r>
            <a:r>
              <a:rPr sz="2400" spc="-25" dirty="0">
                <a:solidFill>
                  <a:srgbClr val="006EC0"/>
                </a:solidFill>
                <a:latin typeface="Calibri"/>
                <a:cs typeface="Calibri"/>
              </a:rPr>
              <a:t>f</a:t>
            </a:r>
            <a:r>
              <a:rPr sz="2400" spc="-60" dirty="0">
                <a:solidFill>
                  <a:srgbClr val="006EC0"/>
                </a:solidFill>
                <a:latin typeface="Calibri"/>
                <a:cs typeface="Calibri"/>
              </a:rPr>
              <a:t>r</a:t>
            </a:r>
            <a:r>
              <a:rPr sz="2400" spc="-30" dirty="0">
                <a:solidFill>
                  <a:srgbClr val="006EC0"/>
                </a:solidFill>
                <a:latin typeface="Calibri"/>
                <a:cs typeface="Calibri"/>
              </a:rPr>
              <a:t>o</a:t>
            </a:r>
            <a:r>
              <a:rPr sz="2400" dirty="0">
                <a:solidFill>
                  <a:srgbClr val="006EC0"/>
                </a:solidFill>
                <a:latin typeface="Calibri"/>
                <a:cs typeface="Calibri"/>
              </a:rPr>
              <a:t>m 9th</a:t>
            </a:r>
            <a:r>
              <a:rPr sz="2400" spc="-25" dirty="0">
                <a:solidFill>
                  <a:srgbClr val="006EC0"/>
                </a:solidFill>
                <a:latin typeface="Calibri"/>
                <a:cs typeface="Calibri"/>
              </a:rPr>
              <a:t> </a:t>
            </a:r>
            <a:r>
              <a:rPr sz="2400" spc="10" dirty="0">
                <a:solidFill>
                  <a:srgbClr val="006EC0"/>
                </a:solidFill>
                <a:latin typeface="Calibri"/>
                <a:cs typeface="Calibri"/>
              </a:rPr>
              <a:t>m</a:t>
            </a:r>
            <a:r>
              <a:rPr sz="2400" spc="5" dirty="0">
                <a:solidFill>
                  <a:srgbClr val="006EC0"/>
                </a:solidFill>
                <a:latin typeface="Calibri"/>
                <a:cs typeface="Calibri"/>
              </a:rPr>
              <a:t>o</a:t>
            </a:r>
            <a:r>
              <a:rPr sz="2400" spc="-15" dirty="0">
                <a:solidFill>
                  <a:srgbClr val="006EC0"/>
                </a:solidFill>
                <a:latin typeface="Calibri"/>
                <a:cs typeface="Calibri"/>
              </a:rPr>
              <a:t>s</a:t>
            </a:r>
            <a:r>
              <a:rPr sz="2400" dirty="0">
                <a:solidFill>
                  <a:srgbClr val="006EC0"/>
                </a:solidFill>
                <a:latin typeface="Calibri"/>
                <a:cs typeface="Calibri"/>
              </a:rPr>
              <a:t>t</a:t>
            </a:r>
            <a:r>
              <a:rPr sz="2400" spc="-150" dirty="0">
                <a:solidFill>
                  <a:srgbClr val="006EC0"/>
                </a:solidFill>
                <a:latin typeface="Calibri"/>
                <a:cs typeface="Calibri"/>
              </a:rPr>
              <a:t> </a:t>
            </a:r>
            <a:r>
              <a:rPr sz="2400" spc="-5" dirty="0">
                <a:solidFill>
                  <a:srgbClr val="006EC0"/>
                </a:solidFill>
                <a:latin typeface="Calibri"/>
                <a:cs typeface="Calibri"/>
              </a:rPr>
              <a:t>popula</a:t>
            </a:r>
            <a:r>
              <a:rPr sz="2400" dirty="0">
                <a:solidFill>
                  <a:srgbClr val="006EC0"/>
                </a:solidFill>
                <a:latin typeface="Calibri"/>
                <a:cs typeface="Calibri"/>
              </a:rPr>
              <a:t>r</a:t>
            </a:r>
            <a:r>
              <a:rPr sz="2400" spc="-75" dirty="0">
                <a:solidFill>
                  <a:srgbClr val="006EC0"/>
                </a:solidFill>
                <a:latin typeface="Calibri"/>
                <a:cs typeface="Calibri"/>
              </a:rPr>
              <a:t> </a:t>
            </a:r>
            <a:r>
              <a:rPr sz="2400" dirty="0">
                <a:solidFill>
                  <a:srgbClr val="006EC0"/>
                </a:solidFill>
                <a:latin typeface="Calibri"/>
                <a:cs typeface="Calibri"/>
              </a:rPr>
              <a:t>this</a:t>
            </a:r>
            <a:r>
              <a:rPr sz="2400" spc="5" dirty="0">
                <a:solidFill>
                  <a:srgbClr val="006EC0"/>
                </a:solidFill>
                <a:latin typeface="Calibri"/>
                <a:cs typeface="Calibri"/>
              </a:rPr>
              <a:t> </a:t>
            </a:r>
            <a:r>
              <a:rPr sz="2400" spc="-35" dirty="0">
                <a:solidFill>
                  <a:srgbClr val="006EC0"/>
                </a:solidFill>
                <a:latin typeface="Calibri"/>
                <a:cs typeface="Calibri"/>
              </a:rPr>
              <a:t>y</a:t>
            </a:r>
            <a:r>
              <a:rPr sz="2400" dirty="0">
                <a:solidFill>
                  <a:srgbClr val="006EC0"/>
                </a:solidFill>
                <a:latin typeface="Calibri"/>
                <a:cs typeface="Calibri"/>
              </a:rPr>
              <a:t>e</a:t>
            </a:r>
            <a:r>
              <a:rPr sz="2400" spc="-20" dirty="0">
                <a:solidFill>
                  <a:srgbClr val="006EC0"/>
                </a:solidFill>
                <a:latin typeface="Calibri"/>
                <a:cs typeface="Calibri"/>
              </a:rPr>
              <a:t>a</a:t>
            </a:r>
            <a:r>
              <a:rPr sz="2400" dirty="0">
                <a:solidFill>
                  <a:srgbClr val="006EC0"/>
                </a:solidFill>
                <a:latin typeface="Calibri"/>
                <a:cs typeface="Calibri"/>
              </a:rPr>
              <a:t>r </a:t>
            </a:r>
            <a:r>
              <a:rPr sz="2400" spc="-25" dirty="0">
                <a:solidFill>
                  <a:srgbClr val="006EC0"/>
                </a:solidFill>
                <a:latin typeface="Calibri"/>
                <a:cs typeface="Calibri"/>
              </a:rPr>
              <a:t>t</a:t>
            </a:r>
            <a:r>
              <a:rPr sz="2400" dirty="0">
                <a:solidFill>
                  <a:srgbClr val="006EC0"/>
                </a:solidFill>
                <a:latin typeface="Calibri"/>
                <a:cs typeface="Calibri"/>
              </a:rPr>
              <a:t>o</a:t>
            </a:r>
            <a:r>
              <a:rPr sz="2400" spc="-95" dirty="0">
                <a:solidFill>
                  <a:srgbClr val="006EC0"/>
                </a:solidFill>
                <a:latin typeface="Calibri"/>
                <a:cs typeface="Calibri"/>
              </a:rPr>
              <a:t> </a:t>
            </a:r>
            <a:r>
              <a:rPr sz="2400" dirty="0">
                <a:solidFill>
                  <a:srgbClr val="006EC0"/>
                </a:solidFill>
                <a:latin typeface="Calibri"/>
                <a:cs typeface="Calibri"/>
              </a:rPr>
              <a:t>2nd  </a:t>
            </a:r>
            <a:r>
              <a:rPr sz="2400" spc="-10" dirty="0">
                <a:solidFill>
                  <a:srgbClr val="006EC0"/>
                </a:solidFill>
                <a:latin typeface="Calibri"/>
                <a:cs typeface="Calibri"/>
              </a:rPr>
              <a:t>next</a:t>
            </a:r>
            <a:r>
              <a:rPr sz="2400" spc="-114" dirty="0">
                <a:solidFill>
                  <a:srgbClr val="006EC0"/>
                </a:solidFill>
                <a:latin typeface="Calibri"/>
                <a:cs typeface="Calibri"/>
              </a:rPr>
              <a:t> </a:t>
            </a:r>
            <a:r>
              <a:rPr sz="2400" spc="-15" dirty="0">
                <a:solidFill>
                  <a:srgbClr val="006EC0"/>
                </a:solidFill>
                <a:latin typeface="Calibri"/>
                <a:cs typeface="Calibri"/>
              </a:rPr>
              <a:t>year</a:t>
            </a:r>
            <a:endParaRPr sz="2400">
              <a:latin typeface="Calibri"/>
              <a:cs typeface="Calibri"/>
            </a:endParaRPr>
          </a:p>
          <a:p>
            <a:pPr marL="698500" marR="5080" lvl="1" indent="-229235">
              <a:lnSpc>
                <a:spcPts val="2590"/>
              </a:lnSpc>
              <a:spcBef>
                <a:spcPts val="20"/>
              </a:spcBef>
              <a:buFont typeface="Arial MT"/>
              <a:buChar char="•"/>
              <a:tabLst>
                <a:tab pos="699135" algn="l"/>
              </a:tabLst>
            </a:pPr>
            <a:r>
              <a:rPr sz="2400" spc="-25" dirty="0">
                <a:solidFill>
                  <a:srgbClr val="006EC0"/>
                </a:solidFill>
                <a:latin typeface="Calibri"/>
                <a:cs typeface="Calibri"/>
              </a:rPr>
              <a:t>JavaScript, </a:t>
            </a:r>
            <a:r>
              <a:rPr sz="2400" spc="-10" dirty="0">
                <a:solidFill>
                  <a:srgbClr val="006EC0"/>
                </a:solidFill>
                <a:latin typeface="Calibri"/>
                <a:cs typeface="Calibri"/>
              </a:rPr>
              <a:t>HTML, </a:t>
            </a:r>
            <a:r>
              <a:rPr sz="2400" spc="5" dirty="0">
                <a:solidFill>
                  <a:srgbClr val="006EC0"/>
                </a:solidFill>
                <a:latin typeface="Calibri"/>
                <a:cs typeface="Calibri"/>
              </a:rPr>
              <a:t>SQL </a:t>
            </a:r>
            <a:r>
              <a:rPr sz="2400" spc="-10" dirty="0">
                <a:solidFill>
                  <a:srgbClr val="006EC0"/>
                </a:solidFill>
                <a:latin typeface="Calibri"/>
                <a:cs typeface="Calibri"/>
              </a:rPr>
              <a:t>will still </a:t>
            </a:r>
            <a:r>
              <a:rPr sz="2400" spc="-5" dirty="0">
                <a:solidFill>
                  <a:srgbClr val="006EC0"/>
                </a:solidFill>
                <a:latin typeface="Calibri"/>
                <a:cs typeface="Calibri"/>
              </a:rPr>
              <a:t>be </a:t>
            </a:r>
            <a:r>
              <a:rPr sz="2400" spc="-10" dirty="0">
                <a:solidFill>
                  <a:srgbClr val="006EC0"/>
                </a:solidFill>
                <a:latin typeface="Calibri"/>
                <a:cs typeface="Calibri"/>
              </a:rPr>
              <a:t>top </a:t>
            </a:r>
            <a:r>
              <a:rPr sz="2400" spc="-15" dirty="0">
                <a:solidFill>
                  <a:srgbClr val="006EC0"/>
                </a:solidFill>
                <a:latin typeface="Calibri"/>
                <a:cs typeface="Calibri"/>
              </a:rPr>
              <a:t>Languages </a:t>
            </a:r>
            <a:r>
              <a:rPr sz="2400" spc="-10" dirty="0">
                <a:solidFill>
                  <a:srgbClr val="006EC0"/>
                </a:solidFill>
                <a:latin typeface="Calibri"/>
                <a:cs typeface="Calibri"/>
              </a:rPr>
              <a:t>next </a:t>
            </a:r>
            <a:r>
              <a:rPr sz="2400" spc="-530" dirty="0">
                <a:solidFill>
                  <a:srgbClr val="006EC0"/>
                </a:solidFill>
                <a:latin typeface="Calibri"/>
                <a:cs typeface="Calibri"/>
              </a:rPr>
              <a:t> </a:t>
            </a:r>
            <a:r>
              <a:rPr sz="2400" spc="-15" dirty="0">
                <a:solidFill>
                  <a:srgbClr val="006EC0"/>
                </a:solidFill>
                <a:latin typeface="Calibri"/>
                <a:cs typeface="Calibri"/>
              </a:rPr>
              <a:t>year</a:t>
            </a:r>
            <a:endParaRPr sz="2400">
              <a:latin typeface="Calibri"/>
              <a:cs typeface="Calibri"/>
            </a:endParaRPr>
          </a:p>
          <a:p>
            <a:pPr marL="241300" indent="-228600">
              <a:lnSpc>
                <a:spcPct val="100000"/>
              </a:lnSpc>
              <a:spcBef>
                <a:spcPts val="250"/>
              </a:spcBef>
              <a:buFont typeface="Arial MT"/>
              <a:buChar char="•"/>
              <a:tabLst>
                <a:tab pos="241300" algn="l"/>
              </a:tabLst>
            </a:pPr>
            <a:r>
              <a:rPr sz="2750" spc="10" dirty="0">
                <a:solidFill>
                  <a:srgbClr val="006EC0"/>
                </a:solidFill>
                <a:latin typeface="Calibri"/>
                <a:cs typeface="Calibri"/>
              </a:rPr>
              <a:t>MySQL</a:t>
            </a:r>
            <a:r>
              <a:rPr sz="2750" spc="15" dirty="0">
                <a:solidFill>
                  <a:srgbClr val="006EC0"/>
                </a:solidFill>
                <a:latin typeface="Calibri"/>
                <a:cs typeface="Calibri"/>
              </a:rPr>
              <a:t> </a:t>
            </a:r>
            <a:r>
              <a:rPr sz="2750" spc="-10" dirty="0">
                <a:solidFill>
                  <a:srgbClr val="006EC0"/>
                </a:solidFill>
                <a:latin typeface="Calibri"/>
                <a:cs typeface="Calibri"/>
              </a:rPr>
              <a:t>is</a:t>
            </a:r>
            <a:r>
              <a:rPr sz="2750" spc="65" dirty="0">
                <a:solidFill>
                  <a:srgbClr val="006EC0"/>
                </a:solidFill>
                <a:latin typeface="Calibri"/>
                <a:cs typeface="Calibri"/>
              </a:rPr>
              <a:t> </a:t>
            </a:r>
            <a:r>
              <a:rPr sz="2750" spc="-10" dirty="0">
                <a:solidFill>
                  <a:srgbClr val="006EC0"/>
                </a:solidFill>
                <a:latin typeface="Calibri"/>
                <a:cs typeface="Calibri"/>
              </a:rPr>
              <a:t>the</a:t>
            </a:r>
            <a:r>
              <a:rPr sz="2750" spc="90" dirty="0">
                <a:solidFill>
                  <a:srgbClr val="006EC0"/>
                </a:solidFill>
                <a:latin typeface="Calibri"/>
                <a:cs typeface="Calibri"/>
              </a:rPr>
              <a:t> </a:t>
            </a:r>
            <a:r>
              <a:rPr sz="2750" spc="-15" dirty="0">
                <a:solidFill>
                  <a:srgbClr val="006EC0"/>
                </a:solidFill>
                <a:latin typeface="Calibri"/>
                <a:cs typeface="Calibri"/>
              </a:rPr>
              <a:t>leading</a:t>
            </a:r>
            <a:r>
              <a:rPr sz="2750" spc="200" dirty="0">
                <a:solidFill>
                  <a:srgbClr val="006EC0"/>
                </a:solidFill>
                <a:latin typeface="Calibri"/>
                <a:cs typeface="Calibri"/>
              </a:rPr>
              <a:t> </a:t>
            </a:r>
            <a:r>
              <a:rPr sz="2750" spc="-10" dirty="0">
                <a:solidFill>
                  <a:srgbClr val="006EC0"/>
                </a:solidFill>
                <a:latin typeface="Calibri"/>
                <a:cs typeface="Calibri"/>
              </a:rPr>
              <a:t>Database</a:t>
            </a:r>
            <a:r>
              <a:rPr sz="2750" spc="40" dirty="0">
                <a:solidFill>
                  <a:srgbClr val="006EC0"/>
                </a:solidFill>
                <a:latin typeface="Calibri"/>
                <a:cs typeface="Calibri"/>
              </a:rPr>
              <a:t> </a:t>
            </a:r>
            <a:r>
              <a:rPr sz="2750" spc="-20" dirty="0">
                <a:solidFill>
                  <a:srgbClr val="006EC0"/>
                </a:solidFill>
                <a:latin typeface="Calibri"/>
                <a:cs typeface="Calibri"/>
              </a:rPr>
              <a:t>this</a:t>
            </a:r>
            <a:r>
              <a:rPr sz="2750" spc="145" dirty="0">
                <a:solidFill>
                  <a:srgbClr val="006EC0"/>
                </a:solidFill>
                <a:latin typeface="Calibri"/>
                <a:cs typeface="Calibri"/>
              </a:rPr>
              <a:t> </a:t>
            </a:r>
            <a:r>
              <a:rPr sz="2750" spc="-10" dirty="0">
                <a:solidFill>
                  <a:srgbClr val="006EC0"/>
                </a:solidFill>
                <a:latin typeface="Calibri"/>
                <a:cs typeface="Calibri"/>
              </a:rPr>
              <a:t>year​</a:t>
            </a:r>
            <a:endParaRPr sz="2750">
              <a:latin typeface="Calibri"/>
              <a:cs typeface="Calibri"/>
            </a:endParaRPr>
          </a:p>
          <a:p>
            <a:pPr marL="240665" marR="1130935" indent="-228600">
              <a:lnSpc>
                <a:spcPts val="3000"/>
              </a:lnSpc>
              <a:spcBef>
                <a:spcPts val="540"/>
              </a:spcBef>
              <a:buFont typeface="Arial MT"/>
              <a:buChar char="•"/>
              <a:tabLst>
                <a:tab pos="241300" algn="l"/>
              </a:tabLst>
            </a:pPr>
            <a:r>
              <a:rPr sz="2750" spc="-10" dirty="0">
                <a:solidFill>
                  <a:srgbClr val="006EC0"/>
                </a:solidFill>
                <a:latin typeface="Calibri"/>
                <a:cs typeface="Calibri"/>
              </a:rPr>
              <a:t>Linux, Windows</a:t>
            </a:r>
            <a:r>
              <a:rPr sz="2750" spc="-5" dirty="0">
                <a:solidFill>
                  <a:srgbClr val="006EC0"/>
                </a:solidFill>
                <a:latin typeface="Calibri"/>
                <a:cs typeface="Calibri"/>
              </a:rPr>
              <a:t> </a:t>
            </a:r>
            <a:r>
              <a:rPr sz="2750" dirty="0">
                <a:solidFill>
                  <a:srgbClr val="006EC0"/>
                </a:solidFill>
                <a:latin typeface="Calibri"/>
                <a:cs typeface="Calibri"/>
              </a:rPr>
              <a:t>and </a:t>
            </a:r>
            <a:r>
              <a:rPr sz="2750" spc="-55" dirty="0">
                <a:solidFill>
                  <a:srgbClr val="006EC0"/>
                </a:solidFill>
                <a:latin typeface="Calibri"/>
                <a:cs typeface="Calibri"/>
              </a:rPr>
              <a:t>AWS </a:t>
            </a:r>
            <a:r>
              <a:rPr sz="2750" spc="-5" dirty="0">
                <a:solidFill>
                  <a:srgbClr val="006EC0"/>
                </a:solidFill>
                <a:latin typeface="Calibri"/>
                <a:cs typeface="Calibri"/>
              </a:rPr>
              <a:t>are </a:t>
            </a:r>
            <a:r>
              <a:rPr sz="2750" spc="-10" dirty="0">
                <a:solidFill>
                  <a:srgbClr val="006EC0"/>
                </a:solidFill>
                <a:latin typeface="Calibri"/>
                <a:cs typeface="Calibri"/>
              </a:rPr>
              <a:t>the </a:t>
            </a:r>
            <a:r>
              <a:rPr sz="2750" spc="-15" dirty="0">
                <a:solidFill>
                  <a:srgbClr val="006EC0"/>
                </a:solidFill>
                <a:latin typeface="Calibri"/>
                <a:cs typeface="Calibri"/>
              </a:rPr>
              <a:t>leading </a:t>
            </a:r>
            <a:r>
              <a:rPr sz="2750" spc="-610" dirty="0">
                <a:solidFill>
                  <a:srgbClr val="006EC0"/>
                </a:solidFill>
                <a:latin typeface="Calibri"/>
                <a:cs typeface="Calibri"/>
              </a:rPr>
              <a:t> </a:t>
            </a:r>
            <a:r>
              <a:rPr sz="2750" spc="-15" dirty="0">
                <a:solidFill>
                  <a:srgbClr val="006EC0"/>
                </a:solidFill>
                <a:latin typeface="Calibri"/>
                <a:cs typeface="Calibri"/>
              </a:rPr>
              <a:t>Platforms</a:t>
            </a:r>
            <a:endParaRPr sz="2750">
              <a:latin typeface="Calibri"/>
              <a:cs typeface="Calibri"/>
            </a:endParaRPr>
          </a:p>
          <a:p>
            <a:pPr marL="240665" marR="694055" indent="-228600">
              <a:lnSpc>
                <a:spcPts val="3000"/>
              </a:lnSpc>
              <a:spcBef>
                <a:spcPts val="509"/>
              </a:spcBef>
              <a:buFont typeface="Arial MT"/>
              <a:buChar char="•"/>
              <a:tabLst>
                <a:tab pos="241300" algn="l"/>
              </a:tabLst>
            </a:pPr>
            <a:r>
              <a:rPr sz="2750" spc="-20" dirty="0">
                <a:solidFill>
                  <a:srgbClr val="006EC0"/>
                </a:solidFill>
                <a:latin typeface="Calibri"/>
                <a:cs typeface="Calibri"/>
              </a:rPr>
              <a:t>React.js</a:t>
            </a:r>
            <a:r>
              <a:rPr sz="2750" spc="145" dirty="0">
                <a:solidFill>
                  <a:srgbClr val="006EC0"/>
                </a:solidFill>
                <a:latin typeface="Calibri"/>
                <a:cs typeface="Calibri"/>
              </a:rPr>
              <a:t> </a:t>
            </a:r>
            <a:r>
              <a:rPr sz="2750" spc="-20" dirty="0">
                <a:solidFill>
                  <a:srgbClr val="006EC0"/>
                </a:solidFill>
                <a:latin typeface="Calibri"/>
                <a:cs typeface="Calibri"/>
              </a:rPr>
              <a:t>will</a:t>
            </a:r>
            <a:r>
              <a:rPr sz="2750" spc="125" dirty="0">
                <a:solidFill>
                  <a:srgbClr val="006EC0"/>
                </a:solidFill>
                <a:latin typeface="Calibri"/>
                <a:cs typeface="Calibri"/>
              </a:rPr>
              <a:t> </a:t>
            </a:r>
            <a:r>
              <a:rPr sz="2750" spc="-5" dirty="0">
                <a:solidFill>
                  <a:srgbClr val="006EC0"/>
                </a:solidFill>
                <a:latin typeface="Calibri"/>
                <a:cs typeface="Calibri"/>
              </a:rPr>
              <a:t>be</a:t>
            </a:r>
            <a:r>
              <a:rPr sz="2750" spc="15" dirty="0">
                <a:solidFill>
                  <a:srgbClr val="006EC0"/>
                </a:solidFill>
                <a:latin typeface="Calibri"/>
                <a:cs typeface="Calibri"/>
              </a:rPr>
              <a:t> </a:t>
            </a:r>
            <a:r>
              <a:rPr sz="2750" spc="-10" dirty="0">
                <a:solidFill>
                  <a:srgbClr val="006EC0"/>
                </a:solidFill>
                <a:latin typeface="Calibri"/>
                <a:cs typeface="Calibri"/>
              </a:rPr>
              <a:t>the</a:t>
            </a:r>
            <a:r>
              <a:rPr sz="2750" spc="150" dirty="0">
                <a:solidFill>
                  <a:srgbClr val="006EC0"/>
                </a:solidFill>
                <a:latin typeface="Calibri"/>
                <a:cs typeface="Calibri"/>
              </a:rPr>
              <a:t> </a:t>
            </a:r>
            <a:r>
              <a:rPr sz="2750" spc="-5" dirty="0">
                <a:solidFill>
                  <a:srgbClr val="006EC0"/>
                </a:solidFill>
                <a:latin typeface="Calibri"/>
                <a:cs typeface="Calibri"/>
              </a:rPr>
              <a:t>top</a:t>
            </a:r>
            <a:r>
              <a:rPr sz="2750" spc="-35" dirty="0">
                <a:solidFill>
                  <a:srgbClr val="006EC0"/>
                </a:solidFill>
                <a:latin typeface="Calibri"/>
                <a:cs typeface="Calibri"/>
              </a:rPr>
              <a:t> </a:t>
            </a:r>
            <a:r>
              <a:rPr sz="2750" spc="-50" dirty="0">
                <a:solidFill>
                  <a:srgbClr val="006EC0"/>
                </a:solidFill>
                <a:latin typeface="Calibri"/>
                <a:cs typeface="Calibri"/>
              </a:rPr>
              <a:t>Web</a:t>
            </a:r>
            <a:r>
              <a:rPr sz="2750" spc="70" dirty="0">
                <a:solidFill>
                  <a:srgbClr val="006EC0"/>
                </a:solidFill>
                <a:latin typeface="Calibri"/>
                <a:cs typeface="Calibri"/>
              </a:rPr>
              <a:t> </a:t>
            </a:r>
            <a:r>
              <a:rPr sz="2750" spc="-15" dirty="0">
                <a:solidFill>
                  <a:srgbClr val="006EC0"/>
                </a:solidFill>
                <a:latin typeface="Calibri"/>
                <a:cs typeface="Calibri"/>
              </a:rPr>
              <a:t>Frames</a:t>
            </a:r>
            <a:r>
              <a:rPr sz="2750" spc="90" dirty="0">
                <a:solidFill>
                  <a:srgbClr val="006EC0"/>
                </a:solidFill>
                <a:latin typeface="Calibri"/>
                <a:cs typeface="Calibri"/>
              </a:rPr>
              <a:t> </a:t>
            </a:r>
            <a:r>
              <a:rPr sz="2750" spc="-5" dirty="0">
                <a:solidFill>
                  <a:srgbClr val="006EC0"/>
                </a:solidFill>
                <a:latin typeface="Calibri"/>
                <a:cs typeface="Calibri"/>
              </a:rPr>
              <a:t>learned </a:t>
            </a:r>
            <a:r>
              <a:rPr sz="2750" spc="-605" dirty="0">
                <a:solidFill>
                  <a:srgbClr val="006EC0"/>
                </a:solidFill>
                <a:latin typeface="Calibri"/>
                <a:cs typeface="Calibri"/>
              </a:rPr>
              <a:t> </a:t>
            </a:r>
            <a:r>
              <a:rPr sz="2750" spc="-30" dirty="0">
                <a:solidFill>
                  <a:srgbClr val="006EC0"/>
                </a:solidFill>
                <a:latin typeface="Calibri"/>
                <a:cs typeface="Calibri"/>
              </a:rPr>
              <a:t>next</a:t>
            </a:r>
            <a:r>
              <a:rPr sz="2750" spc="90" dirty="0">
                <a:solidFill>
                  <a:srgbClr val="006EC0"/>
                </a:solidFill>
                <a:latin typeface="Calibri"/>
                <a:cs typeface="Calibri"/>
              </a:rPr>
              <a:t> </a:t>
            </a:r>
            <a:r>
              <a:rPr sz="2750" spc="-10" dirty="0">
                <a:solidFill>
                  <a:srgbClr val="006EC0"/>
                </a:solidFill>
                <a:latin typeface="Calibri"/>
                <a:cs typeface="Calibri"/>
              </a:rPr>
              <a:t>year​</a:t>
            </a:r>
            <a:endParaRPr sz="275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00532"/>
            <a:ext cx="8256270" cy="628015"/>
          </a:xfrm>
          <a:prstGeom prst="rect">
            <a:avLst/>
          </a:prstGeom>
        </p:spPr>
        <p:txBody>
          <a:bodyPr vert="horz" wrap="square" lIns="0" tIns="12700" rIns="0" bIns="0" rtlCol="0">
            <a:spAutoFit/>
          </a:bodyPr>
          <a:lstStyle/>
          <a:p>
            <a:pPr marL="12700">
              <a:lnSpc>
                <a:spcPct val="100000"/>
              </a:lnSpc>
              <a:spcBef>
                <a:spcPts val="100"/>
              </a:spcBef>
            </a:pPr>
            <a:r>
              <a:rPr sz="3950" spc="20" dirty="0"/>
              <a:t>PROGRAMMING</a:t>
            </a:r>
            <a:r>
              <a:rPr sz="3950" spc="15" dirty="0"/>
              <a:t> </a:t>
            </a:r>
            <a:r>
              <a:rPr sz="3950" spc="20" dirty="0"/>
              <a:t>LANGUAGE</a:t>
            </a:r>
            <a:r>
              <a:rPr sz="3950" spc="35" dirty="0"/>
              <a:t> </a:t>
            </a:r>
            <a:r>
              <a:rPr sz="3950" spc="30" dirty="0"/>
              <a:t>TRENDS</a:t>
            </a:r>
            <a:endParaRPr sz="3950"/>
          </a:p>
        </p:txBody>
      </p:sp>
      <p:sp>
        <p:nvSpPr>
          <p:cNvPr id="3" name="object 3"/>
          <p:cNvSpPr txBox="1"/>
          <p:nvPr/>
        </p:nvSpPr>
        <p:spPr>
          <a:xfrm>
            <a:off x="902004" y="1593341"/>
            <a:ext cx="1779270" cy="444500"/>
          </a:xfrm>
          <a:prstGeom prst="rect">
            <a:avLst/>
          </a:prstGeom>
        </p:spPr>
        <p:txBody>
          <a:bodyPr vert="horz" wrap="square" lIns="0" tIns="12065" rIns="0" bIns="0" rtlCol="0">
            <a:spAutoFit/>
          </a:bodyPr>
          <a:lstStyle/>
          <a:p>
            <a:pPr marL="12700">
              <a:lnSpc>
                <a:spcPct val="100000"/>
              </a:lnSpc>
              <a:spcBef>
                <a:spcPts val="95"/>
              </a:spcBef>
            </a:pPr>
            <a:r>
              <a:rPr sz="2750" spc="-15" dirty="0">
                <a:solidFill>
                  <a:srgbClr val="006EC0"/>
                </a:solidFill>
                <a:latin typeface="Calibri"/>
                <a:cs typeface="Calibri"/>
              </a:rPr>
              <a:t>Current</a:t>
            </a:r>
            <a:r>
              <a:rPr sz="2750" spc="-90" dirty="0">
                <a:solidFill>
                  <a:srgbClr val="006EC0"/>
                </a:solidFill>
                <a:latin typeface="Calibri"/>
                <a:cs typeface="Calibri"/>
              </a:rPr>
              <a:t> </a:t>
            </a:r>
            <a:r>
              <a:rPr sz="2750" spc="-70" dirty="0">
                <a:solidFill>
                  <a:srgbClr val="006EC0"/>
                </a:solidFill>
                <a:latin typeface="Calibri"/>
                <a:cs typeface="Calibri"/>
              </a:rPr>
              <a:t>Year</a:t>
            </a:r>
            <a:endParaRPr sz="2750">
              <a:latin typeface="Calibri"/>
              <a:cs typeface="Calibri"/>
            </a:endParaRPr>
          </a:p>
        </p:txBody>
      </p:sp>
      <p:sp>
        <p:nvSpPr>
          <p:cNvPr id="4" name="object 4"/>
          <p:cNvSpPr txBox="1"/>
          <p:nvPr/>
        </p:nvSpPr>
        <p:spPr>
          <a:xfrm>
            <a:off x="6256146" y="1639011"/>
            <a:ext cx="1354455" cy="445134"/>
          </a:xfrm>
          <a:prstGeom prst="rect">
            <a:avLst/>
          </a:prstGeom>
        </p:spPr>
        <p:txBody>
          <a:bodyPr vert="horz" wrap="square" lIns="0" tIns="12700" rIns="0" bIns="0" rtlCol="0">
            <a:spAutoFit/>
          </a:bodyPr>
          <a:lstStyle/>
          <a:p>
            <a:pPr marL="12700">
              <a:lnSpc>
                <a:spcPct val="100000"/>
              </a:lnSpc>
              <a:spcBef>
                <a:spcPts val="100"/>
              </a:spcBef>
            </a:pPr>
            <a:r>
              <a:rPr sz="2750" spc="-10" dirty="0">
                <a:solidFill>
                  <a:srgbClr val="006EC0"/>
                </a:solidFill>
                <a:latin typeface="Calibri"/>
                <a:cs typeface="Calibri"/>
              </a:rPr>
              <a:t>Next</a:t>
            </a:r>
            <a:r>
              <a:rPr sz="2750" spc="-120" dirty="0">
                <a:solidFill>
                  <a:srgbClr val="006EC0"/>
                </a:solidFill>
                <a:latin typeface="Calibri"/>
                <a:cs typeface="Calibri"/>
              </a:rPr>
              <a:t> </a:t>
            </a:r>
            <a:r>
              <a:rPr sz="2750" spc="-85" dirty="0">
                <a:solidFill>
                  <a:srgbClr val="006EC0"/>
                </a:solidFill>
                <a:latin typeface="Calibri"/>
                <a:cs typeface="Calibri"/>
              </a:rPr>
              <a:t>Year</a:t>
            </a:r>
            <a:endParaRPr sz="2750">
              <a:latin typeface="Calibri"/>
              <a:cs typeface="Calibri"/>
            </a:endParaRPr>
          </a:p>
        </p:txBody>
      </p:sp>
      <p:sp>
        <p:nvSpPr>
          <p:cNvPr id="5" name="object 5"/>
          <p:cNvSpPr txBox="1"/>
          <p:nvPr/>
        </p:nvSpPr>
        <p:spPr>
          <a:xfrm>
            <a:off x="6256146" y="2483561"/>
            <a:ext cx="3748404" cy="955675"/>
          </a:xfrm>
          <a:prstGeom prst="rect">
            <a:avLst/>
          </a:prstGeom>
        </p:spPr>
        <p:txBody>
          <a:bodyPr vert="horz" wrap="square" lIns="0" tIns="39369" rIns="0" bIns="0" rtlCol="0">
            <a:spAutoFit/>
          </a:bodyPr>
          <a:lstStyle/>
          <a:p>
            <a:pPr marL="12700" marR="5080">
              <a:lnSpc>
                <a:spcPct val="91900"/>
              </a:lnSpc>
              <a:spcBef>
                <a:spcPts val="309"/>
              </a:spcBef>
            </a:pPr>
            <a:r>
              <a:rPr sz="2150" dirty="0">
                <a:solidFill>
                  <a:srgbClr val="006EC0"/>
                </a:solidFill>
                <a:latin typeface="Calibri"/>
                <a:cs typeface="Calibri"/>
              </a:rPr>
              <a:t>&lt; </a:t>
            </a:r>
            <a:r>
              <a:rPr sz="2150" spc="5" dirty="0">
                <a:solidFill>
                  <a:srgbClr val="006EC0"/>
                </a:solidFill>
                <a:latin typeface="Calibri"/>
                <a:cs typeface="Calibri"/>
              </a:rPr>
              <a:t>Bar</a:t>
            </a:r>
            <a:r>
              <a:rPr sz="2150" spc="25" dirty="0">
                <a:solidFill>
                  <a:srgbClr val="006EC0"/>
                </a:solidFill>
                <a:latin typeface="Calibri"/>
                <a:cs typeface="Calibri"/>
              </a:rPr>
              <a:t> </a:t>
            </a:r>
            <a:r>
              <a:rPr sz="2150" dirty="0">
                <a:solidFill>
                  <a:srgbClr val="006EC0"/>
                </a:solidFill>
                <a:latin typeface="Calibri"/>
                <a:cs typeface="Calibri"/>
              </a:rPr>
              <a:t>chart</a:t>
            </a:r>
            <a:r>
              <a:rPr sz="2150" spc="15" dirty="0">
                <a:solidFill>
                  <a:srgbClr val="006EC0"/>
                </a:solidFill>
                <a:latin typeface="Calibri"/>
                <a:cs typeface="Calibri"/>
              </a:rPr>
              <a:t> </a:t>
            </a:r>
            <a:r>
              <a:rPr sz="2150" spc="-5" dirty="0">
                <a:solidFill>
                  <a:srgbClr val="006EC0"/>
                </a:solidFill>
                <a:latin typeface="Calibri"/>
                <a:cs typeface="Calibri"/>
              </a:rPr>
              <a:t>of</a:t>
            </a:r>
            <a:r>
              <a:rPr sz="2150" spc="20" dirty="0">
                <a:solidFill>
                  <a:srgbClr val="006EC0"/>
                </a:solidFill>
                <a:latin typeface="Calibri"/>
                <a:cs typeface="Calibri"/>
              </a:rPr>
              <a:t> </a:t>
            </a:r>
            <a:r>
              <a:rPr sz="2150" spc="-10" dirty="0">
                <a:solidFill>
                  <a:srgbClr val="006EC0"/>
                </a:solidFill>
                <a:latin typeface="Calibri"/>
                <a:cs typeface="Calibri"/>
              </a:rPr>
              <a:t>top</a:t>
            </a:r>
            <a:r>
              <a:rPr sz="2150" spc="35" dirty="0">
                <a:solidFill>
                  <a:srgbClr val="006EC0"/>
                </a:solidFill>
                <a:latin typeface="Calibri"/>
                <a:cs typeface="Calibri"/>
              </a:rPr>
              <a:t> </a:t>
            </a:r>
            <a:r>
              <a:rPr sz="2150" dirty="0">
                <a:solidFill>
                  <a:srgbClr val="006EC0"/>
                </a:solidFill>
                <a:latin typeface="Calibri"/>
                <a:cs typeface="Calibri"/>
              </a:rPr>
              <a:t>5</a:t>
            </a:r>
            <a:r>
              <a:rPr sz="2150" spc="45" dirty="0">
                <a:solidFill>
                  <a:srgbClr val="006EC0"/>
                </a:solidFill>
                <a:latin typeface="Calibri"/>
                <a:cs typeface="Calibri"/>
              </a:rPr>
              <a:t> </a:t>
            </a:r>
            <a:r>
              <a:rPr sz="2150" spc="-15" dirty="0">
                <a:solidFill>
                  <a:srgbClr val="006EC0"/>
                </a:solidFill>
                <a:latin typeface="Calibri"/>
                <a:cs typeface="Calibri"/>
              </a:rPr>
              <a:t>programming </a:t>
            </a:r>
            <a:r>
              <a:rPr sz="2150" spc="-470" dirty="0">
                <a:solidFill>
                  <a:srgbClr val="006EC0"/>
                </a:solidFill>
                <a:latin typeface="Calibri"/>
                <a:cs typeface="Calibri"/>
              </a:rPr>
              <a:t> </a:t>
            </a:r>
            <a:r>
              <a:rPr sz="2150" dirty="0">
                <a:solidFill>
                  <a:srgbClr val="006EC0"/>
                </a:solidFill>
                <a:latin typeface="Calibri"/>
                <a:cs typeface="Calibri"/>
              </a:rPr>
              <a:t>languages</a:t>
            </a:r>
            <a:r>
              <a:rPr sz="2150" spc="-25" dirty="0">
                <a:solidFill>
                  <a:srgbClr val="006EC0"/>
                </a:solidFill>
                <a:latin typeface="Calibri"/>
                <a:cs typeface="Calibri"/>
              </a:rPr>
              <a:t> </a:t>
            </a:r>
            <a:r>
              <a:rPr sz="2150" spc="-20" dirty="0">
                <a:solidFill>
                  <a:srgbClr val="006EC0"/>
                </a:solidFill>
                <a:latin typeface="Calibri"/>
                <a:cs typeface="Calibri"/>
              </a:rPr>
              <a:t>for</a:t>
            </a:r>
            <a:r>
              <a:rPr sz="2150" spc="35" dirty="0">
                <a:solidFill>
                  <a:srgbClr val="006EC0"/>
                </a:solidFill>
                <a:latin typeface="Calibri"/>
                <a:cs typeface="Calibri"/>
              </a:rPr>
              <a:t> </a:t>
            </a:r>
            <a:r>
              <a:rPr sz="2150" spc="5" dirty="0">
                <a:solidFill>
                  <a:srgbClr val="006EC0"/>
                </a:solidFill>
                <a:latin typeface="Calibri"/>
                <a:cs typeface="Calibri"/>
              </a:rPr>
              <a:t>the</a:t>
            </a:r>
            <a:r>
              <a:rPr sz="2150" dirty="0">
                <a:solidFill>
                  <a:srgbClr val="006EC0"/>
                </a:solidFill>
                <a:latin typeface="Calibri"/>
                <a:cs typeface="Calibri"/>
              </a:rPr>
              <a:t> </a:t>
            </a:r>
            <a:r>
              <a:rPr sz="2150" spc="-10" dirty="0">
                <a:solidFill>
                  <a:srgbClr val="006EC0"/>
                </a:solidFill>
                <a:latin typeface="Calibri"/>
                <a:cs typeface="Calibri"/>
              </a:rPr>
              <a:t>next</a:t>
            </a:r>
            <a:r>
              <a:rPr sz="2150" spc="50" dirty="0">
                <a:solidFill>
                  <a:srgbClr val="006EC0"/>
                </a:solidFill>
                <a:latin typeface="Calibri"/>
                <a:cs typeface="Calibri"/>
              </a:rPr>
              <a:t> </a:t>
            </a:r>
            <a:r>
              <a:rPr sz="2150" spc="-10" dirty="0">
                <a:solidFill>
                  <a:srgbClr val="006EC0"/>
                </a:solidFill>
                <a:latin typeface="Calibri"/>
                <a:cs typeface="Calibri"/>
              </a:rPr>
              <a:t>year</a:t>
            </a:r>
            <a:r>
              <a:rPr sz="2150" spc="20" dirty="0">
                <a:solidFill>
                  <a:srgbClr val="006EC0"/>
                </a:solidFill>
                <a:latin typeface="Calibri"/>
                <a:cs typeface="Calibri"/>
              </a:rPr>
              <a:t> </a:t>
            </a:r>
            <a:r>
              <a:rPr sz="2150" spc="5" dirty="0">
                <a:solidFill>
                  <a:srgbClr val="006EC0"/>
                </a:solidFill>
                <a:latin typeface="Calibri"/>
                <a:cs typeface="Calibri"/>
              </a:rPr>
              <a:t>goes </a:t>
            </a:r>
            <a:r>
              <a:rPr sz="2150" spc="10" dirty="0">
                <a:solidFill>
                  <a:srgbClr val="006EC0"/>
                </a:solidFill>
                <a:latin typeface="Calibri"/>
                <a:cs typeface="Calibri"/>
              </a:rPr>
              <a:t> </a:t>
            </a:r>
            <a:r>
              <a:rPr sz="2150" spc="-10" dirty="0">
                <a:solidFill>
                  <a:srgbClr val="006EC0"/>
                </a:solidFill>
                <a:latin typeface="Calibri"/>
                <a:cs typeface="Calibri"/>
              </a:rPr>
              <a:t>here.&gt;</a:t>
            </a:r>
            <a:endParaRPr sz="2150">
              <a:latin typeface="Calibri"/>
              <a:cs typeface="Calibri"/>
            </a:endParaRPr>
          </a:p>
        </p:txBody>
      </p:sp>
      <p:grpSp>
        <p:nvGrpSpPr>
          <p:cNvPr id="6" name="object 6"/>
          <p:cNvGrpSpPr/>
          <p:nvPr/>
        </p:nvGrpSpPr>
        <p:grpSpPr>
          <a:xfrm>
            <a:off x="0" y="2077211"/>
            <a:ext cx="12077700" cy="3400425"/>
            <a:chOff x="0" y="2077211"/>
            <a:chExt cx="12077700" cy="3400425"/>
          </a:xfrm>
        </p:grpSpPr>
        <p:pic>
          <p:nvPicPr>
            <p:cNvPr id="7" name="object 7"/>
            <p:cNvPicPr/>
            <p:nvPr/>
          </p:nvPicPr>
          <p:blipFill>
            <a:blip r:embed="rId2" cstate="print"/>
            <a:stretch>
              <a:fillRect/>
            </a:stretch>
          </p:blipFill>
          <p:spPr>
            <a:xfrm>
              <a:off x="0" y="2086355"/>
              <a:ext cx="6181343" cy="3390900"/>
            </a:xfrm>
            <a:prstGeom prst="rect">
              <a:avLst/>
            </a:prstGeom>
          </p:spPr>
        </p:pic>
        <p:pic>
          <p:nvPicPr>
            <p:cNvPr id="8" name="object 8"/>
            <p:cNvPicPr/>
            <p:nvPr/>
          </p:nvPicPr>
          <p:blipFill>
            <a:blip r:embed="rId3" cstate="print"/>
            <a:stretch>
              <a:fillRect/>
            </a:stretch>
          </p:blipFill>
          <p:spPr>
            <a:xfrm>
              <a:off x="6105143" y="2077211"/>
              <a:ext cx="5972555" cy="3314700"/>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2860" y="2813685"/>
            <a:ext cx="4874260" cy="2235835"/>
          </a:xfrm>
          <a:prstGeom prst="rect">
            <a:avLst/>
          </a:prstGeom>
        </p:spPr>
        <p:txBody>
          <a:bodyPr vert="horz" wrap="square" lIns="0" tIns="56515" rIns="0" bIns="0" rtlCol="0">
            <a:spAutoFit/>
          </a:bodyPr>
          <a:lstStyle/>
          <a:p>
            <a:pPr marL="241300" marR="565150" indent="-228600">
              <a:lnSpc>
                <a:spcPts val="3000"/>
              </a:lnSpc>
              <a:spcBef>
                <a:spcPts val="445"/>
              </a:spcBef>
              <a:buFont typeface="Arial MT"/>
              <a:buChar char="•"/>
              <a:tabLst>
                <a:tab pos="241300" algn="l"/>
              </a:tabLst>
            </a:pPr>
            <a:r>
              <a:rPr sz="2750" spc="-15" dirty="0">
                <a:solidFill>
                  <a:srgbClr val="006EC0"/>
                </a:solidFill>
                <a:latin typeface="Calibri"/>
                <a:cs typeface="Calibri"/>
              </a:rPr>
              <a:t>JavaScript</a:t>
            </a:r>
            <a:r>
              <a:rPr sz="2750" spc="40" dirty="0">
                <a:solidFill>
                  <a:srgbClr val="006EC0"/>
                </a:solidFill>
                <a:latin typeface="Calibri"/>
                <a:cs typeface="Calibri"/>
              </a:rPr>
              <a:t> </a:t>
            </a:r>
            <a:r>
              <a:rPr sz="2750" spc="-10" dirty="0">
                <a:solidFill>
                  <a:srgbClr val="006EC0"/>
                </a:solidFill>
                <a:latin typeface="Calibri"/>
                <a:cs typeface="Calibri"/>
              </a:rPr>
              <a:t>is</a:t>
            </a:r>
            <a:r>
              <a:rPr sz="2750" spc="45" dirty="0">
                <a:solidFill>
                  <a:srgbClr val="006EC0"/>
                </a:solidFill>
                <a:latin typeface="Calibri"/>
                <a:cs typeface="Calibri"/>
              </a:rPr>
              <a:t> </a:t>
            </a:r>
            <a:r>
              <a:rPr sz="2750" spc="-5" dirty="0">
                <a:solidFill>
                  <a:srgbClr val="006EC0"/>
                </a:solidFill>
                <a:latin typeface="Calibri"/>
                <a:cs typeface="Calibri"/>
              </a:rPr>
              <a:t>#1</a:t>
            </a:r>
            <a:r>
              <a:rPr sz="2750" spc="50" dirty="0">
                <a:solidFill>
                  <a:srgbClr val="006EC0"/>
                </a:solidFill>
                <a:latin typeface="Calibri"/>
                <a:cs typeface="Calibri"/>
              </a:rPr>
              <a:t> </a:t>
            </a:r>
            <a:r>
              <a:rPr sz="2750" spc="-20" dirty="0">
                <a:solidFill>
                  <a:srgbClr val="006EC0"/>
                </a:solidFill>
                <a:latin typeface="Calibri"/>
                <a:cs typeface="Calibri"/>
              </a:rPr>
              <a:t>this</a:t>
            </a:r>
            <a:r>
              <a:rPr sz="2750" spc="120" dirty="0">
                <a:solidFill>
                  <a:srgbClr val="006EC0"/>
                </a:solidFill>
                <a:latin typeface="Calibri"/>
                <a:cs typeface="Calibri"/>
              </a:rPr>
              <a:t> </a:t>
            </a:r>
            <a:r>
              <a:rPr sz="2750" spc="-10" dirty="0">
                <a:solidFill>
                  <a:srgbClr val="006EC0"/>
                </a:solidFill>
                <a:latin typeface="Calibri"/>
                <a:cs typeface="Calibri"/>
              </a:rPr>
              <a:t>year</a:t>
            </a:r>
            <a:r>
              <a:rPr sz="2750" spc="-5" dirty="0">
                <a:solidFill>
                  <a:srgbClr val="006EC0"/>
                </a:solidFill>
                <a:latin typeface="Calibri"/>
                <a:cs typeface="Calibri"/>
              </a:rPr>
              <a:t> and </a:t>
            </a:r>
            <a:r>
              <a:rPr sz="2750" spc="-605" dirty="0">
                <a:solidFill>
                  <a:srgbClr val="006EC0"/>
                </a:solidFill>
                <a:latin typeface="Calibri"/>
                <a:cs typeface="Calibri"/>
              </a:rPr>
              <a:t> </a:t>
            </a:r>
            <a:r>
              <a:rPr sz="2750" spc="-30" dirty="0">
                <a:solidFill>
                  <a:srgbClr val="006EC0"/>
                </a:solidFill>
                <a:latin typeface="Calibri"/>
                <a:cs typeface="Calibri"/>
              </a:rPr>
              <a:t>next</a:t>
            </a:r>
            <a:r>
              <a:rPr sz="2750" spc="100" dirty="0">
                <a:solidFill>
                  <a:srgbClr val="006EC0"/>
                </a:solidFill>
                <a:latin typeface="Calibri"/>
                <a:cs typeface="Calibri"/>
              </a:rPr>
              <a:t> </a:t>
            </a:r>
            <a:r>
              <a:rPr sz="2750" spc="-10" dirty="0">
                <a:solidFill>
                  <a:srgbClr val="006EC0"/>
                </a:solidFill>
                <a:latin typeface="Calibri"/>
                <a:cs typeface="Calibri"/>
              </a:rPr>
              <a:t>year</a:t>
            </a:r>
            <a:endParaRPr sz="2750">
              <a:latin typeface="Calibri"/>
              <a:cs typeface="Calibri"/>
            </a:endParaRPr>
          </a:p>
          <a:p>
            <a:pPr marL="241300" marR="250190" indent="-228600">
              <a:lnSpc>
                <a:spcPts val="3000"/>
              </a:lnSpc>
              <a:spcBef>
                <a:spcPts val="1095"/>
              </a:spcBef>
              <a:buFont typeface="Arial MT"/>
              <a:buChar char="•"/>
              <a:tabLst>
                <a:tab pos="241300" algn="l"/>
              </a:tabLst>
            </a:pPr>
            <a:r>
              <a:rPr sz="2750" dirty="0">
                <a:solidFill>
                  <a:srgbClr val="006EC0"/>
                </a:solidFill>
                <a:latin typeface="Calibri"/>
                <a:cs typeface="Calibri"/>
              </a:rPr>
              <a:t>Python</a:t>
            </a:r>
            <a:r>
              <a:rPr sz="2750" spc="204" dirty="0">
                <a:solidFill>
                  <a:srgbClr val="006EC0"/>
                </a:solidFill>
                <a:latin typeface="Calibri"/>
                <a:cs typeface="Calibri"/>
              </a:rPr>
              <a:t> </a:t>
            </a:r>
            <a:r>
              <a:rPr sz="2750" spc="-10" dirty="0">
                <a:solidFill>
                  <a:srgbClr val="006EC0"/>
                </a:solidFill>
                <a:latin typeface="Calibri"/>
                <a:cs typeface="Calibri"/>
              </a:rPr>
              <a:t>jumped</a:t>
            </a:r>
            <a:r>
              <a:rPr sz="2750" spc="95" dirty="0">
                <a:solidFill>
                  <a:srgbClr val="006EC0"/>
                </a:solidFill>
                <a:latin typeface="Calibri"/>
                <a:cs typeface="Calibri"/>
              </a:rPr>
              <a:t> </a:t>
            </a:r>
            <a:r>
              <a:rPr sz="2750" spc="-20" dirty="0">
                <a:solidFill>
                  <a:srgbClr val="006EC0"/>
                </a:solidFill>
                <a:latin typeface="Calibri"/>
                <a:cs typeface="Calibri"/>
              </a:rPr>
              <a:t>to</a:t>
            </a:r>
            <a:r>
              <a:rPr sz="2750" spc="55" dirty="0">
                <a:solidFill>
                  <a:srgbClr val="006EC0"/>
                </a:solidFill>
                <a:latin typeface="Calibri"/>
                <a:cs typeface="Calibri"/>
              </a:rPr>
              <a:t> </a:t>
            </a:r>
            <a:r>
              <a:rPr sz="2750" spc="-5" dirty="0">
                <a:solidFill>
                  <a:srgbClr val="006EC0"/>
                </a:solidFill>
                <a:latin typeface="Calibri"/>
                <a:cs typeface="Calibri"/>
              </a:rPr>
              <a:t>#2</a:t>
            </a:r>
            <a:r>
              <a:rPr sz="2750" spc="55" dirty="0">
                <a:solidFill>
                  <a:srgbClr val="006EC0"/>
                </a:solidFill>
                <a:latin typeface="Calibri"/>
                <a:cs typeface="Calibri"/>
              </a:rPr>
              <a:t> </a:t>
            </a:r>
            <a:r>
              <a:rPr sz="2750" spc="-15" dirty="0">
                <a:solidFill>
                  <a:srgbClr val="006EC0"/>
                </a:solidFill>
                <a:latin typeface="Calibri"/>
                <a:cs typeface="Calibri"/>
              </a:rPr>
              <a:t>from</a:t>
            </a:r>
            <a:r>
              <a:rPr sz="2750" spc="55" dirty="0">
                <a:solidFill>
                  <a:srgbClr val="006EC0"/>
                </a:solidFill>
                <a:latin typeface="Calibri"/>
                <a:cs typeface="Calibri"/>
              </a:rPr>
              <a:t> </a:t>
            </a:r>
            <a:r>
              <a:rPr sz="2750" dirty="0">
                <a:solidFill>
                  <a:srgbClr val="006EC0"/>
                </a:solidFill>
                <a:latin typeface="Calibri"/>
                <a:cs typeface="Calibri"/>
              </a:rPr>
              <a:t>not </a:t>
            </a:r>
            <a:r>
              <a:rPr sz="2750" spc="-605" dirty="0">
                <a:solidFill>
                  <a:srgbClr val="006EC0"/>
                </a:solidFill>
                <a:latin typeface="Calibri"/>
                <a:cs typeface="Calibri"/>
              </a:rPr>
              <a:t> </a:t>
            </a:r>
            <a:r>
              <a:rPr sz="2750" spc="-25" dirty="0">
                <a:solidFill>
                  <a:srgbClr val="006EC0"/>
                </a:solidFill>
                <a:latin typeface="Calibri"/>
                <a:cs typeface="Calibri"/>
              </a:rPr>
              <a:t>being</a:t>
            </a:r>
            <a:r>
              <a:rPr sz="2750" spc="165" dirty="0">
                <a:solidFill>
                  <a:srgbClr val="006EC0"/>
                </a:solidFill>
                <a:latin typeface="Calibri"/>
                <a:cs typeface="Calibri"/>
              </a:rPr>
              <a:t> </a:t>
            </a:r>
            <a:r>
              <a:rPr sz="2750" spc="-10" dirty="0">
                <a:solidFill>
                  <a:srgbClr val="006EC0"/>
                </a:solidFill>
                <a:latin typeface="Calibri"/>
                <a:cs typeface="Calibri"/>
              </a:rPr>
              <a:t>in</a:t>
            </a:r>
            <a:r>
              <a:rPr sz="2750" spc="65" dirty="0">
                <a:solidFill>
                  <a:srgbClr val="006EC0"/>
                </a:solidFill>
                <a:latin typeface="Calibri"/>
                <a:cs typeface="Calibri"/>
              </a:rPr>
              <a:t> </a:t>
            </a:r>
            <a:r>
              <a:rPr sz="2750" spc="-10" dirty="0">
                <a:solidFill>
                  <a:srgbClr val="006EC0"/>
                </a:solidFill>
                <a:latin typeface="Calibri"/>
                <a:cs typeface="Calibri"/>
              </a:rPr>
              <a:t>the</a:t>
            </a:r>
            <a:r>
              <a:rPr sz="2750" spc="80" dirty="0">
                <a:solidFill>
                  <a:srgbClr val="006EC0"/>
                </a:solidFill>
                <a:latin typeface="Calibri"/>
                <a:cs typeface="Calibri"/>
              </a:rPr>
              <a:t> </a:t>
            </a:r>
            <a:r>
              <a:rPr sz="2750" spc="-5" dirty="0">
                <a:solidFill>
                  <a:srgbClr val="006EC0"/>
                </a:solidFill>
                <a:latin typeface="Calibri"/>
                <a:cs typeface="Calibri"/>
              </a:rPr>
              <a:t>top</a:t>
            </a:r>
            <a:r>
              <a:rPr sz="2750" spc="25" dirty="0">
                <a:solidFill>
                  <a:srgbClr val="006EC0"/>
                </a:solidFill>
                <a:latin typeface="Calibri"/>
                <a:cs typeface="Calibri"/>
              </a:rPr>
              <a:t> </a:t>
            </a:r>
            <a:r>
              <a:rPr sz="2750" spc="-5" dirty="0">
                <a:solidFill>
                  <a:srgbClr val="006EC0"/>
                </a:solidFill>
                <a:latin typeface="Calibri"/>
                <a:cs typeface="Calibri"/>
              </a:rPr>
              <a:t>5</a:t>
            </a:r>
            <a:r>
              <a:rPr sz="2750" spc="80" dirty="0">
                <a:solidFill>
                  <a:srgbClr val="006EC0"/>
                </a:solidFill>
                <a:latin typeface="Calibri"/>
                <a:cs typeface="Calibri"/>
              </a:rPr>
              <a:t> </a:t>
            </a:r>
            <a:r>
              <a:rPr sz="2750" spc="-20" dirty="0">
                <a:solidFill>
                  <a:srgbClr val="006EC0"/>
                </a:solidFill>
                <a:latin typeface="Calibri"/>
                <a:cs typeface="Calibri"/>
              </a:rPr>
              <a:t>this</a:t>
            </a:r>
            <a:r>
              <a:rPr sz="2750" spc="70" dirty="0">
                <a:solidFill>
                  <a:srgbClr val="006EC0"/>
                </a:solidFill>
                <a:latin typeface="Calibri"/>
                <a:cs typeface="Calibri"/>
              </a:rPr>
              <a:t> </a:t>
            </a:r>
            <a:r>
              <a:rPr sz="2750" spc="-5" dirty="0">
                <a:solidFill>
                  <a:srgbClr val="006EC0"/>
                </a:solidFill>
                <a:latin typeface="Calibri"/>
                <a:cs typeface="Calibri"/>
              </a:rPr>
              <a:t>year</a:t>
            </a:r>
            <a:endParaRPr sz="2750">
              <a:latin typeface="Calibri"/>
              <a:cs typeface="Calibri"/>
            </a:endParaRPr>
          </a:p>
          <a:p>
            <a:pPr marL="241300" indent="-228600">
              <a:lnSpc>
                <a:spcPct val="100000"/>
              </a:lnSpc>
              <a:spcBef>
                <a:spcPts val="660"/>
              </a:spcBef>
              <a:buFont typeface="Arial MT"/>
              <a:buChar char="•"/>
              <a:tabLst>
                <a:tab pos="241300" algn="l"/>
              </a:tabLst>
            </a:pPr>
            <a:r>
              <a:rPr sz="2750" dirty="0">
                <a:solidFill>
                  <a:srgbClr val="006EC0"/>
                </a:solidFill>
                <a:latin typeface="Calibri"/>
                <a:cs typeface="Calibri"/>
              </a:rPr>
              <a:t>SQL </a:t>
            </a:r>
            <a:r>
              <a:rPr sz="2750" spc="-5" dirty="0">
                <a:solidFill>
                  <a:srgbClr val="006EC0"/>
                </a:solidFill>
                <a:latin typeface="Calibri"/>
                <a:cs typeface="Calibri"/>
              </a:rPr>
              <a:t>is</a:t>
            </a:r>
            <a:r>
              <a:rPr sz="2750" spc="45" dirty="0">
                <a:solidFill>
                  <a:srgbClr val="006EC0"/>
                </a:solidFill>
                <a:latin typeface="Calibri"/>
                <a:cs typeface="Calibri"/>
              </a:rPr>
              <a:t> </a:t>
            </a:r>
            <a:r>
              <a:rPr sz="2750" spc="-5" dirty="0">
                <a:solidFill>
                  <a:srgbClr val="006EC0"/>
                </a:solidFill>
                <a:latin typeface="Calibri"/>
                <a:cs typeface="Calibri"/>
              </a:rPr>
              <a:t>#4</a:t>
            </a:r>
            <a:r>
              <a:rPr sz="2750" spc="60" dirty="0">
                <a:solidFill>
                  <a:srgbClr val="006EC0"/>
                </a:solidFill>
                <a:latin typeface="Calibri"/>
                <a:cs typeface="Calibri"/>
              </a:rPr>
              <a:t> </a:t>
            </a:r>
            <a:r>
              <a:rPr sz="2750" spc="-20" dirty="0">
                <a:solidFill>
                  <a:srgbClr val="006EC0"/>
                </a:solidFill>
                <a:latin typeface="Calibri"/>
                <a:cs typeface="Calibri"/>
              </a:rPr>
              <a:t>this</a:t>
            </a:r>
            <a:r>
              <a:rPr sz="2750" spc="140" dirty="0">
                <a:solidFill>
                  <a:srgbClr val="006EC0"/>
                </a:solidFill>
                <a:latin typeface="Calibri"/>
                <a:cs typeface="Calibri"/>
              </a:rPr>
              <a:t> </a:t>
            </a:r>
            <a:r>
              <a:rPr sz="2750" spc="-10" dirty="0">
                <a:solidFill>
                  <a:srgbClr val="006EC0"/>
                </a:solidFill>
                <a:latin typeface="Calibri"/>
                <a:cs typeface="Calibri"/>
              </a:rPr>
              <a:t>year</a:t>
            </a:r>
            <a:r>
              <a:rPr sz="2750" spc="-5" dirty="0">
                <a:solidFill>
                  <a:srgbClr val="006EC0"/>
                </a:solidFill>
                <a:latin typeface="Calibri"/>
                <a:cs typeface="Calibri"/>
              </a:rPr>
              <a:t> </a:t>
            </a:r>
            <a:r>
              <a:rPr sz="2750" dirty="0">
                <a:solidFill>
                  <a:srgbClr val="006EC0"/>
                </a:solidFill>
                <a:latin typeface="Calibri"/>
                <a:cs typeface="Calibri"/>
              </a:rPr>
              <a:t>and</a:t>
            </a:r>
            <a:r>
              <a:rPr sz="2750" spc="90" dirty="0">
                <a:solidFill>
                  <a:srgbClr val="006EC0"/>
                </a:solidFill>
                <a:latin typeface="Calibri"/>
                <a:cs typeface="Calibri"/>
              </a:rPr>
              <a:t> </a:t>
            </a:r>
            <a:r>
              <a:rPr sz="2750" spc="-30" dirty="0">
                <a:solidFill>
                  <a:srgbClr val="006EC0"/>
                </a:solidFill>
                <a:latin typeface="Calibri"/>
                <a:cs typeface="Calibri"/>
              </a:rPr>
              <a:t>next</a:t>
            </a:r>
            <a:r>
              <a:rPr sz="2750" spc="114" dirty="0">
                <a:solidFill>
                  <a:srgbClr val="006EC0"/>
                </a:solidFill>
                <a:latin typeface="Calibri"/>
                <a:cs typeface="Calibri"/>
              </a:rPr>
              <a:t> </a:t>
            </a:r>
            <a:r>
              <a:rPr sz="2750" spc="-10" dirty="0">
                <a:solidFill>
                  <a:srgbClr val="006EC0"/>
                </a:solidFill>
                <a:latin typeface="Calibri"/>
                <a:cs typeface="Calibri"/>
              </a:rPr>
              <a:t>year</a:t>
            </a:r>
            <a:endParaRPr sz="2750">
              <a:latin typeface="Calibri"/>
              <a:cs typeface="Calibri"/>
            </a:endParaRPr>
          </a:p>
        </p:txBody>
      </p:sp>
      <p:sp>
        <p:nvSpPr>
          <p:cNvPr id="3" name="object 3"/>
          <p:cNvSpPr txBox="1"/>
          <p:nvPr/>
        </p:nvSpPr>
        <p:spPr>
          <a:xfrm>
            <a:off x="892860" y="551814"/>
            <a:ext cx="8528050" cy="1689735"/>
          </a:xfrm>
          <a:prstGeom prst="rect">
            <a:avLst/>
          </a:prstGeom>
        </p:spPr>
        <p:txBody>
          <a:bodyPr vert="horz" wrap="square" lIns="0" tIns="56515" rIns="0" bIns="0" rtlCol="0">
            <a:spAutoFit/>
          </a:bodyPr>
          <a:lstStyle/>
          <a:p>
            <a:pPr marL="36830" marR="5080">
              <a:lnSpc>
                <a:spcPts val="3000"/>
              </a:lnSpc>
              <a:spcBef>
                <a:spcPts val="445"/>
              </a:spcBef>
            </a:pPr>
            <a:r>
              <a:rPr sz="2750" b="1" spc="10" dirty="0">
                <a:solidFill>
                  <a:srgbClr val="005292"/>
                </a:solidFill>
                <a:latin typeface="Courier New"/>
                <a:cs typeface="Courier New"/>
              </a:rPr>
              <a:t>PROGRAMMING</a:t>
            </a:r>
            <a:r>
              <a:rPr sz="2750" b="1" spc="15" dirty="0">
                <a:solidFill>
                  <a:srgbClr val="005292"/>
                </a:solidFill>
                <a:latin typeface="Courier New"/>
                <a:cs typeface="Courier New"/>
              </a:rPr>
              <a:t> LANGUAGE</a:t>
            </a:r>
            <a:r>
              <a:rPr sz="2750" b="1" spc="35" dirty="0">
                <a:solidFill>
                  <a:srgbClr val="005292"/>
                </a:solidFill>
                <a:latin typeface="Courier New"/>
                <a:cs typeface="Courier New"/>
              </a:rPr>
              <a:t> </a:t>
            </a:r>
            <a:r>
              <a:rPr sz="2750" b="1" spc="10" dirty="0">
                <a:solidFill>
                  <a:srgbClr val="005292"/>
                </a:solidFill>
                <a:latin typeface="Courier New"/>
                <a:cs typeface="Courier New"/>
              </a:rPr>
              <a:t>TRENDS</a:t>
            </a:r>
            <a:r>
              <a:rPr sz="2750" b="1" spc="125" dirty="0">
                <a:solidFill>
                  <a:srgbClr val="005292"/>
                </a:solidFill>
                <a:latin typeface="Courier New"/>
                <a:cs typeface="Courier New"/>
              </a:rPr>
              <a:t> </a:t>
            </a:r>
            <a:r>
              <a:rPr sz="2750" b="1" spc="-5" dirty="0">
                <a:solidFill>
                  <a:srgbClr val="005292"/>
                </a:solidFill>
                <a:latin typeface="Courier New"/>
                <a:cs typeface="Courier New"/>
              </a:rPr>
              <a:t>-</a:t>
            </a:r>
            <a:r>
              <a:rPr sz="2750" b="1" spc="-15" dirty="0">
                <a:solidFill>
                  <a:srgbClr val="005292"/>
                </a:solidFill>
                <a:latin typeface="Courier New"/>
                <a:cs typeface="Courier New"/>
              </a:rPr>
              <a:t> </a:t>
            </a:r>
            <a:r>
              <a:rPr sz="2750" b="1" spc="15" dirty="0">
                <a:solidFill>
                  <a:srgbClr val="005292"/>
                </a:solidFill>
                <a:latin typeface="Courier New"/>
                <a:cs typeface="Courier New"/>
              </a:rPr>
              <a:t>FINDINGS</a:t>
            </a:r>
            <a:r>
              <a:rPr sz="2750" b="1" spc="25" dirty="0">
                <a:solidFill>
                  <a:srgbClr val="005292"/>
                </a:solidFill>
                <a:latin typeface="Courier New"/>
                <a:cs typeface="Courier New"/>
              </a:rPr>
              <a:t> </a:t>
            </a:r>
            <a:r>
              <a:rPr sz="2750" b="1" spc="-5" dirty="0">
                <a:solidFill>
                  <a:srgbClr val="005292"/>
                </a:solidFill>
                <a:latin typeface="Courier New"/>
                <a:cs typeface="Courier New"/>
              </a:rPr>
              <a:t>&amp; </a:t>
            </a:r>
            <a:r>
              <a:rPr sz="2750" b="1" spc="-1635" dirty="0">
                <a:solidFill>
                  <a:srgbClr val="005292"/>
                </a:solidFill>
                <a:latin typeface="Courier New"/>
                <a:cs typeface="Courier New"/>
              </a:rPr>
              <a:t> </a:t>
            </a:r>
            <a:r>
              <a:rPr sz="2750" b="1" spc="10" dirty="0">
                <a:solidFill>
                  <a:srgbClr val="005292"/>
                </a:solidFill>
                <a:latin typeface="Courier New"/>
                <a:cs typeface="Courier New"/>
              </a:rPr>
              <a:t>IMPLICATIONS</a:t>
            </a:r>
            <a:endParaRPr sz="2750">
              <a:latin typeface="Courier New"/>
              <a:cs typeface="Courier New"/>
            </a:endParaRPr>
          </a:p>
          <a:p>
            <a:pPr>
              <a:lnSpc>
                <a:spcPct val="100000"/>
              </a:lnSpc>
            </a:pPr>
            <a:endParaRPr sz="3050">
              <a:latin typeface="Courier New"/>
              <a:cs typeface="Courier New"/>
            </a:endParaRPr>
          </a:p>
          <a:p>
            <a:pPr marL="12700">
              <a:lnSpc>
                <a:spcPct val="100000"/>
              </a:lnSpc>
              <a:tabLst>
                <a:tab pos="5375910" algn="l"/>
              </a:tabLst>
            </a:pPr>
            <a:r>
              <a:rPr sz="2750" dirty="0">
                <a:solidFill>
                  <a:srgbClr val="006EC0"/>
                </a:solidFill>
                <a:latin typeface="Calibri"/>
                <a:cs typeface="Calibri"/>
              </a:rPr>
              <a:t>Findings	Implications</a:t>
            </a:r>
            <a:endParaRPr sz="2750">
              <a:latin typeface="Calibri"/>
              <a:cs typeface="Calibri"/>
            </a:endParaRPr>
          </a:p>
        </p:txBody>
      </p:sp>
      <p:sp>
        <p:nvSpPr>
          <p:cNvPr id="4" name="object 4"/>
          <p:cNvSpPr txBox="1"/>
          <p:nvPr/>
        </p:nvSpPr>
        <p:spPr>
          <a:xfrm>
            <a:off x="6256146" y="2813685"/>
            <a:ext cx="4601845" cy="2628900"/>
          </a:xfrm>
          <a:prstGeom prst="rect">
            <a:avLst/>
          </a:prstGeom>
        </p:spPr>
        <p:txBody>
          <a:bodyPr vert="horz" wrap="square" lIns="0" tIns="56515" rIns="0" bIns="0" rtlCol="0">
            <a:spAutoFit/>
          </a:bodyPr>
          <a:lstStyle/>
          <a:p>
            <a:pPr marL="241300" marR="534035" indent="-228600">
              <a:lnSpc>
                <a:spcPts val="3000"/>
              </a:lnSpc>
              <a:spcBef>
                <a:spcPts val="445"/>
              </a:spcBef>
              <a:buFont typeface="Arial MT"/>
              <a:buChar char="•"/>
              <a:tabLst>
                <a:tab pos="241300" algn="l"/>
              </a:tabLst>
            </a:pPr>
            <a:r>
              <a:rPr sz="2750" spc="-15" dirty="0">
                <a:solidFill>
                  <a:srgbClr val="006EC0"/>
                </a:solidFill>
                <a:latin typeface="Calibri"/>
                <a:cs typeface="Calibri"/>
              </a:rPr>
              <a:t>There</a:t>
            </a:r>
            <a:r>
              <a:rPr sz="2750" spc="55" dirty="0">
                <a:solidFill>
                  <a:srgbClr val="006EC0"/>
                </a:solidFill>
                <a:latin typeface="Calibri"/>
                <a:cs typeface="Calibri"/>
              </a:rPr>
              <a:t> </a:t>
            </a:r>
            <a:r>
              <a:rPr sz="2750" spc="-10" dirty="0">
                <a:solidFill>
                  <a:srgbClr val="006EC0"/>
                </a:solidFill>
                <a:latin typeface="Calibri"/>
                <a:cs typeface="Calibri"/>
              </a:rPr>
              <a:t>is</a:t>
            </a:r>
            <a:r>
              <a:rPr sz="2750" spc="50" dirty="0">
                <a:solidFill>
                  <a:srgbClr val="006EC0"/>
                </a:solidFill>
                <a:latin typeface="Calibri"/>
                <a:cs typeface="Calibri"/>
              </a:rPr>
              <a:t> </a:t>
            </a:r>
            <a:r>
              <a:rPr sz="2750" spc="-5" dirty="0">
                <a:solidFill>
                  <a:srgbClr val="006EC0"/>
                </a:solidFill>
                <a:latin typeface="Calibri"/>
                <a:cs typeface="Calibri"/>
              </a:rPr>
              <a:t>a</a:t>
            </a:r>
            <a:r>
              <a:rPr sz="2750" spc="-15" dirty="0">
                <a:solidFill>
                  <a:srgbClr val="006EC0"/>
                </a:solidFill>
                <a:latin typeface="Calibri"/>
                <a:cs typeface="Calibri"/>
              </a:rPr>
              <a:t> </a:t>
            </a:r>
            <a:r>
              <a:rPr sz="2750" spc="-20" dirty="0">
                <a:solidFill>
                  <a:srgbClr val="006EC0"/>
                </a:solidFill>
                <a:latin typeface="Calibri"/>
                <a:cs typeface="Calibri"/>
              </a:rPr>
              <a:t>high</a:t>
            </a:r>
            <a:r>
              <a:rPr sz="2750" spc="145" dirty="0">
                <a:solidFill>
                  <a:srgbClr val="006EC0"/>
                </a:solidFill>
                <a:latin typeface="Calibri"/>
                <a:cs typeface="Calibri"/>
              </a:rPr>
              <a:t> </a:t>
            </a:r>
            <a:r>
              <a:rPr sz="2750" spc="-10" dirty="0">
                <a:solidFill>
                  <a:srgbClr val="006EC0"/>
                </a:solidFill>
                <a:latin typeface="Calibri"/>
                <a:cs typeface="Calibri"/>
              </a:rPr>
              <a:t>demand</a:t>
            </a:r>
            <a:r>
              <a:rPr sz="2750" spc="100" dirty="0">
                <a:solidFill>
                  <a:srgbClr val="006EC0"/>
                </a:solidFill>
                <a:latin typeface="Calibri"/>
                <a:cs typeface="Calibri"/>
              </a:rPr>
              <a:t> </a:t>
            </a:r>
            <a:r>
              <a:rPr sz="2750" spc="-30" dirty="0">
                <a:solidFill>
                  <a:srgbClr val="006EC0"/>
                </a:solidFill>
                <a:latin typeface="Calibri"/>
                <a:cs typeface="Calibri"/>
              </a:rPr>
              <a:t>for </a:t>
            </a:r>
            <a:r>
              <a:rPr sz="2750" spc="-610" dirty="0">
                <a:solidFill>
                  <a:srgbClr val="006EC0"/>
                </a:solidFill>
                <a:latin typeface="Calibri"/>
                <a:cs typeface="Calibri"/>
              </a:rPr>
              <a:t> </a:t>
            </a:r>
            <a:r>
              <a:rPr sz="2750" spc="-15" dirty="0">
                <a:solidFill>
                  <a:srgbClr val="006EC0"/>
                </a:solidFill>
                <a:latin typeface="Calibri"/>
                <a:cs typeface="Calibri"/>
              </a:rPr>
              <a:t>JavaScript</a:t>
            </a:r>
            <a:r>
              <a:rPr sz="2750" spc="30" dirty="0">
                <a:solidFill>
                  <a:srgbClr val="006EC0"/>
                </a:solidFill>
                <a:latin typeface="Calibri"/>
                <a:cs typeface="Calibri"/>
              </a:rPr>
              <a:t> </a:t>
            </a:r>
            <a:r>
              <a:rPr sz="2750" spc="-20" dirty="0">
                <a:solidFill>
                  <a:srgbClr val="006EC0"/>
                </a:solidFill>
                <a:latin typeface="Calibri"/>
                <a:cs typeface="Calibri"/>
              </a:rPr>
              <a:t>Programmers</a:t>
            </a:r>
            <a:endParaRPr sz="2750">
              <a:latin typeface="Calibri"/>
              <a:cs typeface="Calibri"/>
            </a:endParaRPr>
          </a:p>
          <a:p>
            <a:pPr marL="12700" marR="115570">
              <a:lnSpc>
                <a:spcPts val="3000"/>
              </a:lnSpc>
              <a:spcBef>
                <a:spcPts val="1095"/>
              </a:spcBef>
            </a:pPr>
            <a:r>
              <a:rPr sz="2750" spc="-5" dirty="0">
                <a:solidFill>
                  <a:srgbClr val="006EC0"/>
                </a:solidFill>
                <a:latin typeface="Calibri"/>
                <a:cs typeface="Calibri"/>
              </a:rPr>
              <a:t>The</a:t>
            </a:r>
            <a:r>
              <a:rPr sz="2750" spc="75" dirty="0">
                <a:solidFill>
                  <a:srgbClr val="006EC0"/>
                </a:solidFill>
                <a:latin typeface="Calibri"/>
                <a:cs typeface="Calibri"/>
              </a:rPr>
              <a:t> </a:t>
            </a:r>
            <a:r>
              <a:rPr sz="2750" dirty="0">
                <a:solidFill>
                  <a:srgbClr val="006EC0"/>
                </a:solidFill>
                <a:latin typeface="Calibri"/>
                <a:cs typeface="Calibri"/>
              </a:rPr>
              <a:t>Python</a:t>
            </a:r>
            <a:r>
              <a:rPr sz="2750" spc="135" dirty="0">
                <a:solidFill>
                  <a:srgbClr val="006EC0"/>
                </a:solidFill>
                <a:latin typeface="Calibri"/>
                <a:cs typeface="Calibri"/>
              </a:rPr>
              <a:t> </a:t>
            </a:r>
            <a:r>
              <a:rPr sz="2750" spc="-10" dirty="0">
                <a:solidFill>
                  <a:srgbClr val="006EC0"/>
                </a:solidFill>
                <a:latin typeface="Calibri"/>
                <a:cs typeface="Calibri"/>
              </a:rPr>
              <a:t>Language</a:t>
            </a:r>
            <a:r>
              <a:rPr sz="2750" spc="170" dirty="0">
                <a:solidFill>
                  <a:srgbClr val="006EC0"/>
                </a:solidFill>
                <a:latin typeface="Calibri"/>
                <a:cs typeface="Calibri"/>
              </a:rPr>
              <a:t> </a:t>
            </a:r>
            <a:r>
              <a:rPr sz="2750" spc="-10" dirty="0">
                <a:solidFill>
                  <a:srgbClr val="006EC0"/>
                </a:solidFill>
                <a:latin typeface="Calibri"/>
                <a:cs typeface="Calibri"/>
              </a:rPr>
              <a:t>is</a:t>
            </a:r>
            <a:r>
              <a:rPr sz="2750" spc="-30" dirty="0">
                <a:solidFill>
                  <a:srgbClr val="006EC0"/>
                </a:solidFill>
                <a:latin typeface="Calibri"/>
                <a:cs typeface="Calibri"/>
              </a:rPr>
              <a:t> gaining </a:t>
            </a:r>
            <a:r>
              <a:rPr sz="2750" spc="-605" dirty="0">
                <a:solidFill>
                  <a:srgbClr val="006EC0"/>
                </a:solidFill>
                <a:latin typeface="Calibri"/>
                <a:cs typeface="Calibri"/>
              </a:rPr>
              <a:t> </a:t>
            </a:r>
            <a:r>
              <a:rPr sz="2750" spc="-10" dirty="0">
                <a:solidFill>
                  <a:srgbClr val="006EC0"/>
                </a:solidFill>
                <a:latin typeface="Calibri"/>
                <a:cs typeface="Calibri"/>
              </a:rPr>
              <a:t>popularity</a:t>
            </a:r>
            <a:endParaRPr sz="2750">
              <a:latin typeface="Calibri"/>
              <a:cs typeface="Calibri"/>
            </a:endParaRPr>
          </a:p>
          <a:p>
            <a:pPr marL="241300" marR="5080" indent="-228600">
              <a:lnSpc>
                <a:spcPts val="3000"/>
              </a:lnSpc>
              <a:spcBef>
                <a:spcPts val="1105"/>
              </a:spcBef>
              <a:buFont typeface="Arial MT"/>
              <a:buChar char="•"/>
              <a:tabLst>
                <a:tab pos="241300" algn="l"/>
              </a:tabLst>
            </a:pPr>
            <a:r>
              <a:rPr sz="2750" spc="-15" dirty="0">
                <a:solidFill>
                  <a:srgbClr val="006EC0"/>
                </a:solidFill>
                <a:latin typeface="Calibri"/>
                <a:cs typeface="Calibri"/>
              </a:rPr>
              <a:t>There</a:t>
            </a:r>
            <a:r>
              <a:rPr sz="2750" spc="50" dirty="0">
                <a:solidFill>
                  <a:srgbClr val="006EC0"/>
                </a:solidFill>
                <a:latin typeface="Calibri"/>
                <a:cs typeface="Calibri"/>
              </a:rPr>
              <a:t> </a:t>
            </a:r>
            <a:r>
              <a:rPr sz="2750" spc="-20" dirty="0">
                <a:solidFill>
                  <a:srgbClr val="006EC0"/>
                </a:solidFill>
                <a:latin typeface="Calibri"/>
                <a:cs typeface="Calibri"/>
              </a:rPr>
              <a:t>isn't</a:t>
            </a:r>
            <a:r>
              <a:rPr sz="2750" spc="150" dirty="0">
                <a:solidFill>
                  <a:srgbClr val="006EC0"/>
                </a:solidFill>
                <a:latin typeface="Calibri"/>
                <a:cs typeface="Calibri"/>
              </a:rPr>
              <a:t> </a:t>
            </a:r>
            <a:r>
              <a:rPr sz="2750" dirty="0">
                <a:solidFill>
                  <a:srgbClr val="006EC0"/>
                </a:solidFill>
                <a:latin typeface="Calibri"/>
                <a:cs typeface="Calibri"/>
              </a:rPr>
              <a:t>a</a:t>
            </a:r>
            <a:r>
              <a:rPr sz="2750" spc="-20" dirty="0">
                <a:solidFill>
                  <a:srgbClr val="006EC0"/>
                </a:solidFill>
                <a:latin typeface="Calibri"/>
                <a:cs typeface="Calibri"/>
              </a:rPr>
              <a:t> </a:t>
            </a:r>
            <a:r>
              <a:rPr sz="2750" spc="-25" dirty="0">
                <a:solidFill>
                  <a:srgbClr val="006EC0"/>
                </a:solidFill>
                <a:latin typeface="Calibri"/>
                <a:cs typeface="Calibri"/>
              </a:rPr>
              <a:t>strong</a:t>
            </a:r>
            <a:r>
              <a:rPr sz="2750" spc="140" dirty="0">
                <a:solidFill>
                  <a:srgbClr val="006EC0"/>
                </a:solidFill>
                <a:latin typeface="Calibri"/>
                <a:cs typeface="Calibri"/>
              </a:rPr>
              <a:t> </a:t>
            </a:r>
            <a:r>
              <a:rPr sz="2750" spc="-10" dirty="0">
                <a:solidFill>
                  <a:srgbClr val="006EC0"/>
                </a:solidFill>
                <a:latin typeface="Calibri"/>
                <a:cs typeface="Calibri"/>
              </a:rPr>
              <a:t>increase</a:t>
            </a:r>
            <a:r>
              <a:rPr sz="2750" spc="30" dirty="0">
                <a:solidFill>
                  <a:srgbClr val="006EC0"/>
                </a:solidFill>
                <a:latin typeface="Calibri"/>
                <a:cs typeface="Calibri"/>
              </a:rPr>
              <a:t> </a:t>
            </a:r>
            <a:r>
              <a:rPr sz="2750" spc="-5" dirty="0">
                <a:solidFill>
                  <a:srgbClr val="006EC0"/>
                </a:solidFill>
                <a:latin typeface="Calibri"/>
                <a:cs typeface="Calibri"/>
              </a:rPr>
              <a:t>in </a:t>
            </a:r>
            <a:r>
              <a:rPr sz="2750" spc="-610" dirty="0">
                <a:solidFill>
                  <a:srgbClr val="006EC0"/>
                </a:solidFill>
                <a:latin typeface="Calibri"/>
                <a:cs typeface="Calibri"/>
              </a:rPr>
              <a:t> </a:t>
            </a:r>
            <a:r>
              <a:rPr sz="2750" spc="-10" dirty="0">
                <a:solidFill>
                  <a:srgbClr val="006EC0"/>
                </a:solidFill>
                <a:latin typeface="Calibri"/>
                <a:cs typeface="Calibri"/>
              </a:rPr>
              <a:t>demand</a:t>
            </a:r>
            <a:r>
              <a:rPr sz="2750" spc="210" dirty="0">
                <a:solidFill>
                  <a:srgbClr val="006EC0"/>
                </a:solidFill>
                <a:latin typeface="Calibri"/>
                <a:cs typeface="Calibri"/>
              </a:rPr>
              <a:t> </a:t>
            </a:r>
            <a:r>
              <a:rPr sz="2750" spc="-30" dirty="0">
                <a:solidFill>
                  <a:srgbClr val="006EC0"/>
                </a:solidFill>
                <a:latin typeface="Calibri"/>
                <a:cs typeface="Calibri"/>
              </a:rPr>
              <a:t>for</a:t>
            </a:r>
            <a:r>
              <a:rPr sz="2750" spc="-50" dirty="0">
                <a:solidFill>
                  <a:srgbClr val="006EC0"/>
                </a:solidFill>
                <a:latin typeface="Calibri"/>
                <a:cs typeface="Calibri"/>
              </a:rPr>
              <a:t> </a:t>
            </a:r>
            <a:r>
              <a:rPr sz="2750" dirty="0">
                <a:solidFill>
                  <a:srgbClr val="006EC0"/>
                </a:solidFill>
                <a:latin typeface="Calibri"/>
                <a:cs typeface="Calibri"/>
              </a:rPr>
              <a:t>SQL</a:t>
            </a:r>
            <a:endParaRPr sz="275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1628" y="664209"/>
            <a:ext cx="4593590" cy="627380"/>
          </a:xfrm>
          <a:prstGeom prst="rect">
            <a:avLst/>
          </a:prstGeom>
        </p:spPr>
        <p:txBody>
          <a:bodyPr vert="horz" wrap="square" lIns="0" tIns="12065" rIns="0" bIns="0" rtlCol="0">
            <a:spAutoFit/>
          </a:bodyPr>
          <a:lstStyle/>
          <a:p>
            <a:pPr marL="12700">
              <a:lnSpc>
                <a:spcPct val="100000"/>
              </a:lnSpc>
              <a:spcBef>
                <a:spcPts val="95"/>
              </a:spcBef>
            </a:pPr>
            <a:r>
              <a:rPr sz="3950" spc="25" dirty="0"/>
              <a:t>DATABASE</a:t>
            </a:r>
            <a:r>
              <a:rPr sz="3950" spc="-50" dirty="0"/>
              <a:t> </a:t>
            </a:r>
            <a:r>
              <a:rPr sz="3950" spc="25" dirty="0"/>
              <a:t>TRENDS</a:t>
            </a:r>
            <a:endParaRPr sz="3950"/>
          </a:p>
        </p:txBody>
      </p:sp>
      <p:sp>
        <p:nvSpPr>
          <p:cNvPr id="3" name="object 3"/>
          <p:cNvSpPr txBox="1"/>
          <p:nvPr/>
        </p:nvSpPr>
        <p:spPr>
          <a:xfrm>
            <a:off x="892860" y="1776806"/>
            <a:ext cx="1779905" cy="445134"/>
          </a:xfrm>
          <a:prstGeom prst="rect">
            <a:avLst/>
          </a:prstGeom>
        </p:spPr>
        <p:txBody>
          <a:bodyPr vert="horz" wrap="square" lIns="0" tIns="12700" rIns="0" bIns="0" rtlCol="0">
            <a:spAutoFit/>
          </a:bodyPr>
          <a:lstStyle/>
          <a:p>
            <a:pPr marL="12700">
              <a:lnSpc>
                <a:spcPct val="100000"/>
              </a:lnSpc>
              <a:spcBef>
                <a:spcPts val="100"/>
              </a:spcBef>
            </a:pPr>
            <a:r>
              <a:rPr sz="2750" spc="-15" dirty="0">
                <a:solidFill>
                  <a:srgbClr val="006EC0"/>
                </a:solidFill>
                <a:latin typeface="Calibri"/>
                <a:cs typeface="Calibri"/>
              </a:rPr>
              <a:t>Current</a:t>
            </a:r>
            <a:r>
              <a:rPr sz="2750" spc="-90" dirty="0">
                <a:solidFill>
                  <a:srgbClr val="006EC0"/>
                </a:solidFill>
                <a:latin typeface="Calibri"/>
                <a:cs typeface="Calibri"/>
              </a:rPr>
              <a:t> </a:t>
            </a:r>
            <a:r>
              <a:rPr sz="2750" spc="-70" dirty="0">
                <a:solidFill>
                  <a:srgbClr val="006EC0"/>
                </a:solidFill>
                <a:latin typeface="Calibri"/>
                <a:cs typeface="Calibri"/>
              </a:rPr>
              <a:t>Year</a:t>
            </a:r>
            <a:endParaRPr sz="2750">
              <a:latin typeface="Calibri"/>
              <a:cs typeface="Calibri"/>
            </a:endParaRPr>
          </a:p>
        </p:txBody>
      </p:sp>
      <p:sp>
        <p:nvSpPr>
          <p:cNvPr id="4" name="object 4"/>
          <p:cNvSpPr txBox="1"/>
          <p:nvPr/>
        </p:nvSpPr>
        <p:spPr>
          <a:xfrm>
            <a:off x="6200902" y="1776806"/>
            <a:ext cx="1353185" cy="445134"/>
          </a:xfrm>
          <a:prstGeom prst="rect">
            <a:avLst/>
          </a:prstGeom>
        </p:spPr>
        <p:txBody>
          <a:bodyPr vert="horz" wrap="square" lIns="0" tIns="12700" rIns="0" bIns="0" rtlCol="0">
            <a:spAutoFit/>
          </a:bodyPr>
          <a:lstStyle/>
          <a:p>
            <a:pPr marL="12700">
              <a:lnSpc>
                <a:spcPct val="100000"/>
              </a:lnSpc>
              <a:spcBef>
                <a:spcPts val="100"/>
              </a:spcBef>
            </a:pPr>
            <a:r>
              <a:rPr sz="2750" spc="-10" dirty="0">
                <a:solidFill>
                  <a:srgbClr val="006EC0"/>
                </a:solidFill>
                <a:latin typeface="Calibri"/>
                <a:cs typeface="Calibri"/>
              </a:rPr>
              <a:t>Next</a:t>
            </a:r>
            <a:r>
              <a:rPr sz="2750" spc="-130" dirty="0">
                <a:solidFill>
                  <a:srgbClr val="006EC0"/>
                </a:solidFill>
                <a:latin typeface="Calibri"/>
                <a:cs typeface="Calibri"/>
              </a:rPr>
              <a:t> </a:t>
            </a:r>
            <a:r>
              <a:rPr sz="2750" spc="-85" dirty="0">
                <a:solidFill>
                  <a:srgbClr val="006EC0"/>
                </a:solidFill>
                <a:latin typeface="Calibri"/>
                <a:cs typeface="Calibri"/>
              </a:rPr>
              <a:t>Year</a:t>
            </a:r>
            <a:endParaRPr sz="2750">
              <a:latin typeface="Calibri"/>
              <a:cs typeface="Calibri"/>
            </a:endParaRPr>
          </a:p>
        </p:txBody>
      </p:sp>
      <p:grpSp>
        <p:nvGrpSpPr>
          <p:cNvPr id="5" name="object 5"/>
          <p:cNvGrpSpPr/>
          <p:nvPr/>
        </p:nvGrpSpPr>
        <p:grpSpPr>
          <a:xfrm>
            <a:off x="0" y="2200655"/>
            <a:ext cx="12192000" cy="3447415"/>
            <a:chOff x="0" y="2200655"/>
            <a:chExt cx="12192000" cy="3447415"/>
          </a:xfrm>
        </p:grpSpPr>
        <p:pic>
          <p:nvPicPr>
            <p:cNvPr id="6" name="object 6"/>
            <p:cNvPicPr/>
            <p:nvPr/>
          </p:nvPicPr>
          <p:blipFill>
            <a:blip r:embed="rId2" cstate="print"/>
            <a:stretch>
              <a:fillRect/>
            </a:stretch>
          </p:blipFill>
          <p:spPr>
            <a:xfrm>
              <a:off x="0" y="2200655"/>
              <a:ext cx="6181343" cy="3447288"/>
            </a:xfrm>
            <a:prstGeom prst="rect">
              <a:avLst/>
            </a:prstGeom>
          </p:spPr>
        </p:pic>
        <p:pic>
          <p:nvPicPr>
            <p:cNvPr id="7" name="object 7"/>
            <p:cNvPicPr/>
            <p:nvPr/>
          </p:nvPicPr>
          <p:blipFill>
            <a:blip r:embed="rId3" cstate="print"/>
            <a:stretch>
              <a:fillRect/>
            </a:stretch>
          </p:blipFill>
          <p:spPr>
            <a:xfrm>
              <a:off x="6096000" y="2333243"/>
              <a:ext cx="6096000" cy="3276600"/>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668</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MT</vt:lpstr>
      <vt:lpstr>Calibri</vt:lpstr>
      <vt:lpstr>Courier New</vt:lpstr>
      <vt:lpstr>Times New Roman</vt:lpstr>
      <vt:lpstr>Office Theme</vt:lpstr>
      <vt:lpstr>Emerging Skills</vt:lpstr>
      <vt:lpstr>OUTLINE</vt:lpstr>
      <vt:lpstr>EXECUTIVE SUMMARY</vt:lpstr>
      <vt:lpstr>INTRODUCTION</vt:lpstr>
      <vt:lpstr>METHODOLOGY</vt:lpstr>
      <vt:lpstr>RESULTS</vt:lpstr>
      <vt:lpstr>PROGRAMMING LANGUAGE TRENDS</vt:lpstr>
      <vt:lpstr>PowerPoint Presentation</vt:lpstr>
      <vt:lpstr>DATABASE TRENDS</vt:lpstr>
      <vt:lpstr>IMPLICATIONS</vt:lpstr>
      <vt:lpstr>DASHBOARD</vt:lpstr>
      <vt:lpstr>DASHBOARD TAB 1</vt:lpstr>
      <vt:lpstr>DASHBOARD TAB 2</vt:lpstr>
      <vt:lpstr>DASHBOARD TAB 3</vt:lpstr>
      <vt:lpstr>POPULAR LANGUAGES</vt:lpstr>
      <vt:lpstr>JOB POSTINGS</vt:lpstr>
      <vt:lpstr>DISCUSSION</vt:lpstr>
      <vt:lpstr>OVERALL FINDINGS &amp; IMPLICATIONS</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Emerging Skills</dc:title>
  <dc:creator>user</dc:creator>
  <cp:lastModifiedBy>r cr</cp:lastModifiedBy>
  <cp:revision>1</cp:revision>
  <dcterms:created xsi:type="dcterms:W3CDTF">2023-02-06T08:07:06Z</dcterms:created>
  <dcterms:modified xsi:type="dcterms:W3CDTF">2023-02-06T08:15:43Z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2022-11-30T00:00:00Z</vt:filetime>
  </property>
  <property fmtid="{D5CDD505-2E9C-101B-9397-08002B2CF9AE}" pid="3" name="Creator">
    <vt:lpwstr>Microsoft® PowerPoint® 2019</vt:lpwstr>
  </property>
  <property fmtid="{D5CDD505-2E9C-101B-9397-08002B2CF9AE}" pid="4" name="LastSaved">
    <vt:filetime>2023-02-06T00:00:00Z</vt:filetime>
  </property>
</Properties>
</file>