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75" r:id="rId10"/>
    <p:sldId id="276" r:id="rId11"/>
    <p:sldId id="264" r:id="rId12"/>
    <p:sldId id="265" r:id="rId13"/>
    <p:sldId id="277" r:id="rId14"/>
    <p:sldId id="278" r:id="rId15"/>
    <p:sldId id="273" r:id="rId16"/>
    <p:sldId id="274" r:id="rId17"/>
    <p:sldId id="280" r:id="rId18"/>
    <p:sldId id="266" r:id="rId19"/>
    <p:sldId id="268" r:id="rId20"/>
    <p:sldId id="269" r:id="rId21"/>
    <p:sldId id="267" r:id="rId22"/>
    <p:sldId id="281" r:id="rId23"/>
    <p:sldId id="270" r:id="rId24"/>
    <p:sldId id="271" r:id="rId25"/>
    <p:sldId id="272"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 cr" initials="rc" lastIdx="1" clrIdx="0">
    <p:extLst>
      <p:ext uri="{19B8F6BF-5375-455C-9EA6-DF929625EA0E}">
        <p15:presenceInfo xmlns:p15="http://schemas.microsoft.com/office/powerpoint/2012/main" userId="66507e4c18acb78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ECAE6"/>
    <a:srgbClr val="023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04T14:23:17.981"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a:xfrm>
            <a:off x="5332412" y="5883275"/>
            <a:ext cx="4324044" cy="365125"/>
          </a:xfrm>
        </p:spPr>
        <p:txBody>
          <a:bodyPr/>
          <a:lstStyle/>
          <a:p>
            <a:endParaRPr lang="en-ID"/>
          </a:p>
        </p:txBody>
      </p:sp>
      <p:sp>
        <p:nvSpPr>
          <p:cNvPr id="6" name="Slide Number Placeholder 5"/>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3926364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018AE-A6F9-4C05-A9F0-3920B9B88D2B}" type="datetimeFigureOut">
              <a:rPr lang="en-ID" smtClean="0"/>
              <a:t>04/02/2023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452968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66314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3449015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2922995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3570650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3707849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721708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249102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10951856" y="5867131"/>
            <a:ext cx="551167" cy="365125"/>
          </a:xfrm>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280286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1018AE-A6F9-4C05-A9F0-3920B9B88D2B}" type="datetimeFigureOut">
              <a:rPr lang="en-ID" smtClean="0"/>
              <a:t>04/02/2023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231055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1018AE-A6F9-4C05-A9F0-3920B9B88D2B}" type="datetimeFigureOut">
              <a:rPr lang="en-ID" smtClean="0"/>
              <a:t>04/02/2023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72876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1018AE-A6F9-4C05-A9F0-3920B9B88D2B}" type="datetimeFigureOut">
              <a:rPr lang="en-ID" smtClean="0"/>
              <a:t>04/02/2023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347888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1018AE-A6F9-4C05-A9F0-3920B9B88D2B}" type="datetimeFigureOut">
              <a:rPr lang="en-ID" smtClean="0"/>
              <a:t>04/02/2023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1105167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1018AE-A6F9-4C05-A9F0-3920B9B88D2B}" type="datetimeFigureOut">
              <a:rPr lang="en-ID" smtClean="0"/>
              <a:t>04/02/2023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411963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018AE-A6F9-4C05-A9F0-3920B9B88D2B}" type="datetimeFigureOut">
              <a:rPr lang="en-ID" smtClean="0"/>
              <a:t>04/02/2023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389882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1018AE-A6F9-4C05-A9F0-3920B9B88D2B}" type="datetimeFigureOut">
              <a:rPr lang="en-ID" smtClean="0"/>
              <a:t>04/02/2023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68945DB1-37AA-4C82-A9EB-03AE52936B71}" type="slidenum">
              <a:rPr lang="en-ID" smtClean="0"/>
              <a:t>‹#›</a:t>
            </a:fld>
            <a:endParaRPr lang="en-ID"/>
          </a:p>
        </p:txBody>
      </p:sp>
    </p:spTree>
    <p:extLst>
      <p:ext uri="{BB962C8B-B14F-4D97-AF65-F5344CB8AC3E}">
        <p14:creationId xmlns:p14="http://schemas.microsoft.com/office/powerpoint/2010/main" val="756429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1018AE-A6F9-4C05-A9F0-3920B9B88D2B}" type="datetimeFigureOut">
              <a:rPr lang="en-ID" smtClean="0"/>
              <a:t>04/02/2023</a:t>
            </a:fld>
            <a:endParaRPr lang="en-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8945DB1-37AA-4C82-A9EB-03AE52936B71}" type="slidenum">
              <a:rPr lang="en-ID" smtClean="0"/>
              <a:t>‹#›</a:t>
            </a:fld>
            <a:endParaRPr lang="en-ID"/>
          </a:p>
        </p:txBody>
      </p:sp>
    </p:spTree>
    <p:extLst>
      <p:ext uri="{BB962C8B-B14F-4D97-AF65-F5344CB8AC3E}">
        <p14:creationId xmlns:p14="http://schemas.microsoft.com/office/powerpoint/2010/main" val="3852441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9957-9265-0AE5-A70F-6AE75A335E42}"/>
              </a:ext>
            </a:extLst>
          </p:cNvPr>
          <p:cNvSpPr>
            <a:spLocks noGrp="1"/>
          </p:cNvSpPr>
          <p:nvPr>
            <p:ph type="ctrTitle"/>
          </p:nvPr>
        </p:nvSpPr>
        <p:spPr>
          <a:xfrm>
            <a:off x="2928400" y="1224950"/>
            <a:ext cx="8574622" cy="2771317"/>
          </a:xfrm>
        </p:spPr>
        <p:txBody>
          <a:bodyPr>
            <a:normAutofit fontScale="90000"/>
          </a:bodyPr>
          <a:lstStyle/>
          <a:p>
            <a:r>
              <a:rPr lang="en-ID" dirty="0"/>
              <a:t>Sales </a:t>
            </a:r>
            <a:br>
              <a:rPr lang="en-ID" dirty="0"/>
            </a:br>
            <a:r>
              <a:rPr lang="en-ID" dirty="0"/>
              <a:t>Performance </a:t>
            </a:r>
            <a:br>
              <a:rPr lang="en-ID" dirty="0"/>
            </a:br>
            <a:r>
              <a:rPr lang="en-ID" dirty="0"/>
              <a:t>Analysis Report</a:t>
            </a:r>
          </a:p>
        </p:txBody>
      </p:sp>
      <p:sp>
        <p:nvSpPr>
          <p:cNvPr id="3" name="Subtitle 2">
            <a:extLst>
              <a:ext uri="{FF2B5EF4-FFF2-40B4-BE49-F238E27FC236}">
                <a16:creationId xmlns:a16="http://schemas.microsoft.com/office/drawing/2014/main" id="{02660DF6-DDF1-7440-C98E-4015ED4912F4}"/>
              </a:ext>
            </a:extLst>
          </p:cNvPr>
          <p:cNvSpPr>
            <a:spLocks noGrp="1"/>
          </p:cNvSpPr>
          <p:nvPr>
            <p:ph type="subTitle" idx="1"/>
          </p:nvPr>
        </p:nvSpPr>
        <p:spPr/>
        <p:txBody>
          <a:bodyPr/>
          <a:lstStyle/>
          <a:p>
            <a:r>
              <a:rPr lang="en-GB" dirty="0" err="1">
                <a:latin typeface="Times New Roman" panose="02020603050405020304" pitchFamily="18" charset="0"/>
                <a:cs typeface="Times New Roman" panose="02020603050405020304" pitchFamily="18" charset="0"/>
              </a:rPr>
              <a:t>Rizki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Darmawan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03 February 2023</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0867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410548"/>
            <a:ext cx="7034538" cy="723121"/>
          </a:xfrm>
        </p:spPr>
        <p:txBody>
          <a:bodyPr>
            <a:normAutofit fontScale="90000"/>
          </a:bodyPr>
          <a:lstStyle/>
          <a:p>
            <a:r>
              <a:rPr lang="en-ID" sz="2400" b="1" dirty="0">
                <a:solidFill>
                  <a:schemeClr val="bg1"/>
                </a:solidFill>
              </a:rPr>
              <a:t>WORST SALES BY SKU ITEMS - RECOMMENDATION</a:t>
            </a:r>
          </a:p>
        </p:txBody>
      </p:sp>
      <p:sp>
        <p:nvSpPr>
          <p:cNvPr id="3" name="TextBox 2">
            <a:extLst>
              <a:ext uri="{FF2B5EF4-FFF2-40B4-BE49-F238E27FC236}">
                <a16:creationId xmlns:a16="http://schemas.microsoft.com/office/drawing/2014/main" id="{3C469C99-3A7E-E44C-9668-2782BCB3FD97}"/>
              </a:ext>
            </a:extLst>
          </p:cNvPr>
          <p:cNvSpPr txBox="1"/>
          <p:nvPr/>
        </p:nvSpPr>
        <p:spPr>
          <a:xfrm>
            <a:off x="1414733" y="1242203"/>
            <a:ext cx="9514936" cy="4278094"/>
          </a:xfrm>
          <a:prstGeom prst="rect">
            <a:avLst/>
          </a:prstGeom>
          <a:noFill/>
        </p:spPr>
        <p:txBody>
          <a:bodyPr wrap="square" rtlCol="0">
            <a:spAutoFit/>
          </a:bodyPr>
          <a:lstStyle/>
          <a:p>
            <a:pPr algn="just"/>
            <a:r>
              <a:rPr lang="en-ID" sz="1600" b="0" i="0" dirty="0">
                <a:solidFill>
                  <a:schemeClr val="bg1"/>
                </a:solidFill>
                <a:effectLst/>
                <a:latin typeface="Söhne"/>
              </a:rPr>
              <a:t>Based on the finding that the bar for SKUs 29, 439, and 628 is the lowest on the chart, indicating poor sales performance, the following recommendations can be made:</a:t>
            </a:r>
          </a:p>
          <a:p>
            <a:pPr algn="just"/>
            <a:endParaRPr lang="en-ID" sz="1600" b="0" i="0" dirty="0">
              <a:solidFill>
                <a:schemeClr val="bg1"/>
              </a:solidFill>
              <a:effectLst/>
              <a:latin typeface="Söhne"/>
            </a:endParaRPr>
          </a:p>
          <a:p>
            <a:pPr marL="285750" indent="-285750" algn="just">
              <a:buFont typeface="Arial" panose="020B0604020202020204" pitchFamily="34" charset="0"/>
              <a:buChar char="•"/>
            </a:pPr>
            <a:r>
              <a:rPr lang="en-ID" sz="1600" b="0" i="0" dirty="0">
                <a:solidFill>
                  <a:schemeClr val="bg1"/>
                </a:solidFill>
                <a:effectLst/>
                <a:latin typeface="Söhne"/>
              </a:rPr>
              <a:t>Market Research: Conduct market research to understand the demand for these products and the factors contributing to their poor sales performance. This could involve surveying customers, </a:t>
            </a:r>
            <a:r>
              <a:rPr lang="en-ID" sz="1600" b="0" i="0" dirty="0" err="1">
                <a:solidFill>
                  <a:schemeClr val="bg1"/>
                </a:solidFill>
                <a:effectLst/>
                <a:latin typeface="Söhne"/>
              </a:rPr>
              <a:t>analyzing</a:t>
            </a:r>
            <a:r>
              <a:rPr lang="en-ID" sz="1600" b="0" i="0" dirty="0">
                <a:solidFill>
                  <a:schemeClr val="bg1"/>
                </a:solidFill>
                <a:effectLst/>
                <a:latin typeface="Söhne"/>
              </a:rPr>
              <a:t> competitor products, and reviewing product pricing.</a:t>
            </a:r>
          </a:p>
          <a:p>
            <a:pPr algn="just"/>
            <a:endParaRPr lang="en-ID" sz="1600" b="0" i="0" dirty="0">
              <a:solidFill>
                <a:schemeClr val="bg1"/>
              </a:solidFill>
              <a:effectLst/>
              <a:latin typeface="Söhne"/>
            </a:endParaRPr>
          </a:p>
          <a:p>
            <a:pPr marL="285750" indent="-285750" algn="just">
              <a:buFont typeface="Arial" panose="020B0604020202020204" pitchFamily="34" charset="0"/>
              <a:buChar char="•"/>
            </a:pPr>
            <a:r>
              <a:rPr lang="en-ID" sz="1600" b="0" i="0" dirty="0">
                <a:solidFill>
                  <a:schemeClr val="bg1"/>
                </a:solidFill>
                <a:effectLst/>
                <a:latin typeface="Söhne"/>
              </a:rPr>
              <a:t>Re-evaluate Product Positioning: Based on the market research, re-evaluate the positioning of these products in the market. Consider revising their target audience, product features, and marketing strategy to better align with customer needs and preferences.</a:t>
            </a:r>
          </a:p>
          <a:p>
            <a:pPr algn="just"/>
            <a:endParaRPr lang="en-ID" sz="1600" b="0" i="0" dirty="0">
              <a:solidFill>
                <a:schemeClr val="bg1"/>
              </a:solidFill>
              <a:effectLst/>
              <a:latin typeface="Söhne"/>
            </a:endParaRPr>
          </a:p>
          <a:p>
            <a:pPr marL="285750" indent="-285750" algn="just">
              <a:buFont typeface="Arial" panose="020B0604020202020204" pitchFamily="34" charset="0"/>
              <a:buChar char="•"/>
            </a:pPr>
            <a:r>
              <a:rPr lang="en-ID" sz="1600" b="0" i="0" dirty="0">
                <a:solidFill>
                  <a:schemeClr val="bg1"/>
                </a:solidFill>
                <a:effectLst/>
                <a:latin typeface="Söhne"/>
              </a:rPr>
              <a:t>Adjust Pricing Strategy: Review the pricing strategy for these products to determine if they are priced competitively or if a price adjustment is needed to increase sales.</a:t>
            </a:r>
          </a:p>
          <a:p>
            <a:pPr algn="just"/>
            <a:endParaRPr lang="en-ID" sz="1600" b="0" i="0" dirty="0">
              <a:solidFill>
                <a:schemeClr val="bg1"/>
              </a:solidFill>
              <a:effectLst/>
              <a:latin typeface="Söhne"/>
            </a:endParaRPr>
          </a:p>
          <a:p>
            <a:pPr marL="285750" indent="-285750" algn="just">
              <a:buFont typeface="Arial" panose="020B0604020202020204" pitchFamily="34" charset="0"/>
              <a:buChar char="•"/>
            </a:pPr>
            <a:r>
              <a:rPr lang="en-ID" sz="1600" b="0" i="0" dirty="0">
                <a:solidFill>
                  <a:schemeClr val="bg1"/>
                </a:solidFill>
                <a:effectLst/>
                <a:latin typeface="Söhne"/>
              </a:rPr>
              <a:t>Consider Discontinuing: If the market research and re-evaluation of product positioning and pricing strategy do not result in improved sales performance, the company may want to consider discontinuing these SKUs to reduce inventory costs and focus resources on more successful products.</a:t>
            </a:r>
          </a:p>
        </p:txBody>
      </p:sp>
    </p:spTree>
    <p:extLst>
      <p:ext uri="{BB962C8B-B14F-4D97-AF65-F5344CB8AC3E}">
        <p14:creationId xmlns:p14="http://schemas.microsoft.com/office/powerpoint/2010/main" val="1784956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410548"/>
            <a:ext cx="7034538" cy="723121"/>
          </a:xfrm>
        </p:spPr>
        <p:txBody>
          <a:bodyPr>
            <a:normAutofit/>
          </a:bodyPr>
          <a:lstStyle/>
          <a:p>
            <a:r>
              <a:rPr lang="en-GB" sz="2400" b="1" dirty="0">
                <a:solidFill>
                  <a:schemeClr val="bg1"/>
                </a:solidFill>
              </a:rPr>
              <a:t>S</a:t>
            </a:r>
            <a:r>
              <a:rPr lang="en-ID" sz="2400" b="1" dirty="0">
                <a:solidFill>
                  <a:schemeClr val="bg1"/>
                </a:solidFill>
              </a:rPr>
              <a:t>ALES PERFORMANCE BY COLOR - FINDING</a:t>
            </a:r>
          </a:p>
        </p:txBody>
      </p:sp>
      <p:pic>
        <p:nvPicPr>
          <p:cNvPr id="3" name="Picture 2">
            <a:extLst>
              <a:ext uri="{FF2B5EF4-FFF2-40B4-BE49-F238E27FC236}">
                <a16:creationId xmlns:a16="http://schemas.microsoft.com/office/drawing/2014/main" id="{87114BBB-1286-45EF-C258-5F89FBAD5494}"/>
              </a:ext>
            </a:extLst>
          </p:cNvPr>
          <p:cNvPicPr>
            <a:picLocks noChangeAspect="1"/>
          </p:cNvPicPr>
          <p:nvPr/>
        </p:nvPicPr>
        <p:blipFill rotWithShape="1">
          <a:blip r:embed="rId2"/>
          <a:srcRect l="8877" t="16530" r="36710" b="10885"/>
          <a:stretch/>
        </p:blipFill>
        <p:spPr>
          <a:xfrm>
            <a:off x="6096000" y="1133669"/>
            <a:ext cx="5722775" cy="4977883"/>
          </a:xfrm>
          <a:prstGeom prst="rect">
            <a:avLst/>
          </a:prstGeom>
        </p:spPr>
      </p:pic>
      <p:sp>
        <p:nvSpPr>
          <p:cNvPr id="6" name="TextBox 5">
            <a:extLst>
              <a:ext uri="{FF2B5EF4-FFF2-40B4-BE49-F238E27FC236}">
                <a16:creationId xmlns:a16="http://schemas.microsoft.com/office/drawing/2014/main" id="{2FDCD12B-A40C-F84C-6685-5C4158691372}"/>
              </a:ext>
            </a:extLst>
          </p:cNvPr>
          <p:cNvSpPr txBox="1"/>
          <p:nvPr/>
        </p:nvSpPr>
        <p:spPr>
          <a:xfrm>
            <a:off x="1363685" y="2521059"/>
            <a:ext cx="4563373" cy="1815882"/>
          </a:xfrm>
          <a:prstGeom prst="rect">
            <a:avLst/>
          </a:prstGeom>
          <a:noFill/>
        </p:spPr>
        <p:txBody>
          <a:bodyPr wrap="square" rtlCol="0">
            <a:spAutoFit/>
          </a:bodyPr>
          <a:lstStyle/>
          <a:p>
            <a:pPr algn="just"/>
            <a:r>
              <a:rPr lang="en-ID" sz="1600" b="0" i="0" dirty="0">
                <a:solidFill>
                  <a:schemeClr val="bg1"/>
                </a:solidFill>
                <a:effectLst/>
                <a:latin typeface="Söhne"/>
              </a:rPr>
              <a:t>Best sales by </a:t>
            </a:r>
            <a:r>
              <a:rPr lang="en-ID" sz="1600" b="0" i="0" dirty="0" err="1">
                <a:solidFill>
                  <a:schemeClr val="bg1"/>
                </a:solidFill>
                <a:effectLst/>
                <a:latin typeface="Söhne"/>
              </a:rPr>
              <a:t>color</a:t>
            </a:r>
            <a:r>
              <a:rPr lang="en-ID" sz="1600" dirty="0">
                <a:solidFill>
                  <a:schemeClr val="bg1"/>
                </a:solidFill>
                <a:latin typeface="Söhne"/>
              </a:rPr>
              <a:t>:</a:t>
            </a:r>
            <a:endParaRPr lang="en-ID" sz="1600" b="0" i="0" dirty="0">
              <a:solidFill>
                <a:schemeClr val="bg1"/>
              </a:solidFill>
              <a:effectLst/>
              <a:latin typeface="Söhne"/>
            </a:endParaRPr>
          </a:p>
          <a:p>
            <a:pPr algn="just">
              <a:buFont typeface="Arial" panose="020B0604020202020204" pitchFamily="34" charset="0"/>
              <a:buChar char="•"/>
            </a:pPr>
            <a:r>
              <a:rPr lang="en-ID" sz="1600" b="0" i="0" dirty="0">
                <a:solidFill>
                  <a:schemeClr val="bg1"/>
                </a:solidFill>
                <a:effectLst/>
                <a:latin typeface="Söhne"/>
              </a:rPr>
              <a:t> Dark Blue: The bar for dark blue is the longest on the chart, indicating that it has the highest sales among all the </a:t>
            </a:r>
            <a:r>
              <a:rPr lang="en-ID" sz="1600" b="0" i="0" dirty="0" err="1">
                <a:solidFill>
                  <a:schemeClr val="bg1"/>
                </a:solidFill>
                <a:effectLst/>
                <a:latin typeface="Söhne"/>
              </a:rPr>
              <a:t>colors</a:t>
            </a:r>
            <a:r>
              <a:rPr lang="en-ID" sz="1600" b="0" i="0" dirty="0">
                <a:solidFill>
                  <a:schemeClr val="bg1"/>
                </a:solidFill>
                <a:effectLst/>
                <a:latin typeface="Söhne"/>
              </a:rPr>
              <a:t>. The company may Consider expanding the product line for dark blue to include complementary products or product variations to increase sales and revenue.</a:t>
            </a:r>
          </a:p>
        </p:txBody>
      </p:sp>
    </p:spTree>
    <p:extLst>
      <p:ext uri="{BB962C8B-B14F-4D97-AF65-F5344CB8AC3E}">
        <p14:creationId xmlns:p14="http://schemas.microsoft.com/office/powerpoint/2010/main" val="92375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410548"/>
            <a:ext cx="7034538" cy="723121"/>
          </a:xfrm>
        </p:spPr>
        <p:txBody>
          <a:bodyPr>
            <a:normAutofit/>
          </a:bodyPr>
          <a:lstStyle/>
          <a:p>
            <a:r>
              <a:rPr lang="en-GB" sz="2400" b="1" dirty="0">
                <a:solidFill>
                  <a:schemeClr val="bg1"/>
                </a:solidFill>
              </a:rPr>
              <a:t>S</a:t>
            </a:r>
            <a:r>
              <a:rPr lang="en-ID" sz="2400" b="1" dirty="0">
                <a:solidFill>
                  <a:schemeClr val="bg1"/>
                </a:solidFill>
              </a:rPr>
              <a:t>ALES PERFORMANCE BY SIZE</a:t>
            </a:r>
          </a:p>
        </p:txBody>
      </p:sp>
      <p:pic>
        <p:nvPicPr>
          <p:cNvPr id="7" name="Picture 6">
            <a:extLst>
              <a:ext uri="{FF2B5EF4-FFF2-40B4-BE49-F238E27FC236}">
                <a16:creationId xmlns:a16="http://schemas.microsoft.com/office/drawing/2014/main" id="{18AC4A87-A81E-613B-EA04-8C2EA83B0D2F}"/>
              </a:ext>
            </a:extLst>
          </p:cNvPr>
          <p:cNvPicPr>
            <a:picLocks noChangeAspect="1"/>
          </p:cNvPicPr>
          <p:nvPr/>
        </p:nvPicPr>
        <p:blipFill rotWithShape="1">
          <a:blip r:embed="rId2"/>
          <a:srcRect l="2143" t="19184" r="30051" b="13742"/>
          <a:stretch/>
        </p:blipFill>
        <p:spPr>
          <a:xfrm>
            <a:off x="313664" y="1133669"/>
            <a:ext cx="7529804" cy="4903237"/>
          </a:xfrm>
          <a:prstGeom prst="rect">
            <a:avLst/>
          </a:prstGeom>
        </p:spPr>
      </p:pic>
      <p:pic>
        <p:nvPicPr>
          <p:cNvPr id="9" name="Picture 8">
            <a:extLst>
              <a:ext uri="{FF2B5EF4-FFF2-40B4-BE49-F238E27FC236}">
                <a16:creationId xmlns:a16="http://schemas.microsoft.com/office/drawing/2014/main" id="{5DF5F331-776C-F92A-D047-FFCE7E7D543C}"/>
              </a:ext>
            </a:extLst>
          </p:cNvPr>
          <p:cNvPicPr>
            <a:picLocks noChangeAspect="1"/>
          </p:cNvPicPr>
          <p:nvPr/>
        </p:nvPicPr>
        <p:blipFill rotWithShape="1">
          <a:blip r:embed="rId3"/>
          <a:srcRect l="8342" t="15375" r="35867" b="11156"/>
          <a:stretch/>
        </p:blipFill>
        <p:spPr>
          <a:xfrm>
            <a:off x="7557795" y="1133669"/>
            <a:ext cx="4320541" cy="4903237"/>
          </a:xfrm>
          <a:prstGeom prst="rect">
            <a:avLst/>
          </a:prstGeom>
        </p:spPr>
      </p:pic>
    </p:spTree>
    <p:extLst>
      <p:ext uri="{BB962C8B-B14F-4D97-AF65-F5344CB8AC3E}">
        <p14:creationId xmlns:p14="http://schemas.microsoft.com/office/powerpoint/2010/main" val="1866471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888720"/>
            <a:ext cx="7034538" cy="723121"/>
          </a:xfrm>
        </p:spPr>
        <p:txBody>
          <a:bodyPr>
            <a:normAutofit/>
          </a:bodyPr>
          <a:lstStyle/>
          <a:p>
            <a:r>
              <a:rPr lang="en-GB" sz="2400" b="1" dirty="0">
                <a:solidFill>
                  <a:schemeClr val="bg1"/>
                </a:solidFill>
              </a:rPr>
              <a:t>S</a:t>
            </a:r>
            <a:r>
              <a:rPr lang="en-ID" sz="2400" b="1" dirty="0">
                <a:solidFill>
                  <a:schemeClr val="bg1"/>
                </a:solidFill>
              </a:rPr>
              <a:t>ALES PERFORMANCE BY SIZE - FINDINGS</a:t>
            </a:r>
          </a:p>
        </p:txBody>
      </p:sp>
      <p:sp>
        <p:nvSpPr>
          <p:cNvPr id="3" name="TextBox 2">
            <a:extLst>
              <a:ext uri="{FF2B5EF4-FFF2-40B4-BE49-F238E27FC236}">
                <a16:creationId xmlns:a16="http://schemas.microsoft.com/office/drawing/2014/main" id="{3C469C99-3A7E-E44C-9668-2782BCB3FD97}"/>
              </a:ext>
            </a:extLst>
          </p:cNvPr>
          <p:cNvSpPr txBox="1"/>
          <p:nvPr/>
        </p:nvSpPr>
        <p:spPr>
          <a:xfrm>
            <a:off x="1338532" y="2767280"/>
            <a:ext cx="9514936" cy="1323439"/>
          </a:xfrm>
          <a:prstGeom prst="rect">
            <a:avLst/>
          </a:prstGeom>
          <a:noFill/>
        </p:spPr>
        <p:txBody>
          <a:bodyPr wrap="square" rtlCol="0">
            <a:spAutoFit/>
          </a:bodyPr>
          <a:lstStyle/>
          <a:p>
            <a:pPr marL="285750" indent="-285750" algn="just">
              <a:buFont typeface="Arial" panose="020B0604020202020204" pitchFamily="34" charset="0"/>
              <a:buChar char="•"/>
            </a:pPr>
            <a:r>
              <a:rPr lang="en-ID" sz="1600" b="0" i="0" dirty="0">
                <a:solidFill>
                  <a:schemeClr val="bg1"/>
                </a:solidFill>
                <a:effectLst/>
                <a:latin typeface="Söhne"/>
              </a:rPr>
              <a:t>The bar for size XL is the longest on the chart with a value of 31,12%. indicating that it has the highest sales among all the size. Followed by size M 17,46%, size L 17,27%, and One Size 16,51%. </a:t>
            </a:r>
          </a:p>
          <a:p>
            <a:pPr algn="just"/>
            <a:endParaRPr lang="en-ID" sz="1600" dirty="0">
              <a:solidFill>
                <a:schemeClr val="bg1"/>
              </a:solidFill>
              <a:latin typeface="Söhne"/>
            </a:endParaRPr>
          </a:p>
          <a:p>
            <a:pPr marL="285750" indent="-285750" algn="just">
              <a:buFont typeface="Arial" panose="020B0604020202020204" pitchFamily="34" charset="0"/>
              <a:buChar char="•"/>
            </a:pPr>
            <a:r>
              <a:rPr lang="en-ID" sz="1600" b="0" i="0" dirty="0">
                <a:solidFill>
                  <a:schemeClr val="bg1"/>
                </a:solidFill>
                <a:effectLst/>
                <a:latin typeface="Söhne"/>
              </a:rPr>
              <a:t>The bar for size S is the shortest on the chart with a value of 0,19%. Indicating that it has the lowest sales among all the size. </a:t>
            </a:r>
          </a:p>
        </p:txBody>
      </p:sp>
    </p:spTree>
    <p:extLst>
      <p:ext uri="{BB962C8B-B14F-4D97-AF65-F5344CB8AC3E}">
        <p14:creationId xmlns:p14="http://schemas.microsoft.com/office/powerpoint/2010/main" val="3988616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930665"/>
            <a:ext cx="7034538" cy="723121"/>
          </a:xfrm>
        </p:spPr>
        <p:txBody>
          <a:bodyPr>
            <a:normAutofit fontScale="90000"/>
          </a:bodyPr>
          <a:lstStyle/>
          <a:p>
            <a:r>
              <a:rPr lang="en-GB" sz="2400" b="1" dirty="0">
                <a:solidFill>
                  <a:schemeClr val="bg1"/>
                </a:solidFill>
              </a:rPr>
              <a:t>S</a:t>
            </a:r>
            <a:r>
              <a:rPr lang="en-ID" sz="2400" b="1" dirty="0">
                <a:solidFill>
                  <a:schemeClr val="bg1"/>
                </a:solidFill>
              </a:rPr>
              <a:t>ALES PERFORMANCE BY SIZE - RECOMMENDATION</a:t>
            </a:r>
          </a:p>
        </p:txBody>
      </p:sp>
      <p:sp>
        <p:nvSpPr>
          <p:cNvPr id="3" name="TextBox 2">
            <a:extLst>
              <a:ext uri="{FF2B5EF4-FFF2-40B4-BE49-F238E27FC236}">
                <a16:creationId xmlns:a16="http://schemas.microsoft.com/office/drawing/2014/main" id="{3C469C99-3A7E-E44C-9668-2782BCB3FD97}"/>
              </a:ext>
            </a:extLst>
          </p:cNvPr>
          <p:cNvSpPr txBox="1"/>
          <p:nvPr/>
        </p:nvSpPr>
        <p:spPr>
          <a:xfrm>
            <a:off x="1338532" y="2521059"/>
            <a:ext cx="9514936" cy="1815882"/>
          </a:xfrm>
          <a:prstGeom prst="rect">
            <a:avLst/>
          </a:prstGeom>
          <a:noFill/>
        </p:spPr>
        <p:txBody>
          <a:bodyPr wrap="square" rtlCol="0">
            <a:spAutoFit/>
          </a:bodyPr>
          <a:lstStyle/>
          <a:p>
            <a:pPr marL="285750" indent="-285750" algn="just">
              <a:buFont typeface="Arial" panose="020B0604020202020204" pitchFamily="34" charset="0"/>
              <a:buChar char="•"/>
            </a:pPr>
            <a:r>
              <a:rPr lang="en-ID" sz="1600" b="0" i="0" dirty="0">
                <a:solidFill>
                  <a:schemeClr val="bg1"/>
                </a:solidFill>
                <a:effectLst/>
                <a:latin typeface="Söhne"/>
              </a:rPr>
              <a:t>Ensure that the supply chain for XL and other high-performing sizes is optimized to meet increasing demand and prevent stock shortages.</a:t>
            </a:r>
          </a:p>
          <a:p>
            <a:pPr algn="just"/>
            <a:endParaRPr lang="en-ID" sz="1600" dirty="0">
              <a:solidFill>
                <a:schemeClr val="bg1"/>
              </a:solidFill>
              <a:latin typeface="Söhne"/>
            </a:endParaRPr>
          </a:p>
          <a:p>
            <a:pPr marL="285750" indent="-285750" algn="just">
              <a:buFont typeface="Arial" panose="020B0604020202020204" pitchFamily="34" charset="0"/>
              <a:buChar char="•"/>
            </a:pPr>
            <a:r>
              <a:rPr lang="en-ID" sz="1600" b="0" i="0" dirty="0">
                <a:solidFill>
                  <a:schemeClr val="bg1"/>
                </a:solidFill>
                <a:effectLst/>
                <a:latin typeface="Söhne"/>
              </a:rPr>
              <a:t>Conduct market research to better understand why size S is not selling well. This could involve surveying customers, </a:t>
            </a:r>
            <a:r>
              <a:rPr lang="en-ID" sz="1600" b="0" i="0" dirty="0" err="1">
                <a:solidFill>
                  <a:schemeClr val="bg1"/>
                </a:solidFill>
                <a:effectLst/>
                <a:latin typeface="Söhne"/>
              </a:rPr>
              <a:t>analyzing</a:t>
            </a:r>
            <a:r>
              <a:rPr lang="en-ID" sz="1600" b="0" i="0" dirty="0">
                <a:solidFill>
                  <a:schemeClr val="bg1"/>
                </a:solidFill>
                <a:effectLst/>
                <a:latin typeface="Söhne"/>
              </a:rPr>
              <a:t> competitor offerings, or reviewing sales data. If the research indicates that there is limited demand for size S, consider discontinuing this size or adjusting the product line to better align with customer needs.</a:t>
            </a:r>
          </a:p>
        </p:txBody>
      </p:sp>
    </p:spTree>
    <p:extLst>
      <p:ext uri="{BB962C8B-B14F-4D97-AF65-F5344CB8AC3E}">
        <p14:creationId xmlns:p14="http://schemas.microsoft.com/office/powerpoint/2010/main" val="8803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410548"/>
            <a:ext cx="7034538" cy="723121"/>
          </a:xfrm>
        </p:spPr>
        <p:txBody>
          <a:bodyPr>
            <a:noAutofit/>
          </a:bodyPr>
          <a:lstStyle/>
          <a:p>
            <a:r>
              <a:rPr lang="en-GB" sz="2400" b="1" dirty="0">
                <a:solidFill>
                  <a:schemeClr val="bg1"/>
                </a:solidFill>
              </a:rPr>
              <a:t>GROWTH SALES BY PREVIOUS MONTH</a:t>
            </a:r>
            <a:endParaRPr lang="en-ID" sz="2400" b="1" dirty="0">
              <a:solidFill>
                <a:schemeClr val="bg1"/>
              </a:solidFill>
            </a:endParaRPr>
          </a:p>
        </p:txBody>
      </p:sp>
      <p:pic>
        <p:nvPicPr>
          <p:cNvPr id="3" name="Picture 2">
            <a:extLst>
              <a:ext uri="{FF2B5EF4-FFF2-40B4-BE49-F238E27FC236}">
                <a16:creationId xmlns:a16="http://schemas.microsoft.com/office/drawing/2014/main" id="{7E525E33-2923-401B-19F8-86249347D3BE}"/>
              </a:ext>
            </a:extLst>
          </p:cNvPr>
          <p:cNvPicPr>
            <a:picLocks noChangeAspect="1"/>
          </p:cNvPicPr>
          <p:nvPr/>
        </p:nvPicPr>
        <p:blipFill rotWithShape="1">
          <a:blip r:embed="rId2"/>
          <a:srcRect l="10188" t="31069" r="35614" b="27170"/>
          <a:stretch/>
        </p:blipFill>
        <p:spPr>
          <a:xfrm>
            <a:off x="487486" y="1133669"/>
            <a:ext cx="11217028" cy="4861689"/>
          </a:xfrm>
          <a:prstGeom prst="rect">
            <a:avLst/>
          </a:prstGeom>
        </p:spPr>
      </p:pic>
    </p:spTree>
    <p:extLst>
      <p:ext uri="{BB962C8B-B14F-4D97-AF65-F5344CB8AC3E}">
        <p14:creationId xmlns:p14="http://schemas.microsoft.com/office/powerpoint/2010/main" val="2172044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704162"/>
            <a:ext cx="7034538" cy="723121"/>
          </a:xfrm>
        </p:spPr>
        <p:txBody>
          <a:bodyPr>
            <a:noAutofit/>
          </a:bodyPr>
          <a:lstStyle/>
          <a:p>
            <a:r>
              <a:rPr lang="en-GB" sz="2400" b="1" dirty="0">
                <a:solidFill>
                  <a:schemeClr val="bg1"/>
                </a:solidFill>
              </a:rPr>
              <a:t>GROWTH SALES BY PREVIOUS MONTH - FINDINGS</a:t>
            </a:r>
            <a:endParaRPr lang="en-ID" sz="2400" b="1" dirty="0">
              <a:solidFill>
                <a:schemeClr val="bg1"/>
              </a:solidFill>
            </a:endParaRPr>
          </a:p>
        </p:txBody>
      </p:sp>
      <p:sp>
        <p:nvSpPr>
          <p:cNvPr id="2" name="TextBox 1">
            <a:extLst>
              <a:ext uri="{FF2B5EF4-FFF2-40B4-BE49-F238E27FC236}">
                <a16:creationId xmlns:a16="http://schemas.microsoft.com/office/drawing/2014/main" id="{7F93A83C-611A-D1B0-209B-F96D93DA8990}"/>
              </a:ext>
            </a:extLst>
          </p:cNvPr>
          <p:cNvSpPr txBox="1"/>
          <p:nvPr/>
        </p:nvSpPr>
        <p:spPr>
          <a:xfrm>
            <a:off x="1897310" y="2505670"/>
            <a:ext cx="8397380" cy="2308324"/>
          </a:xfrm>
          <a:prstGeom prst="rect">
            <a:avLst/>
          </a:prstGeom>
          <a:noFill/>
        </p:spPr>
        <p:txBody>
          <a:bodyPr wrap="square" rtlCol="0">
            <a:spAutoFit/>
          </a:bodyPr>
          <a:lstStyle/>
          <a:p>
            <a:endParaRPr lang="en-ID" b="0" i="0" dirty="0">
              <a:solidFill>
                <a:schemeClr val="bg1"/>
              </a:solidFill>
              <a:effectLst/>
              <a:latin typeface="Söhne"/>
            </a:endParaRPr>
          </a:p>
          <a:p>
            <a:pPr marL="285750" indent="-285750" algn="just">
              <a:buFont typeface="Arial" panose="020B0604020202020204" pitchFamily="34" charset="0"/>
              <a:buChar char="•"/>
            </a:pPr>
            <a:r>
              <a:rPr lang="en-ID" b="0" i="0" dirty="0">
                <a:solidFill>
                  <a:schemeClr val="bg1"/>
                </a:solidFill>
                <a:effectLst/>
                <a:latin typeface="Söhne"/>
              </a:rPr>
              <a:t>The Graph shows a consistent increase over time, this is considered positive growth and indicates a successful business performance.</a:t>
            </a:r>
          </a:p>
          <a:p>
            <a:pPr marL="285750" indent="-285750" algn="just">
              <a:buFont typeface="Arial" panose="020B0604020202020204" pitchFamily="34" charset="0"/>
              <a:buChar char="•"/>
            </a:pPr>
            <a:endParaRPr lang="en-ID" dirty="0">
              <a:solidFill>
                <a:schemeClr val="bg1"/>
              </a:solidFill>
              <a:latin typeface="Söhne"/>
            </a:endParaRPr>
          </a:p>
          <a:p>
            <a:pPr marL="285750" indent="-285750" algn="just">
              <a:buFont typeface="Arial" panose="020B0604020202020204" pitchFamily="34" charset="0"/>
              <a:buChar char="•"/>
            </a:pPr>
            <a:r>
              <a:rPr lang="en-ID" dirty="0">
                <a:solidFill>
                  <a:schemeClr val="bg1"/>
                </a:solidFill>
                <a:latin typeface="Söhne"/>
              </a:rPr>
              <a:t>The highest growth rate occurred in August at 33,02%.</a:t>
            </a:r>
          </a:p>
          <a:p>
            <a:pPr marL="285750" indent="-285750" algn="just">
              <a:buFont typeface="Arial" panose="020B0604020202020204" pitchFamily="34" charset="0"/>
              <a:buChar char="•"/>
            </a:pPr>
            <a:endParaRPr lang="en-ID" dirty="0">
              <a:solidFill>
                <a:schemeClr val="bg1"/>
              </a:solidFill>
              <a:latin typeface="Söhne"/>
            </a:endParaRPr>
          </a:p>
          <a:p>
            <a:pPr marL="285750" indent="-285750" algn="just">
              <a:buFont typeface="Arial" panose="020B0604020202020204" pitchFamily="34" charset="0"/>
              <a:buChar char="•"/>
            </a:pPr>
            <a:r>
              <a:rPr lang="en-ID" dirty="0">
                <a:solidFill>
                  <a:schemeClr val="bg1"/>
                </a:solidFill>
                <a:latin typeface="Söhne"/>
              </a:rPr>
              <a:t>The lowest growth rate occurred in September at 9,48% but had the largest revenue 46k.</a:t>
            </a:r>
          </a:p>
        </p:txBody>
      </p:sp>
    </p:spTree>
    <p:extLst>
      <p:ext uri="{BB962C8B-B14F-4D97-AF65-F5344CB8AC3E}">
        <p14:creationId xmlns:p14="http://schemas.microsoft.com/office/powerpoint/2010/main" val="1054212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704162"/>
            <a:ext cx="7034538" cy="723121"/>
          </a:xfrm>
        </p:spPr>
        <p:txBody>
          <a:bodyPr>
            <a:noAutofit/>
          </a:bodyPr>
          <a:lstStyle/>
          <a:p>
            <a:r>
              <a:rPr lang="en-GB" sz="2400" b="1" dirty="0">
                <a:solidFill>
                  <a:schemeClr val="bg1"/>
                </a:solidFill>
              </a:rPr>
              <a:t>GROWTH SALES BY PREVIOUS MONTH - RECOMMENDATION</a:t>
            </a:r>
            <a:endParaRPr lang="en-ID" sz="2400" b="1" dirty="0">
              <a:solidFill>
                <a:schemeClr val="bg1"/>
              </a:solidFill>
            </a:endParaRPr>
          </a:p>
        </p:txBody>
      </p:sp>
      <p:sp>
        <p:nvSpPr>
          <p:cNvPr id="2" name="TextBox 1">
            <a:extLst>
              <a:ext uri="{FF2B5EF4-FFF2-40B4-BE49-F238E27FC236}">
                <a16:creationId xmlns:a16="http://schemas.microsoft.com/office/drawing/2014/main" id="{7F93A83C-611A-D1B0-209B-F96D93DA8990}"/>
              </a:ext>
            </a:extLst>
          </p:cNvPr>
          <p:cNvSpPr txBox="1"/>
          <p:nvPr/>
        </p:nvSpPr>
        <p:spPr>
          <a:xfrm>
            <a:off x="1897310" y="2375505"/>
            <a:ext cx="8397380" cy="1754326"/>
          </a:xfrm>
          <a:prstGeom prst="rect">
            <a:avLst/>
          </a:prstGeom>
          <a:noFill/>
        </p:spPr>
        <p:txBody>
          <a:bodyPr wrap="square" rtlCol="0">
            <a:spAutoFit/>
          </a:bodyPr>
          <a:lstStyle/>
          <a:p>
            <a:pPr algn="just"/>
            <a:endParaRPr lang="en-ID" b="0" i="0" dirty="0">
              <a:solidFill>
                <a:schemeClr val="bg1"/>
              </a:solidFill>
              <a:effectLst/>
              <a:latin typeface="Söhne"/>
            </a:endParaRPr>
          </a:p>
          <a:p>
            <a:pPr marL="285750" indent="-285750" algn="just">
              <a:buFont typeface="Arial" panose="020B0604020202020204" pitchFamily="34" charset="0"/>
              <a:buChar char="•"/>
            </a:pPr>
            <a:r>
              <a:rPr lang="en-ID" b="0" i="0" dirty="0">
                <a:solidFill>
                  <a:schemeClr val="bg1"/>
                </a:solidFill>
                <a:effectLst/>
                <a:latin typeface="Söhne"/>
              </a:rPr>
              <a:t>Invest in marketing efforts to reach new customers and maintain the positive growth trend.</a:t>
            </a:r>
          </a:p>
          <a:p>
            <a:pPr marL="285750" indent="-285750" algn="just">
              <a:buFont typeface="Arial" panose="020B0604020202020204" pitchFamily="34" charset="0"/>
              <a:buChar char="•"/>
            </a:pPr>
            <a:endParaRPr lang="en-ID" b="0" i="0" dirty="0">
              <a:solidFill>
                <a:schemeClr val="bg1"/>
              </a:solidFill>
              <a:effectLst/>
              <a:latin typeface="Söhne"/>
            </a:endParaRPr>
          </a:p>
          <a:p>
            <a:pPr marL="285750" indent="-285750" algn="just">
              <a:buFont typeface="Arial" panose="020B0604020202020204" pitchFamily="34" charset="0"/>
              <a:buChar char="•"/>
            </a:pPr>
            <a:r>
              <a:rPr lang="en-ID" b="0" i="0" dirty="0">
                <a:solidFill>
                  <a:schemeClr val="bg1"/>
                </a:solidFill>
                <a:effectLst/>
                <a:latin typeface="Söhne"/>
              </a:rPr>
              <a:t>Consider expanding the product line to increase revenue and capitalize on the positive growth trend.</a:t>
            </a:r>
            <a:endParaRPr lang="en-ID" dirty="0">
              <a:solidFill>
                <a:schemeClr val="bg1"/>
              </a:solidFill>
            </a:endParaRPr>
          </a:p>
        </p:txBody>
      </p:sp>
    </p:spTree>
    <p:extLst>
      <p:ext uri="{BB962C8B-B14F-4D97-AF65-F5344CB8AC3E}">
        <p14:creationId xmlns:p14="http://schemas.microsoft.com/office/powerpoint/2010/main" val="176421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1543560" y="1607065"/>
            <a:ext cx="2786899" cy="3643867"/>
          </a:xfrm>
        </p:spPr>
        <p:txBody>
          <a:bodyPr>
            <a:normAutofit/>
          </a:bodyPr>
          <a:lstStyle/>
          <a:p>
            <a:r>
              <a:rPr lang="en-GB" sz="3200" b="1" dirty="0">
                <a:solidFill>
                  <a:schemeClr val="bg1"/>
                </a:solidFill>
              </a:rPr>
              <a:t>T</a:t>
            </a:r>
            <a:r>
              <a:rPr lang="en-ID" sz="3200" b="1" dirty="0">
                <a:solidFill>
                  <a:schemeClr val="bg1"/>
                </a:solidFill>
              </a:rPr>
              <a:t>REND SALES BY </a:t>
            </a:r>
            <a:br>
              <a:rPr lang="en-ID" sz="3200" b="1" dirty="0">
                <a:solidFill>
                  <a:schemeClr val="bg1"/>
                </a:solidFill>
              </a:rPr>
            </a:br>
            <a:r>
              <a:rPr lang="en-ID" sz="3200" b="1" dirty="0">
                <a:solidFill>
                  <a:schemeClr val="bg1"/>
                </a:solidFill>
              </a:rPr>
              <a:t>DAY</a:t>
            </a:r>
          </a:p>
        </p:txBody>
      </p:sp>
      <p:pic>
        <p:nvPicPr>
          <p:cNvPr id="4" name="Picture 3">
            <a:extLst>
              <a:ext uri="{FF2B5EF4-FFF2-40B4-BE49-F238E27FC236}">
                <a16:creationId xmlns:a16="http://schemas.microsoft.com/office/drawing/2014/main" id="{47AE9C4D-7847-8282-3D9F-129F3B4C2A83}"/>
              </a:ext>
            </a:extLst>
          </p:cNvPr>
          <p:cNvPicPr>
            <a:picLocks noChangeAspect="1"/>
          </p:cNvPicPr>
          <p:nvPr/>
        </p:nvPicPr>
        <p:blipFill rotWithShape="1">
          <a:blip r:embed="rId2"/>
          <a:srcRect l="15920" t="15346" r="43184" b="10315"/>
          <a:stretch/>
        </p:blipFill>
        <p:spPr>
          <a:xfrm>
            <a:off x="5046453" y="68414"/>
            <a:ext cx="6573328" cy="6721171"/>
          </a:xfrm>
          <a:prstGeom prst="rect">
            <a:avLst/>
          </a:prstGeom>
        </p:spPr>
      </p:pic>
    </p:spTree>
    <p:extLst>
      <p:ext uri="{BB962C8B-B14F-4D97-AF65-F5344CB8AC3E}">
        <p14:creationId xmlns:p14="http://schemas.microsoft.com/office/powerpoint/2010/main" val="69562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0" y="695773"/>
            <a:ext cx="7034538" cy="723121"/>
          </a:xfrm>
        </p:spPr>
        <p:txBody>
          <a:bodyPr>
            <a:normAutofit/>
          </a:bodyPr>
          <a:lstStyle/>
          <a:p>
            <a:r>
              <a:rPr lang="en-GB" sz="2400" b="1" dirty="0">
                <a:solidFill>
                  <a:schemeClr val="bg1"/>
                </a:solidFill>
              </a:rPr>
              <a:t>T</a:t>
            </a:r>
            <a:r>
              <a:rPr lang="en-ID" sz="2400" b="1" dirty="0">
                <a:solidFill>
                  <a:schemeClr val="bg1"/>
                </a:solidFill>
              </a:rPr>
              <a:t>REND SALES BY DAY - FINDINGS</a:t>
            </a:r>
          </a:p>
        </p:txBody>
      </p:sp>
      <p:sp>
        <p:nvSpPr>
          <p:cNvPr id="2" name="TextBox 1">
            <a:extLst>
              <a:ext uri="{FF2B5EF4-FFF2-40B4-BE49-F238E27FC236}">
                <a16:creationId xmlns:a16="http://schemas.microsoft.com/office/drawing/2014/main" id="{873A433D-D719-55CF-2ACF-72A4B53BE322}"/>
              </a:ext>
            </a:extLst>
          </p:cNvPr>
          <p:cNvSpPr txBox="1"/>
          <p:nvPr/>
        </p:nvSpPr>
        <p:spPr>
          <a:xfrm>
            <a:off x="1385581" y="2551837"/>
            <a:ext cx="9420837" cy="1754326"/>
          </a:xfrm>
          <a:prstGeom prst="rect">
            <a:avLst/>
          </a:prstGeom>
          <a:noFill/>
        </p:spPr>
        <p:txBody>
          <a:bodyPr wrap="square" rtlCol="0">
            <a:spAutoFit/>
          </a:bodyPr>
          <a:lstStyle/>
          <a:p>
            <a:pPr marL="285750" indent="-285750" algn="just">
              <a:buFont typeface="Arial" panose="020B0604020202020204" pitchFamily="34" charset="0"/>
              <a:buChar char="•"/>
            </a:pPr>
            <a:r>
              <a:rPr lang="en-ID" b="0" i="0" dirty="0">
                <a:solidFill>
                  <a:schemeClr val="bg1"/>
                </a:solidFill>
                <a:effectLst/>
                <a:latin typeface="Söhne"/>
              </a:rPr>
              <a:t>The Graph show that around the beginning of the second week there was a consistent increase in sales.</a:t>
            </a:r>
          </a:p>
          <a:p>
            <a:pPr algn="just"/>
            <a:endParaRPr lang="en-ID" dirty="0">
              <a:solidFill>
                <a:schemeClr val="bg1"/>
              </a:solidFill>
              <a:latin typeface="Söhne"/>
            </a:endParaRPr>
          </a:p>
          <a:p>
            <a:pPr marL="285750" indent="-285750" algn="just">
              <a:buFont typeface="Arial" panose="020B0604020202020204" pitchFamily="34" charset="0"/>
              <a:buChar char="•"/>
            </a:pPr>
            <a:r>
              <a:rPr lang="en-ID" b="0" i="0" dirty="0">
                <a:solidFill>
                  <a:schemeClr val="bg1"/>
                </a:solidFill>
                <a:effectLst/>
                <a:latin typeface="Söhne"/>
              </a:rPr>
              <a:t>The Graph shows variations over time, this could be due to seasonal trends, such as increased sales during holiday periods or slower sales during the end of months.</a:t>
            </a:r>
          </a:p>
          <a:p>
            <a:endParaRPr lang="en-ID" dirty="0">
              <a:solidFill>
                <a:schemeClr val="bg1"/>
              </a:solidFill>
              <a:latin typeface="Söhne"/>
            </a:endParaRPr>
          </a:p>
        </p:txBody>
      </p:sp>
    </p:spTree>
    <p:extLst>
      <p:ext uri="{BB962C8B-B14F-4D97-AF65-F5344CB8AC3E}">
        <p14:creationId xmlns:p14="http://schemas.microsoft.com/office/powerpoint/2010/main" val="46994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B33-0DCB-AD53-BA01-C27585603B6C}"/>
              </a:ext>
            </a:extLst>
          </p:cNvPr>
          <p:cNvSpPr>
            <a:spLocks noGrp="1"/>
          </p:cNvSpPr>
          <p:nvPr>
            <p:ph type="title"/>
          </p:nvPr>
        </p:nvSpPr>
        <p:spPr>
          <a:xfrm>
            <a:off x="1484312" y="2829463"/>
            <a:ext cx="4062474" cy="910087"/>
          </a:xfrm>
        </p:spPr>
        <p:txBody>
          <a:bodyPr/>
          <a:lstStyle/>
          <a:p>
            <a:r>
              <a:rPr lang="en-ID" sz="4400" b="1" dirty="0"/>
              <a:t>OUTLINE</a:t>
            </a:r>
            <a:endParaRPr lang="en-ID" b="1" dirty="0"/>
          </a:p>
        </p:txBody>
      </p:sp>
      <p:sp>
        <p:nvSpPr>
          <p:cNvPr id="3" name="Content Placeholder 2">
            <a:extLst>
              <a:ext uri="{FF2B5EF4-FFF2-40B4-BE49-F238E27FC236}">
                <a16:creationId xmlns:a16="http://schemas.microsoft.com/office/drawing/2014/main" id="{5868F3E7-BE1B-5B12-CB0A-9A5C0B43CD5E}"/>
              </a:ext>
            </a:extLst>
          </p:cNvPr>
          <p:cNvSpPr>
            <a:spLocks noGrp="1"/>
          </p:cNvSpPr>
          <p:nvPr>
            <p:ph idx="1"/>
          </p:nvPr>
        </p:nvSpPr>
        <p:spPr>
          <a:xfrm>
            <a:off x="6645215" y="685800"/>
            <a:ext cx="4758905" cy="5197415"/>
          </a:xfrm>
        </p:spPr>
        <p:txBody>
          <a:bodyPr>
            <a:normAutofit/>
          </a:bodyPr>
          <a:lstStyle/>
          <a:p>
            <a:r>
              <a:rPr lang="en-ID" dirty="0">
                <a:latin typeface="Times New Roman" panose="02020603050405020304" pitchFamily="18" charset="0"/>
                <a:cs typeface="Times New Roman" panose="02020603050405020304" pitchFamily="18" charset="0"/>
              </a:rPr>
              <a:t>Executive Summary </a:t>
            </a:r>
          </a:p>
          <a:p>
            <a:r>
              <a:rPr lang="en-ID" dirty="0">
                <a:latin typeface="Times New Roman" panose="02020603050405020304" pitchFamily="18" charset="0"/>
                <a:cs typeface="Times New Roman" panose="02020603050405020304" pitchFamily="18" charset="0"/>
              </a:rPr>
              <a:t>Introduction </a:t>
            </a:r>
          </a:p>
          <a:p>
            <a:r>
              <a:rPr lang="en-ID" dirty="0">
                <a:latin typeface="Times New Roman" panose="02020603050405020304" pitchFamily="18" charset="0"/>
                <a:cs typeface="Times New Roman" panose="02020603050405020304" pitchFamily="18" charset="0"/>
              </a:rPr>
              <a:t>Methodology </a:t>
            </a:r>
          </a:p>
          <a:p>
            <a:r>
              <a:rPr lang="en-ID" dirty="0">
                <a:latin typeface="Times New Roman" panose="02020603050405020304" pitchFamily="18" charset="0"/>
                <a:cs typeface="Times New Roman" panose="02020603050405020304" pitchFamily="18" charset="0"/>
              </a:rPr>
              <a:t>Results </a:t>
            </a:r>
          </a:p>
          <a:p>
            <a:r>
              <a:rPr lang="en-ID" dirty="0">
                <a:latin typeface="Times New Roman" panose="02020603050405020304" pitchFamily="18" charset="0"/>
                <a:cs typeface="Times New Roman" panose="02020603050405020304" pitchFamily="18" charset="0"/>
              </a:rPr>
              <a:t>Visualization </a:t>
            </a:r>
          </a:p>
          <a:p>
            <a:pPr marL="0" indent="0">
              <a:buNone/>
            </a:pPr>
            <a:r>
              <a:rPr lang="en-ID" dirty="0">
                <a:latin typeface="Times New Roman" panose="02020603050405020304" pitchFamily="18" charset="0"/>
                <a:cs typeface="Times New Roman" panose="02020603050405020304" pitchFamily="18" charset="0"/>
              </a:rPr>
              <a:t>  - Charts &amp; Dashboard </a:t>
            </a:r>
          </a:p>
          <a:p>
            <a:r>
              <a:rPr lang="en-ID" dirty="0">
                <a:latin typeface="Times New Roman" panose="02020603050405020304" pitchFamily="18" charset="0"/>
                <a:cs typeface="Times New Roman" panose="02020603050405020304" pitchFamily="18" charset="0"/>
              </a:rPr>
              <a:t>Discussion </a:t>
            </a:r>
          </a:p>
          <a:p>
            <a:pPr marL="0" indent="0">
              <a:buNone/>
            </a:pPr>
            <a:r>
              <a:rPr lang="en-ID" dirty="0">
                <a:latin typeface="Times New Roman" panose="02020603050405020304" pitchFamily="18" charset="0"/>
                <a:cs typeface="Times New Roman" panose="02020603050405020304" pitchFamily="18" charset="0"/>
              </a:rPr>
              <a:t>  - Findings &amp; Implications </a:t>
            </a:r>
          </a:p>
          <a:p>
            <a:r>
              <a:rPr lang="en-ID" dirty="0">
                <a:latin typeface="Times New Roman" panose="02020603050405020304" pitchFamily="18" charset="0"/>
                <a:cs typeface="Times New Roman" panose="02020603050405020304" pitchFamily="18" charset="0"/>
              </a:rPr>
              <a:t>Conclusion </a:t>
            </a:r>
          </a:p>
          <a:p>
            <a:r>
              <a:rPr lang="en-ID" dirty="0">
                <a:latin typeface="Times New Roman" panose="02020603050405020304" pitchFamily="18" charset="0"/>
                <a:cs typeface="Times New Roman" panose="02020603050405020304" pitchFamily="18" charset="0"/>
              </a:rPr>
              <a:t>Appendix</a:t>
            </a:r>
          </a:p>
        </p:txBody>
      </p:sp>
    </p:spTree>
    <p:extLst>
      <p:ext uri="{BB962C8B-B14F-4D97-AF65-F5344CB8AC3E}">
        <p14:creationId xmlns:p14="http://schemas.microsoft.com/office/powerpoint/2010/main" val="572864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410548"/>
            <a:ext cx="7034538" cy="723121"/>
          </a:xfrm>
        </p:spPr>
        <p:txBody>
          <a:bodyPr>
            <a:normAutofit/>
          </a:bodyPr>
          <a:lstStyle/>
          <a:p>
            <a:r>
              <a:rPr lang="en-GB" sz="2400" b="1" dirty="0">
                <a:solidFill>
                  <a:schemeClr val="bg1"/>
                </a:solidFill>
              </a:rPr>
              <a:t>TREND SALES BY TIME PERIOD</a:t>
            </a:r>
            <a:endParaRPr lang="en-ID" sz="2400" b="1" dirty="0">
              <a:solidFill>
                <a:schemeClr val="bg1"/>
              </a:solidFill>
            </a:endParaRPr>
          </a:p>
        </p:txBody>
      </p:sp>
      <p:pic>
        <p:nvPicPr>
          <p:cNvPr id="11" name="Picture 10">
            <a:extLst>
              <a:ext uri="{FF2B5EF4-FFF2-40B4-BE49-F238E27FC236}">
                <a16:creationId xmlns:a16="http://schemas.microsoft.com/office/drawing/2014/main" id="{8130DD72-9151-7DA2-F300-C7784D527C9E}"/>
              </a:ext>
            </a:extLst>
          </p:cNvPr>
          <p:cNvPicPr>
            <a:picLocks noChangeAspect="1"/>
          </p:cNvPicPr>
          <p:nvPr/>
        </p:nvPicPr>
        <p:blipFill rotWithShape="1">
          <a:blip r:embed="rId2"/>
          <a:srcRect l="2405" t="20629" r="30024" b="6918"/>
          <a:stretch/>
        </p:blipFill>
        <p:spPr>
          <a:xfrm>
            <a:off x="2070339" y="1133669"/>
            <a:ext cx="8246853" cy="4974018"/>
          </a:xfrm>
          <a:prstGeom prst="rect">
            <a:avLst/>
          </a:prstGeom>
        </p:spPr>
      </p:pic>
      <p:sp>
        <p:nvSpPr>
          <p:cNvPr id="13" name="Rectangle: Rounded Corners 12">
            <a:extLst>
              <a:ext uri="{FF2B5EF4-FFF2-40B4-BE49-F238E27FC236}">
                <a16:creationId xmlns:a16="http://schemas.microsoft.com/office/drawing/2014/main" id="{84DEE263-2FAA-0CF7-AD7D-277B89C38DF1}"/>
              </a:ext>
            </a:extLst>
          </p:cNvPr>
          <p:cNvSpPr/>
          <p:nvPr/>
        </p:nvSpPr>
        <p:spPr>
          <a:xfrm>
            <a:off x="8833449" y="1203649"/>
            <a:ext cx="698740" cy="4748576"/>
          </a:xfrm>
          <a:prstGeom prst="roundRect">
            <a:avLst/>
          </a:prstGeom>
          <a:solidFill>
            <a:srgbClr val="8ECAE6">
              <a:alpha val="13725"/>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Rectangle: Rounded Corners 13">
            <a:extLst>
              <a:ext uri="{FF2B5EF4-FFF2-40B4-BE49-F238E27FC236}">
                <a16:creationId xmlns:a16="http://schemas.microsoft.com/office/drawing/2014/main" id="{54106161-263D-FC74-0815-953BE0DA92D1}"/>
              </a:ext>
            </a:extLst>
          </p:cNvPr>
          <p:cNvSpPr/>
          <p:nvPr/>
        </p:nvSpPr>
        <p:spPr>
          <a:xfrm>
            <a:off x="6763109" y="1345721"/>
            <a:ext cx="698740" cy="4606505"/>
          </a:xfrm>
          <a:prstGeom prst="roundRect">
            <a:avLst/>
          </a:prstGeom>
          <a:solidFill>
            <a:srgbClr val="8ECAE6">
              <a:alpha val="13725"/>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Rectangle: Rounded Corners 14">
            <a:extLst>
              <a:ext uri="{FF2B5EF4-FFF2-40B4-BE49-F238E27FC236}">
                <a16:creationId xmlns:a16="http://schemas.microsoft.com/office/drawing/2014/main" id="{C198CB3A-84E5-0221-0B6A-01D21C6A8CB6}"/>
              </a:ext>
            </a:extLst>
          </p:cNvPr>
          <p:cNvSpPr/>
          <p:nvPr/>
        </p:nvSpPr>
        <p:spPr>
          <a:xfrm>
            <a:off x="4986069" y="2006082"/>
            <a:ext cx="379562" cy="3946144"/>
          </a:xfrm>
          <a:prstGeom prst="roundRect">
            <a:avLst/>
          </a:prstGeom>
          <a:solidFill>
            <a:srgbClr val="8ECAE6">
              <a:alpha val="13725"/>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77120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1182335"/>
            <a:ext cx="7034538" cy="723121"/>
          </a:xfrm>
        </p:spPr>
        <p:txBody>
          <a:bodyPr>
            <a:normAutofit/>
          </a:bodyPr>
          <a:lstStyle/>
          <a:p>
            <a:r>
              <a:rPr lang="en-GB" sz="2400" b="1" dirty="0">
                <a:solidFill>
                  <a:schemeClr val="bg1"/>
                </a:solidFill>
              </a:rPr>
              <a:t>TREND SALES BY TIME PERIOD </a:t>
            </a:r>
            <a:r>
              <a:rPr lang="en-ID" sz="2400" b="1" dirty="0">
                <a:solidFill>
                  <a:schemeClr val="bg1"/>
                </a:solidFill>
              </a:rPr>
              <a:t>- FINDINGS</a:t>
            </a:r>
          </a:p>
        </p:txBody>
      </p:sp>
      <p:sp>
        <p:nvSpPr>
          <p:cNvPr id="2" name="TextBox 1">
            <a:extLst>
              <a:ext uri="{FF2B5EF4-FFF2-40B4-BE49-F238E27FC236}">
                <a16:creationId xmlns:a16="http://schemas.microsoft.com/office/drawing/2014/main" id="{9653A1C0-5E7A-8FF4-75D0-C892C62FAEAF}"/>
              </a:ext>
            </a:extLst>
          </p:cNvPr>
          <p:cNvSpPr txBox="1"/>
          <p:nvPr/>
        </p:nvSpPr>
        <p:spPr>
          <a:xfrm>
            <a:off x="1719743" y="2551837"/>
            <a:ext cx="8917497" cy="1754326"/>
          </a:xfrm>
          <a:prstGeom prst="rect">
            <a:avLst/>
          </a:prstGeom>
          <a:noFill/>
        </p:spPr>
        <p:txBody>
          <a:bodyPr wrap="square" rtlCol="0">
            <a:spAutoFit/>
          </a:bodyPr>
          <a:lstStyle/>
          <a:p>
            <a:pPr marL="285750" indent="-285750" algn="just">
              <a:buFont typeface="Arial" panose="020B0604020202020204" pitchFamily="34" charset="0"/>
              <a:buChar char="•"/>
            </a:pPr>
            <a:r>
              <a:rPr lang="en-ID" b="0" i="0" dirty="0">
                <a:solidFill>
                  <a:schemeClr val="bg1"/>
                </a:solidFill>
                <a:effectLst/>
                <a:latin typeface="Söhne"/>
              </a:rPr>
              <a:t>The Graph shows variations over time, this could be due to seasonal trends, such as slower sales during working hours and increased sales during break/rest hours.</a:t>
            </a:r>
          </a:p>
          <a:p>
            <a:pPr marL="285750" indent="-285750" algn="just">
              <a:buFont typeface="Arial" panose="020B0604020202020204" pitchFamily="34" charset="0"/>
              <a:buChar char="•"/>
            </a:pPr>
            <a:endParaRPr lang="en-ID" dirty="0">
              <a:solidFill>
                <a:schemeClr val="bg1"/>
              </a:solidFill>
              <a:latin typeface="Söhne"/>
            </a:endParaRPr>
          </a:p>
          <a:p>
            <a:pPr marL="285750" indent="-285750" algn="just">
              <a:buFont typeface="Arial" panose="020B0604020202020204" pitchFamily="34" charset="0"/>
              <a:buChar char="•"/>
            </a:pPr>
            <a:r>
              <a:rPr lang="en-ID" b="0" i="0" dirty="0">
                <a:solidFill>
                  <a:schemeClr val="bg1"/>
                </a:solidFill>
                <a:effectLst/>
                <a:latin typeface="Söhne"/>
              </a:rPr>
              <a:t>From the graph it shows that the highest sales peaks occur at 7-9 pm, 1-3 pm, and 7-8 am.</a:t>
            </a:r>
          </a:p>
          <a:p>
            <a:pPr marL="285750" indent="-285750" algn="just">
              <a:buFont typeface="Arial" panose="020B0604020202020204" pitchFamily="34" charset="0"/>
              <a:buChar char="•"/>
            </a:pPr>
            <a:endParaRPr lang="en-ID" dirty="0">
              <a:solidFill>
                <a:schemeClr val="bg1"/>
              </a:solidFill>
              <a:latin typeface="Söhne"/>
            </a:endParaRPr>
          </a:p>
          <a:p>
            <a:pPr marL="285750" indent="-285750" algn="just">
              <a:buFont typeface="Arial" panose="020B0604020202020204" pitchFamily="34" charset="0"/>
              <a:buChar char="•"/>
            </a:pPr>
            <a:endParaRPr lang="en-ID" b="0" i="0" dirty="0">
              <a:solidFill>
                <a:schemeClr val="bg1"/>
              </a:solidFill>
              <a:effectLst/>
              <a:latin typeface="Söhne"/>
            </a:endParaRPr>
          </a:p>
        </p:txBody>
      </p:sp>
    </p:spTree>
    <p:extLst>
      <p:ext uri="{BB962C8B-B14F-4D97-AF65-F5344CB8AC3E}">
        <p14:creationId xmlns:p14="http://schemas.microsoft.com/office/powerpoint/2010/main" val="356614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947443"/>
            <a:ext cx="7034538" cy="723121"/>
          </a:xfrm>
        </p:spPr>
        <p:txBody>
          <a:bodyPr>
            <a:normAutofit fontScale="90000"/>
          </a:bodyPr>
          <a:lstStyle/>
          <a:p>
            <a:r>
              <a:rPr lang="en-GB" sz="2400" b="1" dirty="0">
                <a:solidFill>
                  <a:schemeClr val="bg1"/>
                </a:solidFill>
              </a:rPr>
              <a:t>TREND SALES BY DAY AND TIME PERIOD </a:t>
            </a:r>
            <a:r>
              <a:rPr lang="en-ID" sz="2400" b="1" dirty="0">
                <a:solidFill>
                  <a:schemeClr val="bg1"/>
                </a:solidFill>
              </a:rPr>
              <a:t>- RECOMMENDATION</a:t>
            </a:r>
          </a:p>
        </p:txBody>
      </p:sp>
      <p:sp>
        <p:nvSpPr>
          <p:cNvPr id="2" name="TextBox 1">
            <a:extLst>
              <a:ext uri="{FF2B5EF4-FFF2-40B4-BE49-F238E27FC236}">
                <a16:creationId xmlns:a16="http://schemas.microsoft.com/office/drawing/2014/main" id="{9653A1C0-5E7A-8FF4-75D0-C892C62FAEAF}"/>
              </a:ext>
            </a:extLst>
          </p:cNvPr>
          <p:cNvSpPr txBox="1"/>
          <p:nvPr/>
        </p:nvSpPr>
        <p:spPr>
          <a:xfrm>
            <a:off x="1637251" y="2551837"/>
            <a:ext cx="8917497" cy="2031325"/>
          </a:xfrm>
          <a:prstGeom prst="rect">
            <a:avLst/>
          </a:prstGeom>
          <a:noFill/>
        </p:spPr>
        <p:txBody>
          <a:bodyPr wrap="square" rtlCol="0">
            <a:spAutoFit/>
          </a:bodyPr>
          <a:lstStyle/>
          <a:p>
            <a:pPr marL="285750" indent="-285750" algn="just">
              <a:buFont typeface="Arial" panose="020B0604020202020204" pitchFamily="34" charset="0"/>
              <a:buChar char="•"/>
            </a:pPr>
            <a:r>
              <a:rPr lang="en-ID" b="0" i="0" dirty="0">
                <a:solidFill>
                  <a:schemeClr val="bg1"/>
                </a:solidFill>
                <a:effectLst/>
                <a:latin typeface="Söhne"/>
              </a:rPr>
              <a:t>Plan marketing and production efforts to take advantage of peak periods of high demand.</a:t>
            </a:r>
          </a:p>
          <a:p>
            <a:pPr marL="285750" indent="-285750" algn="just">
              <a:buFont typeface="Arial" panose="020B0604020202020204" pitchFamily="34" charset="0"/>
              <a:buChar char="•"/>
            </a:pPr>
            <a:endParaRPr lang="en-ID" b="0" i="0" dirty="0">
              <a:solidFill>
                <a:schemeClr val="bg1"/>
              </a:solidFill>
              <a:effectLst/>
              <a:latin typeface="Söhne"/>
            </a:endParaRPr>
          </a:p>
          <a:p>
            <a:pPr marL="285750" indent="-285750" algn="just">
              <a:buFont typeface="Arial" panose="020B0604020202020204" pitchFamily="34" charset="0"/>
              <a:buChar char="•"/>
            </a:pPr>
            <a:r>
              <a:rPr lang="en-ID" b="0" i="0" dirty="0">
                <a:solidFill>
                  <a:schemeClr val="bg1"/>
                </a:solidFill>
                <a:effectLst/>
                <a:latin typeface="Söhne"/>
              </a:rPr>
              <a:t>Consider reducing production and marketing efforts during low demand periods to reduce costs.</a:t>
            </a:r>
          </a:p>
          <a:p>
            <a:pPr marL="285750" indent="-285750" algn="just">
              <a:buFont typeface="Arial" panose="020B0604020202020204" pitchFamily="34" charset="0"/>
              <a:buChar char="•"/>
            </a:pPr>
            <a:endParaRPr lang="en-ID" b="0" i="0" dirty="0">
              <a:solidFill>
                <a:schemeClr val="bg1"/>
              </a:solidFill>
              <a:effectLst/>
              <a:latin typeface="Söhne"/>
            </a:endParaRPr>
          </a:p>
          <a:p>
            <a:pPr marL="285750" indent="-285750" algn="just">
              <a:buFont typeface="Arial" panose="020B0604020202020204" pitchFamily="34" charset="0"/>
              <a:buChar char="•"/>
            </a:pPr>
            <a:r>
              <a:rPr lang="en-ID" b="0" i="0" dirty="0">
                <a:solidFill>
                  <a:schemeClr val="bg1"/>
                </a:solidFill>
                <a:effectLst/>
                <a:latin typeface="Söhne"/>
              </a:rPr>
              <a:t>Plan inventory management strategies to ensure adequate supply during peak periods.</a:t>
            </a:r>
            <a:endParaRPr lang="en-ID" dirty="0">
              <a:solidFill>
                <a:schemeClr val="bg1"/>
              </a:solidFill>
              <a:latin typeface="Söhne"/>
            </a:endParaRPr>
          </a:p>
          <a:p>
            <a:pPr marL="285750" indent="-285750" algn="just">
              <a:buFont typeface="Arial" panose="020B0604020202020204" pitchFamily="34" charset="0"/>
              <a:buChar char="•"/>
            </a:pPr>
            <a:endParaRPr lang="en-ID" b="0" i="0" dirty="0">
              <a:solidFill>
                <a:schemeClr val="bg1"/>
              </a:solidFill>
              <a:effectLst/>
              <a:latin typeface="Söhne"/>
            </a:endParaRPr>
          </a:p>
        </p:txBody>
      </p:sp>
    </p:spTree>
    <p:extLst>
      <p:ext uri="{BB962C8B-B14F-4D97-AF65-F5344CB8AC3E}">
        <p14:creationId xmlns:p14="http://schemas.microsoft.com/office/powerpoint/2010/main" val="97002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187372" y="1607066"/>
            <a:ext cx="2786899" cy="3643867"/>
          </a:xfrm>
        </p:spPr>
        <p:txBody>
          <a:bodyPr>
            <a:normAutofit/>
          </a:bodyPr>
          <a:lstStyle/>
          <a:p>
            <a:r>
              <a:rPr lang="en-GB" sz="2800" b="1" dirty="0">
                <a:solidFill>
                  <a:schemeClr val="bg1"/>
                </a:solidFill>
              </a:rPr>
              <a:t>DASHBOARD</a:t>
            </a:r>
            <a:endParaRPr lang="en-ID" sz="3200" b="1" dirty="0">
              <a:solidFill>
                <a:schemeClr val="bg1"/>
              </a:solidFill>
            </a:endParaRPr>
          </a:p>
        </p:txBody>
      </p:sp>
      <p:pic>
        <p:nvPicPr>
          <p:cNvPr id="6" name="Picture 5">
            <a:extLst>
              <a:ext uri="{FF2B5EF4-FFF2-40B4-BE49-F238E27FC236}">
                <a16:creationId xmlns:a16="http://schemas.microsoft.com/office/drawing/2014/main" id="{0F0E9B1E-0B6B-9324-0709-23FD599110BB}"/>
              </a:ext>
            </a:extLst>
          </p:cNvPr>
          <p:cNvPicPr>
            <a:picLocks noChangeAspect="1"/>
          </p:cNvPicPr>
          <p:nvPr/>
        </p:nvPicPr>
        <p:blipFill rotWithShape="1">
          <a:blip r:embed="rId2"/>
          <a:srcRect l="20510" t="16223" r="47653" b="10068"/>
          <a:stretch/>
        </p:blipFill>
        <p:spPr>
          <a:xfrm>
            <a:off x="6096000" y="385345"/>
            <a:ext cx="4970106" cy="6472655"/>
          </a:xfrm>
          <a:prstGeom prst="rect">
            <a:avLst/>
          </a:prstGeom>
        </p:spPr>
      </p:pic>
    </p:spTree>
    <p:extLst>
      <p:ext uri="{BB962C8B-B14F-4D97-AF65-F5344CB8AC3E}">
        <p14:creationId xmlns:p14="http://schemas.microsoft.com/office/powerpoint/2010/main" val="1818441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8945-93F3-74D3-B969-D885B816F09A}"/>
              </a:ext>
            </a:extLst>
          </p:cNvPr>
          <p:cNvSpPr>
            <a:spLocks noGrp="1"/>
          </p:cNvSpPr>
          <p:nvPr>
            <p:ph type="title"/>
          </p:nvPr>
        </p:nvSpPr>
        <p:spPr>
          <a:xfrm>
            <a:off x="1086643" y="685801"/>
            <a:ext cx="10018713" cy="1013604"/>
          </a:xfrm>
        </p:spPr>
        <p:txBody>
          <a:bodyPr/>
          <a:lstStyle/>
          <a:p>
            <a:r>
              <a:rPr lang="en-ID" b="1" dirty="0"/>
              <a:t>CONCLUSION</a:t>
            </a:r>
          </a:p>
        </p:txBody>
      </p:sp>
      <p:sp>
        <p:nvSpPr>
          <p:cNvPr id="3" name="Content Placeholder 2">
            <a:extLst>
              <a:ext uri="{FF2B5EF4-FFF2-40B4-BE49-F238E27FC236}">
                <a16:creationId xmlns:a16="http://schemas.microsoft.com/office/drawing/2014/main" id="{F85ADD7A-4DE8-6C52-A642-4E8368073F09}"/>
              </a:ext>
            </a:extLst>
          </p:cNvPr>
          <p:cNvSpPr>
            <a:spLocks noGrp="1"/>
          </p:cNvSpPr>
          <p:nvPr>
            <p:ph idx="1"/>
          </p:nvPr>
        </p:nvSpPr>
        <p:spPr>
          <a:xfrm>
            <a:off x="1484310" y="1192603"/>
            <a:ext cx="10018713" cy="4472794"/>
          </a:xfrm>
        </p:spPr>
        <p:txBody>
          <a:bodyPr>
            <a:normAutofit/>
          </a:bodyPr>
          <a:lstStyle/>
          <a:p>
            <a:pPr algn="just"/>
            <a:r>
              <a:rPr lang="en-ID" sz="1800" dirty="0">
                <a:latin typeface="Times New Roman" panose="02020603050405020304" pitchFamily="18" charset="0"/>
                <a:cs typeface="Times New Roman" panose="02020603050405020304" pitchFamily="18" charset="0"/>
              </a:rPr>
              <a:t>SKU 799 and 708 are performing the best in terms of sales, followed by the XL size option. </a:t>
            </a:r>
          </a:p>
          <a:p>
            <a:pPr algn="just"/>
            <a:r>
              <a:rPr lang="en-ID" sz="1800" dirty="0">
                <a:latin typeface="Times New Roman" panose="02020603050405020304" pitchFamily="18" charset="0"/>
                <a:cs typeface="Times New Roman" panose="02020603050405020304" pitchFamily="18" charset="0"/>
              </a:rPr>
              <a:t>The </a:t>
            </a:r>
            <a:r>
              <a:rPr lang="en-ID" sz="1800" dirty="0" err="1">
                <a:latin typeface="Times New Roman" panose="02020603050405020304" pitchFamily="18" charset="0"/>
                <a:cs typeface="Times New Roman" panose="02020603050405020304" pitchFamily="18" charset="0"/>
              </a:rPr>
              <a:t>color</a:t>
            </a:r>
            <a:r>
              <a:rPr lang="en-ID" sz="1800" dirty="0">
                <a:latin typeface="Times New Roman" panose="02020603050405020304" pitchFamily="18" charset="0"/>
                <a:cs typeface="Times New Roman" panose="02020603050405020304" pitchFamily="18" charset="0"/>
              </a:rPr>
              <a:t> dark blue is the most popular </a:t>
            </a:r>
            <a:r>
              <a:rPr lang="en-ID" sz="1800" dirty="0" err="1">
                <a:latin typeface="Times New Roman" panose="02020603050405020304" pitchFamily="18" charset="0"/>
                <a:cs typeface="Times New Roman" panose="02020603050405020304" pitchFamily="18" charset="0"/>
              </a:rPr>
              <a:t>color</a:t>
            </a:r>
            <a:r>
              <a:rPr lang="en-ID" sz="1800" dirty="0">
                <a:latin typeface="Times New Roman" panose="02020603050405020304" pitchFamily="18" charset="0"/>
                <a:cs typeface="Times New Roman" panose="02020603050405020304" pitchFamily="18" charset="0"/>
              </a:rPr>
              <a:t> among customers.</a:t>
            </a:r>
          </a:p>
          <a:p>
            <a:pPr algn="just"/>
            <a:r>
              <a:rPr lang="en-ID" sz="1800" dirty="0">
                <a:latin typeface="Times New Roman" panose="02020603050405020304" pitchFamily="18" charset="0"/>
                <a:cs typeface="Times New Roman" panose="02020603050405020304" pitchFamily="18" charset="0"/>
              </a:rPr>
              <a:t>While the graph shows positive growth and a consistent increase in sales every month. There are variations in trend sales by days/times which could be due to seasonal trends, however, the business is performing well overall.</a:t>
            </a:r>
          </a:p>
          <a:p>
            <a:pPr algn="just"/>
            <a:r>
              <a:rPr lang="en-ID" sz="1800" dirty="0">
                <a:latin typeface="Times New Roman" panose="02020603050405020304" pitchFamily="18" charset="0"/>
                <a:cs typeface="Times New Roman" panose="02020603050405020304" pitchFamily="18" charset="0"/>
              </a:rPr>
              <a:t>The company may want to promoting and investing in the marketing of the top-performing SKUs and </a:t>
            </a:r>
            <a:r>
              <a:rPr lang="en-ID" sz="1800" dirty="0" err="1">
                <a:latin typeface="Times New Roman" panose="02020603050405020304" pitchFamily="18" charset="0"/>
                <a:cs typeface="Times New Roman" panose="02020603050405020304" pitchFamily="18" charset="0"/>
              </a:rPr>
              <a:t>colors</a:t>
            </a:r>
            <a:r>
              <a:rPr lang="en-ID"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97344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8945-93F3-74D3-B969-D885B816F09A}"/>
              </a:ext>
            </a:extLst>
          </p:cNvPr>
          <p:cNvSpPr>
            <a:spLocks noGrp="1"/>
          </p:cNvSpPr>
          <p:nvPr>
            <p:ph type="title"/>
          </p:nvPr>
        </p:nvSpPr>
        <p:spPr>
          <a:xfrm>
            <a:off x="1086642" y="685801"/>
            <a:ext cx="10018713" cy="1013604"/>
          </a:xfrm>
        </p:spPr>
        <p:txBody>
          <a:bodyPr/>
          <a:lstStyle/>
          <a:p>
            <a:r>
              <a:rPr lang="en-GB" b="1" dirty="0"/>
              <a:t>A</a:t>
            </a:r>
            <a:r>
              <a:rPr lang="en-ID" b="1" dirty="0"/>
              <a:t>PPENDIX</a:t>
            </a:r>
          </a:p>
        </p:txBody>
      </p:sp>
      <p:pic>
        <p:nvPicPr>
          <p:cNvPr id="5" name="Content Placeholder 4">
            <a:extLst>
              <a:ext uri="{FF2B5EF4-FFF2-40B4-BE49-F238E27FC236}">
                <a16:creationId xmlns:a16="http://schemas.microsoft.com/office/drawing/2014/main" id="{41DB29D9-427F-9092-44F4-8AAD09FF2F61}"/>
              </a:ext>
            </a:extLst>
          </p:cNvPr>
          <p:cNvPicPr>
            <a:picLocks noGrp="1" noChangeAspect="1"/>
          </p:cNvPicPr>
          <p:nvPr>
            <p:ph idx="1"/>
          </p:nvPr>
        </p:nvPicPr>
        <p:blipFill rotWithShape="1">
          <a:blip r:embed="rId2"/>
          <a:srcRect l="206" t="29538" r="59923" b="8579"/>
          <a:stretch/>
        </p:blipFill>
        <p:spPr>
          <a:xfrm>
            <a:off x="3457662" y="1699405"/>
            <a:ext cx="5276675" cy="4606619"/>
          </a:xfrm>
        </p:spPr>
      </p:pic>
    </p:spTree>
    <p:extLst>
      <p:ext uri="{BB962C8B-B14F-4D97-AF65-F5344CB8AC3E}">
        <p14:creationId xmlns:p14="http://schemas.microsoft.com/office/powerpoint/2010/main" val="2650151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8945-93F3-74D3-B969-D885B816F09A}"/>
              </a:ext>
            </a:extLst>
          </p:cNvPr>
          <p:cNvSpPr>
            <a:spLocks noGrp="1"/>
          </p:cNvSpPr>
          <p:nvPr>
            <p:ph type="title"/>
          </p:nvPr>
        </p:nvSpPr>
        <p:spPr>
          <a:xfrm>
            <a:off x="1086642" y="685801"/>
            <a:ext cx="10018713" cy="1013604"/>
          </a:xfrm>
        </p:spPr>
        <p:txBody>
          <a:bodyPr/>
          <a:lstStyle/>
          <a:p>
            <a:r>
              <a:rPr lang="en-GB" b="1" dirty="0"/>
              <a:t>A</a:t>
            </a:r>
            <a:r>
              <a:rPr lang="en-ID" b="1" dirty="0"/>
              <a:t>PPENDIX</a:t>
            </a:r>
          </a:p>
        </p:txBody>
      </p:sp>
      <p:sp>
        <p:nvSpPr>
          <p:cNvPr id="4" name="Content Placeholder 3">
            <a:extLst>
              <a:ext uri="{FF2B5EF4-FFF2-40B4-BE49-F238E27FC236}">
                <a16:creationId xmlns:a16="http://schemas.microsoft.com/office/drawing/2014/main" id="{55622531-9877-372E-516E-C1E342797825}"/>
              </a:ext>
            </a:extLst>
          </p:cNvPr>
          <p:cNvSpPr>
            <a:spLocks noGrp="1"/>
          </p:cNvSpPr>
          <p:nvPr>
            <p:ph idx="1"/>
          </p:nvPr>
        </p:nvSpPr>
        <p:spPr>
          <a:xfrm>
            <a:off x="1484310" y="2667000"/>
            <a:ext cx="10018713" cy="1082880"/>
          </a:xfrm>
        </p:spPr>
        <p:txBody>
          <a:bodyPr/>
          <a:lstStyle/>
          <a:p>
            <a:pPr marL="0" indent="0">
              <a:buNone/>
            </a:pPr>
            <a:r>
              <a:rPr lang="en-GB" dirty="0">
                <a:latin typeface="Times New Roman" panose="02020603050405020304" pitchFamily="18" charset="0"/>
                <a:cs typeface="Times New Roman" panose="02020603050405020304" pitchFamily="18" charset="0"/>
              </a:rPr>
              <a:t>Link of dataset : https://www.kaggle.com/datasets/shilongzhuang/-women-clothing-ecommerce-sales-data</a:t>
            </a:r>
            <a:endParaRPr lang="en-I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45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8945-93F3-74D3-B969-D885B816F09A}"/>
              </a:ext>
            </a:extLst>
          </p:cNvPr>
          <p:cNvSpPr>
            <a:spLocks noGrp="1"/>
          </p:cNvSpPr>
          <p:nvPr>
            <p:ph type="title"/>
          </p:nvPr>
        </p:nvSpPr>
        <p:spPr>
          <a:xfrm>
            <a:off x="1086643" y="803247"/>
            <a:ext cx="10018713" cy="1013604"/>
          </a:xfrm>
        </p:spPr>
        <p:txBody>
          <a:bodyPr/>
          <a:lstStyle/>
          <a:p>
            <a:r>
              <a:rPr lang="en-ID" b="1" dirty="0"/>
              <a:t>EXECUTIVE SUMMARY</a:t>
            </a:r>
          </a:p>
        </p:txBody>
      </p:sp>
      <p:sp>
        <p:nvSpPr>
          <p:cNvPr id="3" name="Content Placeholder 2">
            <a:extLst>
              <a:ext uri="{FF2B5EF4-FFF2-40B4-BE49-F238E27FC236}">
                <a16:creationId xmlns:a16="http://schemas.microsoft.com/office/drawing/2014/main" id="{F85ADD7A-4DE8-6C52-A642-4E8368073F09}"/>
              </a:ext>
            </a:extLst>
          </p:cNvPr>
          <p:cNvSpPr>
            <a:spLocks noGrp="1"/>
          </p:cNvSpPr>
          <p:nvPr>
            <p:ph idx="1"/>
          </p:nvPr>
        </p:nvSpPr>
        <p:spPr>
          <a:xfrm>
            <a:off x="1086643" y="1192603"/>
            <a:ext cx="10018713" cy="4472794"/>
          </a:xfrm>
        </p:spPr>
        <p:txBody>
          <a:bodyPr>
            <a:normAutofit/>
          </a:bodyPr>
          <a:lstStyle/>
          <a:p>
            <a:pPr marL="0" indent="0" algn="just">
              <a:buNone/>
            </a:pPr>
            <a:r>
              <a:rPr lang="en-ID" sz="2000" dirty="0">
                <a:latin typeface="Times New Roman" panose="02020603050405020304" pitchFamily="18" charset="0"/>
                <a:cs typeface="Times New Roman" panose="02020603050405020304" pitchFamily="18" charset="0"/>
              </a:rPr>
              <a:t>The Women's E-Commerce Clothing market is a rapidly growing sector within the e-commerce industry, driven by the increasing demand for convenient and accessible online shopping experiences. This report provides a comprehensive analysis of the one of the women's e-commerce clothing market, including trend sales, growth rate, and demand product. Our findings indicate that SKUs 799 and </a:t>
            </a:r>
            <a:r>
              <a:rPr lang="en-ID" sz="2000" dirty="0" err="1">
                <a:latin typeface="Times New Roman" panose="02020603050405020304" pitchFamily="18" charset="0"/>
                <a:cs typeface="Times New Roman" panose="02020603050405020304" pitchFamily="18" charset="0"/>
              </a:rPr>
              <a:t>color</a:t>
            </a:r>
            <a:r>
              <a:rPr lang="en-ID" sz="2000" dirty="0">
                <a:latin typeface="Times New Roman" panose="02020603050405020304" pitchFamily="18" charset="0"/>
                <a:cs typeface="Times New Roman" panose="02020603050405020304" pitchFamily="18" charset="0"/>
              </a:rPr>
              <a:t> dark blue have the highest sales and </a:t>
            </a:r>
            <a:r>
              <a:rPr lang="en-GB" sz="2000" dirty="0">
                <a:latin typeface="Times New Roman" panose="02020603050405020304" pitchFamily="18" charset="0"/>
                <a:cs typeface="Times New Roman" panose="02020603050405020304" pitchFamily="18" charset="0"/>
              </a:rPr>
              <a:t>overall sales have consistent increased compared to previous month. </a:t>
            </a:r>
            <a:r>
              <a:rPr lang="en-ID" sz="2000" dirty="0">
                <a:latin typeface="Times New Roman" panose="02020603050405020304" pitchFamily="18" charset="0"/>
                <a:cs typeface="Times New Roman" panose="02020603050405020304" pitchFamily="18" charset="0"/>
              </a:rPr>
              <a:t>The report concludes with recommendations for data-driven strategies to increase customer acquisition and retention.</a:t>
            </a:r>
            <a:r>
              <a:rPr lang="en-GB"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1767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8945-93F3-74D3-B969-D885B816F09A}"/>
              </a:ext>
            </a:extLst>
          </p:cNvPr>
          <p:cNvSpPr>
            <a:spLocks noGrp="1"/>
          </p:cNvSpPr>
          <p:nvPr>
            <p:ph type="title"/>
          </p:nvPr>
        </p:nvSpPr>
        <p:spPr>
          <a:xfrm>
            <a:off x="1086643" y="794858"/>
            <a:ext cx="10018713" cy="1013604"/>
          </a:xfrm>
        </p:spPr>
        <p:txBody>
          <a:bodyPr/>
          <a:lstStyle/>
          <a:p>
            <a:r>
              <a:rPr lang="en-ID" b="1" dirty="0"/>
              <a:t>INTRODUCTION</a:t>
            </a:r>
          </a:p>
        </p:txBody>
      </p:sp>
      <p:sp>
        <p:nvSpPr>
          <p:cNvPr id="3" name="Content Placeholder 2">
            <a:extLst>
              <a:ext uri="{FF2B5EF4-FFF2-40B4-BE49-F238E27FC236}">
                <a16:creationId xmlns:a16="http://schemas.microsoft.com/office/drawing/2014/main" id="{F85ADD7A-4DE8-6C52-A642-4E8368073F09}"/>
              </a:ext>
            </a:extLst>
          </p:cNvPr>
          <p:cNvSpPr>
            <a:spLocks noGrp="1"/>
          </p:cNvSpPr>
          <p:nvPr>
            <p:ph idx="1"/>
          </p:nvPr>
        </p:nvSpPr>
        <p:spPr>
          <a:xfrm>
            <a:off x="1086643" y="1385453"/>
            <a:ext cx="10018713" cy="4472794"/>
          </a:xfrm>
        </p:spPr>
        <p:txBody>
          <a:bodyPr>
            <a:normAutofit/>
          </a:bodyPr>
          <a:lstStyle/>
          <a:p>
            <a:pPr marL="0" indent="0" algn="just">
              <a:buNone/>
            </a:pPr>
            <a:r>
              <a:rPr lang="en-ID" sz="2000" dirty="0">
                <a:latin typeface="Times New Roman" panose="02020603050405020304" pitchFamily="18" charset="0"/>
                <a:cs typeface="Times New Roman" panose="02020603050405020304" pitchFamily="18" charset="0"/>
              </a:rPr>
              <a:t>The women's e-commerce clothing market is a rapidly growing segment within the broader e-commerce industry. With increasing internet penetration and the convenience of online shopping, more and more women are turning to the web to purchase their clothing and fashion items. The women's clothing market offers a significant opportunity for businesses to reach a large and growing customer base, as women of all ages and backgrounds seek the latest fashion trends and styles. This report provides a comprehensive overview of the one of the women's e-commerce clothing market, including market size, and growth rate. Through an analysis of market trends and consumer demand, this report aims to help businesses understand the opportunities and challenges of the women's e-commerce clothing market and make informed decisions about how to effectively target and serve this important customer segment.</a:t>
            </a:r>
          </a:p>
        </p:txBody>
      </p:sp>
    </p:spTree>
    <p:extLst>
      <p:ext uri="{BB962C8B-B14F-4D97-AF65-F5344CB8AC3E}">
        <p14:creationId xmlns:p14="http://schemas.microsoft.com/office/powerpoint/2010/main" val="407271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8945-93F3-74D3-B969-D885B816F09A}"/>
              </a:ext>
            </a:extLst>
          </p:cNvPr>
          <p:cNvSpPr>
            <a:spLocks noGrp="1"/>
          </p:cNvSpPr>
          <p:nvPr>
            <p:ph type="title"/>
          </p:nvPr>
        </p:nvSpPr>
        <p:spPr>
          <a:xfrm>
            <a:off x="1484311" y="685801"/>
            <a:ext cx="10018713" cy="1013604"/>
          </a:xfrm>
        </p:spPr>
        <p:txBody>
          <a:bodyPr/>
          <a:lstStyle/>
          <a:p>
            <a:r>
              <a:rPr lang="en-GB" b="1" dirty="0"/>
              <a:t>D</a:t>
            </a:r>
            <a:r>
              <a:rPr lang="en-ID" b="1" dirty="0"/>
              <a:t>EFINING PROBLEMS</a:t>
            </a:r>
          </a:p>
        </p:txBody>
      </p:sp>
      <p:sp>
        <p:nvSpPr>
          <p:cNvPr id="3" name="Content Placeholder 2">
            <a:extLst>
              <a:ext uri="{FF2B5EF4-FFF2-40B4-BE49-F238E27FC236}">
                <a16:creationId xmlns:a16="http://schemas.microsoft.com/office/drawing/2014/main" id="{F85ADD7A-4DE8-6C52-A642-4E8368073F09}"/>
              </a:ext>
            </a:extLst>
          </p:cNvPr>
          <p:cNvSpPr>
            <a:spLocks noGrp="1"/>
          </p:cNvSpPr>
          <p:nvPr>
            <p:ph idx="1"/>
          </p:nvPr>
        </p:nvSpPr>
        <p:spPr>
          <a:xfrm>
            <a:off x="1484310" y="1699405"/>
            <a:ext cx="10018713" cy="2337757"/>
          </a:xfrm>
        </p:spPr>
        <p:txBody>
          <a:bodyPr>
            <a:normAutofit/>
          </a:bodyPr>
          <a:lstStyle/>
          <a:p>
            <a:pPr algn="just" fontAlgn="base">
              <a:buFont typeface="+mj-lt"/>
              <a:buAutoNum type="arabicPeriod"/>
            </a:pPr>
            <a:r>
              <a:rPr lang="en-ID" sz="2000" b="0" i="0" dirty="0">
                <a:solidFill>
                  <a:srgbClr val="3C4043"/>
                </a:solidFill>
                <a:effectLst/>
                <a:latin typeface="Times New Roman" panose="02020603050405020304" pitchFamily="18" charset="0"/>
                <a:cs typeface="Times New Roman" panose="02020603050405020304" pitchFamily="18" charset="0"/>
              </a:rPr>
              <a:t>What are the best and worst-selling SKU items? by </a:t>
            </a:r>
            <a:r>
              <a:rPr lang="en-ID" sz="2000" b="0" i="0" dirty="0" err="1">
                <a:solidFill>
                  <a:srgbClr val="3C4043"/>
                </a:solidFill>
                <a:effectLst/>
                <a:latin typeface="Times New Roman" panose="02020603050405020304" pitchFamily="18" charset="0"/>
                <a:cs typeface="Times New Roman" panose="02020603050405020304" pitchFamily="18" charset="0"/>
              </a:rPr>
              <a:t>color</a:t>
            </a:r>
            <a:r>
              <a:rPr lang="en-ID" sz="2000" b="0" i="0" dirty="0">
                <a:solidFill>
                  <a:srgbClr val="3C4043"/>
                </a:solidFill>
                <a:effectLst/>
                <a:latin typeface="Times New Roman" panose="02020603050405020304" pitchFamily="18" charset="0"/>
                <a:cs typeface="Times New Roman" panose="02020603050405020304" pitchFamily="18" charset="0"/>
              </a:rPr>
              <a:t>? by size?</a:t>
            </a:r>
          </a:p>
          <a:p>
            <a:pPr algn="just" fontAlgn="base">
              <a:buFont typeface="+mj-lt"/>
              <a:buAutoNum type="arabicPeriod"/>
            </a:pPr>
            <a:r>
              <a:rPr lang="en-ID" sz="2000" b="0" i="0" dirty="0">
                <a:solidFill>
                  <a:srgbClr val="3C4043"/>
                </a:solidFill>
                <a:effectLst/>
                <a:latin typeface="Times New Roman" panose="02020603050405020304" pitchFamily="18" charset="0"/>
                <a:cs typeface="Times New Roman" panose="02020603050405020304" pitchFamily="18" charset="0"/>
              </a:rPr>
              <a:t>What are the peak days or time periods with the highest sales? Do sales follow a trend or a seasonality?</a:t>
            </a:r>
          </a:p>
          <a:p>
            <a:pPr marL="0" indent="0" algn="just" fontAlgn="base">
              <a:buNone/>
            </a:pPr>
            <a:endParaRPr lang="en-ID" sz="20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97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8945-93F3-74D3-B969-D885B816F09A}"/>
              </a:ext>
            </a:extLst>
          </p:cNvPr>
          <p:cNvSpPr>
            <a:spLocks noGrp="1"/>
          </p:cNvSpPr>
          <p:nvPr>
            <p:ph type="title"/>
          </p:nvPr>
        </p:nvSpPr>
        <p:spPr>
          <a:xfrm>
            <a:off x="1484311" y="685801"/>
            <a:ext cx="10018713" cy="1013604"/>
          </a:xfrm>
        </p:spPr>
        <p:txBody>
          <a:bodyPr/>
          <a:lstStyle/>
          <a:p>
            <a:r>
              <a:rPr lang="en-ID" b="1" dirty="0"/>
              <a:t>METHODOLOGY</a:t>
            </a:r>
          </a:p>
        </p:txBody>
      </p:sp>
      <p:sp>
        <p:nvSpPr>
          <p:cNvPr id="3" name="Content Placeholder 2">
            <a:extLst>
              <a:ext uri="{FF2B5EF4-FFF2-40B4-BE49-F238E27FC236}">
                <a16:creationId xmlns:a16="http://schemas.microsoft.com/office/drawing/2014/main" id="{F85ADD7A-4DE8-6C52-A642-4E8368073F09}"/>
              </a:ext>
            </a:extLst>
          </p:cNvPr>
          <p:cNvSpPr>
            <a:spLocks noGrp="1"/>
          </p:cNvSpPr>
          <p:nvPr>
            <p:ph idx="1"/>
          </p:nvPr>
        </p:nvSpPr>
        <p:spPr>
          <a:xfrm>
            <a:off x="1484310" y="1699405"/>
            <a:ext cx="10018713" cy="4472794"/>
          </a:xfrm>
        </p:spPr>
        <p:txBody>
          <a:bodyPr>
            <a:normAutofit/>
          </a:bodyPr>
          <a:lstStyle/>
          <a:p>
            <a:pPr marL="0" indent="0" algn="just">
              <a:buNone/>
            </a:pPr>
            <a:r>
              <a:rPr lang="en-ID" sz="2000" b="0" i="0" dirty="0">
                <a:effectLst/>
                <a:latin typeface="Times New Roman" panose="02020603050405020304" pitchFamily="18" charset="0"/>
                <a:cs typeface="Times New Roman" panose="02020603050405020304" pitchFamily="18" charset="0"/>
              </a:rPr>
              <a:t>The data for this report was obtained from the </a:t>
            </a:r>
            <a:r>
              <a:rPr lang="en-ID" sz="2000" b="0" i="0" dirty="0" err="1">
                <a:effectLst/>
                <a:latin typeface="Times New Roman" panose="02020603050405020304" pitchFamily="18" charset="0"/>
                <a:cs typeface="Times New Roman" panose="02020603050405020304" pitchFamily="18" charset="0"/>
              </a:rPr>
              <a:t>kaggle</a:t>
            </a:r>
            <a:r>
              <a:rPr lang="en-ID" sz="2000" b="0" i="0" dirty="0">
                <a:effectLst/>
                <a:latin typeface="Times New Roman" panose="02020603050405020304" pitchFamily="18" charset="0"/>
                <a:cs typeface="Times New Roman" panose="02020603050405020304" pitchFamily="18" charset="0"/>
              </a:rPr>
              <a:t>. The following steps were taken to </a:t>
            </a:r>
            <a:r>
              <a:rPr lang="en-ID" sz="2000" b="0" i="0" dirty="0" err="1">
                <a:effectLst/>
                <a:latin typeface="Times New Roman" panose="02020603050405020304" pitchFamily="18" charset="0"/>
                <a:cs typeface="Times New Roman" panose="02020603050405020304" pitchFamily="18" charset="0"/>
              </a:rPr>
              <a:t>analize</a:t>
            </a:r>
            <a:r>
              <a:rPr lang="en-ID" sz="2000" b="0" i="0" dirty="0">
                <a:effectLst/>
                <a:latin typeface="Times New Roman" panose="02020603050405020304" pitchFamily="18" charset="0"/>
                <a:cs typeface="Times New Roman" panose="02020603050405020304" pitchFamily="18" charset="0"/>
              </a:rPr>
              <a:t> the data:</a:t>
            </a:r>
          </a:p>
          <a:p>
            <a:pPr algn="just"/>
            <a:r>
              <a:rPr lang="en-ID" sz="1400" b="0" i="0" dirty="0">
                <a:effectLst/>
                <a:latin typeface="Times New Roman" panose="02020603050405020304" pitchFamily="18" charset="0"/>
                <a:cs typeface="Times New Roman" panose="02020603050405020304" pitchFamily="18" charset="0"/>
              </a:rPr>
              <a:t>Data Collection: Sales data for the past year (June to December 2022) was downloaded from the </a:t>
            </a:r>
            <a:r>
              <a:rPr lang="en-ID" sz="1400" b="0" i="0" dirty="0" err="1">
                <a:effectLst/>
                <a:latin typeface="Times New Roman" panose="02020603050405020304" pitchFamily="18" charset="0"/>
                <a:cs typeface="Times New Roman" panose="02020603050405020304" pitchFamily="18" charset="0"/>
              </a:rPr>
              <a:t>kaggle</a:t>
            </a:r>
            <a:r>
              <a:rPr lang="en-ID" sz="1400" b="0" i="0" dirty="0">
                <a:effectLst/>
                <a:latin typeface="Times New Roman" panose="02020603050405020304" pitchFamily="18" charset="0"/>
                <a:cs typeface="Times New Roman" panose="02020603050405020304" pitchFamily="18" charset="0"/>
              </a:rPr>
              <a:t> as a csv file.</a:t>
            </a:r>
          </a:p>
          <a:p>
            <a:pPr algn="just"/>
            <a:r>
              <a:rPr lang="en-ID" sz="1400" b="0" i="0" dirty="0">
                <a:effectLst/>
                <a:latin typeface="Times New Roman" panose="02020603050405020304" pitchFamily="18" charset="0"/>
                <a:cs typeface="Times New Roman" panose="02020603050405020304" pitchFamily="18" charset="0"/>
              </a:rPr>
              <a:t>Data Cleaning: The data was thoroughly checked for missing values, duplicates, and inconsistencies. Any discrepancies were corrected to ensure accurate analysis.</a:t>
            </a:r>
          </a:p>
          <a:p>
            <a:pPr algn="just"/>
            <a:r>
              <a:rPr lang="en-ID" sz="1400" b="0" i="0" dirty="0">
                <a:effectLst/>
                <a:latin typeface="Times New Roman" panose="02020603050405020304" pitchFamily="18" charset="0"/>
                <a:cs typeface="Times New Roman" panose="02020603050405020304" pitchFamily="18" charset="0"/>
              </a:rPr>
              <a:t>Data Exploration: Descriptive statistics were used to understand the general characteristics of the data. Graphs and charts were used to visually represent the data and identify trends and patterns.</a:t>
            </a:r>
          </a:p>
          <a:p>
            <a:pPr algn="just"/>
            <a:r>
              <a:rPr lang="en-ID" sz="1400" b="0" i="0" dirty="0">
                <a:effectLst/>
                <a:latin typeface="Times New Roman" panose="02020603050405020304" pitchFamily="18" charset="0"/>
                <a:cs typeface="Times New Roman" panose="02020603050405020304" pitchFamily="18" charset="0"/>
              </a:rPr>
              <a:t>Data Analysis: The data was </a:t>
            </a:r>
            <a:r>
              <a:rPr lang="en-ID" sz="1400" b="0" i="0" dirty="0" err="1">
                <a:effectLst/>
                <a:latin typeface="Times New Roman" panose="02020603050405020304" pitchFamily="18" charset="0"/>
                <a:cs typeface="Times New Roman" panose="02020603050405020304" pitchFamily="18" charset="0"/>
              </a:rPr>
              <a:t>analized</a:t>
            </a:r>
            <a:r>
              <a:rPr lang="en-ID" sz="1400" b="0" i="0" dirty="0">
                <a:effectLst/>
                <a:latin typeface="Times New Roman" panose="02020603050405020304" pitchFamily="18" charset="0"/>
                <a:cs typeface="Times New Roman" panose="02020603050405020304" pitchFamily="18" charset="0"/>
              </a:rPr>
              <a:t> to determine the overall sales performance. Growth rates were calculated and compared to the previous month.</a:t>
            </a:r>
          </a:p>
          <a:p>
            <a:pPr algn="just"/>
            <a:r>
              <a:rPr lang="en-ID" sz="1400" b="0" i="0" dirty="0">
                <a:effectLst/>
                <a:latin typeface="Times New Roman" panose="02020603050405020304" pitchFamily="18" charset="0"/>
                <a:cs typeface="Times New Roman" panose="02020603050405020304" pitchFamily="18" charset="0"/>
              </a:rPr>
              <a:t>Recommendations: Based on the findings from the data analysis, recommendations were made to maximize sales growth and improve the company's performance.</a:t>
            </a:r>
          </a:p>
          <a:p>
            <a:pPr marL="0" indent="0" algn="just">
              <a:buNone/>
            </a:pPr>
            <a:r>
              <a:rPr lang="en-ID" sz="2000" b="0" i="0" dirty="0">
                <a:effectLst/>
                <a:latin typeface="Times New Roman" panose="02020603050405020304" pitchFamily="18" charset="0"/>
                <a:cs typeface="Times New Roman" panose="02020603050405020304" pitchFamily="18" charset="0"/>
              </a:rPr>
              <a:t>The data and analysis in this report are based on the information available at the time of writing. Further analysis and refinement may be required in the future as new data becomes available.</a:t>
            </a:r>
          </a:p>
        </p:txBody>
      </p:sp>
    </p:spTree>
    <p:extLst>
      <p:ext uri="{BB962C8B-B14F-4D97-AF65-F5344CB8AC3E}">
        <p14:creationId xmlns:p14="http://schemas.microsoft.com/office/powerpoint/2010/main" val="122329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8945-93F3-74D3-B969-D885B816F09A}"/>
              </a:ext>
            </a:extLst>
          </p:cNvPr>
          <p:cNvSpPr>
            <a:spLocks noGrp="1"/>
          </p:cNvSpPr>
          <p:nvPr>
            <p:ph type="title"/>
          </p:nvPr>
        </p:nvSpPr>
        <p:spPr>
          <a:xfrm>
            <a:off x="1484311" y="685801"/>
            <a:ext cx="10018713" cy="1013604"/>
          </a:xfrm>
        </p:spPr>
        <p:txBody>
          <a:bodyPr/>
          <a:lstStyle/>
          <a:p>
            <a:r>
              <a:rPr lang="en-ID" b="1" dirty="0"/>
              <a:t>RESULTS</a:t>
            </a:r>
          </a:p>
        </p:txBody>
      </p:sp>
      <p:sp>
        <p:nvSpPr>
          <p:cNvPr id="3" name="Content Placeholder 2">
            <a:extLst>
              <a:ext uri="{FF2B5EF4-FFF2-40B4-BE49-F238E27FC236}">
                <a16:creationId xmlns:a16="http://schemas.microsoft.com/office/drawing/2014/main" id="{F85ADD7A-4DE8-6C52-A642-4E8368073F09}"/>
              </a:ext>
            </a:extLst>
          </p:cNvPr>
          <p:cNvSpPr>
            <a:spLocks noGrp="1"/>
          </p:cNvSpPr>
          <p:nvPr>
            <p:ph idx="1"/>
          </p:nvPr>
        </p:nvSpPr>
        <p:spPr>
          <a:xfrm>
            <a:off x="1484310" y="1699405"/>
            <a:ext cx="10018713" cy="4472794"/>
          </a:xfrm>
        </p:spPr>
        <p:txBody>
          <a:bodyPr/>
          <a:lstStyle/>
          <a:p>
            <a:r>
              <a:rPr lang="en-GB" dirty="0">
                <a:latin typeface="Times New Roman" panose="02020603050405020304" pitchFamily="18" charset="0"/>
                <a:cs typeface="Times New Roman" panose="02020603050405020304" pitchFamily="18" charset="0"/>
              </a:rPr>
              <a:t>The highest performing SKUs is 799 and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is dark blue.</a:t>
            </a:r>
          </a:p>
          <a:p>
            <a:r>
              <a:rPr lang="en-GB" dirty="0">
                <a:latin typeface="Times New Roman" panose="02020603050405020304" pitchFamily="18" charset="0"/>
                <a:cs typeface="Times New Roman" panose="02020603050405020304" pitchFamily="18" charset="0"/>
              </a:rPr>
              <a:t>Overall sales have increased compared to previous month</a:t>
            </a:r>
          </a:p>
          <a:p>
            <a:r>
              <a:rPr lang="en-GB" dirty="0">
                <a:latin typeface="Times New Roman" panose="02020603050405020304" pitchFamily="18" charset="0"/>
                <a:cs typeface="Times New Roman" panose="02020603050405020304" pitchFamily="18" charset="0"/>
              </a:rPr>
              <a:t>The highest sales growth rate occurred in August 33,02% and the highest revenue occurred in September with total 46k</a:t>
            </a:r>
          </a:p>
          <a:p>
            <a:r>
              <a:rPr lang="en-GB" dirty="0">
                <a:latin typeface="Times New Roman" panose="02020603050405020304" pitchFamily="18" charset="0"/>
                <a:cs typeface="Times New Roman" panose="02020603050405020304" pitchFamily="18" charset="0"/>
              </a:rPr>
              <a:t>The graph of sales by days/times shows seasonal trends.</a:t>
            </a:r>
          </a:p>
          <a:p>
            <a:endParaRPr lang="en-GB" dirty="0"/>
          </a:p>
          <a:p>
            <a:endParaRPr lang="en-GB" dirty="0"/>
          </a:p>
          <a:p>
            <a:endParaRPr lang="en-ID" dirty="0"/>
          </a:p>
        </p:txBody>
      </p:sp>
    </p:spTree>
    <p:extLst>
      <p:ext uri="{BB962C8B-B14F-4D97-AF65-F5344CB8AC3E}">
        <p14:creationId xmlns:p14="http://schemas.microsoft.com/office/powerpoint/2010/main" val="1451085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D91C0FA5-AF6C-8A54-603D-AEA0B04ADA78}"/>
              </a:ext>
            </a:extLst>
          </p:cNvPr>
          <p:cNvPicPr>
            <a:picLocks noGrp="1" noChangeAspect="1"/>
          </p:cNvPicPr>
          <p:nvPr>
            <p:ph idx="1"/>
          </p:nvPr>
        </p:nvPicPr>
        <p:blipFill rotWithShape="1">
          <a:blip r:embed="rId2"/>
          <a:srcRect l="8485" t="14982" r="35571" b="11082"/>
          <a:stretch/>
        </p:blipFill>
        <p:spPr>
          <a:xfrm>
            <a:off x="6096000" y="1133669"/>
            <a:ext cx="5551715" cy="5122505"/>
          </a:xfrm>
        </p:spPr>
      </p:pic>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410548"/>
            <a:ext cx="7034538" cy="723121"/>
          </a:xfrm>
        </p:spPr>
        <p:txBody>
          <a:bodyPr>
            <a:normAutofit/>
          </a:bodyPr>
          <a:lstStyle/>
          <a:p>
            <a:r>
              <a:rPr lang="en-ID" sz="2400" b="1" dirty="0">
                <a:solidFill>
                  <a:schemeClr val="bg1"/>
                </a:solidFill>
              </a:rPr>
              <a:t>SALES PERFORMANCE BY SKU ITEMS - FINDINGS</a:t>
            </a:r>
          </a:p>
        </p:txBody>
      </p:sp>
      <p:sp>
        <p:nvSpPr>
          <p:cNvPr id="3" name="TextBox 2">
            <a:extLst>
              <a:ext uri="{FF2B5EF4-FFF2-40B4-BE49-F238E27FC236}">
                <a16:creationId xmlns:a16="http://schemas.microsoft.com/office/drawing/2014/main" id="{3C469C99-3A7E-E44C-9668-2782BCB3FD97}"/>
              </a:ext>
            </a:extLst>
          </p:cNvPr>
          <p:cNvSpPr txBox="1"/>
          <p:nvPr/>
        </p:nvSpPr>
        <p:spPr>
          <a:xfrm>
            <a:off x="1388852" y="1966822"/>
            <a:ext cx="4563373" cy="1077218"/>
          </a:xfrm>
          <a:prstGeom prst="rect">
            <a:avLst/>
          </a:prstGeom>
          <a:noFill/>
        </p:spPr>
        <p:txBody>
          <a:bodyPr wrap="square" rtlCol="0">
            <a:spAutoFit/>
          </a:bodyPr>
          <a:lstStyle/>
          <a:p>
            <a:pPr algn="just"/>
            <a:r>
              <a:rPr lang="en-ID" sz="1600" b="0" i="0" dirty="0">
                <a:solidFill>
                  <a:schemeClr val="bg1"/>
                </a:solidFill>
                <a:effectLst/>
                <a:latin typeface="Söhne"/>
              </a:rPr>
              <a:t>Best SKU item(s):</a:t>
            </a:r>
          </a:p>
          <a:p>
            <a:pPr algn="just">
              <a:buFont typeface="Arial" panose="020B0604020202020204" pitchFamily="34" charset="0"/>
              <a:buChar char="•"/>
            </a:pPr>
            <a:r>
              <a:rPr lang="en-ID" sz="1600" b="0" i="0" dirty="0">
                <a:solidFill>
                  <a:schemeClr val="bg1"/>
                </a:solidFill>
                <a:effectLst/>
                <a:latin typeface="Söhne"/>
              </a:rPr>
              <a:t> SKU 799, 708: The bar for SKU 799 is the longest on the chart followed by SKU 708, indicating that it has the highest sales among all the SKUs.</a:t>
            </a:r>
          </a:p>
        </p:txBody>
      </p:sp>
      <p:sp>
        <p:nvSpPr>
          <p:cNvPr id="4" name="TextBox 3">
            <a:extLst>
              <a:ext uri="{FF2B5EF4-FFF2-40B4-BE49-F238E27FC236}">
                <a16:creationId xmlns:a16="http://schemas.microsoft.com/office/drawing/2014/main" id="{7097A5F9-6750-F790-21A7-A7111209E492}"/>
              </a:ext>
            </a:extLst>
          </p:cNvPr>
          <p:cNvSpPr txBox="1"/>
          <p:nvPr/>
        </p:nvSpPr>
        <p:spPr>
          <a:xfrm>
            <a:off x="1388853" y="3275161"/>
            <a:ext cx="4563373" cy="1077218"/>
          </a:xfrm>
          <a:prstGeom prst="rect">
            <a:avLst/>
          </a:prstGeom>
          <a:noFill/>
        </p:spPr>
        <p:txBody>
          <a:bodyPr wrap="square" rtlCol="0">
            <a:spAutoFit/>
          </a:bodyPr>
          <a:lstStyle/>
          <a:p>
            <a:pPr algn="just"/>
            <a:r>
              <a:rPr lang="en-ID" sz="1600" b="0" i="0" dirty="0">
                <a:solidFill>
                  <a:schemeClr val="bg1"/>
                </a:solidFill>
                <a:effectLst/>
                <a:latin typeface="Söhne"/>
              </a:rPr>
              <a:t>Worst SKU item(s):</a:t>
            </a:r>
          </a:p>
          <a:p>
            <a:pPr algn="just">
              <a:buFont typeface="Arial" panose="020B0604020202020204" pitchFamily="34" charset="0"/>
              <a:buChar char="•"/>
            </a:pPr>
            <a:r>
              <a:rPr lang="en-ID" sz="1600" b="0" i="0" dirty="0">
                <a:solidFill>
                  <a:schemeClr val="bg1"/>
                </a:solidFill>
                <a:effectLst/>
                <a:latin typeface="Söhne"/>
              </a:rPr>
              <a:t> SKU 29, 439, 628: The bar for SKU 29, 439, 628 is the lowest on the chart, indicating that it is performing poorly in terms of sales.</a:t>
            </a:r>
          </a:p>
        </p:txBody>
      </p:sp>
    </p:spTree>
    <p:extLst>
      <p:ext uri="{BB962C8B-B14F-4D97-AF65-F5344CB8AC3E}">
        <p14:creationId xmlns:p14="http://schemas.microsoft.com/office/powerpoint/2010/main" val="676825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3047"/>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89864D9-340C-753A-AB56-7F5B4AA61202}"/>
              </a:ext>
            </a:extLst>
          </p:cNvPr>
          <p:cNvSpPr>
            <a:spLocks noGrp="1"/>
          </p:cNvSpPr>
          <p:nvPr>
            <p:ph type="title"/>
          </p:nvPr>
        </p:nvSpPr>
        <p:spPr>
          <a:xfrm>
            <a:off x="2578731" y="410548"/>
            <a:ext cx="7034538" cy="723121"/>
          </a:xfrm>
        </p:spPr>
        <p:txBody>
          <a:bodyPr>
            <a:normAutofit/>
          </a:bodyPr>
          <a:lstStyle/>
          <a:p>
            <a:r>
              <a:rPr lang="en-ID" sz="2400" b="1" dirty="0">
                <a:solidFill>
                  <a:schemeClr val="bg1"/>
                </a:solidFill>
              </a:rPr>
              <a:t>BEST SALES BY SKU ITEMS - RECOMMENDATION</a:t>
            </a:r>
          </a:p>
        </p:txBody>
      </p:sp>
      <p:sp>
        <p:nvSpPr>
          <p:cNvPr id="3" name="TextBox 2">
            <a:extLst>
              <a:ext uri="{FF2B5EF4-FFF2-40B4-BE49-F238E27FC236}">
                <a16:creationId xmlns:a16="http://schemas.microsoft.com/office/drawing/2014/main" id="{3C469C99-3A7E-E44C-9668-2782BCB3FD97}"/>
              </a:ext>
            </a:extLst>
          </p:cNvPr>
          <p:cNvSpPr txBox="1"/>
          <p:nvPr/>
        </p:nvSpPr>
        <p:spPr>
          <a:xfrm>
            <a:off x="1414733" y="1242203"/>
            <a:ext cx="9514936" cy="4031873"/>
          </a:xfrm>
          <a:prstGeom prst="rect">
            <a:avLst/>
          </a:prstGeom>
          <a:noFill/>
        </p:spPr>
        <p:txBody>
          <a:bodyPr wrap="square" rtlCol="0">
            <a:spAutoFit/>
          </a:bodyPr>
          <a:lstStyle/>
          <a:p>
            <a:pPr algn="just"/>
            <a:r>
              <a:rPr lang="en-ID" sz="1600" b="0" i="0" dirty="0">
                <a:solidFill>
                  <a:schemeClr val="bg1"/>
                </a:solidFill>
                <a:effectLst/>
                <a:latin typeface="Söhne"/>
              </a:rPr>
              <a:t>Based on the finding that the bar for SKU 799 and 708 is the longest on the chart, indicating high sales performance, the following recommendations can be made:</a:t>
            </a:r>
          </a:p>
          <a:p>
            <a:pPr algn="just"/>
            <a:endParaRPr lang="en-ID" sz="1600" b="0" i="0" dirty="0">
              <a:solidFill>
                <a:schemeClr val="bg1"/>
              </a:solidFill>
              <a:effectLst/>
              <a:latin typeface="Söhne"/>
            </a:endParaRPr>
          </a:p>
          <a:p>
            <a:pPr marL="285750" indent="-285750" algn="just">
              <a:buFont typeface="Arial" panose="020B0604020202020204" pitchFamily="34" charset="0"/>
              <a:buChar char="•"/>
            </a:pPr>
            <a:r>
              <a:rPr lang="en-ID" sz="1600" b="0" i="0" dirty="0">
                <a:solidFill>
                  <a:schemeClr val="bg1"/>
                </a:solidFill>
                <a:effectLst/>
                <a:latin typeface="Söhne"/>
              </a:rPr>
              <a:t>Expand the Product Line: Consider expanding the product line for SKU 799 and 708 to include complementary products or product variations to increase sales and revenue.</a:t>
            </a:r>
          </a:p>
          <a:p>
            <a:pPr algn="just"/>
            <a:endParaRPr lang="en-ID" sz="1600" b="0" i="0" dirty="0">
              <a:solidFill>
                <a:schemeClr val="bg1"/>
              </a:solidFill>
              <a:effectLst/>
              <a:latin typeface="Söhne"/>
            </a:endParaRPr>
          </a:p>
          <a:p>
            <a:pPr marL="285750" indent="-285750" algn="just">
              <a:buFont typeface="Arial" panose="020B0604020202020204" pitchFamily="34" charset="0"/>
              <a:buChar char="•"/>
            </a:pPr>
            <a:r>
              <a:rPr lang="en-ID" sz="1600" b="0" i="0" dirty="0">
                <a:solidFill>
                  <a:schemeClr val="bg1"/>
                </a:solidFill>
                <a:effectLst/>
                <a:latin typeface="Söhne"/>
              </a:rPr>
              <a:t>Invest in Marketing: Continue to invest in marketing efforts for SKU 799 and 708 to increase brand recognition and maintain high demand for the product. This could involve targeted advertising, social media campaigns, and product demonstrations.</a:t>
            </a:r>
          </a:p>
          <a:p>
            <a:pPr algn="just"/>
            <a:endParaRPr lang="en-ID" sz="1600" b="0" i="0" dirty="0">
              <a:solidFill>
                <a:schemeClr val="bg1"/>
              </a:solidFill>
              <a:effectLst/>
              <a:latin typeface="Söhne"/>
            </a:endParaRPr>
          </a:p>
          <a:p>
            <a:pPr marL="285750" indent="-285750" algn="just">
              <a:buFont typeface="Arial" panose="020B0604020202020204" pitchFamily="34" charset="0"/>
              <a:buChar char="•"/>
            </a:pPr>
            <a:r>
              <a:rPr lang="en-ID" sz="1600" b="0" i="0" dirty="0">
                <a:solidFill>
                  <a:schemeClr val="bg1"/>
                </a:solidFill>
                <a:effectLst/>
                <a:latin typeface="Söhne"/>
              </a:rPr>
              <a:t>Monitor Competitors: Regularly monitor competitors to ensure that the company remains competitive in terms of product quality, price, and marketing efforts.</a:t>
            </a:r>
          </a:p>
          <a:p>
            <a:pPr marL="285750" indent="-285750" algn="just">
              <a:buFont typeface="Arial" panose="020B0604020202020204" pitchFamily="34" charset="0"/>
              <a:buChar char="•"/>
            </a:pPr>
            <a:endParaRPr lang="en-ID" sz="1600" b="0" i="0" dirty="0">
              <a:solidFill>
                <a:schemeClr val="bg1"/>
              </a:solidFill>
              <a:effectLst/>
              <a:latin typeface="Söhne"/>
            </a:endParaRPr>
          </a:p>
          <a:p>
            <a:pPr algn="just"/>
            <a:r>
              <a:rPr lang="en-ID" sz="1600" b="0" i="0" dirty="0">
                <a:solidFill>
                  <a:schemeClr val="bg1"/>
                </a:solidFill>
                <a:effectLst/>
                <a:latin typeface="Söhne"/>
              </a:rPr>
              <a:t>These recommendations aim to capitalize on the high sales performance of SKU 799 and 708 and maintain its market leadership position. By implementing these strategies, the company can increase its revenue and improve its overall performance.</a:t>
            </a:r>
          </a:p>
        </p:txBody>
      </p:sp>
    </p:spTree>
    <p:extLst>
      <p:ext uri="{BB962C8B-B14F-4D97-AF65-F5344CB8AC3E}">
        <p14:creationId xmlns:p14="http://schemas.microsoft.com/office/powerpoint/2010/main" val="10387957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503</TotalTime>
  <Words>1635</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Corbel</vt:lpstr>
      <vt:lpstr>Söhne</vt:lpstr>
      <vt:lpstr>Times New Roman</vt:lpstr>
      <vt:lpstr>Parallax</vt:lpstr>
      <vt:lpstr>Sales  Performance  Analysis Report</vt:lpstr>
      <vt:lpstr>OUTLINE</vt:lpstr>
      <vt:lpstr>EXECUTIVE SUMMARY</vt:lpstr>
      <vt:lpstr>INTRODUCTION</vt:lpstr>
      <vt:lpstr>DEFINING PROBLEMS</vt:lpstr>
      <vt:lpstr>METHODOLOGY</vt:lpstr>
      <vt:lpstr>RESULTS</vt:lpstr>
      <vt:lpstr>SALES PERFORMANCE BY SKU ITEMS - FINDINGS</vt:lpstr>
      <vt:lpstr>BEST SALES BY SKU ITEMS - RECOMMENDATION</vt:lpstr>
      <vt:lpstr>WORST SALES BY SKU ITEMS - RECOMMENDATION</vt:lpstr>
      <vt:lpstr>SALES PERFORMANCE BY COLOR - FINDING</vt:lpstr>
      <vt:lpstr>SALES PERFORMANCE BY SIZE</vt:lpstr>
      <vt:lpstr>SALES PERFORMANCE BY SIZE - FINDINGS</vt:lpstr>
      <vt:lpstr>SALES PERFORMANCE BY SIZE - RECOMMENDATION</vt:lpstr>
      <vt:lpstr>GROWTH SALES BY PREVIOUS MONTH</vt:lpstr>
      <vt:lpstr>GROWTH SALES BY PREVIOUS MONTH - FINDINGS</vt:lpstr>
      <vt:lpstr>GROWTH SALES BY PREVIOUS MONTH - RECOMMENDATION</vt:lpstr>
      <vt:lpstr>TREND SALES BY  DAY</vt:lpstr>
      <vt:lpstr>TREND SALES BY DAY - FINDINGS</vt:lpstr>
      <vt:lpstr>TREND SALES BY TIME PERIOD</vt:lpstr>
      <vt:lpstr>TREND SALES BY TIME PERIOD - FINDINGS</vt:lpstr>
      <vt:lpstr>TREND SALES BY DAY AND TIME PERIOD - RECOMMENDATION</vt:lpstr>
      <vt:lpstr>DASHBOARD</vt:lpstr>
      <vt:lpstr>CONCLUSION</vt:lpstr>
      <vt:lpstr>APPENDIX</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Analysis Report</dc:title>
  <dc:creator>r cr</dc:creator>
  <cp:lastModifiedBy>r cr</cp:lastModifiedBy>
  <cp:revision>2</cp:revision>
  <dcterms:created xsi:type="dcterms:W3CDTF">2023-02-03T07:47:30Z</dcterms:created>
  <dcterms:modified xsi:type="dcterms:W3CDTF">2023-02-04T09:33:57Z</dcterms:modified>
</cp:coreProperties>
</file>