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heme/themeOverride1.xml" ContentType="application/vnd.openxmlformats-officedocument.themeOverr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6" r:id="rId5"/>
    <p:sldId id="267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llos Nashaat" initials="KN" lastIdx="4" clrIdx="0">
    <p:extLst>
      <p:ext uri="{19B8F6BF-5375-455C-9EA6-DF929625EA0E}">
        <p15:presenceInfo xmlns:p15="http://schemas.microsoft.com/office/powerpoint/2012/main" userId="a32ae9c7ed3e99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02:51:47.361" idx="3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02:51:47.361" idx="4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02:51:47.36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854EE-7380-43B7-8597-05C6B891907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8C49-B507-453D-912C-8B4347F9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6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1EF2-9669-7837-D62A-DF3660965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EC910-B7E4-805D-935D-5FAEBE183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2211-A7D1-34E5-C734-F19DF456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34E4-5EE0-4250-A2DD-AD7E56BBE53C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FD94-7786-AB70-47FA-F8177DA1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2008-40AE-50A2-FECE-918F2D48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5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8DE4-FE77-8457-8494-DBE62AD8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4F0F0-D7F3-7882-F23D-26592854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DDD1-86CC-CD02-B66D-0CA621AD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76B3-05E9-480E-BC45-40D9FC1E62B8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ACB3-9AF6-D2CA-7C30-F4E82BF6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B605-2A3D-936E-0F4C-9EBBC477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4120A-B6B5-9A6C-D584-ED99A30E9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8F550-D066-2146-165B-96EFB8C3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91381-8232-9472-B301-D4742361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7794-41A5-49FB-A409-1017C29C1277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A949-9163-00F1-A9E4-508C09F9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3F68-640D-64CA-4C9C-191E7384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3673-4FB3-B17B-B08F-38AEB511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8531-5561-437A-77DC-C863A7A1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D487-B851-E27D-DE68-F8B49167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DAC0-83F2-484C-89A1-80FBBF89697D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7F0B-E43E-69A2-0465-19F4835C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B13B-5AAA-14FE-A14B-BDEF58DC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9387-F98B-E825-08F1-537240C3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C920-F050-9820-CD48-621DFC39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A0E0-EDF4-78C0-62D0-094724F4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5A47-B587-46E4-A348-D5E88AC76FFF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1393-0444-C4D2-C1C8-CE5CA9A8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FC73-6123-7308-656F-23D7BC7A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0023-B9CF-6264-0ADC-9196DF6B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62AC-FF34-6F11-ADA6-4D5A1E886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23355-77BD-FF34-F4FD-1D583D5B9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57983-424C-E339-040D-C3DE8F9F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9A97-C84B-4F34-81CC-5AA471BD6396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9CC27-29FB-FC44-697C-C00A072E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9231-0CD9-1EDF-1BB7-A429A920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E843-8D1E-7B31-8529-3804218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BC8B-3F1B-0D69-4ACB-F8318802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87281-F44B-3A45-3F58-B110006E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E6C70-19D7-60A7-278E-A1AE1E2DD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88219-EBEB-D779-C1A2-D64EC2099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03C57-F2EE-EB14-C1D7-E01334FC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6C7-7D0D-4BFA-A9EC-0745AA0DFD4F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217E9-901C-6B19-B7C0-8CDDA809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D6EEB-CBAE-FF23-6BB9-C3E6A360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2A46-DFA7-5D07-C7A1-F0F7FB28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0EAF4-4E66-F5C8-ECBF-7897526E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77A-86DE-402E-9435-77E70E54F382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B91C-8217-AECB-9636-4BB43E30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D269-ED50-B15C-FB7A-0B7EA4BD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2517D-4E70-690E-E60A-B2130EEB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259E-174E-49D0-9DDB-E3B397CB40D4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B777D-4D5F-66E2-3855-2E169124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51B5F-F076-BDC9-7CB0-78AB6445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B0DD-9CA3-BAB0-FB52-62042A46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77A4-5C04-D1B4-6638-30011452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A37AE-C717-5949-D6C4-25073E18A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322D7-0601-CD35-8293-691F465D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E8C-35AD-4613-B99D-17E84DD28D78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60A4C-01DB-E972-5F3D-5AF5606C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9C3FD-90FA-2C68-90FF-6B8493D8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CDE-B5B0-6137-E153-479E4A6B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5DC5C-508C-7D5A-5FFA-5EA97471C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0370B-2719-569D-C49A-237659500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4B7C7-CB16-C67D-7877-EB5D5308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084-2C1A-4EFB-904D-3AA3EA94BE1C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AD18-8803-86D6-11F4-5936A52A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DE6B-EECD-9320-6429-7FA324CD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471FE-384B-5FD3-FD04-D7AB8048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04E7-4149-3DDA-BE34-A8297DEC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91FB-CF5F-2301-145F-97378848B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067D-576C-4AE8-88D9-842022E8430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4AEE-D05D-6ADD-BAA9-4779141DA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B8A1-CD11-E8AB-0FC1-FADCC1D50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4746-C541-4909-A697-2173EBFF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omments" Target="../comments/comment3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EF8A9457-F94B-3B6C-EF00-DE0D005E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9473"/>
          <a:stretch>
            <a:fillRect/>
          </a:stretch>
        </p:blipFill>
        <p:spPr>
          <a:xfrm>
            <a:off x="563417" y="4899358"/>
            <a:ext cx="1237673" cy="1639180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65F72EC-EC4F-1EF9-893D-D51E19270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7" y="424669"/>
            <a:ext cx="1360002" cy="1051128"/>
          </a:xfrm>
          <a:prstGeom prst="rect">
            <a:avLst/>
          </a:prstGeom>
          <a:noFill/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812CEE7-1B04-C1A1-8D4C-D3E0882E41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088" y="406397"/>
            <a:ext cx="999662" cy="1037937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5AA73C-BBFA-9D00-6832-1AD83B04BB54}"/>
              </a:ext>
            </a:extLst>
          </p:cNvPr>
          <p:cNvSpPr txBox="1"/>
          <p:nvPr/>
        </p:nvSpPr>
        <p:spPr>
          <a:xfrm>
            <a:off x="2955636" y="95023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Cairo University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Engineering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Electronics and Electrical Communications Engineering Department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Fourth Year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C91287-86FB-675E-A797-E939E9495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8389"/>
              </p:ext>
            </p:extLst>
          </p:nvPr>
        </p:nvGraphicFramePr>
        <p:xfrm>
          <a:off x="2253672" y="2759060"/>
          <a:ext cx="7684655" cy="33427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646442">
                  <a:extLst>
                    <a:ext uri="{9D8B030D-6E8A-4147-A177-3AD203B41FA5}">
                      <a16:colId xmlns:a16="http://schemas.microsoft.com/office/drawing/2014/main" val="4171860734"/>
                    </a:ext>
                  </a:extLst>
                </a:gridCol>
                <a:gridCol w="1092593">
                  <a:extLst>
                    <a:ext uri="{9D8B030D-6E8A-4147-A177-3AD203B41FA5}">
                      <a16:colId xmlns:a16="http://schemas.microsoft.com/office/drawing/2014/main" val="2982067067"/>
                    </a:ext>
                  </a:extLst>
                </a:gridCol>
                <a:gridCol w="1868181">
                  <a:extLst>
                    <a:ext uri="{9D8B030D-6E8A-4147-A177-3AD203B41FA5}">
                      <a16:colId xmlns:a16="http://schemas.microsoft.com/office/drawing/2014/main" val="2071456227"/>
                    </a:ext>
                  </a:extLst>
                </a:gridCol>
                <a:gridCol w="2077439">
                  <a:extLst>
                    <a:ext uri="{9D8B030D-6E8A-4147-A177-3AD203B41FA5}">
                      <a16:colId xmlns:a16="http://schemas.microsoft.com/office/drawing/2014/main" val="23213223"/>
                    </a:ext>
                  </a:extLst>
                </a:gridCol>
              </a:tblGrid>
              <a:tr h="470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926578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</a:rPr>
                        <a:t>عبد النعيم عبد الباسط عبد النعيم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9190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595789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علي بدري عبد النعيم عبد المالك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</a:rPr>
                        <a:t>9190097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923270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</a:rPr>
                        <a:t>كريم احمد ثابت عبد الرحيم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</a:rPr>
                        <a:t>9190023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467397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</a:rPr>
                        <a:t>كيرلس نشأت نجيب دميان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9190598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689969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محمد ايمن السيد محمود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</a:rPr>
                        <a:t>9190975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26221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</a:rPr>
                        <a:t>نبيل ياسر نبيل محمد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9190943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09868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09D58-46F2-E551-96CD-DC7CD54A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1022-56D4-2D45-B5B1-AD1779D1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20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  <a:r>
              <a:rPr lang="en-US" sz="60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CAB3F-DC41-215B-0309-0E86FD43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8033BB-FE5D-994B-6724-0ED5B4F9E0F0}"/>
              </a:ext>
            </a:extLst>
          </p:cNvPr>
          <p:cNvSpPr txBox="1"/>
          <p:nvPr/>
        </p:nvSpPr>
        <p:spPr>
          <a:xfrm>
            <a:off x="1204238" y="716014"/>
            <a:ext cx="6096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22C4A-5D9E-FBAE-89E7-97DFE2C366B4}"/>
              </a:ext>
            </a:extLst>
          </p:cNvPr>
          <p:cNvSpPr txBox="1"/>
          <p:nvPr/>
        </p:nvSpPr>
        <p:spPr>
          <a:xfrm>
            <a:off x="509075" y="1494560"/>
            <a:ext cx="50661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Static Formal Verification: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Equivalence Checking: It proves that two designs have the same functionality.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Equivalence checking can be applied at different stages during the design process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e.g</a:t>
            </a:r>
            <a:r>
              <a:rPr lang="en-US" sz="2000" dirty="0"/>
              <a:t> design optimization or design synthesis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-     Equivalence Checking </a:t>
            </a:r>
            <a:r>
              <a:rPr lang="en-US" sz="2000" dirty="0" err="1"/>
              <a:t>algoithms</a:t>
            </a:r>
            <a:r>
              <a:rPr lang="en-US" sz="2000" dirty="0"/>
              <a:t>:</a:t>
            </a:r>
          </a:p>
          <a:p>
            <a:r>
              <a:rPr lang="en-US" sz="2000" dirty="0"/>
              <a:t>      ROBDD approach</a:t>
            </a:r>
          </a:p>
          <a:p>
            <a:endParaRPr lang="en-US" sz="2000" dirty="0"/>
          </a:p>
          <a:p>
            <a:pPr marL="285750" lvl="0" indent="-285750">
              <a:buFontTx/>
              <a:buChar char="-"/>
            </a:pPr>
            <a:r>
              <a:rPr lang="en-US" dirty="0"/>
              <a:t>Boolean function parser</a:t>
            </a:r>
          </a:p>
          <a:p>
            <a:pPr lvl="0"/>
            <a:r>
              <a:rPr lang="en-US" dirty="0"/>
              <a:t>      ROBDD construction</a:t>
            </a:r>
          </a:p>
          <a:p>
            <a:pPr lvl="0"/>
            <a:r>
              <a:rPr lang="en-US" dirty="0"/>
              <a:t>      Graphical representation </a:t>
            </a:r>
          </a:p>
          <a:p>
            <a:pPr lvl="0"/>
            <a:r>
              <a:rPr lang="en-US" dirty="0"/>
              <a:t>      ROBDD comparator</a:t>
            </a:r>
          </a:p>
          <a:p>
            <a:endParaRPr lang="en-US" sz="2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F8A9457-F94B-3B6C-EF00-DE0D005E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9473"/>
          <a:stretch>
            <a:fillRect/>
          </a:stretch>
        </p:blipFill>
        <p:spPr>
          <a:xfrm>
            <a:off x="10252363" y="188812"/>
            <a:ext cx="1237673" cy="1639180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917CC-34B3-875D-7549-FA10A3FC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B2E1C-FBDB-1060-EDBB-081610FF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49" y="1457140"/>
            <a:ext cx="48958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ary decision diagram - Wikipedia">
            <a:extLst>
              <a:ext uri="{FF2B5EF4-FFF2-40B4-BE49-F238E27FC236}">
                <a16:creationId xmlns:a16="http://schemas.microsoft.com/office/drawing/2014/main" id="{A783DE14-B0AB-9729-A52C-5E40214F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49" y="4243387"/>
            <a:ext cx="52006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ea typeface="+mn-ea"/>
                <a:cs typeface="Posterama" panose="020B0504020200020000" pitchFamily="34" charset="0"/>
              </a:rPr>
              <a:t>Boolean Function Parser</a:t>
            </a:r>
            <a:endParaRPr lang="ar-EG" sz="3200" spc="300" dirty="0">
              <a:solidFill>
                <a:schemeClr val="accent1">
                  <a:lumMod val="75000"/>
                </a:schemeClr>
              </a:solidFill>
              <a:latin typeface="Posterama" panose="020B0504020200020000" pitchFamily="34" charset="0"/>
              <a:ea typeface="+mn-ea"/>
              <a:cs typeface="Posterama" panose="020B050402020002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4856" cy="2480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 – Insert function as string</a:t>
            </a:r>
          </a:p>
          <a:p>
            <a:pPr marL="0" indent="0">
              <a:buNone/>
            </a:pPr>
            <a:r>
              <a:rPr lang="en-US" sz="2000" dirty="0"/>
              <a:t>2 – Insert order of the variables to construct tree</a:t>
            </a:r>
          </a:p>
          <a:p>
            <a:pPr marL="0" indent="0">
              <a:buNone/>
            </a:pPr>
            <a:r>
              <a:rPr lang="en-US" sz="2000" dirty="0"/>
              <a:t>3 – Form tokens consist of variables and operators         </a:t>
            </a:r>
          </a:p>
          <a:p>
            <a:pPr marL="0" indent="0">
              <a:buNone/>
            </a:pPr>
            <a:r>
              <a:rPr lang="en-US" sz="2000" dirty="0"/>
              <a:t>       using split functions</a:t>
            </a:r>
          </a:p>
          <a:p>
            <a:pPr marL="0" indent="0">
              <a:buNone/>
            </a:pPr>
            <a:r>
              <a:rPr lang="en-US" sz="2000" dirty="0"/>
              <a:t>4 – Search for one or zero in function </a:t>
            </a:r>
          </a:p>
          <a:p>
            <a:pPr marL="0" indent="0">
              <a:buNone/>
            </a:pPr>
            <a:r>
              <a:rPr lang="en-US" sz="2000" dirty="0"/>
              <a:t>5 – Apply parser function</a:t>
            </a:r>
            <a:endParaRPr lang="ar-E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3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6213F02-539D-9D5E-3765-8B8940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9473"/>
          <a:stretch>
            <a:fillRect/>
          </a:stretch>
        </p:blipFill>
        <p:spPr>
          <a:xfrm>
            <a:off x="10871136" y="188812"/>
            <a:ext cx="1237673" cy="1639180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306B333-2BDD-220F-C681-1DE50234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94" y="0"/>
            <a:ext cx="4011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8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8033BB-FE5D-994B-6724-0ED5B4F9E0F0}"/>
              </a:ext>
            </a:extLst>
          </p:cNvPr>
          <p:cNvSpPr txBox="1"/>
          <p:nvPr/>
        </p:nvSpPr>
        <p:spPr>
          <a:xfrm>
            <a:off x="325735" y="559816"/>
            <a:ext cx="60960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32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BDD Construction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F8A9457-F94B-3B6C-EF00-DE0D005E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9473"/>
          <a:stretch>
            <a:fillRect/>
          </a:stretch>
        </p:blipFill>
        <p:spPr>
          <a:xfrm>
            <a:off x="10252363" y="188812"/>
            <a:ext cx="1237673" cy="1639180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917CC-34B3-875D-7549-FA10A3FC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3F06DD-B6A2-CA2E-7BDD-9AD88B78F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029" y="2354302"/>
            <a:ext cx="5853941" cy="21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8033BB-FE5D-994B-6724-0ED5B4F9E0F0}"/>
              </a:ext>
            </a:extLst>
          </p:cNvPr>
          <p:cNvSpPr txBox="1"/>
          <p:nvPr/>
        </p:nvSpPr>
        <p:spPr>
          <a:xfrm>
            <a:off x="325735" y="559816"/>
            <a:ext cx="60960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32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BDD Construction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F8A9457-F94B-3B6C-EF00-DE0D005E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9473"/>
          <a:stretch>
            <a:fillRect/>
          </a:stretch>
        </p:blipFill>
        <p:spPr>
          <a:xfrm>
            <a:off x="10252363" y="188812"/>
            <a:ext cx="1237673" cy="1639180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917CC-34B3-875D-7549-FA10A3FC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8E576C-FD54-8ECC-354A-30CAD5438327}"/>
              </a:ext>
            </a:extLst>
          </p:cNvPr>
          <p:cNvSpPr/>
          <p:nvPr/>
        </p:nvSpPr>
        <p:spPr>
          <a:xfrm>
            <a:off x="5659236" y="2106434"/>
            <a:ext cx="762499" cy="6468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DBB9A2-DC2B-D066-D052-57B9F9EF5044}"/>
              </a:ext>
            </a:extLst>
          </p:cNvPr>
          <p:cNvCxnSpPr>
            <a:cxnSpLocks noChangeAspect="1"/>
            <a:stCxn id="3" idx="6"/>
          </p:cNvCxnSpPr>
          <p:nvPr/>
        </p:nvCxnSpPr>
        <p:spPr>
          <a:xfrm>
            <a:off x="6421735" y="2429878"/>
            <a:ext cx="2394858" cy="942876"/>
          </a:xfrm>
          <a:prstGeom prst="straightConnector1">
            <a:avLst/>
          </a:prstGeom>
          <a:ln w="38100">
            <a:solidFill>
              <a:srgbClr val="2F559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99A812A-0801-0E85-6AC4-2A024E22205E}"/>
              </a:ext>
            </a:extLst>
          </p:cNvPr>
          <p:cNvCxnSpPr>
            <a:cxnSpLocks noChangeAspect="1"/>
            <a:stCxn id="3" idx="2"/>
          </p:cNvCxnSpPr>
          <p:nvPr/>
        </p:nvCxnSpPr>
        <p:spPr>
          <a:xfrm flipH="1">
            <a:off x="3246789" y="2429878"/>
            <a:ext cx="2412447" cy="951793"/>
          </a:xfrm>
          <a:prstGeom prst="straightConnector1">
            <a:avLst/>
          </a:prstGeom>
          <a:ln w="38100">
            <a:solidFill>
              <a:srgbClr val="2F5597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275EC162-BAD3-06EA-D59E-E35661A65858}"/>
              </a:ext>
            </a:extLst>
          </p:cNvPr>
          <p:cNvSpPr/>
          <p:nvPr/>
        </p:nvSpPr>
        <p:spPr>
          <a:xfrm>
            <a:off x="8454490" y="3408912"/>
            <a:ext cx="762499" cy="6468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B9F590E-75C7-F5CA-43F6-BC8BC0A76CB2}"/>
              </a:ext>
            </a:extLst>
          </p:cNvPr>
          <p:cNvCxnSpPr>
            <a:cxnSpLocks/>
            <a:stCxn id="129" idx="6"/>
          </p:cNvCxnSpPr>
          <p:nvPr/>
        </p:nvCxnSpPr>
        <p:spPr>
          <a:xfrm>
            <a:off x="9216989" y="3732356"/>
            <a:ext cx="886641" cy="437798"/>
          </a:xfrm>
          <a:prstGeom prst="straightConnector1">
            <a:avLst/>
          </a:prstGeom>
          <a:ln w="38100">
            <a:solidFill>
              <a:srgbClr val="2F559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D996039-74A6-0B97-C829-B456D97F10D5}"/>
              </a:ext>
            </a:extLst>
          </p:cNvPr>
          <p:cNvCxnSpPr>
            <a:cxnSpLocks noChangeAspect="1"/>
            <a:stCxn id="129" idx="2"/>
          </p:cNvCxnSpPr>
          <p:nvPr/>
        </p:nvCxnSpPr>
        <p:spPr>
          <a:xfrm flipH="1">
            <a:off x="7566718" y="3732356"/>
            <a:ext cx="887772" cy="424213"/>
          </a:xfrm>
          <a:prstGeom prst="straightConnector1">
            <a:avLst/>
          </a:prstGeom>
          <a:ln w="38100">
            <a:solidFill>
              <a:srgbClr val="2F5597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F889CA74-46CB-A6DF-A39F-FC3E6C622227}"/>
              </a:ext>
            </a:extLst>
          </p:cNvPr>
          <p:cNvSpPr/>
          <p:nvPr/>
        </p:nvSpPr>
        <p:spPr>
          <a:xfrm>
            <a:off x="7250966" y="4170154"/>
            <a:ext cx="762499" cy="6468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06D5511-1832-8A15-3258-96FFF0F13A6E}"/>
              </a:ext>
            </a:extLst>
          </p:cNvPr>
          <p:cNvCxnSpPr>
            <a:cxnSpLocks/>
            <a:stCxn id="139" idx="5"/>
          </p:cNvCxnSpPr>
          <p:nvPr/>
        </p:nvCxnSpPr>
        <p:spPr>
          <a:xfrm>
            <a:off x="7901800" y="4722307"/>
            <a:ext cx="390283" cy="686626"/>
          </a:xfrm>
          <a:prstGeom prst="straightConnector1">
            <a:avLst/>
          </a:prstGeom>
          <a:ln w="38100">
            <a:solidFill>
              <a:srgbClr val="2F559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6B0B963-0AEE-113C-3AAA-71BBBAB6C0C8}"/>
              </a:ext>
            </a:extLst>
          </p:cNvPr>
          <p:cNvCxnSpPr>
            <a:cxnSpLocks noChangeAspect="1"/>
            <a:stCxn id="139" idx="3"/>
          </p:cNvCxnSpPr>
          <p:nvPr/>
        </p:nvCxnSpPr>
        <p:spPr>
          <a:xfrm flipH="1">
            <a:off x="6944172" y="4722307"/>
            <a:ext cx="418459" cy="693314"/>
          </a:xfrm>
          <a:prstGeom prst="straightConnector1">
            <a:avLst/>
          </a:prstGeom>
          <a:ln w="38100">
            <a:solidFill>
              <a:srgbClr val="2F5597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B410E2F0-3A0D-74E5-D3EF-83273EB2EF32}"/>
              </a:ext>
            </a:extLst>
          </p:cNvPr>
          <p:cNvSpPr/>
          <p:nvPr/>
        </p:nvSpPr>
        <p:spPr>
          <a:xfrm>
            <a:off x="9688924" y="4187404"/>
            <a:ext cx="762499" cy="6468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0055076-4767-5C90-5D1C-F1A604FB178A}"/>
              </a:ext>
            </a:extLst>
          </p:cNvPr>
          <p:cNvCxnSpPr>
            <a:cxnSpLocks/>
            <a:stCxn id="146" idx="5"/>
          </p:cNvCxnSpPr>
          <p:nvPr/>
        </p:nvCxnSpPr>
        <p:spPr>
          <a:xfrm>
            <a:off x="10339758" y="4739557"/>
            <a:ext cx="390283" cy="686626"/>
          </a:xfrm>
          <a:prstGeom prst="straightConnector1">
            <a:avLst/>
          </a:prstGeom>
          <a:ln w="38100">
            <a:solidFill>
              <a:srgbClr val="2F559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8E6B8E-D4F7-302B-A89D-8A8ACF31548D}"/>
              </a:ext>
            </a:extLst>
          </p:cNvPr>
          <p:cNvCxnSpPr>
            <a:cxnSpLocks noChangeAspect="1"/>
            <a:stCxn id="146" idx="3"/>
          </p:cNvCxnSpPr>
          <p:nvPr/>
        </p:nvCxnSpPr>
        <p:spPr>
          <a:xfrm flipH="1">
            <a:off x="9382130" y="4739557"/>
            <a:ext cx="418459" cy="693314"/>
          </a:xfrm>
          <a:prstGeom prst="straightConnector1">
            <a:avLst/>
          </a:prstGeom>
          <a:ln w="38100">
            <a:solidFill>
              <a:srgbClr val="2F5597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24CC5B7F-D6D2-B107-BEB3-4D5E6D2E5506}"/>
              </a:ext>
            </a:extLst>
          </p:cNvPr>
          <p:cNvSpPr/>
          <p:nvPr/>
        </p:nvSpPr>
        <p:spPr>
          <a:xfrm>
            <a:off x="2882526" y="3408912"/>
            <a:ext cx="762499" cy="6468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89E889C-FAA1-7BC4-680E-F9C956F51CE6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3645025" y="3732356"/>
            <a:ext cx="886641" cy="437798"/>
          </a:xfrm>
          <a:prstGeom prst="straightConnector1">
            <a:avLst/>
          </a:prstGeom>
          <a:ln w="38100">
            <a:solidFill>
              <a:srgbClr val="2F559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CBD0AC2-42C8-B5C9-4520-1B7D6149B0A5}"/>
              </a:ext>
            </a:extLst>
          </p:cNvPr>
          <p:cNvCxnSpPr>
            <a:cxnSpLocks noChangeAspect="1"/>
            <a:stCxn id="166" idx="2"/>
          </p:cNvCxnSpPr>
          <p:nvPr/>
        </p:nvCxnSpPr>
        <p:spPr>
          <a:xfrm flipH="1">
            <a:off x="1994754" y="3732356"/>
            <a:ext cx="887772" cy="424213"/>
          </a:xfrm>
          <a:prstGeom prst="straightConnector1">
            <a:avLst/>
          </a:prstGeom>
          <a:ln w="38100">
            <a:solidFill>
              <a:srgbClr val="2F5597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112DD775-58BA-55CB-047B-00921762CBA8}"/>
              </a:ext>
            </a:extLst>
          </p:cNvPr>
          <p:cNvSpPr/>
          <p:nvPr/>
        </p:nvSpPr>
        <p:spPr>
          <a:xfrm>
            <a:off x="1679002" y="4170154"/>
            <a:ext cx="762499" cy="6468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3E2B235-ABDC-F367-262B-11A145E97595}"/>
              </a:ext>
            </a:extLst>
          </p:cNvPr>
          <p:cNvCxnSpPr>
            <a:cxnSpLocks noChangeAspect="1"/>
            <a:stCxn id="169" idx="5"/>
            <a:endCxn id="180" idx="0"/>
          </p:cNvCxnSpPr>
          <p:nvPr/>
        </p:nvCxnSpPr>
        <p:spPr>
          <a:xfrm>
            <a:off x="2329836" y="4722307"/>
            <a:ext cx="377873" cy="728500"/>
          </a:xfrm>
          <a:prstGeom prst="straightConnector1">
            <a:avLst/>
          </a:prstGeom>
          <a:ln w="38100">
            <a:solidFill>
              <a:srgbClr val="2F559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26036D4-59E0-B107-8147-D82A210A34FD}"/>
              </a:ext>
            </a:extLst>
          </p:cNvPr>
          <p:cNvCxnSpPr>
            <a:cxnSpLocks noChangeAspect="1"/>
            <a:stCxn id="169" idx="3"/>
          </p:cNvCxnSpPr>
          <p:nvPr/>
        </p:nvCxnSpPr>
        <p:spPr>
          <a:xfrm flipH="1">
            <a:off x="1372208" y="4722307"/>
            <a:ext cx="418459" cy="693314"/>
          </a:xfrm>
          <a:prstGeom prst="straightConnector1">
            <a:avLst/>
          </a:prstGeom>
          <a:ln w="38100">
            <a:solidFill>
              <a:srgbClr val="2F5597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63D30CD6-5E58-5FF6-F881-DDC44FCD8D2D}"/>
              </a:ext>
            </a:extLst>
          </p:cNvPr>
          <p:cNvSpPr/>
          <p:nvPr/>
        </p:nvSpPr>
        <p:spPr>
          <a:xfrm>
            <a:off x="4116960" y="4187404"/>
            <a:ext cx="762499" cy="6468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D8FDF7A-776A-A146-DEBB-E7655AFD9106}"/>
              </a:ext>
            </a:extLst>
          </p:cNvPr>
          <p:cNvCxnSpPr>
            <a:cxnSpLocks/>
            <a:stCxn id="172" idx="5"/>
          </p:cNvCxnSpPr>
          <p:nvPr/>
        </p:nvCxnSpPr>
        <p:spPr>
          <a:xfrm>
            <a:off x="4767794" y="4739557"/>
            <a:ext cx="390283" cy="686626"/>
          </a:xfrm>
          <a:prstGeom prst="straightConnector1">
            <a:avLst/>
          </a:prstGeom>
          <a:ln w="38100">
            <a:solidFill>
              <a:srgbClr val="2F559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6958670-93E2-2AA1-F4FE-0C7B59A3F7C7}"/>
              </a:ext>
            </a:extLst>
          </p:cNvPr>
          <p:cNvCxnSpPr>
            <a:cxnSpLocks noChangeAspect="1"/>
            <a:stCxn id="172" idx="3"/>
          </p:cNvCxnSpPr>
          <p:nvPr/>
        </p:nvCxnSpPr>
        <p:spPr>
          <a:xfrm flipH="1">
            <a:off x="3810166" y="4739557"/>
            <a:ext cx="418459" cy="709324"/>
          </a:xfrm>
          <a:prstGeom prst="straightConnector1">
            <a:avLst/>
          </a:prstGeom>
          <a:ln w="38100">
            <a:solidFill>
              <a:srgbClr val="2F5597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97B4711-A34A-67CD-4B08-77ACCC5B5B8C}"/>
              </a:ext>
            </a:extLst>
          </p:cNvPr>
          <p:cNvSpPr/>
          <p:nvPr/>
        </p:nvSpPr>
        <p:spPr>
          <a:xfrm>
            <a:off x="1028168" y="5448880"/>
            <a:ext cx="762499" cy="646887"/>
          </a:xfrm>
          <a:prstGeom prst="rect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dirty="0">
                <a:solidFill>
                  <a:schemeClr val="tx2"/>
                </a:solidFill>
              </a:rPr>
              <a:t>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D2A9BD0-536D-32D9-7273-9AA1932C14BA}"/>
              </a:ext>
            </a:extLst>
          </p:cNvPr>
          <p:cNvSpPr/>
          <p:nvPr/>
        </p:nvSpPr>
        <p:spPr>
          <a:xfrm>
            <a:off x="2326459" y="5450807"/>
            <a:ext cx="762499" cy="646887"/>
          </a:xfrm>
          <a:prstGeom prst="rect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000" dirty="0">
                <a:solidFill>
                  <a:schemeClr val="tx2"/>
                </a:solidFill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864ADDA-7286-2873-012B-84105B5CA03A}"/>
              </a:ext>
            </a:extLst>
          </p:cNvPr>
          <p:cNvSpPr/>
          <p:nvPr/>
        </p:nvSpPr>
        <p:spPr>
          <a:xfrm>
            <a:off x="3449206" y="5450810"/>
            <a:ext cx="762499" cy="646887"/>
          </a:xfrm>
          <a:prstGeom prst="rect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dirty="0">
                <a:solidFill>
                  <a:schemeClr val="tx2"/>
                </a:solidFill>
              </a:rPr>
              <a:t>0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37531FC-1A9E-0CDD-D50F-55E6699D6CB9}"/>
              </a:ext>
            </a:extLst>
          </p:cNvPr>
          <p:cNvSpPr/>
          <p:nvPr/>
        </p:nvSpPr>
        <p:spPr>
          <a:xfrm>
            <a:off x="4759075" y="5441165"/>
            <a:ext cx="762499" cy="646887"/>
          </a:xfrm>
          <a:prstGeom prst="rect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31A7184-729F-FFAD-B195-7998E8875FAC}"/>
              </a:ext>
            </a:extLst>
          </p:cNvPr>
          <p:cNvSpPr/>
          <p:nvPr/>
        </p:nvSpPr>
        <p:spPr>
          <a:xfrm>
            <a:off x="6590148" y="5431632"/>
            <a:ext cx="762499" cy="646887"/>
          </a:xfrm>
          <a:prstGeom prst="rect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dirty="0">
                <a:solidFill>
                  <a:schemeClr val="tx2"/>
                </a:solidFill>
              </a:rPr>
              <a:t>0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437A8CB-3238-945F-4480-4B2E422F8E35}"/>
              </a:ext>
            </a:extLst>
          </p:cNvPr>
          <p:cNvSpPr/>
          <p:nvPr/>
        </p:nvSpPr>
        <p:spPr>
          <a:xfrm>
            <a:off x="7888441" y="5421986"/>
            <a:ext cx="762499" cy="646887"/>
          </a:xfrm>
          <a:prstGeom prst="rect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28D517-C8C2-5FCA-3572-F4F2D21D92D2}"/>
              </a:ext>
            </a:extLst>
          </p:cNvPr>
          <p:cNvSpPr/>
          <p:nvPr/>
        </p:nvSpPr>
        <p:spPr>
          <a:xfrm>
            <a:off x="9070983" y="5412341"/>
            <a:ext cx="762499" cy="646887"/>
          </a:xfrm>
          <a:prstGeom prst="rect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dirty="0">
                <a:solidFill>
                  <a:schemeClr val="tx2"/>
                </a:solidFill>
              </a:rPr>
              <a:t>0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F540987-1D90-C1C4-34E9-E9495F329F63}"/>
              </a:ext>
            </a:extLst>
          </p:cNvPr>
          <p:cNvSpPr/>
          <p:nvPr/>
        </p:nvSpPr>
        <p:spPr>
          <a:xfrm>
            <a:off x="10346125" y="5425845"/>
            <a:ext cx="762499" cy="646887"/>
          </a:xfrm>
          <a:prstGeom prst="rect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642C4D-C184-071E-EBAD-DD67E3EEAB4D}"/>
              </a:ext>
            </a:extLst>
          </p:cNvPr>
          <p:cNvSpPr txBox="1"/>
          <p:nvPr/>
        </p:nvSpPr>
        <p:spPr>
          <a:xfrm>
            <a:off x="312529" y="1360206"/>
            <a:ext cx="38991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 = ac + abc + a’b’c’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2EA7BCF-FC6C-FC4F-6580-07326CF3D744}"/>
              </a:ext>
            </a:extLst>
          </p:cNvPr>
          <p:cNvSpPr txBox="1"/>
          <p:nvPr/>
        </p:nvSpPr>
        <p:spPr>
          <a:xfrm>
            <a:off x="314459" y="1755675"/>
            <a:ext cx="407234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 = a</a:t>
            </a:r>
            <a:r>
              <a:rPr lang="ar-EG" sz="24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)</a:t>
            </a:r>
            <a:r>
              <a:rPr lang="en-US" sz="24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</a:t>
            </a:r>
            <a:r>
              <a:rPr lang="ar-EG" sz="24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(</a:t>
            </a:r>
            <a:r>
              <a:rPr lang="en-US" sz="24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+ a’(bc + b’c’) 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82F4FD6B-FC54-FE35-7785-FC375630F40A}"/>
              </a:ext>
            </a:extLst>
          </p:cNvPr>
          <p:cNvSpPr/>
          <p:nvPr/>
        </p:nvSpPr>
        <p:spPr>
          <a:xfrm>
            <a:off x="7560740" y="3387966"/>
            <a:ext cx="2511705" cy="1024192"/>
          </a:xfrm>
          <a:prstGeom prst="triangle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0" name="Isosceles Triangle 189">
            <a:extLst>
              <a:ext uri="{FF2B5EF4-FFF2-40B4-BE49-F238E27FC236}">
                <a16:creationId xmlns:a16="http://schemas.microsoft.com/office/drawing/2014/main" id="{BC979E7D-DA46-1F23-656D-0773549C43ED}"/>
              </a:ext>
            </a:extLst>
          </p:cNvPr>
          <p:cNvSpPr/>
          <p:nvPr/>
        </p:nvSpPr>
        <p:spPr>
          <a:xfrm>
            <a:off x="1990936" y="3429000"/>
            <a:ext cx="2511705" cy="1024192"/>
          </a:xfrm>
          <a:prstGeom prst="triangle">
            <a:avLst/>
          </a:prstGeom>
          <a:solidFill>
            <a:schemeClr val="bg1"/>
          </a:solidFill>
          <a:ln w="28575">
            <a:solidFill>
              <a:srgbClr val="2F5597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bc + b’c’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E8B14FC-B5AD-31E1-60F5-65B47FD87B92}"/>
              </a:ext>
            </a:extLst>
          </p:cNvPr>
          <p:cNvSpPr txBox="1"/>
          <p:nvPr/>
        </p:nvSpPr>
        <p:spPr>
          <a:xfrm>
            <a:off x="6502774" y="2090632"/>
            <a:ext cx="250586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Evaluate if a = 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B9336B4-D3B0-2BC5-595A-8B56EF0E2025}"/>
              </a:ext>
            </a:extLst>
          </p:cNvPr>
          <p:cNvSpPr txBox="1"/>
          <p:nvPr/>
        </p:nvSpPr>
        <p:spPr>
          <a:xfrm>
            <a:off x="7165143" y="2379928"/>
            <a:ext cx="300694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Insert a high child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5EA727B-05ED-0293-934C-5A970FE89958}"/>
              </a:ext>
            </a:extLst>
          </p:cNvPr>
          <p:cNvSpPr txBox="1"/>
          <p:nvPr/>
        </p:nvSpPr>
        <p:spPr>
          <a:xfrm>
            <a:off x="7701558" y="2671225"/>
            <a:ext cx="378847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Consider it as root</a:t>
            </a:r>
          </a:p>
          <a:p>
            <a:r>
              <a:rPr lang="en-US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	and use recursion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74800C1-295E-76D2-7775-7A1836EDDF78}"/>
              </a:ext>
            </a:extLst>
          </p:cNvPr>
          <p:cNvSpPr txBox="1"/>
          <p:nvPr/>
        </p:nvSpPr>
        <p:spPr>
          <a:xfrm>
            <a:off x="4754442" y="1633259"/>
            <a:ext cx="31473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BDD_Root</a:t>
            </a:r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B69B"/>
                </a:solidFill>
                <a:effectLst/>
                <a:latin typeface="Consolas" panose="020B0609020204030204" pitchFamily="49" charset="0"/>
              </a:rPr>
              <a:t>BDDNode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389546A-8BF5-9981-3089-41A18D589B7C}"/>
              </a:ext>
            </a:extLst>
          </p:cNvPr>
          <p:cNvSpPr txBox="1"/>
          <p:nvPr/>
        </p:nvSpPr>
        <p:spPr>
          <a:xfrm>
            <a:off x="10567155" y="4543620"/>
            <a:ext cx="250586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Reached </a:t>
            </a:r>
          </a:p>
          <a:p>
            <a:r>
              <a:rPr lang="en-US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 leaves ? </a:t>
            </a:r>
          </a:p>
        </p:txBody>
      </p:sp>
    </p:spTree>
    <p:extLst>
      <p:ext uri="{BB962C8B-B14F-4D97-AF65-F5344CB8AC3E}">
        <p14:creationId xmlns:p14="http://schemas.microsoft.com/office/powerpoint/2010/main" val="31714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9" grpId="0" animBg="1"/>
      <p:bldP spid="139" grpId="0" animBg="1"/>
      <p:bldP spid="146" grpId="0" animBg="1"/>
      <p:bldP spid="166" grpId="0" animBg="1"/>
      <p:bldP spid="169" grpId="0" animBg="1"/>
      <p:bldP spid="172" grpId="0" animBg="1"/>
      <p:bldP spid="177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89" grpId="1" animBg="1"/>
      <p:bldP spid="190" grpId="0" animBg="1"/>
      <p:bldP spid="190" grpId="1" animBg="1"/>
      <p:bldP spid="191" grpId="0"/>
      <p:bldP spid="192" grpId="0"/>
      <p:bldP spid="193" grpId="0"/>
      <p:bldP spid="194" grpId="0"/>
      <p:bldP spid="194" grpId="1"/>
      <p:bldP spid="1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8033BB-FE5D-994B-6724-0ED5B4F9E0F0}"/>
              </a:ext>
            </a:extLst>
          </p:cNvPr>
          <p:cNvSpPr txBox="1"/>
          <p:nvPr/>
        </p:nvSpPr>
        <p:spPr>
          <a:xfrm>
            <a:off x="1016000" y="872897"/>
            <a:ext cx="6096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ROBDD Optimization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F8A9457-F94B-3B6C-EF00-DE0D005E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9473"/>
          <a:stretch>
            <a:fillRect/>
          </a:stretch>
        </p:blipFill>
        <p:spPr>
          <a:xfrm>
            <a:off x="10871136" y="188812"/>
            <a:ext cx="1237673" cy="1639180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37315C-431D-B47E-F04D-1CB4EAFC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4746-C541-4909-A697-2173EBFF602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01B3C-046B-39DF-576A-6E2C38E4F667}"/>
              </a:ext>
            </a:extLst>
          </p:cNvPr>
          <p:cNvSpPr txBox="1"/>
          <p:nvPr/>
        </p:nvSpPr>
        <p:spPr>
          <a:xfrm>
            <a:off x="905522" y="1827992"/>
            <a:ext cx="4208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occurs in 3 steps:</a:t>
            </a:r>
          </a:p>
          <a:p>
            <a:r>
              <a:rPr lang="en-US" dirty="0"/>
              <a:t>1 – Remove of duplicate leaves</a:t>
            </a:r>
          </a:p>
          <a:p>
            <a:r>
              <a:rPr lang="en-US" dirty="0"/>
              <a:t>2 – Removal of redundant nodes</a:t>
            </a:r>
          </a:p>
          <a:p>
            <a:r>
              <a:rPr lang="en-US" dirty="0"/>
              <a:t>3 – Removal of redundant subtrees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24601C-F2C7-0D0E-16C5-ED406E6FB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341" y="2428156"/>
            <a:ext cx="7590097" cy="363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CD32C7-3508-00FB-7DAF-B9F774E2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341" y="2425413"/>
            <a:ext cx="7309574" cy="38143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7BCAE5-1A2C-86F1-8EFC-5BEE75BC4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712" y="2562097"/>
            <a:ext cx="7173203" cy="29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8033BB-FE5D-994B-6724-0ED5B4F9E0F0}"/>
              </a:ext>
            </a:extLst>
          </p:cNvPr>
          <p:cNvSpPr txBox="1"/>
          <p:nvPr/>
        </p:nvSpPr>
        <p:spPr>
          <a:xfrm>
            <a:off x="1251131" y="7160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ROBDD Comparator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22C4A-5D9E-FBAE-89E7-97DFE2C366B4}"/>
              </a:ext>
            </a:extLst>
          </p:cNvPr>
          <p:cNvSpPr txBox="1"/>
          <p:nvPr/>
        </p:nvSpPr>
        <p:spPr>
          <a:xfrm>
            <a:off x="174697" y="1517714"/>
            <a:ext cx="67710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function takes two root nodes of ROBDDs as input.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It compares the names of the root nodes, if they do not match, it returns 0.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It recursively checks the low and high edges of the </a:t>
            </a:r>
          </a:p>
          <a:p>
            <a:r>
              <a:rPr lang="en-US" dirty="0"/>
              <a:t>      nodes to determine if they are equivalent.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If all comparisons are successful, the function returns 1  </a:t>
            </a:r>
          </a:p>
          <a:p>
            <a:r>
              <a:rPr lang="en-US" dirty="0"/>
              <a:t>      indicating that the two ROBDDs are equivalent.</a:t>
            </a:r>
          </a:p>
          <a:p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F8A9457-F94B-3B6C-EF00-DE0D005E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9473"/>
          <a:stretch>
            <a:fillRect/>
          </a:stretch>
        </p:blipFill>
        <p:spPr>
          <a:xfrm>
            <a:off x="10252363" y="188812"/>
            <a:ext cx="1237673" cy="1639180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917CC-34B3-875D-7549-FA10A3FC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2264B-0EFB-F28D-958E-FC53134E1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104" y="3199066"/>
            <a:ext cx="5423535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8033BB-FE5D-994B-6724-0ED5B4F9E0F0}"/>
              </a:ext>
            </a:extLst>
          </p:cNvPr>
          <p:cNvSpPr txBox="1"/>
          <p:nvPr/>
        </p:nvSpPr>
        <p:spPr>
          <a:xfrm>
            <a:off x="373677" y="7160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ROBDD Graphical Display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F8A9457-F94B-3B6C-EF00-DE0D005E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9473"/>
          <a:stretch>
            <a:fillRect/>
          </a:stretch>
        </p:blipFill>
        <p:spPr>
          <a:xfrm>
            <a:off x="10252363" y="188812"/>
            <a:ext cx="1237673" cy="1639180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917CC-34B3-875D-7549-FA10A3FC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3352D-EC8F-9ACC-4EC0-479BF524D85C}"/>
              </a:ext>
            </a:extLst>
          </p:cNvPr>
          <p:cNvSpPr txBox="1"/>
          <p:nvPr/>
        </p:nvSpPr>
        <p:spPr>
          <a:xfrm>
            <a:off x="804985" y="1827992"/>
            <a:ext cx="32590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Takes </a:t>
            </a:r>
            <a:r>
              <a:rPr lang="en-US" dirty="0" err="1"/>
              <a:t>BDD_Root</a:t>
            </a:r>
            <a:r>
              <a:rPr lang="en-US" dirty="0"/>
              <a:t> and </a:t>
            </a:r>
            <a:r>
              <a:rPr lang="en-US" dirty="0" err="1"/>
              <a:t>bdd</a:t>
            </a:r>
            <a:r>
              <a:rPr lang="en-US" dirty="0"/>
              <a:t> as input arguments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Recursively traverses the ROBDD from the root node and adds each node and joins between nodes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Sets the label and shape of each node based on whether it is a leaf or decision node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Returns the updated </a:t>
            </a:r>
            <a:r>
              <a:rPr lang="en-US" dirty="0" err="1"/>
              <a:t>bdd</a:t>
            </a:r>
            <a:r>
              <a:rPr lang="en-US" dirty="0"/>
              <a:t> object which can be rendered and displayed using the </a:t>
            </a:r>
            <a:r>
              <a:rPr lang="en-US" dirty="0" err="1"/>
              <a:t>graphviz</a:t>
            </a:r>
            <a:r>
              <a:rPr lang="en-US" dirty="0"/>
              <a:t> library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006060-B50E-4606-E430-A2419A36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869" y="2135036"/>
            <a:ext cx="7439328" cy="33075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D14DCA-5804-E49D-9D4B-9B3104F33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616" y="2885264"/>
            <a:ext cx="7823967" cy="27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8033BB-FE5D-994B-6724-0ED5B4F9E0F0}"/>
              </a:ext>
            </a:extLst>
          </p:cNvPr>
          <p:cNvSpPr txBox="1"/>
          <p:nvPr/>
        </p:nvSpPr>
        <p:spPr>
          <a:xfrm>
            <a:off x="290549" y="632887"/>
            <a:ext cx="60960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3200" spc="3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Results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F8A9457-F94B-3B6C-EF00-DE0D005E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9473"/>
          <a:stretch>
            <a:fillRect/>
          </a:stretch>
        </p:blipFill>
        <p:spPr>
          <a:xfrm>
            <a:off x="10252363" y="188812"/>
            <a:ext cx="1237673" cy="1639180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917CC-34B3-875D-7549-FA10A3FC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0C070-4719-9481-3F56-26B0B0D773F6}"/>
              </a:ext>
            </a:extLst>
          </p:cNvPr>
          <p:cNvSpPr txBox="1"/>
          <p:nvPr/>
        </p:nvSpPr>
        <p:spPr>
          <a:xfrm>
            <a:off x="290549" y="1327789"/>
            <a:ext cx="362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1 : Full adder </a:t>
            </a:r>
            <a:r>
              <a:rPr lang="en-US" dirty="0" err="1"/>
              <a:t>Cout</a:t>
            </a:r>
            <a:endParaRPr lang="en-US" dirty="0"/>
          </a:p>
          <a:p>
            <a:r>
              <a:rPr lang="en-US" dirty="0"/>
              <a:t>f1 = ( ( a &amp; b ) | ( b &amp; c ) ) | ( a &amp; c )  </a:t>
            </a:r>
          </a:p>
          <a:p>
            <a:r>
              <a:rPr lang="en-US" dirty="0"/>
              <a:t>f2 =  ( a &amp; b ) | ( c &amp; ( a ^ b ) 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7FD97-418F-97B4-436A-18C943C0A0C4}"/>
              </a:ext>
            </a:extLst>
          </p:cNvPr>
          <p:cNvSpPr txBox="1"/>
          <p:nvPr/>
        </p:nvSpPr>
        <p:spPr>
          <a:xfrm>
            <a:off x="290549" y="3522227"/>
            <a:ext cx="291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2 :</a:t>
            </a:r>
          </a:p>
          <a:p>
            <a:r>
              <a:rPr lang="en-US" dirty="0"/>
              <a:t>f1 =  ( a &amp; b ) | ( ! a &amp; c )          f2 = ( a &amp; b ) | (  b &amp; c )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FBB1BF-E94A-0404-D59C-F3AAF89B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23" y="4657725"/>
            <a:ext cx="3314700" cy="1200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5F5A13-D36A-9831-5DC2-72B3FA032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2033" y="3838575"/>
            <a:ext cx="3629025" cy="2019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6A1244-EBC3-E0F4-65A8-FC4760E9B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4770" y="3497575"/>
            <a:ext cx="1552248" cy="3223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40E278-EB01-1283-96C1-42AE94EF4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6586" y="3257520"/>
            <a:ext cx="1344316" cy="3430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352202-15EA-CBB9-D6FC-28458A1A3D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923" y="2473134"/>
            <a:ext cx="4048125" cy="6286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322C21F-0EC8-536E-62FC-B3881E1ABE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6523" y="632887"/>
            <a:ext cx="3081955" cy="17600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D6D9C9C-25A6-963E-DE44-976195148F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4008" y="178768"/>
            <a:ext cx="1477321" cy="34621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70C40D-6BD0-F7D3-C3FF-7113379441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7892" y="322499"/>
            <a:ext cx="1409176" cy="32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496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Posterama</vt:lpstr>
      <vt:lpstr>Times New Roman</vt:lpstr>
      <vt:lpstr>Office Theme</vt:lpstr>
      <vt:lpstr>PowerPoint Presentation</vt:lpstr>
      <vt:lpstr>PowerPoint Presentation</vt:lpstr>
      <vt:lpstr>Boolean Function Parser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Ayman Elsayed Mahmoud</dc:creator>
  <cp:lastModifiedBy>KARIM THABET</cp:lastModifiedBy>
  <cp:revision>10</cp:revision>
  <dcterms:created xsi:type="dcterms:W3CDTF">2023-04-17T22:11:59Z</dcterms:created>
  <dcterms:modified xsi:type="dcterms:W3CDTF">2023-05-08T20:10:46Z</dcterms:modified>
</cp:coreProperties>
</file>