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9" r:id="rId4"/>
    <p:sldId id="264" r:id="rId5"/>
    <p:sldId id="260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1" r:id="rId20"/>
    <p:sldId id="262" r:id="rId21"/>
    <p:sldId id="263" r:id="rId22"/>
  </p:sldIdLst>
  <p:sldSz cx="9144000" cy="5143500" type="screen16x9"/>
  <p:notesSz cx="6858000" cy="9144000"/>
  <p:embeddedFontLst>
    <p:embeddedFont>
      <p:font typeface="Rubik" panose="020B0604020202020204" charset="-79"/>
      <p:regular r:id="rId24"/>
      <p:bold r:id="rId25"/>
      <p:italic r:id="rId26"/>
      <p:boldItalic r:id="rId27"/>
    </p:embeddedFont>
    <p:embeddedFont>
      <p:font typeface="Rubik Light" panose="020B0604020202020204" charset="-79"/>
      <p:regular r:id="rId28"/>
      <p:bold r:id="rId29"/>
      <p:italic r:id="rId30"/>
      <p:boldItalic r:id="rId31"/>
    </p:embeddedFont>
    <p:embeddedFont>
      <p:font typeface="Rubik SemiBold" panose="020B0604020202020204" charset="-79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255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75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625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90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150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661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569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087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909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20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06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633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46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95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Nabila13n/FinalTask_Kalbe-Nutritionals-Data-Scientist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rive.google.com/drive/folders/12eL5YBp_k-P72ojDXIJDXdADGsEx7fne?usp=sharing" TargetMode="Externa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5575602" cy="156963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Machine 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Project</a:t>
            </a:r>
            <a:endParaRPr lang="id-ID"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3075563"/>
            <a:ext cx="5395720" cy="95407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d-ID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Kalbe Nutritionals Data Scientist </a:t>
            </a:r>
          </a:p>
          <a:p>
            <a:pPr lvl="0"/>
            <a:r>
              <a:rPr lang="id-ID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Project Based Internship Program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403423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Nabila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25BD7-DE52-4FBC-859F-248679E6F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349" y="186273"/>
            <a:ext cx="1240046" cy="6702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185625"/>
            <a:ext cx="8463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Worksheet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40500" y="1109883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Worksheet 4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(total amount) by store name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4B3479-D7FD-4C67-899C-D3F432AB5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62" y="1509963"/>
            <a:ext cx="7807700" cy="34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2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185625"/>
            <a:ext cx="8463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Dashboard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6676DF-6753-40FD-B5B8-9AE395139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22" y="924258"/>
            <a:ext cx="8248580" cy="39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4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185625"/>
            <a:ext cx="8463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Machine Learning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6;p17">
            <a:extLst>
              <a:ext uri="{FF2B5EF4-FFF2-40B4-BE49-F238E27FC236}">
                <a16:creationId xmlns:a16="http://schemas.microsoft.com/office/drawing/2014/main" id="{A6721533-A806-43CC-AB6F-A57639B89285}"/>
              </a:ext>
            </a:extLst>
          </p:cNvPr>
          <p:cNvSpPr txBox="1"/>
          <p:nvPr/>
        </p:nvSpPr>
        <p:spPr>
          <a:xfrm>
            <a:off x="340500" y="1109883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Membaca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 CSV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515DAB-B3CA-4B16-8A0F-6E2299C21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30" y="1640730"/>
            <a:ext cx="8535140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2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185625"/>
            <a:ext cx="8463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Machine Learning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6;p17">
            <a:extLst>
              <a:ext uri="{FF2B5EF4-FFF2-40B4-BE49-F238E27FC236}">
                <a16:creationId xmlns:a16="http://schemas.microsoft.com/office/drawing/2014/main" id="{A6721533-A806-43CC-AB6F-A57639B89285}"/>
              </a:ext>
            </a:extLst>
          </p:cNvPr>
          <p:cNvSpPr txBox="1"/>
          <p:nvPr/>
        </p:nvSpPr>
        <p:spPr>
          <a:xfrm>
            <a:off x="340500" y="1109883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 cleansing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CD2E5-7A91-4EA1-AD57-9F8C9A9A4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887" y="1509962"/>
            <a:ext cx="4034313" cy="346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2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185625"/>
            <a:ext cx="8463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Machine Learning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6;p17">
            <a:extLst>
              <a:ext uri="{FF2B5EF4-FFF2-40B4-BE49-F238E27FC236}">
                <a16:creationId xmlns:a16="http://schemas.microsoft.com/office/drawing/2014/main" id="{A6721533-A806-43CC-AB6F-A57639B89285}"/>
              </a:ext>
            </a:extLst>
          </p:cNvPr>
          <p:cNvSpPr txBox="1"/>
          <p:nvPr/>
        </p:nvSpPr>
        <p:spPr>
          <a:xfrm>
            <a:off x="340500" y="1109883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Menggabungkan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semua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1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FB45E-F7D5-4BF7-ACF2-09F72DC9E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45" y="1477362"/>
            <a:ext cx="7995691" cy="255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10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185625"/>
            <a:ext cx="8463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Machine Learning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6;p17">
            <a:extLst>
              <a:ext uri="{FF2B5EF4-FFF2-40B4-BE49-F238E27FC236}">
                <a16:creationId xmlns:a16="http://schemas.microsoft.com/office/drawing/2014/main" id="{A6721533-A806-43CC-AB6F-A57639B89285}"/>
              </a:ext>
            </a:extLst>
          </p:cNvPr>
          <p:cNvSpPr txBox="1"/>
          <p:nvPr/>
        </p:nvSpPr>
        <p:spPr>
          <a:xfrm>
            <a:off x="340500" y="1109883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model machine learning regression (time series)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89690C-DDB7-4811-8518-646780507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16" y="1509961"/>
            <a:ext cx="5157875" cy="235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EBEF73-B261-4E70-9201-AD62C37C91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084" y="1654387"/>
            <a:ext cx="2988723" cy="1834726"/>
          </a:xfrm>
          <a:prstGeom prst="rect">
            <a:avLst/>
          </a:prstGeom>
        </p:spPr>
      </p:pic>
      <p:sp>
        <p:nvSpPr>
          <p:cNvPr id="9" name="Google Shape;106;p17">
            <a:extLst>
              <a:ext uri="{FF2B5EF4-FFF2-40B4-BE49-F238E27FC236}">
                <a16:creationId xmlns:a16="http://schemas.microsoft.com/office/drawing/2014/main" id="{64B73ACF-E7ED-4E1E-A68D-9AD26899992D}"/>
              </a:ext>
            </a:extLst>
          </p:cNvPr>
          <p:cNvSpPr txBox="1"/>
          <p:nvPr/>
        </p:nvSpPr>
        <p:spPr>
          <a:xfrm>
            <a:off x="340500" y="3981865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Dari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prakiraan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, rata-rata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kuantitas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pada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bulan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Januari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2023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44.489775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atau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dibulatkan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sekitar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44 pcs/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hari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77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185625"/>
            <a:ext cx="8463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Machine Learning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6;p17">
            <a:extLst>
              <a:ext uri="{FF2B5EF4-FFF2-40B4-BE49-F238E27FC236}">
                <a16:creationId xmlns:a16="http://schemas.microsoft.com/office/drawing/2014/main" id="{A6721533-A806-43CC-AB6F-A57639B89285}"/>
              </a:ext>
            </a:extLst>
          </p:cNvPr>
          <p:cNvSpPr txBox="1"/>
          <p:nvPr/>
        </p:nvSpPr>
        <p:spPr>
          <a:xfrm>
            <a:off x="383550" y="781331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model machine learning clustering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2F3F28-E4A4-46E6-9A5B-350EDF877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00" y="1181410"/>
            <a:ext cx="4101733" cy="382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5139FC-70A1-41CC-91D5-8F42D96F5A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319908"/>
            <a:ext cx="4466002" cy="154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6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185625"/>
            <a:ext cx="8463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Kesimpulan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6;p17">
            <a:extLst>
              <a:ext uri="{FF2B5EF4-FFF2-40B4-BE49-F238E27FC236}">
                <a16:creationId xmlns:a16="http://schemas.microsoft.com/office/drawing/2014/main" id="{A6721533-A806-43CC-AB6F-A57639B89285}"/>
              </a:ext>
            </a:extLst>
          </p:cNvPr>
          <p:cNvSpPr txBox="1"/>
          <p:nvPr/>
        </p:nvSpPr>
        <p:spPr>
          <a:xfrm>
            <a:off x="340500" y="909843"/>
            <a:ext cx="83769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Cluster 3</a:t>
            </a:r>
          </a:p>
          <a:p>
            <a:pPr marL="265113" lvl="0" indent="-265113"/>
            <a:r>
              <a:rPr lang="en-US" dirty="0">
                <a:latin typeface="Rubik"/>
                <a:ea typeface="Rubik"/>
                <a:cs typeface="Rubik"/>
                <a:sym typeface="Rubik"/>
              </a:rPr>
              <a:t>	Cluster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pelanggan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paling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banyak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65113" lvl="0" indent="-265113"/>
            <a:r>
              <a:rPr lang="en-US" dirty="0"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Karakteristik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pelanggan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menempati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posisi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ketiga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setiap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metriks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(transaction, quantity, total amount).</a:t>
            </a:r>
          </a:p>
          <a:p>
            <a:pPr marL="265113" lvl="0" indent="-265113"/>
            <a:r>
              <a:rPr lang="en-US" dirty="0"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b="1" dirty="0" err="1">
                <a:latin typeface="Rubik"/>
                <a:ea typeface="Rubik"/>
                <a:cs typeface="Rubik"/>
                <a:sym typeface="Rubik"/>
              </a:rPr>
              <a:t>Rekomendasi</a:t>
            </a: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marL="265113" lvl="0" indent="-265113"/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Membangun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hubungan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baik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pelanggan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65113" lvl="0" indent="-265113"/>
            <a:r>
              <a:rPr lang="en-US" dirty="0">
                <a:latin typeface="Rubik"/>
                <a:ea typeface="Rubik"/>
                <a:cs typeface="Rubik"/>
                <a:sym typeface="Rubik"/>
              </a:rPr>
              <a:t>	-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Memberikan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survey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mengembangkan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minat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pelanggan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terbanyak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65113" lvl="0" indent="-265113"/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Cluster 2</a:t>
            </a:r>
          </a:p>
          <a:p>
            <a:pPr marL="265113" lvl="0" indent="-265113"/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Karakteristik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pelanggan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menempati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posisi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dua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tertinggi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pada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setiap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metriks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65113" lvl="0" indent="-265113"/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b="1" dirty="0" err="1">
                <a:latin typeface="Rubik"/>
                <a:ea typeface="Rubik"/>
                <a:cs typeface="Rubik"/>
                <a:sym typeface="Rubik"/>
              </a:rPr>
              <a:t>Rekomendasi</a:t>
            </a: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marL="265113" lvl="0" indent="-265113"/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Memberikan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promo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secara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rutin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meningkatkan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transaksi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65113" lvl="0" indent="-265113"/>
            <a:r>
              <a:rPr lang="en-US" dirty="0">
                <a:latin typeface="Rubik"/>
                <a:ea typeface="Rubik"/>
                <a:cs typeface="Rubik"/>
                <a:sym typeface="Rubik"/>
              </a:rPr>
              <a:t>	-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upselling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produk-produk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harga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tinggi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0365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185625"/>
            <a:ext cx="8463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Kesimpulan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6;p17">
            <a:extLst>
              <a:ext uri="{FF2B5EF4-FFF2-40B4-BE49-F238E27FC236}">
                <a16:creationId xmlns:a16="http://schemas.microsoft.com/office/drawing/2014/main" id="{A6721533-A806-43CC-AB6F-A57639B89285}"/>
              </a:ext>
            </a:extLst>
          </p:cNvPr>
          <p:cNvSpPr txBox="1"/>
          <p:nvPr/>
        </p:nvSpPr>
        <p:spPr>
          <a:xfrm>
            <a:off x="340500" y="909843"/>
            <a:ext cx="837690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Cluster 1</a:t>
            </a:r>
          </a:p>
          <a:p>
            <a:pPr marL="265113" lvl="0" indent="-265113"/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Karakteristik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pelanggan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terendah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pada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setiap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metriksnya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65113" lvl="0" indent="-265113"/>
            <a:r>
              <a:rPr lang="en-US" dirty="0"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b="1" dirty="0" err="1">
                <a:latin typeface="Rubik"/>
                <a:ea typeface="Rubik"/>
                <a:cs typeface="Rubik"/>
                <a:sym typeface="Rubik"/>
              </a:rPr>
              <a:t>Rekomendasi</a:t>
            </a: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marL="265113" lvl="0" indent="-265113"/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Memberikan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discount price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cukup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besar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meningkatkan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Transaksi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pelanggan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65113" lvl="0" indent="-265113"/>
            <a:r>
              <a:rPr lang="en-US" dirty="0">
                <a:latin typeface="Rubik"/>
                <a:ea typeface="Rubik"/>
                <a:cs typeface="Rubik"/>
                <a:sym typeface="Rubik"/>
              </a:rPr>
              <a:t>	-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Memberikan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promo pada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transaksi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Quantity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lebih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tinggi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65113" lvl="0" indent="-265113"/>
            <a:r>
              <a:rPr lang="en-US" dirty="0">
                <a:latin typeface="Rubik"/>
                <a:ea typeface="Rubik"/>
                <a:cs typeface="Rubik"/>
                <a:sym typeface="Rubik"/>
              </a:rPr>
              <a:t>	-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Memberikan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survey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mengetahui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potensi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pengembangan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lvl="0"/>
            <a:endParaRPr lang="en-US" b="1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Cluster 0</a:t>
            </a:r>
          </a:p>
          <a:p>
            <a:pPr marL="265113" lvl="1" indent="-265113"/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Cluster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pelanggan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paling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sedikit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265113" lvl="1" indent="-265113"/>
            <a:r>
              <a:rPr lang="en-US" dirty="0"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Karakteristik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pelanggan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tertinggi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pada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setiap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metriksnya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65113" lvl="1" indent="-265113"/>
            <a:r>
              <a:rPr lang="en-US" dirty="0"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-US" b="1" dirty="0" err="1">
                <a:latin typeface="Rubik"/>
                <a:ea typeface="Rubik"/>
                <a:cs typeface="Rubik"/>
                <a:sym typeface="Rubik"/>
              </a:rPr>
              <a:t>Rekomendasi</a:t>
            </a: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marL="265113" lvl="1" indent="-265113"/>
            <a:r>
              <a:rPr lang="en-US" dirty="0">
                <a:latin typeface="Rubik"/>
                <a:ea typeface="Rubik"/>
                <a:cs typeface="Rubik"/>
                <a:sym typeface="Rubik"/>
              </a:rPr>
              <a:t>	-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Memberikan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promo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loyalti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mempertahankan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transaksi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265113" lvl="1" indent="-265113"/>
            <a:r>
              <a:rPr lang="en-US" dirty="0">
                <a:latin typeface="Rubik"/>
                <a:ea typeface="Rubik"/>
                <a:cs typeface="Rubik"/>
                <a:sym typeface="Rubik"/>
              </a:rPr>
              <a:t>	-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Memberikan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survey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kepuasan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pelanggan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265113" lvl="1" indent="-265113"/>
            <a:r>
              <a:rPr lang="en-US" dirty="0">
                <a:latin typeface="Rubik"/>
                <a:ea typeface="Rubik"/>
                <a:cs typeface="Rubik"/>
                <a:sym typeface="Rubik"/>
              </a:rPr>
              <a:t>	-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upselling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harga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lebih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tinggi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77710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latin typeface="Rubik"/>
                <a:ea typeface="Rubik"/>
                <a:cs typeface="Rubik"/>
                <a:sym typeface="Rubik"/>
              </a:rPr>
              <a:t>Link</a:t>
            </a:r>
            <a:endParaRPr sz="45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40500" y="2843463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Github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: </a:t>
            </a:r>
            <a:r>
              <a:rPr lang="en-US" dirty="0">
                <a:latin typeface="Rubik"/>
                <a:ea typeface="Rubik"/>
                <a:cs typeface="Rubik"/>
                <a:sym typeface="Rubik"/>
                <a:hlinkClick r:id="rId5"/>
              </a:rPr>
              <a:t>https://github.com/Nabila13n/FinalTask_Kalbe-Nutritionals-Data-Scientist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528250" y="1128625"/>
            <a:ext cx="20016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Nabila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About You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Experience</a:t>
            </a:r>
            <a:r>
              <a:rPr lang="id-ID" sz="2000" dirty="0">
                <a:latin typeface="Rubik SemiBold"/>
                <a:ea typeface="Rubik SemiBold"/>
                <a:cs typeface="Rubik SemiBold"/>
                <a:sym typeface="Rubik SemiBold"/>
              </a:rPr>
              <a:t>s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1625150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Experience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aplikasi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berbasi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Website dan Mobile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2709450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Experience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Desain UI/UX dan 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m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ahir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Photoshop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294775" y="3861975"/>
            <a:ext cx="3740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Experience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Finalis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KMIPN (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Kompetisi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Mahasiswa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Informatika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Politeknik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Nasional) 2023 di Surabaya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37850" y="3064350"/>
            <a:ext cx="3740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Rubik"/>
                <a:ea typeface="Rubik"/>
                <a:cs typeface="Rubik"/>
                <a:sym typeface="Rubik"/>
              </a:rPr>
              <a:t>S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aya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seorang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mahasiswi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D3 di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Politeknik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Negeri Pontianak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mengambil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Jurusan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Teknik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Elektro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Program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Studi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Teknik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Informatika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3BF67A-2A45-482D-98AA-E352767CD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96" y="527325"/>
            <a:ext cx="1853428" cy="18489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Video Presentation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40500" y="2843463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Google Drive:</a:t>
            </a:r>
          </a:p>
          <a:p>
            <a:pPr lvl="0"/>
            <a:r>
              <a:rPr lang="en-US" dirty="0">
                <a:latin typeface="Rubik"/>
                <a:ea typeface="Rubik"/>
                <a:cs typeface="Rubik"/>
                <a:sym typeface="Rubik"/>
                <a:hlinkClick r:id="rId5"/>
              </a:rPr>
              <a:t>https://drive.google.com/drive/folders/12eL5YBp_k-P72ojDXIJDXdADGsEx7fne?usp=sharing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2BE00-219D-4265-BC31-89BBC30B5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974" y="4301225"/>
            <a:ext cx="1240046" cy="6702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18562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40500" y="1325550"/>
            <a:ext cx="83769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d-ID" dirty="0">
                <a:latin typeface="Rubik"/>
                <a:ea typeface="Rubik"/>
                <a:cs typeface="Rubik"/>
                <a:sym typeface="Rubik"/>
              </a:rPr>
              <a:t>Kamu adalah seorang Data Scientist di Kalbe Nutritionals dan sedang mendapatkan project baru dari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tim inventory dan tim marketing.</a:t>
            </a:r>
          </a:p>
          <a:p>
            <a:pPr lvl="0"/>
            <a:r>
              <a:rPr lang="id-ID" b="1" dirty="0">
                <a:latin typeface="Rubik"/>
                <a:ea typeface="Rubik"/>
                <a:cs typeface="Rubik"/>
                <a:sym typeface="Rubik"/>
              </a:rPr>
              <a:t>Dari tim inventory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, kamu diminta untuk dapat membantu memprediksi jumlah penjualan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(quantity) dari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total keseluruhan product Kalbe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>
                <a:latin typeface="Rubik"/>
                <a:ea typeface="Rubik"/>
                <a:cs typeface="Rubik"/>
                <a:sym typeface="Rubik"/>
              </a:rPr>
              <a:t>Tujuan dari project ini adalah untuk mengetahui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perkiraan quantity product yang terjual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sehingga tim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inventory dapat membuat stock persediaan harian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yang cukup.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>
                <a:latin typeface="Rubik"/>
                <a:ea typeface="Rubik"/>
                <a:cs typeface="Rubik"/>
                <a:sym typeface="Rubik"/>
              </a:rPr>
              <a:t>Prediksi yang dilakukan harus harian.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/>
            <a:r>
              <a:rPr lang="id-ID" b="1" dirty="0">
                <a:latin typeface="Rubik"/>
                <a:ea typeface="Rubik"/>
                <a:cs typeface="Rubik"/>
                <a:sym typeface="Rubik"/>
              </a:rPr>
              <a:t>Dari tim marketing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,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 kamu diminta untuk 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cluster/segment customer berdasarkan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beberapa kriteria.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>
                <a:latin typeface="Rubik"/>
                <a:ea typeface="Rubik"/>
                <a:cs typeface="Rubik"/>
                <a:sym typeface="Rubik"/>
              </a:rPr>
              <a:t>Tujuan dari project ini adalah untuk 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segment customer.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>
                <a:latin typeface="Rubik"/>
                <a:ea typeface="Rubik"/>
                <a:cs typeface="Rubik"/>
                <a:sym typeface="Rubik"/>
              </a:rPr>
              <a:t>Segment customer ini nantinya akan digunakan oleh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tim marketing untuk memberikan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personalized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promotion dan sales treatment.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185625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40500" y="1325550"/>
            <a:ext cx="83769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dirty="0">
                <a:latin typeface="Rubik"/>
                <a:ea typeface="Rubik"/>
                <a:cs typeface="Rubik"/>
                <a:sym typeface="Rubik"/>
              </a:rPr>
              <a:t>Data file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Kalbe Nutritionals: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>
                <a:latin typeface="Rubik"/>
                <a:ea typeface="Rubik"/>
                <a:cs typeface="Rubik"/>
                <a:sym typeface="Rubik"/>
              </a:rPr>
              <a:t>Customer: 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/>
            <a:r>
              <a:rPr lang="en-US" dirty="0">
                <a:latin typeface="Rubik"/>
                <a:ea typeface="Rubik"/>
                <a:cs typeface="Rubik"/>
                <a:sym typeface="Rubik"/>
              </a:rPr>
              <a:t>       B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erisi detail informasi customer: customer ID, age, gender, marital status, dan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income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>
                <a:latin typeface="Rubik"/>
                <a:ea typeface="Rubik"/>
                <a:cs typeface="Rubik"/>
                <a:sym typeface="Rubik"/>
              </a:rPr>
              <a:t>Product: 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/>
            <a:r>
              <a:rPr lang="en-US" dirty="0">
                <a:latin typeface="Rubik"/>
                <a:ea typeface="Rubik"/>
                <a:cs typeface="Rubik"/>
                <a:sym typeface="Rubik"/>
              </a:rPr>
              <a:t>       B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erisi detail informasi produk: produk ID, name, dan price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>
                <a:latin typeface="Rubik"/>
                <a:ea typeface="Rubik"/>
                <a:cs typeface="Rubik"/>
                <a:sym typeface="Rubik"/>
              </a:rPr>
              <a:t>Store: 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lvl="0"/>
            <a:r>
              <a:rPr lang="en-US" dirty="0">
                <a:latin typeface="Rubik"/>
                <a:ea typeface="Rubik"/>
                <a:cs typeface="Rubik"/>
                <a:sym typeface="Rubik"/>
              </a:rPr>
              <a:t>       B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erisi detail informasi store: Store ID, name, group, type, latitude, dan longtitude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>
                <a:latin typeface="Rubik"/>
                <a:ea typeface="Rubik"/>
                <a:cs typeface="Rubik"/>
                <a:sym typeface="Rubik"/>
              </a:rPr>
              <a:t>Transaction: 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358775" lvl="0" indent="-358775"/>
            <a:r>
              <a:rPr lang="en-US" dirty="0">
                <a:latin typeface="Rubik"/>
                <a:ea typeface="Rubik"/>
                <a:cs typeface="Rubik"/>
                <a:sym typeface="Rubik"/>
              </a:rPr>
              <a:t>       B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erisi detail informasi transaction: transaction ID, Customer ID, date, Product ID,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Price,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                                   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Quantity, Total Amount, dan Store ID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3890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185625"/>
            <a:ext cx="8463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d-ID" sz="3600" b="1" dirty="0">
                <a:latin typeface="Rubik"/>
                <a:ea typeface="Rubik"/>
                <a:cs typeface="Rubik"/>
                <a:sym typeface="Rubik"/>
              </a:rPr>
              <a:t>Exploratory Data Analysis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40500" y="1109883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>
                <a:latin typeface="Rubik"/>
                <a:ea typeface="Rubik"/>
                <a:cs typeface="Rubik"/>
                <a:sym typeface="Rubik"/>
              </a:rPr>
              <a:t>query 1 : Berapa rata-rata umur customer jika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dilihat dari marital statusnya ?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B9BAEE-A999-4EFA-91EF-3EEAF558E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04" y="1498042"/>
            <a:ext cx="4043296" cy="13828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1A914-27DA-459C-89FC-6733926178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734" y="1854957"/>
            <a:ext cx="2735817" cy="1021168"/>
          </a:xfrm>
          <a:prstGeom prst="rect">
            <a:avLst/>
          </a:prstGeom>
        </p:spPr>
      </p:pic>
      <p:sp>
        <p:nvSpPr>
          <p:cNvPr id="8" name="Google Shape;106;p17">
            <a:extLst>
              <a:ext uri="{FF2B5EF4-FFF2-40B4-BE49-F238E27FC236}">
                <a16:creationId xmlns:a16="http://schemas.microsoft.com/office/drawing/2014/main" id="{9488ED70-AC6C-4F09-87FC-A499750F8036}"/>
              </a:ext>
            </a:extLst>
          </p:cNvPr>
          <p:cNvSpPr txBox="1"/>
          <p:nvPr/>
        </p:nvSpPr>
        <p:spPr>
          <a:xfrm>
            <a:off x="340500" y="2876125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>
                <a:latin typeface="Rubik"/>
                <a:ea typeface="Rubik"/>
                <a:cs typeface="Rubik"/>
                <a:sym typeface="Rubik"/>
              </a:rPr>
              <a:t>query 2 : Berapa rata-rata umur customer jika dilihat dari gender nya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4A409E-E406-4311-B129-BA198A865E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904" y="3269087"/>
            <a:ext cx="3101609" cy="1760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EB3B63-DDA6-46EB-A114-C9B8F73A74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8950" y="4008292"/>
            <a:ext cx="2697714" cy="1021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185625"/>
            <a:ext cx="8463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d-ID" sz="3600" b="1" dirty="0">
                <a:latin typeface="Rubik"/>
                <a:ea typeface="Rubik"/>
                <a:cs typeface="Rubik"/>
                <a:sym typeface="Rubik"/>
              </a:rPr>
              <a:t>Exploratory Data Analysis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40500" y="1109883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query 3 :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Tentukan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store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total quantity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terbanyak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!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2CCEEA-4F40-4AA2-8ECF-0DFA3BE0F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25" y="1509962"/>
            <a:ext cx="4084674" cy="10059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970CFD-1E6C-41A4-B68E-2CC9C860C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314" y="1677616"/>
            <a:ext cx="2491956" cy="838273"/>
          </a:xfrm>
          <a:prstGeom prst="rect">
            <a:avLst/>
          </a:prstGeom>
        </p:spPr>
      </p:pic>
      <p:sp>
        <p:nvSpPr>
          <p:cNvPr id="10" name="Google Shape;106;p17">
            <a:extLst>
              <a:ext uri="{FF2B5EF4-FFF2-40B4-BE49-F238E27FC236}">
                <a16:creationId xmlns:a16="http://schemas.microsoft.com/office/drawing/2014/main" id="{DB7CC6FC-DB1E-4284-9230-182332621BE6}"/>
              </a:ext>
            </a:extLst>
          </p:cNvPr>
          <p:cNvSpPr txBox="1"/>
          <p:nvPr/>
        </p:nvSpPr>
        <p:spPr>
          <a:xfrm>
            <a:off x="340500" y="2515889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dirty="0">
                <a:latin typeface="Rubik"/>
                <a:ea typeface="Rubik"/>
                <a:cs typeface="Rubik"/>
                <a:sym typeface="Rubik"/>
              </a:rPr>
              <a:t>query 4 : Tentukan nama produk terlaris 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id-ID" dirty="0">
                <a:latin typeface="Rubik"/>
                <a:ea typeface="Rubik"/>
                <a:cs typeface="Rubik"/>
                <a:sym typeface="Rubik"/>
              </a:rPr>
              <a:t>total amount terbanyak!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57D8B-E11C-4E5F-A72E-2206D8C8E2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125" y="2915968"/>
            <a:ext cx="4877223" cy="1028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E554E3-A66E-4978-AD7A-D11EB6737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9546" y="3102679"/>
            <a:ext cx="2933954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9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185625"/>
            <a:ext cx="8463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Worksheet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40500" y="1109883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Worksheet 1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qty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bulan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bulan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7CD0D-0D5D-4E64-B102-C4242D3CF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092" y="1509962"/>
            <a:ext cx="7918940" cy="35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0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185625"/>
            <a:ext cx="8463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Worksheet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40500" y="1109883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Worksheet 2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total amount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hari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hari</a:t>
            </a:r>
            <a:endParaRPr lang="en-US" dirty="0">
              <a:latin typeface="Rubik"/>
              <a:ea typeface="Rubik"/>
              <a:cs typeface="Rubik"/>
              <a:sym typeface="Rubik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15EE3F-CEA2-4875-B1A2-44D57593B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80" y="1488093"/>
            <a:ext cx="8002920" cy="357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7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185625"/>
            <a:ext cx="846300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latin typeface="Rubik"/>
                <a:ea typeface="Rubik"/>
                <a:cs typeface="Rubik"/>
                <a:sym typeface="Rubik"/>
              </a:rPr>
              <a:t>Worksheet</a:t>
            </a:r>
            <a:endParaRPr sz="3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40500" y="1109883"/>
            <a:ext cx="8376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Worksheet 3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(qty) by 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3490F-D4D0-4F3C-B044-52346ECB1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92" y="1509962"/>
            <a:ext cx="7729415" cy="345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556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663</Words>
  <Application>Microsoft Office PowerPoint</Application>
  <PresentationFormat>On-screen Show (16:9)</PresentationFormat>
  <Paragraphs>96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Rubik</vt:lpstr>
      <vt:lpstr>Rubik SemiBold</vt:lpstr>
      <vt:lpstr>Rubik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Ahmad Choirudin</cp:lastModifiedBy>
  <cp:revision>16</cp:revision>
  <dcterms:modified xsi:type="dcterms:W3CDTF">2023-10-29T16:11:19Z</dcterms:modified>
</cp:coreProperties>
</file>