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79" r:id="rId5"/>
    <p:sldId id="284" r:id="rId6"/>
    <p:sldId id="286" r:id="rId7"/>
    <p:sldId id="280" r:id="rId8"/>
    <p:sldId id="281" r:id="rId9"/>
    <p:sldId id="282" r:id="rId10"/>
    <p:sldId id="283" r:id="rId11"/>
    <p:sldId id="285" r:id="rId12"/>
    <p:sldId id="25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005E"/>
    <a:srgbClr val="BE0260"/>
    <a:srgbClr val="018ACF"/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94660"/>
  </p:normalViewPr>
  <p:slideViewPr>
    <p:cSldViewPr>
      <p:cViewPr>
        <p:scale>
          <a:sx n="90" d="100"/>
          <a:sy n="90" d="100"/>
        </p:scale>
        <p:origin x="-1334" y="1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138425"/>
            <a:ext cx="7772400" cy="13743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8720" y="4650640"/>
            <a:ext cx="6400800" cy="1374345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680310"/>
            <a:ext cx="82296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96540"/>
            <a:ext cx="8229600" cy="3918803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527605"/>
            <a:ext cx="701619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D0005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1" y="1138425"/>
            <a:ext cx="7016195" cy="4275740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27605"/>
            <a:ext cx="822960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596539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D000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226402"/>
            <a:ext cx="4040188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596539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D000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226402"/>
            <a:ext cx="4041775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85720"/>
            <a:ext cx="4572000" cy="183246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Test2: Counting Inversions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40935" y="4803345"/>
            <a:ext cx="3206805" cy="137434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Presented By</a:t>
            </a:r>
          </a:p>
          <a:p>
            <a:pPr algn="ctr"/>
            <a:r>
              <a:rPr lang="en-US" b="1" dirty="0"/>
              <a:t>Nabila </a:t>
            </a:r>
            <a:r>
              <a:rPr lang="en-US" b="1" dirty="0" err="1"/>
              <a:t>Shahnaz</a:t>
            </a:r>
            <a:r>
              <a:rPr lang="en-US" b="1" dirty="0"/>
              <a:t> Khan</a:t>
            </a:r>
          </a:p>
        </p:txBody>
      </p:sp>
      <p:sp>
        <p:nvSpPr>
          <p:cNvPr id="4" name="Rectangle 3"/>
          <p:cNvSpPr/>
          <p:nvPr/>
        </p:nvSpPr>
        <p:spPr>
          <a:xfrm>
            <a:off x="8347366" y="6605245"/>
            <a:ext cx="754374" cy="222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4900"/>
            <a:ext cx="5955495" cy="916230"/>
          </a:xfrm>
        </p:spPr>
        <p:txBody>
          <a:bodyPr>
            <a:noAutofit/>
          </a:bodyPr>
          <a:lstStyle/>
          <a:p>
            <a:r>
              <a:rPr lang="en-US" sz="3800" b="1" dirty="0"/>
              <a:t/>
            </a:r>
            <a:br>
              <a:rPr lang="en-US" sz="3800" b="1" dirty="0"/>
            </a:br>
            <a:endParaRPr lang="en-US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1901950"/>
            <a:ext cx="8382305" cy="4428446"/>
          </a:xfrm>
        </p:spPr>
        <p:txBody>
          <a:bodyPr>
            <a:normAutofit/>
          </a:bodyPr>
          <a:lstStyle/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US" b="1" dirty="0" smtClean="0"/>
              <a:t>#For input file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"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test1000000.txt”</a:t>
            </a:r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endParaRPr lang="en-US" sz="2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endParaRPr lang="en-US" sz="2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US" sz="2400" b="1" dirty="0">
                <a:solidFill>
                  <a:srgbClr val="002060"/>
                </a:solidFill>
              </a:rPr>
              <a:t>#Runtime::  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4.478657145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s</a:t>
            </a:r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US" sz="2400" b="1" dirty="0">
                <a:solidFill>
                  <a:srgbClr val="002060"/>
                </a:solidFill>
              </a:rPr>
              <a:t>#Memory:: RSS (resident set size) = 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68.28032 MB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47366" y="6605245"/>
            <a:ext cx="754374" cy="222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3555" y="222195"/>
            <a:ext cx="5039266" cy="916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Test Case 4</a:t>
            </a:r>
            <a:endParaRPr lang="en-US" sz="4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65"/>
          <a:stretch/>
        </p:blipFill>
        <p:spPr>
          <a:xfrm>
            <a:off x="601670" y="2759522"/>
            <a:ext cx="7745696" cy="160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3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4900"/>
            <a:ext cx="5955495" cy="916230"/>
          </a:xfrm>
        </p:spPr>
        <p:txBody>
          <a:bodyPr>
            <a:noAutofit/>
          </a:bodyPr>
          <a:lstStyle/>
          <a:p>
            <a:r>
              <a:rPr lang="en-US" sz="3800" b="1" dirty="0"/>
              <a:t/>
            </a:r>
            <a:br>
              <a:rPr lang="en-US" sz="3800" b="1" dirty="0"/>
            </a:br>
            <a:endParaRPr lang="en-US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1901950"/>
            <a:ext cx="8382305" cy="4428446"/>
          </a:xfrm>
        </p:spPr>
        <p:txBody>
          <a:bodyPr>
            <a:normAutofit/>
          </a:bodyPr>
          <a:lstStyle/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US" b="1" dirty="0" smtClean="0"/>
              <a:t>#For help command</a:t>
            </a:r>
            <a:endParaRPr lang="en-US" sz="24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47366" y="6605245"/>
            <a:ext cx="754374" cy="222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3555" y="222195"/>
            <a:ext cx="5039266" cy="916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HELP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00" y="2556017"/>
            <a:ext cx="7638328" cy="316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15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17900" y="3276295"/>
            <a:ext cx="5955495" cy="1403287"/>
          </a:xfrm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pPr algn="ctr"/>
            <a:r>
              <a:rPr lang="en-US" sz="8000" dirty="0"/>
              <a:t>THANK YOU</a:t>
            </a:r>
          </a:p>
        </p:txBody>
      </p:sp>
      <p:sp>
        <p:nvSpPr>
          <p:cNvPr id="3" name="Rectangle 2"/>
          <p:cNvSpPr/>
          <p:nvPr/>
        </p:nvSpPr>
        <p:spPr>
          <a:xfrm>
            <a:off x="8347366" y="6605245"/>
            <a:ext cx="754374" cy="222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222195"/>
            <a:ext cx="5039266" cy="91623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INPUT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749244"/>
            <a:ext cx="8229600" cy="4733855"/>
          </a:xfrm>
        </p:spPr>
        <p:txBody>
          <a:bodyPr>
            <a:normAutofit/>
          </a:bodyPr>
          <a:lstStyle/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US" b="1" dirty="0" smtClean="0"/>
              <a:t>For input </a:t>
            </a:r>
            <a:r>
              <a:rPr lang="en-US" b="1" dirty="0"/>
              <a:t>two types of options are </a:t>
            </a:r>
            <a:r>
              <a:rPr lang="en-US" b="1" dirty="0" smtClean="0"/>
              <a:t>given: 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b="1" dirty="0" smtClean="0"/>
              <a:t>Option 1: </a:t>
            </a:r>
            <a:r>
              <a:rPr lang="en-US" dirty="0" smtClean="0"/>
              <a:t>User </a:t>
            </a:r>
            <a:r>
              <a:rPr lang="en-US" dirty="0"/>
              <a:t>can </a:t>
            </a:r>
            <a:r>
              <a:rPr lang="en-US" dirty="0" smtClean="0"/>
              <a:t>take </a:t>
            </a:r>
            <a:r>
              <a:rPr lang="en-US" dirty="0"/>
              <a:t>input from </a:t>
            </a:r>
            <a:r>
              <a:rPr lang="en-US" dirty="0" smtClean="0"/>
              <a:t>STDIN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b="1" dirty="0"/>
              <a:t>Option </a:t>
            </a:r>
            <a:r>
              <a:rPr lang="en-US" b="1" dirty="0" smtClean="0"/>
              <a:t>2:</a:t>
            </a:r>
            <a:r>
              <a:rPr lang="en-US" b="1" dirty="0"/>
              <a:t>	 </a:t>
            </a:r>
            <a:r>
              <a:rPr lang="en-US" dirty="0"/>
              <a:t>User can take input </a:t>
            </a:r>
            <a:r>
              <a:rPr lang="en-US" dirty="0" smtClean="0"/>
              <a:t>from input file</a:t>
            </a:r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endParaRPr lang="en-US" b="1" dirty="0"/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US" b="1" dirty="0"/>
              <a:t>#Command:: 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$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python3 Test2.py 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&lt;option&gt;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input&gt; 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endParaRPr lang="en-US" sz="2400" b="1" dirty="0"/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US" b="1" dirty="0" smtClean="0"/>
              <a:t>***</a:t>
            </a:r>
            <a:r>
              <a:rPr lang="en-US" dirty="0" smtClean="0"/>
              <a:t>Using </a:t>
            </a:r>
            <a:r>
              <a:rPr lang="en-US" dirty="0"/>
              <a:t>‘-h’ command, user can also ask for help</a:t>
            </a:r>
          </a:p>
        </p:txBody>
      </p:sp>
      <p:sp>
        <p:nvSpPr>
          <p:cNvPr id="4" name="Rectangle 3"/>
          <p:cNvSpPr/>
          <p:nvPr/>
        </p:nvSpPr>
        <p:spPr>
          <a:xfrm>
            <a:off x="8347366" y="6605245"/>
            <a:ext cx="754374" cy="222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4900"/>
            <a:ext cx="5955495" cy="916230"/>
          </a:xfrm>
        </p:spPr>
        <p:txBody>
          <a:bodyPr>
            <a:noAutofit/>
          </a:bodyPr>
          <a:lstStyle/>
          <a:p>
            <a:r>
              <a:rPr lang="en-US" sz="3800" b="1" dirty="0"/>
              <a:t/>
            </a:r>
            <a:br>
              <a:rPr lang="en-US" sz="3800" b="1" dirty="0"/>
            </a:br>
            <a:endParaRPr lang="en-US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1707638"/>
            <a:ext cx="8704185" cy="5119802"/>
          </a:xfrm>
        </p:spPr>
        <p:txBody>
          <a:bodyPr>
            <a:normAutofit fontScale="70000" lnSpcReduction="20000"/>
          </a:bodyPr>
          <a:lstStyle/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US" sz="3000" b="1" dirty="0" smtClean="0"/>
              <a:t># </a:t>
            </a:r>
            <a:r>
              <a:rPr lang="en-US" sz="3000" b="1" dirty="0"/>
              <a:t>Option 1: Input from STDIN </a:t>
            </a:r>
            <a:endParaRPr lang="en-US" sz="3000" b="1" dirty="0" smtClean="0"/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US" sz="2600" b="1" dirty="0" smtClean="0"/>
              <a:t>Command</a:t>
            </a:r>
            <a:r>
              <a:rPr lang="en-US" sz="2600" b="1" dirty="0"/>
              <a:t>:: 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$python3 </a:t>
            </a:r>
            <a:r>
              <a:rPr lang="en-US" sz="2600" b="1" dirty="0" smtClean="0">
                <a:solidFill>
                  <a:schemeClr val="accent2">
                    <a:lumMod val="50000"/>
                  </a:schemeClr>
                </a:solidFill>
              </a:rPr>
              <a:t>Test2.py 1 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en-US" sz="2600" b="1" dirty="0" err="1" smtClean="0">
                <a:solidFill>
                  <a:schemeClr val="accent2">
                    <a:lumMod val="50000"/>
                  </a:schemeClr>
                </a:solidFill>
              </a:rPr>
              <a:t>input_array</a:t>
            </a:r>
            <a:r>
              <a:rPr lang="en-US" sz="2600" b="1" dirty="0" smtClean="0">
                <a:solidFill>
                  <a:schemeClr val="accent2">
                    <a:lumMod val="50000"/>
                  </a:schemeClr>
                </a:solidFill>
              </a:rPr>
              <a:t>&gt; </a:t>
            </a:r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US" sz="2600" b="1" dirty="0" smtClean="0"/>
              <a:t>Example:: 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$python3 Test2.py 1 [10 9 8 7 6 5 4 3 2 1</a:t>
            </a:r>
            <a:r>
              <a:rPr lang="en-US" sz="2600" b="1" dirty="0" smtClean="0">
                <a:solidFill>
                  <a:schemeClr val="accent2">
                    <a:lumMod val="50000"/>
                  </a:schemeClr>
                </a:solidFill>
              </a:rPr>
              <a:t>]</a:t>
            </a:r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US" sz="2600" b="1" dirty="0"/>
              <a:t>Example:: 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$python3 Test2.py 1 [</a:t>
            </a:r>
            <a:r>
              <a:rPr lang="en-US" sz="2600" b="1" dirty="0" smtClean="0">
                <a:solidFill>
                  <a:schemeClr val="accent2">
                    <a:lumMod val="50000"/>
                  </a:schemeClr>
                </a:solidFill>
              </a:rPr>
              <a:t>10, 9, 8, 7, 6, 5, 4, 3, 2, 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sz="2600" b="1" dirty="0" smtClean="0">
                <a:solidFill>
                  <a:schemeClr val="accent2">
                    <a:lumMod val="50000"/>
                  </a:schemeClr>
                </a:solidFill>
              </a:rPr>
              <a:t>]</a:t>
            </a:r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US" sz="2600" b="1" dirty="0" smtClean="0"/>
              <a:t>Example (where array contains new line):: </a:t>
            </a:r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US" sz="2600" b="1" dirty="0" smtClean="0">
                <a:solidFill>
                  <a:schemeClr val="accent2">
                    <a:lumMod val="50000"/>
                  </a:schemeClr>
                </a:solidFill>
              </a:rPr>
              <a:t>$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python3 Test2.py 1 </a:t>
            </a:r>
            <a:r>
              <a:rPr lang="en-US" sz="2600" b="1" dirty="0" smtClean="0">
                <a:solidFill>
                  <a:schemeClr val="accent2">
                    <a:lumMod val="50000"/>
                  </a:schemeClr>
                </a:solidFill>
              </a:rPr>
              <a:t> $'[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620 147 382 872 643 741 491 </a:t>
            </a:r>
            <a:endParaRPr lang="en-US" sz="26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US" sz="2600" b="1" dirty="0" smtClean="0">
                <a:solidFill>
                  <a:schemeClr val="accent2">
                    <a:lumMod val="50000"/>
                  </a:schemeClr>
                </a:solidFill>
              </a:rPr>
              <a:t>232 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754 464 898 405 179 194 828 895 788 769  30 </a:t>
            </a:r>
            <a:endParaRPr lang="en-US" sz="26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US" sz="2600" b="1" dirty="0" smtClean="0">
                <a:solidFill>
                  <a:schemeClr val="accent2">
                    <a:lumMod val="50000"/>
                  </a:schemeClr>
                </a:solidFill>
              </a:rPr>
              <a:t>170 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527 301 116 385 108  36 423 797 434 673 </a:t>
            </a:r>
            <a:r>
              <a:rPr lang="en-US" sz="2600" b="1" dirty="0" smtClean="0">
                <a:solidFill>
                  <a:schemeClr val="accent2">
                    <a:lumMod val="50000"/>
                  </a:schemeClr>
                </a:solidFill>
              </a:rPr>
              <a:t>517]'</a:t>
            </a:r>
            <a:endParaRPr lang="en-US" sz="26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endParaRPr lang="en-US" sz="22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US" sz="3000" b="1" dirty="0"/>
              <a:t># Option </a:t>
            </a:r>
            <a:r>
              <a:rPr lang="en-US" sz="3000" b="1" dirty="0" smtClean="0"/>
              <a:t>2: </a:t>
            </a:r>
            <a:r>
              <a:rPr lang="en-US" sz="3000" b="1" dirty="0"/>
              <a:t>Input from </a:t>
            </a:r>
            <a:r>
              <a:rPr lang="en-US" sz="3000" b="1" dirty="0" smtClean="0"/>
              <a:t>input file </a:t>
            </a:r>
            <a:endParaRPr lang="en-US" sz="3000" b="1" dirty="0"/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US" sz="2600" b="1" dirty="0"/>
              <a:t>Command:: 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$python3 Test2.py </a:t>
            </a:r>
            <a:r>
              <a:rPr lang="en-US" sz="2600" b="1" dirty="0" smtClean="0">
                <a:solidFill>
                  <a:schemeClr val="accent2">
                    <a:lumMod val="50000"/>
                  </a:schemeClr>
                </a:solidFill>
              </a:rPr>
              <a:t>2 &lt;</a:t>
            </a:r>
            <a:r>
              <a:rPr lang="en-US" sz="2600" b="1" dirty="0" err="1" smtClean="0">
                <a:solidFill>
                  <a:schemeClr val="accent2">
                    <a:lumMod val="50000"/>
                  </a:schemeClr>
                </a:solidFill>
              </a:rPr>
              <a:t>file_name</a:t>
            </a:r>
            <a:r>
              <a:rPr lang="en-US" sz="2600" b="1" dirty="0" smtClean="0">
                <a:solidFill>
                  <a:schemeClr val="accent2">
                    <a:lumMod val="50000"/>
                  </a:schemeClr>
                </a:solidFill>
              </a:rPr>
              <a:t>&gt; </a:t>
            </a:r>
            <a:endParaRPr lang="en-US" sz="26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US" sz="2600" b="1" dirty="0"/>
              <a:t>Example:: 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$python3 Test2.py </a:t>
            </a:r>
            <a:r>
              <a:rPr lang="en-US" sz="2600" b="1" dirty="0" smtClean="0">
                <a:solidFill>
                  <a:schemeClr val="accent2">
                    <a:lumMod val="50000"/>
                  </a:schemeClr>
                </a:solidFill>
              </a:rPr>
              <a:t>2 test1000000.txt </a:t>
            </a:r>
            <a:endParaRPr lang="en-US" sz="26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endParaRPr lang="en-US" sz="22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US" sz="3000" b="1" dirty="0"/>
              <a:t># </a:t>
            </a:r>
            <a:r>
              <a:rPr lang="en-US" sz="3000" b="1" dirty="0" smtClean="0"/>
              <a:t>HELP:</a:t>
            </a:r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US" sz="2600" b="1" dirty="0"/>
              <a:t>Command:: 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$python3 </a:t>
            </a:r>
            <a:r>
              <a:rPr lang="en-US" sz="2600" b="1" dirty="0" smtClean="0">
                <a:solidFill>
                  <a:schemeClr val="accent2">
                    <a:lumMod val="50000"/>
                  </a:schemeClr>
                </a:solidFill>
              </a:rPr>
              <a:t>Test2.py</a:t>
            </a:r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US" sz="2600" b="1" dirty="0"/>
              <a:t>or,</a:t>
            </a:r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US" sz="2600" b="1" dirty="0"/>
              <a:t>Command </a:t>
            </a:r>
            <a:r>
              <a:rPr lang="en-US" sz="2600" b="1" dirty="0" smtClean="0"/>
              <a:t>:: 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$python3 Test2.py 2 </a:t>
            </a:r>
            <a:r>
              <a:rPr lang="en-US" sz="2600" b="1" dirty="0" smtClean="0">
                <a:solidFill>
                  <a:schemeClr val="accent2">
                    <a:lumMod val="50000"/>
                  </a:schemeClr>
                </a:solidFill>
              </a:rPr>
              <a:t>-</a:t>
            </a:r>
            <a:r>
              <a:rPr lang="en-US" sz="2600" b="1" dirty="0" smtClean="0">
                <a:solidFill>
                  <a:schemeClr val="accent2">
                    <a:lumMod val="50000"/>
                  </a:schemeClr>
                </a:solidFill>
              </a:rPr>
              <a:t>h</a:t>
            </a:r>
            <a:endParaRPr lang="en-US" sz="3000" b="1" dirty="0"/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endParaRPr lang="en-US" sz="22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endParaRPr lang="en-US" sz="22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endParaRPr lang="en-US" sz="2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47366" y="6605245"/>
            <a:ext cx="754374" cy="222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3555" y="222195"/>
            <a:ext cx="5039266" cy="916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mtClean="0"/>
              <a:t>INPUT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4073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4900"/>
            <a:ext cx="5955495" cy="916230"/>
          </a:xfrm>
        </p:spPr>
        <p:txBody>
          <a:bodyPr>
            <a:noAutofit/>
          </a:bodyPr>
          <a:lstStyle/>
          <a:p>
            <a:r>
              <a:rPr lang="en-US" sz="3800" b="1" dirty="0"/>
              <a:t/>
            </a:r>
            <a:br>
              <a:rPr lang="en-US" sz="3800" b="1" dirty="0"/>
            </a:br>
            <a:endParaRPr lang="en-US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207360"/>
            <a:ext cx="8229600" cy="4123036"/>
          </a:xfrm>
        </p:spPr>
        <p:txBody>
          <a:bodyPr>
            <a:normAutofit/>
          </a:bodyPr>
          <a:lstStyle/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US" b="1" dirty="0" smtClean="0"/>
              <a:t>#Gives </a:t>
            </a:r>
            <a:r>
              <a:rPr lang="en-US" b="1" dirty="0"/>
              <a:t>the number of inversions as output in the </a:t>
            </a:r>
            <a:r>
              <a:rPr lang="en-US" b="1" dirty="0" smtClean="0"/>
              <a:t>following </a:t>
            </a:r>
            <a:r>
              <a:rPr lang="en-US" b="1" dirty="0"/>
              <a:t>format</a:t>
            </a:r>
            <a:r>
              <a:rPr lang="en-US" b="1" dirty="0" smtClean="0"/>
              <a:t>:</a:t>
            </a:r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US" sz="3000" b="1" dirty="0"/>
              <a:t>	</a:t>
            </a:r>
            <a:endParaRPr lang="en-US" sz="3000" b="1" dirty="0" smtClean="0"/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"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Number of total inversions is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:” &lt;</a:t>
            </a:r>
            <a:r>
              <a:rPr lang="en-US" sz="2400" b="1" dirty="0" err="1" smtClean="0">
                <a:solidFill>
                  <a:schemeClr val="accent2">
                    <a:lumMod val="50000"/>
                  </a:schemeClr>
                </a:solidFill>
              </a:rPr>
              <a:t>total_conversion_number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&gt;</a:t>
            </a:r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endParaRPr lang="en-US" sz="2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US" b="1" dirty="0"/>
              <a:t>Example: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Number of total inversions is:  45</a:t>
            </a:r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endParaRPr lang="en-US" sz="2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47366" y="6605245"/>
            <a:ext cx="754374" cy="222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3555" y="222195"/>
            <a:ext cx="5039266" cy="916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OUTPUT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56235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4900"/>
            <a:ext cx="5955495" cy="916230"/>
          </a:xfrm>
        </p:spPr>
        <p:txBody>
          <a:bodyPr>
            <a:noAutofit/>
          </a:bodyPr>
          <a:lstStyle/>
          <a:p>
            <a:r>
              <a:rPr lang="en-US" sz="3800" b="1" dirty="0"/>
              <a:t/>
            </a:r>
            <a:br>
              <a:rPr lang="en-US" sz="3800" b="1" dirty="0"/>
            </a:br>
            <a:endParaRPr lang="en-US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1901950"/>
            <a:ext cx="8382305" cy="4428446"/>
          </a:xfrm>
        </p:spPr>
        <p:txBody>
          <a:bodyPr>
            <a:normAutofit/>
          </a:bodyPr>
          <a:lstStyle/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US" b="1" dirty="0" smtClean="0"/>
              <a:t>#For STDIN input of array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[10 9 8 7 6 5 4 3 2 1]</a:t>
            </a:r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US" b="1" dirty="0" smtClean="0"/>
              <a:t> </a:t>
            </a:r>
            <a:endParaRPr lang="en-US" sz="24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47366" y="6605245"/>
            <a:ext cx="754374" cy="222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3555" y="222195"/>
            <a:ext cx="5039266" cy="916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Simple Test Case </a:t>
            </a:r>
            <a:endParaRPr lang="en-US" sz="4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16"/>
          <a:stretch/>
        </p:blipFill>
        <p:spPr>
          <a:xfrm>
            <a:off x="448965" y="2512770"/>
            <a:ext cx="8385548" cy="13743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38"/>
          <a:stretch/>
        </p:blipFill>
        <p:spPr>
          <a:xfrm>
            <a:off x="448964" y="4192524"/>
            <a:ext cx="8385549" cy="153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0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4900"/>
            <a:ext cx="5955495" cy="916230"/>
          </a:xfrm>
        </p:spPr>
        <p:txBody>
          <a:bodyPr>
            <a:noAutofit/>
          </a:bodyPr>
          <a:lstStyle/>
          <a:p>
            <a:r>
              <a:rPr lang="en-US" sz="3800" b="1" dirty="0"/>
              <a:t/>
            </a:r>
            <a:br>
              <a:rPr lang="en-US" sz="3800" b="1" dirty="0"/>
            </a:br>
            <a:endParaRPr lang="en-US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6" y="1596540"/>
            <a:ext cx="8535010" cy="4733856"/>
          </a:xfrm>
        </p:spPr>
        <p:txBody>
          <a:bodyPr>
            <a:normAutofit/>
          </a:bodyPr>
          <a:lstStyle/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US" b="1" dirty="0" smtClean="0"/>
              <a:t>#For input file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"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test1000.txt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” (cropped the images as too large)</a:t>
            </a:r>
            <a:endParaRPr lang="en-US" sz="24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47366" y="6605245"/>
            <a:ext cx="754374" cy="222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3555" y="222195"/>
            <a:ext cx="5497380" cy="916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Test Case </a:t>
            </a:r>
            <a:r>
              <a:rPr lang="en-US" sz="4000" b="1" dirty="0" smtClean="0"/>
              <a:t>1 (From STDIN)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249" b="38003"/>
          <a:stretch/>
        </p:blipFill>
        <p:spPr>
          <a:xfrm>
            <a:off x="285890" y="2207360"/>
            <a:ext cx="8551480" cy="3039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59"/>
          <a:stretch/>
        </p:blipFill>
        <p:spPr>
          <a:xfrm>
            <a:off x="296260" y="5236044"/>
            <a:ext cx="8551480" cy="98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1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4900"/>
            <a:ext cx="5955495" cy="916230"/>
          </a:xfrm>
        </p:spPr>
        <p:txBody>
          <a:bodyPr>
            <a:noAutofit/>
          </a:bodyPr>
          <a:lstStyle/>
          <a:p>
            <a:r>
              <a:rPr lang="en-US" sz="3800" b="1" dirty="0"/>
              <a:t/>
            </a:r>
            <a:br>
              <a:rPr lang="en-US" sz="3800" b="1" dirty="0"/>
            </a:br>
            <a:endParaRPr lang="en-US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1901950"/>
            <a:ext cx="8382305" cy="4428446"/>
          </a:xfrm>
        </p:spPr>
        <p:txBody>
          <a:bodyPr>
            <a:normAutofit/>
          </a:bodyPr>
          <a:lstStyle/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US" b="1" dirty="0" smtClean="0"/>
              <a:t>#For input file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"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test1000.txt”</a:t>
            </a:r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endParaRPr lang="en-US" sz="2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endParaRPr lang="en-US" sz="2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Running in Personal Laptop (Quad Core, RAM 8GB)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#</a:t>
            </a:r>
            <a:r>
              <a:rPr lang="en-US" sz="2200" b="1" dirty="0">
                <a:solidFill>
                  <a:srgbClr val="002060"/>
                </a:solidFill>
              </a:rPr>
              <a:t>Runtime</a:t>
            </a:r>
            <a:r>
              <a:rPr lang="en-US" sz="2200" b="1" dirty="0" smtClean="0">
                <a:solidFill>
                  <a:srgbClr val="002060"/>
                </a:solidFill>
              </a:rPr>
              <a:t>::  </a:t>
            </a:r>
            <a:r>
              <a:rPr lang="en-US" sz="2200" b="1" dirty="0" smtClean="0">
                <a:solidFill>
                  <a:schemeClr val="accent2">
                    <a:lumMod val="50000"/>
                  </a:schemeClr>
                </a:solidFill>
              </a:rPr>
              <a:t>0.049411793 s</a:t>
            </a:r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#</a:t>
            </a:r>
            <a:r>
              <a:rPr lang="en-US" sz="2200" b="1" dirty="0">
                <a:solidFill>
                  <a:srgbClr val="002060"/>
                </a:solidFill>
              </a:rPr>
              <a:t>Memory:: RSS (resident set </a:t>
            </a:r>
            <a:r>
              <a:rPr lang="en-US" sz="2200" b="1" dirty="0" smtClean="0">
                <a:solidFill>
                  <a:srgbClr val="002060"/>
                </a:solidFill>
              </a:rPr>
              <a:t>size) </a:t>
            </a:r>
            <a:r>
              <a:rPr lang="en-US" sz="2200" b="1" dirty="0">
                <a:solidFill>
                  <a:srgbClr val="002060"/>
                </a:solidFill>
              </a:rPr>
              <a:t>=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</a:rPr>
              <a:t>12.357632 MB</a:t>
            </a:r>
          </a:p>
        </p:txBody>
      </p:sp>
      <p:sp>
        <p:nvSpPr>
          <p:cNvPr id="4" name="Rectangle 3"/>
          <p:cNvSpPr/>
          <p:nvPr/>
        </p:nvSpPr>
        <p:spPr>
          <a:xfrm>
            <a:off x="8347366" y="6605245"/>
            <a:ext cx="754374" cy="222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0191" y="374900"/>
            <a:ext cx="5955495" cy="916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Test Case </a:t>
            </a:r>
            <a:r>
              <a:rPr lang="en-US" sz="4000" b="1" dirty="0" smtClean="0"/>
              <a:t>1(from input file)</a:t>
            </a:r>
            <a:endParaRPr lang="en-US" sz="4000" b="1" dirty="0"/>
          </a:p>
          <a:p>
            <a:endParaRPr lang="en-US" sz="4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6"/>
          <a:stretch/>
        </p:blipFill>
        <p:spPr>
          <a:xfrm>
            <a:off x="448965" y="2512767"/>
            <a:ext cx="7898401" cy="155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9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4900"/>
            <a:ext cx="5955495" cy="916230"/>
          </a:xfrm>
        </p:spPr>
        <p:txBody>
          <a:bodyPr>
            <a:noAutofit/>
          </a:bodyPr>
          <a:lstStyle/>
          <a:p>
            <a:r>
              <a:rPr lang="en-US" sz="3800" b="1" dirty="0"/>
              <a:t/>
            </a:r>
            <a:br>
              <a:rPr lang="en-US" sz="3800" b="1" dirty="0"/>
            </a:br>
            <a:endParaRPr lang="en-US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1901950"/>
            <a:ext cx="8382305" cy="4428446"/>
          </a:xfrm>
        </p:spPr>
        <p:txBody>
          <a:bodyPr>
            <a:normAutofit/>
          </a:bodyPr>
          <a:lstStyle/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US" b="1" dirty="0" smtClean="0"/>
              <a:t>#For input file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"test10000.txt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”</a:t>
            </a:r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endParaRPr lang="en-US" sz="2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endParaRPr lang="en-US" sz="2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US" sz="2400" b="1" dirty="0">
                <a:solidFill>
                  <a:srgbClr val="002060"/>
                </a:solidFill>
              </a:rPr>
              <a:t>#Runtime::  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0.07913768800000001 s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US" sz="2400" b="1" dirty="0">
                <a:solidFill>
                  <a:srgbClr val="002060"/>
                </a:solidFill>
              </a:rPr>
              <a:t>#Memory:: RSS (resident set size) =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13.426688 MB</a:t>
            </a:r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endParaRPr lang="en-US" sz="24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47366" y="6605245"/>
            <a:ext cx="754374" cy="222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3555" y="222195"/>
            <a:ext cx="5039266" cy="916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Test Case 2</a:t>
            </a:r>
            <a:endParaRPr lang="en-US" sz="4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2"/>
          <a:stretch/>
        </p:blipFill>
        <p:spPr>
          <a:xfrm>
            <a:off x="448964" y="2665475"/>
            <a:ext cx="8170103" cy="151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3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4900"/>
            <a:ext cx="5955495" cy="916230"/>
          </a:xfrm>
        </p:spPr>
        <p:txBody>
          <a:bodyPr>
            <a:noAutofit/>
          </a:bodyPr>
          <a:lstStyle/>
          <a:p>
            <a:r>
              <a:rPr lang="en-US" sz="3800" b="1" dirty="0"/>
              <a:t/>
            </a:r>
            <a:br>
              <a:rPr lang="en-US" sz="3800" b="1" dirty="0"/>
            </a:br>
            <a:endParaRPr lang="en-US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1901950"/>
            <a:ext cx="8382305" cy="4428446"/>
          </a:xfrm>
        </p:spPr>
        <p:txBody>
          <a:bodyPr>
            <a:normAutofit/>
          </a:bodyPr>
          <a:lstStyle/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US" b="1" dirty="0" smtClean="0"/>
              <a:t>#For input file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"test100000.txt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”</a:t>
            </a:r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endParaRPr lang="en-US" sz="2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endParaRPr lang="en-US" sz="2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US" sz="2400" b="1" dirty="0">
                <a:solidFill>
                  <a:srgbClr val="002060"/>
                </a:solidFill>
              </a:rPr>
              <a:t>#Runtime:: 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0.40266794 s</a:t>
            </a:r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US" sz="2400" b="1" dirty="0">
                <a:solidFill>
                  <a:srgbClr val="002060"/>
                </a:solidFill>
              </a:rPr>
              <a:t>#Memory:: RSS (resident set size) =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18.087936 MB</a:t>
            </a:r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endParaRPr lang="en-US" sz="24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47366" y="6605245"/>
            <a:ext cx="754374" cy="222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3555" y="222195"/>
            <a:ext cx="5039266" cy="916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Test Case 3</a:t>
            </a:r>
            <a:endParaRPr lang="en-US" sz="4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25"/>
          <a:stretch/>
        </p:blipFill>
        <p:spPr>
          <a:xfrm>
            <a:off x="601670" y="2665475"/>
            <a:ext cx="7921059" cy="164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3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2284</TotalTime>
  <Words>357</Words>
  <Application>Microsoft Office PowerPoint</Application>
  <PresentationFormat>On-screen Show (4:3)</PresentationFormat>
  <Paragraphs>89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Test2: Counting Inversions</vt:lpstr>
      <vt:lpstr>INPUT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asus</cp:lastModifiedBy>
  <cp:revision>242</cp:revision>
  <dcterms:created xsi:type="dcterms:W3CDTF">2013-08-21T19:17:07Z</dcterms:created>
  <dcterms:modified xsi:type="dcterms:W3CDTF">2020-04-03T05:19:10Z</dcterms:modified>
</cp:coreProperties>
</file>