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Nunito" charset="0"/>
      <p:regular r:id="rId18"/>
      <p:bold r:id="rId19"/>
      <p:italic r:id="rId20"/>
      <p:boldItalic r:id="rId21"/>
    </p:embeddedFont>
    <p:embeddedFont>
      <p:font typeface="Calibri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902F494-9BC0-4C2C-9125-1203F70549D3}">
  <a:tblStyle styleId="{E902F494-9BC0-4C2C-9125-1203F7054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2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66807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a8e903da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a8e903da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c8e44035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c8e44035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c8e44035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c8e44035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c8e44035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c8e44035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c8e44035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c8e44035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c8e44035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c8e44035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c8e44035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c8e44035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a8e903dad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a8e903dad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c8e4403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c8e4403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c8e44035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c8e44035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c8e44035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c8e44035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c8e4403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c8e44035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c8e44035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c8e44035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bd124d2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bd124d2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c8e44035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c8e44035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microsoft.com/office/2007/relationships/hdphoto" Target="../media/hdphoto9.wdp"/><Relationship Id="rId5" Type="http://schemas.openxmlformats.org/officeDocument/2006/relationships/image" Target="../media/image11.png"/><Relationship Id="rId4" Type="http://schemas.microsoft.com/office/2007/relationships/hdphoto" Target="../media/hdphoto8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handrimad31/malware-prediction-using-dask-for-handling-bigdat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microsoft.com/office/2007/relationships/hdphoto" Target="../media/hdphoto6.wdp"/><Relationship Id="rId5" Type="http://schemas.openxmlformats.org/officeDocument/2006/relationships/image" Target="../media/image8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2846853" y="138625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OS Malware Prediction Using Machine Learning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2846850" y="3005450"/>
            <a:ext cx="53613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Group 32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Gray, William Holdren, Md Sanzid Bin Hossain, Nabila Shahnaz Khan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7220000" y="4316100"/>
            <a:ext cx="174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March 25, 2021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128" y="1386250"/>
            <a:ext cx="1619196" cy="161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500" y="3005456"/>
            <a:ext cx="2694451" cy="826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381675" y="313500"/>
            <a:ext cx="49794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body" idx="1"/>
          </p:nvPr>
        </p:nvSpPr>
        <p:spPr>
          <a:xfrm>
            <a:off x="1429925" y="4410025"/>
            <a:ext cx="1870500" cy="5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Based on the LGBM Model</a:t>
            </a:r>
            <a:endParaRPr sz="1600"/>
          </a:p>
        </p:txBody>
      </p:sp>
      <p:sp>
        <p:nvSpPr>
          <p:cNvPr id="197" name="Google Shape;197;p22"/>
          <p:cNvSpPr txBox="1">
            <a:spLocks noGrp="1"/>
          </p:cNvSpPr>
          <p:nvPr>
            <p:ph type="body" idx="1"/>
          </p:nvPr>
        </p:nvSpPr>
        <p:spPr>
          <a:xfrm>
            <a:off x="5657075" y="4424450"/>
            <a:ext cx="18705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Based on the XGBM Model</a:t>
            </a:r>
            <a:endParaRPr sz="1600"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600" y="1189275"/>
            <a:ext cx="4227150" cy="3235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8750" y="1203700"/>
            <a:ext cx="4227156" cy="320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Model Analysis</a:t>
            </a:r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Gradient Boost and Random Forest ended up giving the best accuracies so far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Due to the training time requirements of SVM and KNN with high dimensional data, they had to be tested using significantly smaller samples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1/20 for KNN in addition to applying feature scaling and principal component analysis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1/10000 for SVM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Forest can give drastically different accuracies depending on number of trees, max depth, and minimum samples per leaf node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Accuracy Comparison</a:t>
            </a:r>
            <a:endParaRPr/>
          </a:p>
        </p:txBody>
      </p:sp>
      <p:graphicFrame>
        <p:nvGraphicFramePr>
          <p:cNvPr id="211" name="Google Shape;211;p24"/>
          <p:cNvGraphicFramePr/>
          <p:nvPr/>
        </p:nvGraphicFramePr>
        <p:xfrm>
          <a:off x="779175" y="1707950"/>
          <a:ext cx="7468750" cy="2194415"/>
        </p:xfrm>
        <a:graphic>
          <a:graphicData uri="http://schemas.openxmlformats.org/drawingml/2006/table">
            <a:tbl>
              <a:tblPr>
                <a:noFill/>
                <a:tableStyleId>{E902F494-9BC0-4C2C-9125-1203F70549D3}</a:tableStyleId>
              </a:tblPr>
              <a:tblGrid>
                <a:gridCol w="1818250"/>
                <a:gridCol w="1169250"/>
                <a:gridCol w="1493750"/>
                <a:gridCol w="1493750"/>
                <a:gridCol w="1493750"/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Algorithm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 (1/10000 data)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 (1/20 data)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(Light) Gradient Boosting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0.68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0.68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0.68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0.68</a:t>
                      </a:r>
                      <a:endParaRPr b="1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Issues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Size of training data is very large, making training and optimization a time consuming task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This might be mitigated by taking a subset of the data (sampling)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Balancing accuracy loss against decreased training time may be required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SVM and KNN are not very suitable with this dataset due to the relatively low preliminary accuracy and high train times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They may need to be excluded from the final model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May have to modify the initial plan to build a super learner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Begin refining models and optimizing the parameters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Consider additional tweaks to data preprocessing that may benefit the models as training and testing progresses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Discarding features having low importance and testing impact on model accuracies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Possibly explore a few other models for classification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229" name="Google Shape;229;p27"/>
          <p:cNvSpPr txBox="1">
            <a:spLocks noGrp="1"/>
          </p:cNvSpPr>
          <p:nvPr>
            <p:ph type="body" idx="1"/>
          </p:nvPr>
        </p:nvSpPr>
        <p:spPr>
          <a:xfrm>
            <a:off x="416210" y="1990725"/>
            <a:ext cx="8324193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Guidance </a:t>
            </a:r>
            <a:r>
              <a:rPr lang="en" sz="1600" dirty="0" smtClean="0"/>
              <a:t>was taken </a:t>
            </a:r>
            <a:r>
              <a:rPr lang="en" sz="1600" dirty="0"/>
              <a:t>from Kaggle: </a:t>
            </a: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https://www.kaggle.com/chandrimad31/malware-prediction-using-dask-for-handling-bigdata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body" idx="1"/>
          </p:nvPr>
        </p:nvSpPr>
        <p:spPr>
          <a:xfrm>
            <a:off x="819150" y="1671650"/>
            <a:ext cx="7796100" cy="27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Dataset Features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Data Preprocessing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Preliminary Model Analysis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Potential Issues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Future Work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References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512850" y="512125"/>
            <a:ext cx="28974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Features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(Missing Values)</a:t>
            </a:r>
            <a:endParaRPr sz="2200"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311250" y="1861750"/>
            <a:ext cx="3300600" cy="19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Among 83 features, 44 features have missing values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plot shows the feature-wise distribution of missing values</a:t>
            </a:r>
            <a:endParaRPr sz="1600"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4550" y="210400"/>
            <a:ext cx="4799824" cy="47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552975" y="492075"/>
            <a:ext cx="3050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Features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(Cardinality)</a:t>
            </a:r>
            <a:endParaRPr sz="2200"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520875" y="1756925"/>
            <a:ext cx="3114900" cy="2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 cardinality categorical features can be visualized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Provides information on which features to consider dropping from the dataset for training</a:t>
            </a:r>
            <a:endParaRPr sz="1600"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29975" y="235288"/>
            <a:ext cx="4791626" cy="46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819150" y="498925"/>
            <a:ext cx="2857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Features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(Balance of Classes)</a:t>
            </a:r>
            <a:endParaRPr sz="2200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649850" y="1861725"/>
            <a:ext cx="35586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Balance of Classes for the Two Class labels (HasDetections = 0 and HasDetections = 1)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Training data set is quite balanced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Has almost equal distribution of labels.</a:t>
            </a:r>
            <a:endParaRPr sz="160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6950" y="1700350"/>
            <a:ext cx="20478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819150" y="498925"/>
            <a:ext cx="3494296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Features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(Types of Features)</a:t>
            </a:r>
            <a:endParaRPr sz="2200"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843656" y="1399253"/>
            <a:ext cx="73233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Three types of features: </a:t>
            </a:r>
            <a:endParaRPr sz="1600" dirty="0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Categorical Features </a:t>
            </a:r>
            <a:endParaRPr sz="1600" dirty="0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Binary Features</a:t>
            </a:r>
            <a:endParaRPr sz="1600" dirty="0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Numerical Features</a:t>
            </a:r>
            <a:endParaRPr sz="1600"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  <p:graphicFrame>
        <p:nvGraphicFramePr>
          <p:cNvPr id="166" name="Google Shape;166;p18"/>
          <p:cNvGraphicFramePr/>
          <p:nvPr/>
        </p:nvGraphicFramePr>
        <p:xfrm>
          <a:off x="5381725" y="1035150"/>
          <a:ext cx="2363650" cy="1584840"/>
        </p:xfrm>
        <a:graphic>
          <a:graphicData uri="http://schemas.openxmlformats.org/drawingml/2006/table">
            <a:tbl>
              <a:tblPr>
                <a:noFill/>
                <a:tableStyleId>{E902F494-9BC0-4C2C-9125-1203F70549D3}</a:tableStyleId>
              </a:tblPr>
              <a:tblGrid>
                <a:gridCol w="1181825"/>
                <a:gridCol w="1181825"/>
              </a:tblGrid>
              <a:tr h="2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Binary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Categorical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67" name="Google Shape;167;p18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5868" y="3085962"/>
            <a:ext cx="6033825" cy="10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825456" y="744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 </a:t>
            </a:r>
            <a:endParaRPr dirty="0"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819150" y="1600651"/>
            <a:ext cx="7505700" cy="27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About the data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83 features, mostly nominal, some ratio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About 9 million data objects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All features were converted to numerical values for comparison and evaluation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Each feature was evaluated individually for possible correlation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High cardinality features (unique values greater than 500) were automatically dropped-</a:t>
            </a:r>
            <a:r>
              <a:rPr lang="en" sz="1600" b="1" dirty="0"/>
              <a:t>10 features</a:t>
            </a:r>
            <a:endParaRPr sz="1600" b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Features with more than 40 % of the values missing were also dropped-</a:t>
            </a:r>
            <a:r>
              <a:rPr lang="en" sz="1600" b="1" dirty="0"/>
              <a:t>6 features</a:t>
            </a:r>
            <a:endParaRPr sz="1600" b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Remaining missing values were handled by replacement with -1, making them a separate category for each feature</a:t>
            </a:r>
            <a:endParaRPr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819150" y="1676325"/>
            <a:ext cx="7505700" cy="27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Importances of all the features were compared using methods like Logistic Regression, Decision Tree, Random Forest, XGBM and LGBM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Logistic Regression model, no clear pattern of important and unimportant features could be identified; positive scores indicate a feature that predicts class 1, whereas the negative scores indicate a feature that predicts class 0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After performing intersection on lists of important features generated by the Decision Tree, Random Forest, XGBM, and LGBM models, we got a list of 42 commonly important features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381675" y="313500"/>
            <a:ext cx="49794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381675" y="4014850"/>
            <a:ext cx="18705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Based on the Logistic Regression Model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4055892" y="3765713"/>
            <a:ext cx="1662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/>
              <a:t>Based on the Decision Tree Model </a:t>
            </a:r>
            <a:endParaRPr sz="1600" dirty="0"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6684550" y="3964925"/>
            <a:ext cx="18705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Based on the Random Forest Model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54600" y="1330610"/>
            <a:ext cx="2963250" cy="2435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5444" r="5453"/>
          <a:stretch/>
        </p:blipFill>
        <p:spPr>
          <a:xfrm>
            <a:off x="2910550" y="1267549"/>
            <a:ext cx="2958654" cy="249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4675" y="1699174"/>
            <a:ext cx="2565875" cy="16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568381" y="3676519"/>
            <a:ext cx="30082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622</Words>
  <Application>Microsoft Office PowerPoint</Application>
  <PresentationFormat>On-screen Show (16:9)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Nunito</vt:lpstr>
      <vt:lpstr>Calibri</vt:lpstr>
      <vt:lpstr>Shift</vt:lpstr>
      <vt:lpstr>Windows OS Malware Prediction Using Machine Learning</vt:lpstr>
      <vt:lpstr>Outline</vt:lpstr>
      <vt:lpstr>Dataset Features (Missing Values)</vt:lpstr>
      <vt:lpstr>Dataset Features (Cardinality)</vt:lpstr>
      <vt:lpstr>Dataset Features (Balance of Classes)</vt:lpstr>
      <vt:lpstr>Dataset Features (Types of Features)</vt:lpstr>
      <vt:lpstr>Data Preprocessing </vt:lpstr>
      <vt:lpstr>Data Preprocessing </vt:lpstr>
      <vt:lpstr>Feature Importance</vt:lpstr>
      <vt:lpstr>Feature Importance</vt:lpstr>
      <vt:lpstr>Preliminary Model Analysis</vt:lpstr>
      <vt:lpstr>Preliminary Accuracy Comparison</vt:lpstr>
      <vt:lpstr>Potential Issues</vt:lpstr>
      <vt:lpstr>Future Work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OS Malware Prediction Using Machine Learning</dc:title>
  <cp:lastModifiedBy>asus</cp:lastModifiedBy>
  <cp:revision>6</cp:revision>
  <dcterms:modified xsi:type="dcterms:W3CDTF">2021-04-19T03:29:56Z</dcterms:modified>
</cp:coreProperties>
</file>