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sldIdLst>
    <p:sldId id="266" r:id="rId5"/>
    <p:sldId id="314" r:id="rId6"/>
    <p:sldId id="309" r:id="rId7"/>
    <p:sldId id="310" r:id="rId8"/>
    <p:sldId id="311" r:id="rId9"/>
    <p:sldId id="312" r:id="rId10"/>
    <p:sldId id="313" r:id="rId11"/>
    <p:sldId id="269" r:id="rId12"/>
    <p:sldId id="274" r:id="rId13"/>
    <p:sldId id="273" r:id="rId14"/>
    <p:sldId id="267" r:id="rId15"/>
    <p:sldId id="315"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0" autoAdjust="0"/>
  </p:normalViewPr>
  <p:slideViewPr>
    <p:cSldViewPr snapToGrid="0">
      <p:cViewPr varScale="1">
        <p:scale>
          <a:sx n="81" d="100"/>
          <a:sy n="81" d="100"/>
        </p:scale>
        <p:origin x="75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43CEC-A91D-4BE6-8A70-47F98EA049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D"/>
        </a:p>
      </dgm:t>
    </dgm:pt>
    <dgm:pt modelId="{73C8E20F-D6D7-4BC8-8E46-461F390DC837}">
      <dgm:prSet phldrT="[Text]" custT="1"/>
      <dgm:spPr/>
      <dgm:t>
        <a:bodyPr/>
        <a:lstStyle/>
        <a:p>
          <a:r>
            <a:rPr lang="en-ID" sz="1800" dirty="0"/>
            <a:t>Set of Instructions</a:t>
          </a:r>
        </a:p>
      </dgm:t>
    </dgm:pt>
    <dgm:pt modelId="{6414EDB4-E7F3-4178-B20C-FF4815282252}" type="parTrans" cxnId="{1FF103F0-19C5-4630-A303-EF293F769154}">
      <dgm:prSet/>
      <dgm:spPr/>
      <dgm:t>
        <a:bodyPr/>
        <a:lstStyle/>
        <a:p>
          <a:endParaRPr lang="en-ID" sz="1600"/>
        </a:p>
      </dgm:t>
    </dgm:pt>
    <dgm:pt modelId="{2BCED73C-8CC1-4881-8E1B-925505FBDDAF}" type="sibTrans" cxnId="{1FF103F0-19C5-4630-A303-EF293F769154}">
      <dgm:prSet/>
      <dgm:spPr/>
      <dgm:t>
        <a:bodyPr/>
        <a:lstStyle/>
        <a:p>
          <a:endParaRPr lang="en-ID" sz="1600"/>
        </a:p>
      </dgm:t>
    </dgm:pt>
    <dgm:pt modelId="{90A99E64-95E2-48EF-AE84-2A552FEFC125}">
      <dgm:prSet phldrT="[Text]" custT="1"/>
      <dgm:spPr/>
      <dgm:t>
        <a:bodyPr/>
        <a:lstStyle/>
        <a:p>
          <a:r>
            <a:rPr lang="en-ID" sz="1800" b="1" dirty="0"/>
            <a:t>Solving Problems</a:t>
          </a:r>
        </a:p>
      </dgm:t>
    </dgm:pt>
    <dgm:pt modelId="{FA8F027C-0574-4AE3-8382-CAA23A79F08F}" type="parTrans" cxnId="{62EC2FCA-3F10-4CD5-BA16-ADFB848EA7D9}">
      <dgm:prSet/>
      <dgm:spPr/>
      <dgm:t>
        <a:bodyPr/>
        <a:lstStyle/>
        <a:p>
          <a:endParaRPr lang="en-ID" sz="1600"/>
        </a:p>
      </dgm:t>
    </dgm:pt>
    <dgm:pt modelId="{02CD7889-B711-442D-833B-BDFF3554AFD0}" type="sibTrans" cxnId="{62EC2FCA-3F10-4CD5-BA16-ADFB848EA7D9}">
      <dgm:prSet/>
      <dgm:spPr/>
      <dgm:t>
        <a:bodyPr/>
        <a:lstStyle/>
        <a:p>
          <a:endParaRPr lang="en-ID" sz="1600"/>
        </a:p>
      </dgm:t>
    </dgm:pt>
    <dgm:pt modelId="{4800DE39-B0F4-409A-8374-6EC1B528DC1D}">
      <dgm:prSet phldrT="[Text]" custT="1"/>
      <dgm:spPr/>
      <dgm:t>
        <a:bodyPr/>
        <a:lstStyle/>
        <a:p>
          <a:r>
            <a:rPr lang="en-ID" sz="1800" dirty="0"/>
            <a:t>Step-by-Step</a:t>
          </a:r>
        </a:p>
      </dgm:t>
    </dgm:pt>
    <dgm:pt modelId="{F6E5F595-75E8-4206-BAF9-E0B5A6036444}" type="parTrans" cxnId="{CC273537-FF4D-4F20-B545-6B868BAC1516}">
      <dgm:prSet/>
      <dgm:spPr/>
      <dgm:t>
        <a:bodyPr/>
        <a:lstStyle/>
        <a:p>
          <a:endParaRPr lang="en-ID" sz="1600"/>
        </a:p>
      </dgm:t>
    </dgm:pt>
    <dgm:pt modelId="{FC4983FA-51CE-47FF-9048-1DAAC0681BF6}" type="sibTrans" cxnId="{CC273537-FF4D-4F20-B545-6B868BAC1516}">
      <dgm:prSet/>
      <dgm:spPr/>
      <dgm:t>
        <a:bodyPr/>
        <a:lstStyle/>
        <a:p>
          <a:endParaRPr lang="en-ID" sz="1600"/>
        </a:p>
      </dgm:t>
    </dgm:pt>
    <dgm:pt modelId="{C5021A84-6CC4-44D8-86EA-075D506080A4}" type="pres">
      <dgm:prSet presAssocID="{C6443CEC-A91D-4BE6-8A70-47F98EA049F7}" presName="diagram" presStyleCnt="0">
        <dgm:presLayoutVars>
          <dgm:dir/>
          <dgm:resizeHandles val="exact"/>
        </dgm:presLayoutVars>
      </dgm:prSet>
      <dgm:spPr/>
    </dgm:pt>
    <dgm:pt modelId="{D6053602-79B6-469F-A6FD-301520B911F4}" type="pres">
      <dgm:prSet presAssocID="{73C8E20F-D6D7-4BC8-8E46-461F390DC837}" presName="node" presStyleLbl="node1" presStyleIdx="0" presStyleCnt="3">
        <dgm:presLayoutVars>
          <dgm:bulletEnabled val="1"/>
        </dgm:presLayoutVars>
      </dgm:prSet>
      <dgm:spPr/>
    </dgm:pt>
    <dgm:pt modelId="{A7E506E2-CA07-41A7-A426-703C03C4E9DD}" type="pres">
      <dgm:prSet presAssocID="{2BCED73C-8CC1-4881-8E1B-925505FBDDAF}" presName="sibTrans" presStyleCnt="0"/>
      <dgm:spPr/>
    </dgm:pt>
    <dgm:pt modelId="{86F07265-3B19-45F0-A4BE-3789D663F763}" type="pres">
      <dgm:prSet presAssocID="{90A99E64-95E2-48EF-AE84-2A552FEFC125}" presName="node" presStyleLbl="node1" presStyleIdx="1" presStyleCnt="3">
        <dgm:presLayoutVars>
          <dgm:bulletEnabled val="1"/>
        </dgm:presLayoutVars>
      </dgm:prSet>
      <dgm:spPr/>
    </dgm:pt>
    <dgm:pt modelId="{85A1592F-08C6-49A6-9FEC-6E204519FCD2}" type="pres">
      <dgm:prSet presAssocID="{02CD7889-B711-442D-833B-BDFF3554AFD0}" presName="sibTrans" presStyleCnt="0"/>
      <dgm:spPr/>
    </dgm:pt>
    <dgm:pt modelId="{27E9393F-6A9F-44CB-965D-F3A271744FDF}" type="pres">
      <dgm:prSet presAssocID="{4800DE39-B0F4-409A-8374-6EC1B528DC1D}" presName="node" presStyleLbl="node1" presStyleIdx="2" presStyleCnt="3">
        <dgm:presLayoutVars>
          <dgm:bulletEnabled val="1"/>
        </dgm:presLayoutVars>
      </dgm:prSet>
      <dgm:spPr/>
    </dgm:pt>
  </dgm:ptLst>
  <dgm:cxnLst>
    <dgm:cxn modelId="{CC273537-FF4D-4F20-B545-6B868BAC1516}" srcId="{C6443CEC-A91D-4BE6-8A70-47F98EA049F7}" destId="{4800DE39-B0F4-409A-8374-6EC1B528DC1D}" srcOrd="2" destOrd="0" parTransId="{F6E5F595-75E8-4206-BAF9-E0B5A6036444}" sibTransId="{FC4983FA-51CE-47FF-9048-1DAAC0681BF6}"/>
    <dgm:cxn modelId="{8C331442-3E87-4BD5-97F7-ADC7588954C1}" type="presOf" srcId="{C6443CEC-A91D-4BE6-8A70-47F98EA049F7}" destId="{C5021A84-6CC4-44D8-86EA-075D506080A4}" srcOrd="0" destOrd="0" presId="urn:microsoft.com/office/officeart/2005/8/layout/default"/>
    <dgm:cxn modelId="{235B89C2-E027-442E-81C7-1D1C3B2DEC9E}" type="presOf" srcId="{90A99E64-95E2-48EF-AE84-2A552FEFC125}" destId="{86F07265-3B19-45F0-A4BE-3789D663F763}" srcOrd="0" destOrd="0" presId="urn:microsoft.com/office/officeart/2005/8/layout/default"/>
    <dgm:cxn modelId="{62EC2FCA-3F10-4CD5-BA16-ADFB848EA7D9}" srcId="{C6443CEC-A91D-4BE6-8A70-47F98EA049F7}" destId="{90A99E64-95E2-48EF-AE84-2A552FEFC125}" srcOrd="1" destOrd="0" parTransId="{FA8F027C-0574-4AE3-8382-CAA23A79F08F}" sibTransId="{02CD7889-B711-442D-833B-BDFF3554AFD0}"/>
    <dgm:cxn modelId="{A2115ED4-4C12-44C8-BDDD-5AFF49C56C60}" type="presOf" srcId="{4800DE39-B0F4-409A-8374-6EC1B528DC1D}" destId="{27E9393F-6A9F-44CB-965D-F3A271744FDF}" srcOrd="0" destOrd="0" presId="urn:microsoft.com/office/officeart/2005/8/layout/default"/>
    <dgm:cxn modelId="{1FF103F0-19C5-4630-A303-EF293F769154}" srcId="{C6443CEC-A91D-4BE6-8A70-47F98EA049F7}" destId="{73C8E20F-D6D7-4BC8-8E46-461F390DC837}" srcOrd="0" destOrd="0" parTransId="{6414EDB4-E7F3-4178-B20C-FF4815282252}" sibTransId="{2BCED73C-8CC1-4881-8E1B-925505FBDDAF}"/>
    <dgm:cxn modelId="{105A24FE-2AF5-4BE7-BC0C-2E335565D185}" type="presOf" srcId="{73C8E20F-D6D7-4BC8-8E46-461F390DC837}" destId="{D6053602-79B6-469F-A6FD-301520B911F4}" srcOrd="0" destOrd="0" presId="urn:microsoft.com/office/officeart/2005/8/layout/default"/>
    <dgm:cxn modelId="{BA834019-014D-4D88-9F46-649C00F4BEE5}" type="presParOf" srcId="{C5021A84-6CC4-44D8-86EA-075D506080A4}" destId="{D6053602-79B6-469F-A6FD-301520B911F4}" srcOrd="0" destOrd="0" presId="urn:microsoft.com/office/officeart/2005/8/layout/default"/>
    <dgm:cxn modelId="{10E5CDBE-01F1-4C18-9059-92C3B971BBFA}" type="presParOf" srcId="{C5021A84-6CC4-44D8-86EA-075D506080A4}" destId="{A7E506E2-CA07-41A7-A426-703C03C4E9DD}" srcOrd="1" destOrd="0" presId="urn:microsoft.com/office/officeart/2005/8/layout/default"/>
    <dgm:cxn modelId="{F66BB6D2-67BE-45DF-8A25-F810EBAE68BF}" type="presParOf" srcId="{C5021A84-6CC4-44D8-86EA-075D506080A4}" destId="{86F07265-3B19-45F0-A4BE-3789D663F763}" srcOrd="2" destOrd="0" presId="urn:microsoft.com/office/officeart/2005/8/layout/default"/>
    <dgm:cxn modelId="{0D4A1F12-A495-4559-BA96-235F7C78C40C}" type="presParOf" srcId="{C5021A84-6CC4-44D8-86EA-075D506080A4}" destId="{85A1592F-08C6-49A6-9FEC-6E204519FCD2}" srcOrd="3" destOrd="0" presId="urn:microsoft.com/office/officeart/2005/8/layout/default"/>
    <dgm:cxn modelId="{0AD1CFFE-DD45-412B-B343-B695EBFA42F2}" type="presParOf" srcId="{C5021A84-6CC4-44D8-86EA-075D506080A4}" destId="{27E9393F-6A9F-44CB-965D-F3A271744FDF}"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443CEC-A91D-4BE6-8A70-47F98EA049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D"/>
        </a:p>
      </dgm:t>
    </dgm:pt>
    <dgm:pt modelId="{73C8E20F-D6D7-4BC8-8E46-461F390DC837}">
      <dgm:prSet phldrT="[Text]" custT="1"/>
      <dgm:spPr/>
      <dgm:t>
        <a:bodyPr/>
        <a:lstStyle/>
        <a:p>
          <a:r>
            <a:rPr lang="en-ID" sz="1800" dirty="0"/>
            <a:t>Set of Instructions</a:t>
          </a:r>
        </a:p>
      </dgm:t>
    </dgm:pt>
    <dgm:pt modelId="{6414EDB4-E7F3-4178-B20C-FF4815282252}" type="parTrans" cxnId="{1FF103F0-19C5-4630-A303-EF293F769154}">
      <dgm:prSet/>
      <dgm:spPr/>
      <dgm:t>
        <a:bodyPr/>
        <a:lstStyle/>
        <a:p>
          <a:endParaRPr lang="en-ID" sz="1600"/>
        </a:p>
      </dgm:t>
    </dgm:pt>
    <dgm:pt modelId="{2BCED73C-8CC1-4881-8E1B-925505FBDDAF}" type="sibTrans" cxnId="{1FF103F0-19C5-4630-A303-EF293F769154}">
      <dgm:prSet/>
      <dgm:spPr/>
      <dgm:t>
        <a:bodyPr/>
        <a:lstStyle/>
        <a:p>
          <a:endParaRPr lang="en-ID" sz="1600"/>
        </a:p>
      </dgm:t>
    </dgm:pt>
    <dgm:pt modelId="{90A99E64-95E2-48EF-AE84-2A552FEFC125}">
      <dgm:prSet phldrT="[Text]" custT="1"/>
      <dgm:spPr/>
      <dgm:t>
        <a:bodyPr/>
        <a:lstStyle/>
        <a:p>
          <a:r>
            <a:rPr lang="en-ID" sz="1800" b="1" dirty="0"/>
            <a:t>Solving Problems</a:t>
          </a:r>
        </a:p>
      </dgm:t>
    </dgm:pt>
    <dgm:pt modelId="{FA8F027C-0574-4AE3-8382-CAA23A79F08F}" type="parTrans" cxnId="{62EC2FCA-3F10-4CD5-BA16-ADFB848EA7D9}">
      <dgm:prSet/>
      <dgm:spPr/>
      <dgm:t>
        <a:bodyPr/>
        <a:lstStyle/>
        <a:p>
          <a:endParaRPr lang="en-ID" sz="1600"/>
        </a:p>
      </dgm:t>
    </dgm:pt>
    <dgm:pt modelId="{02CD7889-B711-442D-833B-BDFF3554AFD0}" type="sibTrans" cxnId="{62EC2FCA-3F10-4CD5-BA16-ADFB848EA7D9}">
      <dgm:prSet/>
      <dgm:spPr/>
      <dgm:t>
        <a:bodyPr/>
        <a:lstStyle/>
        <a:p>
          <a:endParaRPr lang="en-ID" sz="1600"/>
        </a:p>
      </dgm:t>
    </dgm:pt>
    <dgm:pt modelId="{4800DE39-B0F4-409A-8374-6EC1B528DC1D}">
      <dgm:prSet phldrT="[Text]" custT="1"/>
      <dgm:spPr/>
      <dgm:t>
        <a:bodyPr/>
        <a:lstStyle/>
        <a:p>
          <a:r>
            <a:rPr lang="en-ID" sz="1800" dirty="0"/>
            <a:t>Step-by-Step</a:t>
          </a:r>
        </a:p>
      </dgm:t>
    </dgm:pt>
    <dgm:pt modelId="{F6E5F595-75E8-4206-BAF9-E0B5A6036444}" type="parTrans" cxnId="{CC273537-FF4D-4F20-B545-6B868BAC1516}">
      <dgm:prSet/>
      <dgm:spPr/>
      <dgm:t>
        <a:bodyPr/>
        <a:lstStyle/>
        <a:p>
          <a:endParaRPr lang="en-ID" sz="1600"/>
        </a:p>
      </dgm:t>
    </dgm:pt>
    <dgm:pt modelId="{FC4983FA-51CE-47FF-9048-1DAAC0681BF6}" type="sibTrans" cxnId="{CC273537-FF4D-4F20-B545-6B868BAC1516}">
      <dgm:prSet/>
      <dgm:spPr/>
      <dgm:t>
        <a:bodyPr/>
        <a:lstStyle/>
        <a:p>
          <a:endParaRPr lang="en-ID" sz="1600"/>
        </a:p>
      </dgm:t>
    </dgm:pt>
    <dgm:pt modelId="{C5021A84-6CC4-44D8-86EA-075D506080A4}" type="pres">
      <dgm:prSet presAssocID="{C6443CEC-A91D-4BE6-8A70-47F98EA049F7}" presName="diagram" presStyleCnt="0">
        <dgm:presLayoutVars>
          <dgm:dir/>
          <dgm:resizeHandles val="exact"/>
        </dgm:presLayoutVars>
      </dgm:prSet>
      <dgm:spPr/>
    </dgm:pt>
    <dgm:pt modelId="{D6053602-79B6-469F-A6FD-301520B911F4}" type="pres">
      <dgm:prSet presAssocID="{73C8E20F-D6D7-4BC8-8E46-461F390DC837}" presName="node" presStyleLbl="node1" presStyleIdx="0" presStyleCnt="3">
        <dgm:presLayoutVars>
          <dgm:bulletEnabled val="1"/>
        </dgm:presLayoutVars>
      </dgm:prSet>
      <dgm:spPr/>
    </dgm:pt>
    <dgm:pt modelId="{A7E506E2-CA07-41A7-A426-703C03C4E9DD}" type="pres">
      <dgm:prSet presAssocID="{2BCED73C-8CC1-4881-8E1B-925505FBDDAF}" presName="sibTrans" presStyleCnt="0"/>
      <dgm:spPr/>
    </dgm:pt>
    <dgm:pt modelId="{86F07265-3B19-45F0-A4BE-3789D663F763}" type="pres">
      <dgm:prSet presAssocID="{90A99E64-95E2-48EF-AE84-2A552FEFC125}" presName="node" presStyleLbl="node1" presStyleIdx="1" presStyleCnt="3">
        <dgm:presLayoutVars>
          <dgm:bulletEnabled val="1"/>
        </dgm:presLayoutVars>
      </dgm:prSet>
      <dgm:spPr/>
    </dgm:pt>
    <dgm:pt modelId="{85A1592F-08C6-49A6-9FEC-6E204519FCD2}" type="pres">
      <dgm:prSet presAssocID="{02CD7889-B711-442D-833B-BDFF3554AFD0}" presName="sibTrans" presStyleCnt="0"/>
      <dgm:spPr/>
    </dgm:pt>
    <dgm:pt modelId="{27E9393F-6A9F-44CB-965D-F3A271744FDF}" type="pres">
      <dgm:prSet presAssocID="{4800DE39-B0F4-409A-8374-6EC1B528DC1D}" presName="node" presStyleLbl="node1" presStyleIdx="2" presStyleCnt="3">
        <dgm:presLayoutVars>
          <dgm:bulletEnabled val="1"/>
        </dgm:presLayoutVars>
      </dgm:prSet>
      <dgm:spPr/>
    </dgm:pt>
  </dgm:ptLst>
  <dgm:cxnLst>
    <dgm:cxn modelId="{CC273537-FF4D-4F20-B545-6B868BAC1516}" srcId="{C6443CEC-A91D-4BE6-8A70-47F98EA049F7}" destId="{4800DE39-B0F4-409A-8374-6EC1B528DC1D}" srcOrd="2" destOrd="0" parTransId="{F6E5F595-75E8-4206-BAF9-E0B5A6036444}" sibTransId="{FC4983FA-51CE-47FF-9048-1DAAC0681BF6}"/>
    <dgm:cxn modelId="{8C331442-3E87-4BD5-97F7-ADC7588954C1}" type="presOf" srcId="{C6443CEC-A91D-4BE6-8A70-47F98EA049F7}" destId="{C5021A84-6CC4-44D8-86EA-075D506080A4}" srcOrd="0" destOrd="0" presId="urn:microsoft.com/office/officeart/2005/8/layout/default"/>
    <dgm:cxn modelId="{235B89C2-E027-442E-81C7-1D1C3B2DEC9E}" type="presOf" srcId="{90A99E64-95E2-48EF-AE84-2A552FEFC125}" destId="{86F07265-3B19-45F0-A4BE-3789D663F763}" srcOrd="0" destOrd="0" presId="urn:microsoft.com/office/officeart/2005/8/layout/default"/>
    <dgm:cxn modelId="{62EC2FCA-3F10-4CD5-BA16-ADFB848EA7D9}" srcId="{C6443CEC-A91D-4BE6-8A70-47F98EA049F7}" destId="{90A99E64-95E2-48EF-AE84-2A552FEFC125}" srcOrd="1" destOrd="0" parTransId="{FA8F027C-0574-4AE3-8382-CAA23A79F08F}" sibTransId="{02CD7889-B711-442D-833B-BDFF3554AFD0}"/>
    <dgm:cxn modelId="{A2115ED4-4C12-44C8-BDDD-5AFF49C56C60}" type="presOf" srcId="{4800DE39-B0F4-409A-8374-6EC1B528DC1D}" destId="{27E9393F-6A9F-44CB-965D-F3A271744FDF}" srcOrd="0" destOrd="0" presId="urn:microsoft.com/office/officeart/2005/8/layout/default"/>
    <dgm:cxn modelId="{1FF103F0-19C5-4630-A303-EF293F769154}" srcId="{C6443CEC-A91D-4BE6-8A70-47F98EA049F7}" destId="{73C8E20F-D6D7-4BC8-8E46-461F390DC837}" srcOrd="0" destOrd="0" parTransId="{6414EDB4-E7F3-4178-B20C-FF4815282252}" sibTransId="{2BCED73C-8CC1-4881-8E1B-925505FBDDAF}"/>
    <dgm:cxn modelId="{105A24FE-2AF5-4BE7-BC0C-2E335565D185}" type="presOf" srcId="{73C8E20F-D6D7-4BC8-8E46-461F390DC837}" destId="{D6053602-79B6-469F-A6FD-301520B911F4}" srcOrd="0" destOrd="0" presId="urn:microsoft.com/office/officeart/2005/8/layout/default"/>
    <dgm:cxn modelId="{BA834019-014D-4D88-9F46-649C00F4BEE5}" type="presParOf" srcId="{C5021A84-6CC4-44D8-86EA-075D506080A4}" destId="{D6053602-79B6-469F-A6FD-301520B911F4}" srcOrd="0" destOrd="0" presId="urn:microsoft.com/office/officeart/2005/8/layout/default"/>
    <dgm:cxn modelId="{10E5CDBE-01F1-4C18-9059-92C3B971BBFA}" type="presParOf" srcId="{C5021A84-6CC4-44D8-86EA-075D506080A4}" destId="{A7E506E2-CA07-41A7-A426-703C03C4E9DD}" srcOrd="1" destOrd="0" presId="urn:microsoft.com/office/officeart/2005/8/layout/default"/>
    <dgm:cxn modelId="{F66BB6D2-67BE-45DF-8A25-F810EBAE68BF}" type="presParOf" srcId="{C5021A84-6CC4-44D8-86EA-075D506080A4}" destId="{86F07265-3B19-45F0-A4BE-3789D663F763}" srcOrd="2" destOrd="0" presId="urn:microsoft.com/office/officeart/2005/8/layout/default"/>
    <dgm:cxn modelId="{0D4A1F12-A495-4559-BA96-235F7C78C40C}" type="presParOf" srcId="{C5021A84-6CC4-44D8-86EA-075D506080A4}" destId="{85A1592F-08C6-49A6-9FEC-6E204519FCD2}" srcOrd="3" destOrd="0" presId="urn:microsoft.com/office/officeart/2005/8/layout/default"/>
    <dgm:cxn modelId="{0AD1CFFE-DD45-412B-B343-B695EBFA42F2}" type="presParOf" srcId="{C5021A84-6CC4-44D8-86EA-075D506080A4}" destId="{27E9393F-6A9F-44CB-965D-F3A271744FDF}"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443CEC-A91D-4BE6-8A70-47F98EA049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D"/>
        </a:p>
      </dgm:t>
    </dgm:pt>
    <dgm:pt modelId="{73C8E20F-D6D7-4BC8-8E46-461F390DC837}">
      <dgm:prSet phldrT="[Text]" custT="1"/>
      <dgm:spPr/>
      <dgm:t>
        <a:bodyPr/>
        <a:lstStyle/>
        <a:p>
          <a:r>
            <a:rPr lang="en-ID" sz="1800" dirty="0"/>
            <a:t>Input</a:t>
          </a:r>
        </a:p>
      </dgm:t>
    </dgm:pt>
    <dgm:pt modelId="{6414EDB4-E7F3-4178-B20C-FF4815282252}" type="parTrans" cxnId="{1FF103F0-19C5-4630-A303-EF293F769154}">
      <dgm:prSet/>
      <dgm:spPr/>
      <dgm:t>
        <a:bodyPr/>
        <a:lstStyle/>
        <a:p>
          <a:endParaRPr lang="en-ID" sz="1600"/>
        </a:p>
      </dgm:t>
    </dgm:pt>
    <dgm:pt modelId="{2BCED73C-8CC1-4881-8E1B-925505FBDDAF}" type="sibTrans" cxnId="{1FF103F0-19C5-4630-A303-EF293F769154}">
      <dgm:prSet/>
      <dgm:spPr/>
      <dgm:t>
        <a:bodyPr/>
        <a:lstStyle/>
        <a:p>
          <a:endParaRPr lang="en-ID" sz="1600"/>
        </a:p>
      </dgm:t>
    </dgm:pt>
    <dgm:pt modelId="{90A99E64-95E2-48EF-AE84-2A552FEFC125}">
      <dgm:prSet phldrT="[Text]" custT="1"/>
      <dgm:spPr/>
      <dgm:t>
        <a:bodyPr/>
        <a:lstStyle/>
        <a:p>
          <a:r>
            <a:rPr lang="en-ID" sz="1800" b="1" dirty="0"/>
            <a:t>Process</a:t>
          </a:r>
        </a:p>
      </dgm:t>
    </dgm:pt>
    <dgm:pt modelId="{FA8F027C-0574-4AE3-8382-CAA23A79F08F}" type="parTrans" cxnId="{62EC2FCA-3F10-4CD5-BA16-ADFB848EA7D9}">
      <dgm:prSet/>
      <dgm:spPr/>
      <dgm:t>
        <a:bodyPr/>
        <a:lstStyle/>
        <a:p>
          <a:endParaRPr lang="en-ID" sz="1600"/>
        </a:p>
      </dgm:t>
    </dgm:pt>
    <dgm:pt modelId="{02CD7889-B711-442D-833B-BDFF3554AFD0}" type="sibTrans" cxnId="{62EC2FCA-3F10-4CD5-BA16-ADFB848EA7D9}">
      <dgm:prSet/>
      <dgm:spPr/>
      <dgm:t>
        <a:bodyPr/>
        <a:lstStyle/>
        <a:p>
          <a:endParaRPr lang="en-ID" sz="1600"/>
        </a:p>
      </dgm:t>
    </dgm:pt>
    <dgm:pt modelId="{4800DE39-B0F4-409A-8374-6EC1B528DC1D}">
      <dgm:prSet phldrT="[Text]" custT="1"/>
      <dgm:spPr/>
      <dgm:t>
        <a:bodyPr/>
        <a:lstStyle/>
        <a:p>
          <a:r>
            <a:rPr lang="en-ID" sz="1800" dirty="0"/>
            <a:t>Output</a:t>
          </a:r>
        </a:p>
      </dgm:t>
    </dgm:pt>
    <dgm:pt modelId="{F6E5F595-75E8-4206-BAF9-E0B5A6036444}" type="parTrans" cxnId="{CC273537-FF4D-4F20-B545-6B868BAC1516}">
      <dgm:prSet/>
      <dgm:spPr/>
      <dgm:t>
        <a:bodyPr/>
        <a:lstStyle/>
        <a:p>
          <a:endParaRPr lang="en-ID" sz="1600"/>
        </a:p>
      </dgm:t>
    </dgm:pt>
    <dgm:pt modelId="{FC4983FA-51CE-47FF-9048-1DAAC0681BF6}" type="sibTrans" cxnId="{CC273537-FF4D-4F20-B545-6B868BAC1516}">
      <dgm:prSet/>
      <dgm:spPr/>
      <dgm:t>
        <a:bodyPr/>
        <a:lstStyle/>
        <a:p>
          <a:endParaRPr lang="en-ID" sz="1600"/>
        </a:p>
      </dgm:t>
    </dgm:pt>
    <dgm:pt modelId="{C5021A84-6CC4-44D8-86EA-075D506080A4}" type="pres">
      <dgm:prSet presAssocID="{C6443CEC-A91D-4BE6-8A70-47F98EA049F7}" presName="diagram" presStyleCnt="0">
        <dgm:presLayoutVars>
          <dgm:dir/>
          <dgm:resizeHandles val="exact"/>
        </dgm:presLayoutVars>
      </dgm:prSet>
      <dgm:spPr/>
    </dgm:pt>
    <dgm:pt modelId="{D6053602-79B6-469F-A6FD-301520B911F4}" type="pres">
      <dgm:prSet presAssocID="{73C8E20F-D6D7-4BC8-8E46-461F390DC837}" presName="node" presStyleLbl="node1" presStyleIdx="0" presStyleCnt="3">
        <dgm:presLayoutVars>
          <dgm:bulletEnabled val="1"/>
        </dgm:presLayoutVars>
      </dgm:prSet>
      <dgm:spPr/>
    </dgm:pt>
    <dgm:pt modelId="{A7E506E2-CA07-41A7-A426-703C03C4E9DD}" type="pres">
      <dgm:prSet presAssocID="{2BCED73C-8CC1-4881-8E1B-925505FBDDAF}" presName="sibTrans" presStyleCnt="0"/>
      <dgm:spPr/>
    </dgm:pt>
    <dgm:pt modelId="{86F07265-3B19-45F0-A4BE-3789D663F763}" type="pres">
      <dgm:prSet presAssocID="{90A99E64-95E2-48EF-AE84-2A552FEFC125}" presName="node" presStyleLbl="node1" presStyleIdx="1" presStyleCnt="3">
        <dgm:presLayoutVars>
          <dgm:bulletEnabled val="1"/>
        </dgm:presLayoutVars>
      </dgm:prSet>
      <dgm:spPr/>
    </dgm:pt>
    <dgm:pt modelId="{85A1592F-08C6-49A6-9FEC-6E204519FCD2}" type="pres">
      <dgm:prSet presAssocID="{02CD7889-B711-442D-833B-BDFF3554AFD0}" presName="sibTrans" presStyleCnt="0"/>
      <dgm:spPr/>
    </dgm:pt>
    <dgm:pt modelId="{27E9393F-6A9F-44CB-965D-F3A271744FDF}" type="pres">
      <dgm:prSet presAssocID="{4800DE39-B0F4-409A-8374-6EC1B528DC1D}" presName="node" presStyleLbl="node1" presStyleIdx="2" presStyleCnt="3">
        <dgm:presLayoutVars>
          <dgm:bulletEnabled val="1"/>
        </dgm:presLayoutVars>
      </dgm:prSet>
      <dgm:spPr/>
    </dgm:pt>
  </dgm:ptLst>
  <dgm:cxnLst>
    <dgm:cxn modelId="{CC273537-FF4D-4F20-B545-6B868BAC1516}" srcId="{C6443CEC-A91D-4BE6-8A70-47F98EA049F7}" destId="{4800DE39-B0F4-409A-8374-6EC1B528DC1D}" srcOrd="2" destOrd="0" parTransId="{F6E5F595-75E8-4206-BAF9-E0B5A6036444}" sibTransId="{FC4983FA-51CE-47FF-9048-1DAAC0681BF6}"/>
    <dgm:cxn modelId="{8C331442-3E87-4BD5-97F7-ADC7588954C1}" type="presOf" srcId="{C6443CEC-A91D-4BE6-8A70-47F98EA049F7}" destId="{C5021A84-6CC4-44D8-86EA-075D506080A4}" srcOrd="0" destOrd="0" presId="urn:microsoft.com/office/officeart/2005/8/layout/default"/>
    <dgm:cxn modelId="{235B89C2-E027-442E-81C7-1D1C3B2DEC9E}" type="presOf" srcId="{90A99E64-95E2-48EF-AE84-2A552FEFC125}" destId="{86F07265-3B19-45F0-A4BE-3789D663F763}" srcOrd="0" destOrd="0" presId="urn:microsoft.com/office/officeart/2005/8/layout/default"/>
    <dgm:cxn modelId="{62EC2FCA-3F10-4CD5-BA16-ADFB848EA7D9}" srcId="{C6443CEC-A91D-4BE6-8A70-47F98EA049F7}" destId="{90A99E64-95E2-48EF-AE84-2A552FEFC125}" srcOrd="1" destOrd="0" parTransId="{FA8F027C-0574-4AE3-8382-CAA23A79F08F}" sibTransId="{02CD7889-B711-442D-833B-BDFF3554AFD0}"/>
    <dgm:cxn modelId="{A2115ED4-4C12-44C8-BDDD-5AFF49C56C60}" type="presOf" srcId="{4800DE39-B0F4-409A-8374-6EC1B528DC1D}" destId="{27E9393F-6A9F-44CB-965D-F3A271744FDF}" srcOrd="0" destOrd="0" presId="urn:microsoft.com/office/officeart/2005/8/layout/default"/>
    <dgm:cxn modelId="{1FF103F0-19C5-4630-A303-EF293F769154}" srcId="{C6443CEC-A91D-4BE6-8A70-47F98EA049F7}" destId="{73C8E20F-D6D7-4BC8-8E46-461F390DC837}" srcOrd="0" destOrd="0" parTransId="{6414EDB4-E7F3-4178-B20C-FF4815282252}" sibTransId="{2BCED73C-8CC1-4881-8E1B-925505FBDDAF}"/>
    <dgm:cxn modelId="{105A24FE-2AF5-4BE7-BC0C-2E335565D185}" type="presOf" srcId="{73C8E20F-D6D7-4BC8-8E46-461F390DC837}" destId="{D6053602-79B6-469F-A6FD-301520B911F4}" srcOrd="0" destOrd="0" presId="urn:microsoft.com/office/officeart/2005/8/layout/default"/>
    <dgm:cxn modelId="{BA834019-014D-4D88-9F46-649C00F4BEE5}" type="presParOf" srcId="{C5021A84-6CC4-44D8-86EA-075D506080A4}" destId="{D6053602-79B6-469F-A6FD-301520B911F4}" srcOrd="0" destOrd="0" presId="urn:microsoft.com/office/officeart/2005/8/layout/default"/>
    <dgm:cxn modelId="{10E5CDBE-01F1-4C18-9059-92C3B971BBFA}" type="presParOf" srcId="{C5021A84-6CC4-44D8-86EA-075D506080A4}" destId="{A7E506E2-CA07-41A7-A426-703C03C4E9DD}" srcOrd="1" destOrd="0" presId="urn:microsoft.com/office/officeart/2005/8/layout/default"/>
    <dgm:cxn modelId="{F66BB6D2-67BE-45DF-8A25-F810EBAE68BF}" type="presParOf" srcId="{C5021A84-6CC4-44D8-86EA-075D506080A4}" destId="{86F07265-3B19-45F0-A4BE-3789D663F763}" srcOrd="2" destOrd="0" presId="urn:microsoft.com/office/officeart/2005/8/layout/default"/>
    <dgm:cxn modelId="{0D4A1F12-A495-4559-BA96-235F7C78C40C}" type="presParOf" srcId="{C5021A84-6CC4-44D8-86EA-075D506080A4}" destId="{85A1592F-08C6-49A6-9FEC-6E204519FCD2}" srcOrd="3" destOrd="0" presId="urn:microsoft.com/office/officeart/2005/8/layout/default"/>
    <dgm:cxn modelId="{0AD1CFFE-DD45-412B-B343-B695EBFA42F2}" type="presParOf" srcId="{C5021A84-6CC4-44D8-86EA-075D506080A4}" destId="{27E9393F-6A9F-44CB-965D-F3A271744FDF}" srcOrd="4"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53602-79B6-469F-A6FD-301520B911F4}">
      <dsp:nvSpPr>
        <dsp:cNvPr id="0" name=""/>
        <dsp:cNvSpPr/>
      </dsp:nvSpPr>
      <dsp:spPr>
        <a:xfrm>
          <a:off x="286308" y="1116"/>
          <a:ext cx="1484783" cy="8908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kern="1200" dirty="0"/>
            <a:t>Set of Instructions</a:t>
          </a:r>
        </a:p>
      </dsp:txBody>
      <dsp:txXfrm>
        <a:off x="286308" y="1116"/>
        <a:ext cx="1484783" cy="890870"/>
      </dsp:txXfrm>
    </dsp:sp>
    <dsp:sp modelId="{86F07265-3B19-45F0-A4BE-3789D663F763}">
      <dsp:nvSpPr>
        <dsp:cNvPr id="0" name=""/>
        <dsp:cNvSpPr/>
      </dsp:nvSpPr>
      <dsp:spPr>
        <a:xfrm>
          <a:off x="286308" y="1040464"/>
          <a:ext cx="1484783" cy="8908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b="1" kern="1200" dirty="0"/>
            <a:t>Solving Problems</a:t>
          </a:r>
        </a:p>
      </dsp:txBody>
      <dsp:txXfrm>
        <a:off x="286308" y="1040464"/>
        <a:ext cx="1484783" cy="890870"/>
      </dsp:txXfrm>
    </dsp:sp>
    <dsp:sp modelId="{27E9393F-6A9F-44CB-965D-F3A271744FDF}">
      <dsp:nvSpPr>
        <dsp:cNvPr id="0" name=""/>
        <dsp:cNvSpPr/>
      </dsp:nvSpPr>
      <dsp:spPr>
        <a:xfrm>
          <a:off x="286308" y="2079813"/>
          <a:ext cx="1484783" cy="8908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kern="1200" dirty="0"/>
            <a:t>Step-by-Step</a:t>
          </a:r>
        </a:p>
      </dsp:txBody>
      <dsp:txXfrm>
        <a:off x="286308" y="2079813"/>
        <a:ext cx="1484783" cy="890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53602-79B6-469F-A6FD-301520B911F4}">
      <dsp:nvSpPr>
        <dsp:cNvPr id="0" name=""/>
        <dsp:cNvSpPr/>
      </dsp:nvSpPr>
      <dsp:spPr>
        <a:xfrm>
          <a:off x="286308" y="1116"/>
          <a:ext cx="1484783" cy="8908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kern="1200" dirty="0"/>
            <a:t>Set of Instructions</a:t>
          </a:r>
        </a:p>
      </dsp:txBody>
      <dsp:txXfrm>
        <a:off x="286308" y="1116"/>
        <a:ext cx="1484783" cy="890870"/>
      </dsp:txXfrm>
    </dsp:sp>
    <dsp:sp modelId="{86F07265-3B19-45F0-A4BE-3789D663F763}">
      <dsp:nvSpPr>
        <dsp:cNvPr id="0" name=""/>
        <dsp:cNvSpPr/>
      </dsp:nvSpPr>
      <dsp:spPr>
        <a:xfrm>
          <a:off x="286308" y="1040464"/>
          <a:ext cx="1484783" cy="8908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b="1" kern="1200" dirty="0"/>
            <a:t>Solving Problems</a:t>
          </a:r>
        </a:p>
      </dsp:txBody>
      <dsp:txXfrm>
        <a:off x="286308" y="1040464"/>
        <a:ext cx="1484783" cy="890870"/>
      </dsp:txXfrm>
    </dsp:sp>
    <dsp:sp modelId="{27E9393F-6A9F-44CB-965D-F3A271744FDF}">
      <dsp:nvSpPr>
        <dsp:cNvPr id="0" name=""/>
        <dsp:cNvSpPr/>
      </dsp:nvSpPr>
      <dsp:spPr>
        <a:xfrm>
          <a:off x="286308" y="2079813"/>
          <a:ext cx="1484783" cy="8908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kern="1200" dirty="0"/>
            <a:t>Step-by-Step</a:t>
          </a:r>
        </a:p>
      </dsp:txBody>
      <dsp:txXfrm>
        <a:off x="286308" y="2079813"/>
        <a:ext cx="1484783" cy="8908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53602-79B6-469F-A6FD-301520B911F4}">
      <dsp:nvSpPr>
        <dsp:cNvPr id="0" name=""/>
        <dsp:cNvSpPr/>
      </dsp:nvSpPr>
      <dsp:spPr>
        <a:xfrm>
          <a:off x="286308" y="1116"/>
          <a:ext cx="1484783" cy="8908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kern="1200" dirty="0"/>
            <a:t>Input</a:t>
          </a:r>
        </a:p>
      </dsp:txBody>
      <dsp:txXfrm>
        <a:off x="286308" y="1116"/>
        <a:ext cx="1484783" cy="890870"/>
      </dsp:txXfrm>
    </dsp:sp>
    <dsp:sp modelId="{86F07265-3B19-45F0-A4BE-3789D663F763}">
      <dsp:nvSpPr>
        <dsp:cNvPr id="0" name=""/>
        <dsp:cNvSpPr/>
      </dsp:nvSpPr>
      <dsp:spPr>
        <a:xfrm>
          <a:off x="286308" y="1040464"/>
          <a:ext cx="1484783" cy="8908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b="1" kern="1200" dirty="0"/>
            <a:t>Process</a:t>
          </a:r>
        </a:p>
      </dsp:txBody>
      <dsp:txXfrm>
        <a:off x="286308" y="1040464"/>
        <a:ext cx="1484783" cy="890870"/>
      </dsp:txXfrm>
    </dsp:sp>
    <dsp:sp modelId="{27E9393F-6A9F-44CB-965D-F3A271744FDF}">
      <dsp:nvSpPr>
        <dsp:cNvPr id="0" name=""/>
        <dsp:cNvSpPr/>
      </dsp:nvSpPr>
      <dsp:spPr>
        <a:xfrm>
          <a:off x="286308" y="2079813"/>
          <a:ext cx="1484783" cy="8908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kern="1200" dirty="0"/>
            <a:t>Output</a:t>
          </a:r>
        </a:p>
      </dsp:txBody>
      <dsp:txXfrm>
        <a:off x="286308" y="2079813"/>
        <a:ext cx="1484783" cy="8908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70071-D198-40A9-A7E1-B3D09AB10386}" type="datetimeFigureOut">
              <a:rPr lang="en-US" smtClean="0"/>
              <a:t>9/3/2020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9394E-64AF-4B08-9A9C-E5B7155BA647}" type="slidenum">
              <a:rPr lang="en-US" smtClean="0"/>
              <a:t>‹#›</a:t>
            </a:fld>
            <a:endParaRPr lang="en-US"/>
          </a:p>
        </p:txBody>
      </p:sp>
    </p:spTree>
    <p:extLst>
      <p:ext uri="{BB962C8B-B14F-4D97-AF65-F5344CB8AC3E}">
        <p14:creationId xmlns:p14="http://schemas.microsoft.com/office/powerpoint/2010/main" val="1292099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Setelah </a:t>
            </a:r>
            <a:r>
              <a:rPr lang="en-ID" dirty="0" err="1"/>
              <a:t>definisi</a:t>
            </a:r>
            <a:r>
              <a:rPr lang="en-ID" dirty="0"/>
              <a:t> program </a:t>
            </a:r>
            <a:r>
              <a:rPr lang="en-ID" dirty="0" err="1"/>
              <a:t>muncul</a:t>
            </a:r>
            <a:r>
              <a:rPr lang="en-ID" dirty="0"/>
              <a:t>, </a:t>
            </a:r>
            <a:r>
              <a:rPr lang="en-ID" dirty="0" err="1"/>
              <a:t>jelaskan</a:t>
            </a:r>
            <a:r>
              <a:rPr lang="en-ID" dirty="0"/>
              <a:t> </a:t>
            </a:r>
            <a:r>
              <a:rPr lang="en-ID" dirty="0" err="1"/>
              <a:t>tentang</a:t>
            </a:r>
            <a:r>
              <a:rPr lang="en-ID" dirty="0"/>
              <a:t> </a:t>
            </a:r>
            <a:r>
              <a:rPr lang="en-ID" dirty="0" err="1"/>
              <a:t>istilah</a:t>
            </a:r>
            <a:r>
              <a:rPr lang="en-ID" dirty="0"/>
              <a:t> </a:t>
            </a:r>
            <a:r>
              <a:rPr lang="en-ID" dirty="0" err="1"/>
              <a:t>ngoding</a:t>
            </a:r>
            <a:r>
              <a:rPr lang="en-ID" dirty="0"/>
              <a:t> dan programmer.</a:t>
            </a:r>
          </a:p>
        </p:txBody>
      </p:sp>
      <p:sp>
        <p:nvSpPr>
          <p:cNvPr id="4" name="Slide Number Placeholder 3"/>
          <p:cNvSpPr>
            <a:spLocks noGrp="1"/>
          </p:cNvSpPr>
          <p:nvPr>
            <p:ph type="sldNum" sz="quarter" idx="5"/>
          </p:nvPr>
        </p:nvSpPr>
        <p:spPr/>
        <p:txBody>
          <a:bodyPr/>
          <a:lstStyle/>
          <a:p>
            <a:fld id="{FAF5FB94-45ED-44BF-B81D-9F7CC92F6C6B}" type="slidenum">
              <a:rPr lang="en-ID" smtClean="0"/>
              <a:t>8</a:t>
            </a:fld>
            <a:endParaRPr lang="en-ID"/>
          </a:p>
        </p:txBody>
      </p:sp>
    </p:spTree>
    <p:extLst>
      <p:ext uri="{BB962C8B-B14F-4D97-AF65-F5344CB8AC3E}">
        <p14:creationId xmlns:p14="http://schemas.microsoft.com/office/powerpoint/2010/main" val="340100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Akibat</a:t>
            </a:r>
            <a:r>
              <a:rPr lang="en-ID" dirty="0"/>
              <a:t> </a:t>
            </a:r>
            <a:r>
              <a:rPr lang="en-ID" dirty="0" err="1"/>
              <a:t>ngoding</a:t>
            </a:r>
            <a:r>
              <a:rPr lang="en-ID" dirty="0"/>
              <a:t> coba2: </a:t>
            </a:r>
            <a:r>
              <a:rPr lang="en-ID" dirty="0" err="1"/>
              <a:t>rugi</a:t>
            </a:r>
            <a:r>
              <a:rPr lang="en-ID" dirty="0"/>
              <a:t> </a:t>
            </a:r>
            <a:r>
              <a:rPr lang="en-ID" dirty="0" err="1"/>
              <a:t>waktu</a:t>
            </a:r>
            <a:r>
              <a:rPr lang="en-ID" dirty="0"/>
              <a:t>, </a:t>
            </a:r>
            <a:r>
              <a:rPr lang="en-ID" dirty="0" err="1"/>
              <a:t>tenaga</a:t>
            </a:r>
            <a:r>
              <a:rPr lang="en-ID" dirty="0"/>
              <a:t>, </a:t>
            </a:r>
            <a:r>
              <a:rPr lang="en-ID" dirty="0" err="1"/>
              <a:t>pikiran</a:t>
            </a:r>
            <a:r>
              <a:rPr lang="en-ID" dirty="0"/>
              <a:t>, dan yang </a:t>
            </a:r>
            <a:r>
              <a:rPr lang="en-ID" dirty="0" err="1"/>
              <a:t>terpenting</a:t>
            </a:r>
            <a:r>
              <a:rPr lang="en-ID" dirty="0"/>
              <a:t>: NILAI.</a:t>
            </a:r>
          </a:p>
        </p:txBody>
      </p:sp>
      <p:sp>
        <p:nvSpPr>
          <p:cNvPr id="4" name="Slide Number Placeholder 3"/>
          <p:cNvSpPr>
            <a:spLocks noGrp="1"/>
          </p:cNvSpPr>
          <p:nvPr>
            <p:ph type="sldNum" sz="quarter" idx="5"/>
          </p:nvPr>
        </p:nvSpPr>
        <p:spPr/>
        <p:txBody>
          <a:bodyPr/>
          <a:lstStyle/>
          <a:p>
            <a:fld id="{FAF5FB94-45ED-44BF-B81D-9F7CC92F6C6B}" type="slidenum">
              <a:rPr lang="en-ID" smtClean="0"/>
              <a:t>9</a:t>
            </a:fld>
            <a:endParaRPr lang="en-ID"/>
          </a:p>
        </p:txBody>
      </p:sp>
    </p:spTree>
    <p:extLst>
      <p:ext uri="{BB962C8B-B14F-4D97-AF65-F5344CB8AC3E}">
        <p14:creationId xmlns:p14="http://schemas.microsoft.com/office/powerpoint/2010/main" val="169733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Algoritma</a:t>
            </a:r>
            <a:r>
              <a:rPr lang="en-ID" dirty="0"/>
              <a:t> </a:t>
            </a:r>
            <a:r>
              <a:rPr lang="en-ID" dirty="0" err="1"/>
              <a:t>harus</a:t>
            </a:r>
            <a:r>
              <a:rPr lang="en-ID" dirty="0"/>
              <a:t> </a:t>
            </a:r>
            <a:r>
              <a:rPr lang="en-ID" dirty="0" err="1"/>
              <a:t>ada</a:t>
            </a:r>
            <a:r>
              <a:rPr lang="en-ID" dirty="0"/>
              <a:t> </a:t>
            </a:r>
            <a:r>
              <a:rPr lang="en-ID" dirty="0" err="1"/>
              <a:t>lebih</a:t>
            </a:r>
            <a:r>
              <a:rPr lang="en-ID" dirty="0"/>
              <a:t> </a:t>
            </a:r>
            <a:r>
              <a:rPr lang="en-ID" dirty="0" err="1"/>
              <a:t>dulu</a:t>
            </a:r>
            <a:r>
              <a:rPr lang="en-ID" dirty="0"/>
              <a:t>, </a:t>
            </a:r>
            <a:r>
              <a:rPr lang="en-ID" dirty="0" err="1"/>
              <a:t>karena</a:t>
            </a:r>
            <a:r>
              <a:rPr lang="en-ID" dirty="0"/>
              <a:t> </a:t>
            </a:r>
            <a:r>
              <a:rPr lang="en-ID" dirty="0" err="1"/>
              <a:t>ngoding</a:t>
            </a:r>
            <a:r>
              <a:rPr lang="en-ID" dirty="0"/>
              <a:t> </a:t>
            </a:r>
            <a:r>
              <a:rPr lang="en-ID" dirty="0" err="1"/>
              <a:t>adalah</a:t>
            </a:r>
            <a:r>
              <a:rPr lang="en-ID" dirty="0"/>
              <a:t> proses </a:t>
            </a:r>
            <a:r>
              <a:rPr lang="en-ID" dirty="0" err="1"/>
              <a:t>implementasi</a:t>
            </a:r>
            <a:r>
              <a:rPr lang="en-ID" dirty="0"/>
              <a:t> </a:t>
            </a:r>
            <a:r>
              <a:rPr lang="en-ID" dirty="0" err="1"/>
              <a:t>algoritma</a:t>
            </a:r>
            <a:r>
              <a:rPr lang="en-ID" dirty="0"/>
              <a:t> </a:t>
            </a:r>
            <a:r>
              <a:rPr lang="en-ID" dirty="0" err="1"/>
              <a:t>menjadi</a:t>
            </a:r>
            <a:r>
              <a:rPr lang="en-ID" dirty="0"/>
              <a:t> program.</a:t>
            </a:r>
          </a:p>
        </p:txBody>
      </p:sp>
      <p:sp>
        <p:nvSpPr>
          <p:cNvPr id="4" name="Slide Number Placeholder 3"/>
          <p:cNvSpPr>
            <a:spLocks noGrp="1"/>
          </p:cNvSpPr>
          <p:nvPr>
            <p:ph type="sldNum" sz="quarter" idx="5"/>
          </p:nvPr>
        </p:nvSpPr>
        <p:spPr/>
        <p:txBody>
          <a:bodyPr/>
          <a:lstStyle/>
          <a:p>
            <a:fld id="{FAF5FB94-45ED-44BF-B81D-9F7CC92F6C6B}" type="slidenum">
              <a:rPr lang="en-ID" smtClean="0"/>
              <a:t>10</a:t>
            </a:fld>
            <a:endParaRPr lang="en-ID"/>
          </a:p>
        </p:txBody>
      </p:sp>
    </p:spTree>
    <p:extLst>
      <p:ext uri="{BB962C8B-B14F-4D97-AF65-F5344CB8AC3E}">
        <p14:creationId xmlns:p14="http://schemas.microsoft.com/office/powerpoint/2010/main" val="1586259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JavaScript -&gt; scripting language. HTML/CSS -&gt; </a:t>
            </a:r>
            <a:r>
              <a:rPr lang="en-ID" dirty="0" err="1"/>
              <a:t>markup</a:t>
            </a:r>
            <a:r>
              <a:rPr lang="en-ID" dirty="0"/>
              <a:t> language. HTML, CSS dan JavaScript </a:t>
            </a:r>
            <a:r>
              <a:rPr lang="en-ID" dirty="0" err="1"/>
              <a:t>akan</a:t>
            </a:r>
            <a:r>
              <a:rPr lang="en-ID" dirty="0"/>
              <a:t> </a:t>
            </a:r>
            <a:r>
              <a:rPr lang="en-ID" dirty="0" err="1"/>
              <a:t>diajarkan</a:t>
            </a:r>
            <a:r>
              <a:rPr lang="en-ID" dirty="0"/>
              <a:t> di </a:t>
            </a:r>
            <a:r>
              <a:rPr lang="en-ID" dirty="0" err="1"/>
              <a:t>Pengantar</a:t>
            </a:r>
            <a:r>
              <a:rPr lang="en-ID" dirty="0"/>
              <a:t> </a:t>
            </a:r>
            <a:r>
              <a:rPr lang="en-ID" dirty="0" err="1"/>
              <a:t>Desain</a:t>
            </a:r>
            <a:r>
              <a:rPr lang="en-ID" dirty="0"/>
              <a:t> Web.. SQL -&gt; query language. SQL </a:t>
            </a:r>
            <a:r>
              <a:rPr lang="en-ID" dirty="0" err="1"/>
              <a:t>akan</a:t>
            </a:r>
            <a:r>
              <a:rPr lang="en-ID" dirty="0"/>
              <a:t> </a:t>
            </a:r>
            <a:r>
              <a:rPr lang="en-ID" dirty="0" err="1"/>
              <a:t>diajarkan</a:t>
            </a:r>
            <a:r>
              <a:rPr lang="en-ID" dirty="0"/>
              <a:t> di </a:t>
            </a:r>
            <a:r>
              <a:rPr lang="en-ID" dirty="0" err="1"/>
              <a:t>Sistem</a:t>
            </a:r>
            <a:r>
              <a:rPr lang="en-ID" dirty="0"/>
              <a:t> Basis Data.. </a:t>
            </a:r>
            <a:r>
              <a:rPr lang="en-ID" dirty="0" err="1"/>
              <a:t>Tahun</a:t>
            </a:r>
            <a:r>
              <a:rPr lang="en-ID" dirty="0"/>
              <a:t> 2019 </a:t>
            </a:r>
            <a:r>
              <a:rPr lang="en-ID" dirty="0" err="1"/>
              <a:t>merupakan</a:t>
            </a:r>
            <a:r>
              <a:rPr lang="en-ID" dirty="0"/>
              <a:t> </a:t>
            </a:r>
            <a:r>
              <a:rPr lang="en-ID" dirty="0" err="1"/>
              <a:t>tahun</a:t>
            </a:r>
            <a:r>
              <a:rPr lang="en-ID" dirty="0"/>
              <a:t> </a:t>
            </a:r>
            <a:r>
              <a:rPr lang="en-ID" dirty="0" err="1"/>
              <a:t>pertama</a:t>
            </a:r>
            <a:r>
              <a:rPr lang="en-ID" dirty="0"/>
              <a:t> Java </a:t>
            </a:r>
            <a:r>
              <a:rPr lang="en-ID" dirty="0" err="1"/>
              <a:t>dikalahkan</a:t>
            </a:r>
            <a:r>
              <a:rPr lang="en-ID" dirty="0"/>
              <a:t> oleh Python. </a:t>
            </a:r>
            <a:r>
              <a:rPr lang="en-ID" dirty="0" err="1"/>
              <a:t>Sebelumnya</a:t>
            </a:r>
            <a:r>
              <a:rPr lang="en-ID" dirty="0"/>
              <a:t> Java </a:t>
            </a:r>
            <a:r>
              <a:rPr lang="en-ID" dirty="0" err="1"/>
              <a:t>adalah</a:t>
            </a:r>
            <a:r>
              <a:rPr lang="en-ID" dirty="0"/>
              <a:t> “the most popular programming language”. Java </a:t>
            </a:r>
            <a:r>
              <a:rPr lang="en-ID" dirty="0" err="1"/>
              <a:t>akan</a:t>
            </a:r>
            <a:r>
              <a:rPr lang="en-ID" dirty="0"/>
              <a:t> </a:t>
            </a:r>
            <a:r>
              <a:rPr lang="en-ID" dirty="0" err="1"/>
              <a:t>dipakai</a:t>
            </a:r>
            <a:r>
              <a:rPr lang="en-ID" dirty="0"/>
              <a:t> di </a:t>
            </a:r>
            <a:r>
              <a:rPr lang="en-ID" dirty="0" err="1"/>
              <a:t>mata</a:t>
            </a:r>
            <a:r>
              <a:rPr lang="en-ID" dirty="0"/>
              <a:t> </a:t>
            </a:r>
            <a:r>
              <a:rPr lang="en-ID" dirty="0" err="1"/>
              <a:t>kuliah</a:t>
            </a:r>
            <a:r>
              <a:rPr lang="en-ID" dirty="0"/>
              <a:t> IMA, ISD, PBO, </a:t>
            </a:r>
            <a:r>
              <a:rPr lang="en-ID" dirty="0" err="1"/>
              <a:t>Mobpro</a:t>
            </a:r>
            <a:r>
              <a:rPr lang="en-ID" dirty="0"/>
              <a:t> Dasar + </a:t>
            </a:r>
            <a:r>
              <a:rPr lang="en-ID" dirty="0" err="1"/>
              <a:t>Lanjut</a:t>
            </a:r>
            <a:r>
              <a:rPr lang="en-ID" dirty="0"/>
              <a:t>. </a:t>
            </a:r>
            <a:r>
              <a:rPr lang="en-ID" dirty="0" err="1"/>
              <a:t>Jadi</a:t>
            </a:r>
            <a:r>
              <a:rPr lang="en-ID" dirty="0"/>
              <a:t> </a:t>
            </a:r>
            <a:r>
              <a:rPr lang="en-ID" dirty="0" err="1"/>
              <a:t>mahasiswa</a:t>
            </a:r>
            <a:r>
              <a:rPr lang="en-ID" dirty="0"/>
              <a:t> </a:t>
            </a:r>
            <a:r>
              <a:rPr lang="en-ID" dirty="0" err="1"/>
              <a:t>bisa</a:t>
            </a:r>
            <a:r>
              <a:rPr lang="en-ID" dirty="0"/>
              <a:t> </a:t>
            </a:r>
            <a:r>
              <a:rPr lang="en-ID" dirty="0" err="1"/>
              <a:t>harus</a:t>
            </a:r>
            <a:r>
              <a:rPr lang="en-ID" dirty="0"/>
              <a:t> </a:t>
            </a:r>
            <a:r>
              <a:rPr lang="en-ID" dirty="0" err="1"/>
              <a:t>menguasainya</a:t>
            </a:r>
            <a:r>
              <a:rPr lang="en-ID" dirty="0"/>
              <a:t>.</a:t>
            </a:r>
          </a:p>
        </p:txBody>
      </p:sp>
      <p:sp>
        <p:nvSpPr>
          <p:cNvPr id="4" name="Slide Number Placeholder 3"/>
          <p:cNvSpPr>
            <a:spLocks noGrp="1"/>
          </p:cNvSpPr>
          <p:nvPr>
            <p:ph type="sldNum" sz="quarter" idx="5"/>
          </p:nvPr>
        </p:nvSpPr>
        <p:spPr/>
        <p:txBody>
          <a:bodyPr/>
          <a:lstStyle/>
          <a:p>
            <a:fld id="{FAF5FB94-45ED-44BF-B81D-9F7CC92F6C6B}" type="slidenum">
              <a:rPr lang="en-ID" smtClean="0"/>
              <a:t>11</a:t>
            </a:fld>
            <a:endParaRPr lang="en-ID"/>
          </a:p>
        </p:txBody>
      </p:sp>
    </p:spTree>
    <p:extLst>
      <p:ext uri="{BB962C8B-B14F-4D97-AF65-F5344CB8AC3E}">
        <p14:creationId xmlns:p14="http://schemas.microsoft.com/office/powerpoint/2010/main" val="157913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Urutan</a:t>
            </a:r>
            <a:r>
              <a:rPr lang="en-ID" dirty="0"/>
              <a:t>: JavaScript &gt; Python &gt; Java</a:t>
            </a:r>
          </a:p>
          <a:p>
            <a:r>
              <a:rPr lang="en-US" sz="1200" b="0" i="0" kern="1200" dirty="0">
                <a:solidFill>
                  <a:schemeClr val="tx1"/>
                </a:solidFill>
                <a:effectLst/>
                <a:latin typeface="+mn-lt"/>
                <a:ea typeface="+mn-ea"/>
                <a:cs typeface="+mn-cs"/>
              </a:rPr>
              <a:t>Even as other reports prematurely and falsely called the language dead or wrote it off, its robust performance in these quantitative rankings validated what we observed qualitatively, which was that Java remained in widespread usage thanks to its ability to find and satisfy new use cases.</a:t>
            </a:r>
            <a:endParaRPr lang="en-ID" dirty="0"/>
          </a:p>
        </p:txBody>
      </p:sp>
      <p:sp>
        <p:nvSpPr>
          <p:cNvPr id="4" name="Slide Number Placeholder 3"/>
          <p:cNvSpPr>
            <a:spLocks noGrp="1"/>
          </p:cNvSpPr>
          <p:nvPr>
            <p:ph type="sldNum" sz="quarter" idx="5"/>
          </p:nvPr>
        </p:nvSpPr>
        <p:spPr/>
        <p:txBody>
          <a:bodyPr/>
          <a:lstStyle/>
          <a:p>
            <a:fld id="{FAF5FB94-45ED-44BF-B81D-9F7CC92F6C6B}" type="slidenum">
              <a:rPr lang="en-ID" smtClean="0"/>
              <a:t>12</a:t>
            </a:fld>
            <a:endParaRPr lang="en-ID"/>
          </a:p>
        </p:txBody>
      </p:sp>
    </p:spTree>
    <p:extLst>
      <p:ext uri="{BB962C8B-B14F-4D97-AF65-F5344CB8AC3E}">
        <p14:creationId xmlns:p14="http://schemas.microsoft.com/office/powerpoint/2010/main" val="1582992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Notepad++ text editor yang </a:t>
            </a:r>
            <a:r>
              <a:rPr lang="en-ID" dirty="0" err="1"/>
              <a:t>ringan</a:t>
            </a:r>
            <a:r>
              <a:rPr lang="en-ID" dirty="0"/>
              <a:t>. </a:t>
            </a:r>
            <a:r>
              <a:rPr lang="en-ID" dirty="0" err="1"/>
              <a:t>Dipakai</a:t>
            </a:r>
            <a:r>
              <a:rPr lang="en-ID" dirty="0"/>
              <a:t> </a:t>
            </a:r>
            <a:r>
              <a:rPr lang="en-ID" dirty="0" err="1"/>
              <a:t>dengan</a:t>
            </a:r>
            <a:r>
              <a:rPr lang="en-ID" dirty="0"/>
              <a:t> Command Prompt.. </a:t>
            </a:r>
            <a:r>
              <a:rPr lang="en-ID" dirty="0" err="1"/>
              <a:t>Disarankan</a:t>
            </a:r>
            <a:r>
              <a:rPr lang="en-ID" dirty="0"/>
              <a:t> </a:t>
            </a:r>
            <a:r>
              <a:rPr lang="en-ID" dirty="0" err="1"/>
              <a:t>menggunakan</a:t>
            </a:r>
            <a:r>
              <a:rPr lang="en-ID" dirty="0"/>
              <a:t> </a:t>
            </a:r>
            <a:r>
              <a:rPr lang="en-ID" dirty="0" err="1"/>
              <a:t>IntelIJ</a:t>
            </a:r>
            <a:r>
              <a:rPr lang="en-ID" dirty="0"/>
              <a:t> </a:t>
            </a:r>
            <a:r>
              <a:rPr lang="en-ID" dirty="0" err="1"/>
              <a:t>jika</a:t>
            </a:r>
            <a:r>
              <a:rPr lang="en-ID" dirty="0"/>
              <a:t> </a:t>
            </a:r>
            <a:r>
              <a:rPr lang="en-ID" dirty="0" err="1"/>
              <a:t>komputer</a:t>
            </a:r>
            <a:r>
              <a:rPr lang="en-ID" dirty="0"/>
              <a:t>/</a:t>
            </a:r>
            <a:r>
              <a:rPr lang="en-ID" dirty="0" err="1"/>
              <a:t>laptopnya</a:t>
            </a:r>
            <a:r>
              <a:rPr lang="en-ID" dirty="0"/>
              <a:t> </a:t>
            </a:r>
            <a:r>
              <a:rPr lang="en-ID" dirty="0" err="1"/>
              <a:t>mendukung</a:t>
            </a:r>
            <a:r>
              <a:rPr lang="en-ID" dirty="0"/>
              <a:t>.</a:t>
            </a:r>
          </a:p>
        </p:txBody>
      </p:sp>
      <p:sp>
        <p:nvSpPr>
          <p:cNvPr id="4" name="Slide Number Placeholder 3"/>
          <p:cNvSpPr>
            <a:spLocks noGrp="1"/>
          </p:cNvSpPr>
          <p:nvPr>
            <p:ph type="sldNum" sz="quarter" idx="5"/>
          </p:nvPr>
        </p:nvSpPr>
        <p:spPr/>
        <p:txBody>
          <a:bodyPr/>
          <a:lstStyle/>
          <a:p>
            <a:fld id="{FAF5FB94-45ED-44BF-B81D-9F7CC92F6C6B}" type="slidenum">
              <a:rPr lang="en-ID" smtClean="0"/>
              <a:t>13</a:t>
            </a:fld>
            <a:endParaRPr lang="en-ID"/>
          </a:p>
        </p:txBody>
      </p:sp>
    </p:spTree>
    <p:extLst>
      <p:ext uri="{BB962C8B-B14F-4D97-AF65-F5344CB8AC3E}">
        <p14:creationId xmlns:p14="http://schemas.microsoft.com/office/powerpoint/2010/main" val="126921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insights.stackoverflow.com/survey/2020#most-popular-technologies"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redmonk.com/sogrady/2020/07/27/language-rankings-6-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www.jetbrains.com/idea" TargetMode="External"/><Relationship Id="rId5" Type="http://schemas.openxmlformats.org/officeDocument/2006/relationships/image" Target="../media/image9.png"/><Relationship Id="rId4" Type="http://schemas.openxmlformats.org/officeDocument/2006/relationships/hyperlink" Target="https://notepad-plus-plu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7200" dirty="0" err="1"/>
              <a:t>Pendahuluan</a:t>
            </a:r>
            <a:endParaRPr lang="en-US" sz="7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TIM DOSEN IMPLEMENTASI ALGORITMA</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8FFF49-ACF6-4EEA-BA0E-CEE7FE83D1F6}"/>
              </a:ext>
            </a:extLst>
          </p:cNvPr>
          <p:cNvSpPr>
            <a:spLocks noGrp="1"/>
          </p:cNvSpPr>
          <p:nvPr>
            <p:ph type="title"/>
          </p:nvPr>
        </p:nvSpPr>
        <p:spPr>
          <a:xfrm>
            <a:off x="2118360" y="764373"/>
            <a:ext cx="7955280" cy="1011161"/>
          </a:xfrm>
        </p:spPr>
        <p:txBody>
          <a:bodyPr/>
          <a:lstStyle/>
          <a:p>
            <a:pPr algn="ctr"/>
            <a:r>
              <a:rPr lang="en-ID" dirty="0" err="1"/>
              <a:t>Ngoding</a:t>
            </a:r>
            <a:r>
              <a:rPr lang="en-ID" dirty="0"/>
              <a:t> Yang </a:t>
            </a:r>
            <a:r>
              <a:rPr lang="en-ID" dirty="0" err="1"/>
              <a:t>Benar</a:t>
            </a:r>
            <a:r>
              <a:rPr lang="en-ID" dirty="0"/>
              <a:t>!</a:t>
            </a:r>
          </a:p>
        </p:txBody>
      </p:sp>
      <p:sp>
        <p:nvSpPr>
          <p:cNvPr id="3" name="Rectangle 2">
            <a:extLst>
              <a:ext uri="{FF2B5EF4-FFF2-40B4-BE49-F238E27FC236}">
                <a16:creationId xmlns:a16="http://schemas.microsoft.com/office/drawing/2014/main" id="{E88F4C66-8D9A-4855-9208-57E729D2A316}"/>
              </a:ext>
            </a:extLst>
          </p:cNvPr>
          <p:cNvSpPr/>
          <p:nvPr/>
        </p:nvSpPr>
        <p:spPr>
          <a:xfrm>
            <a:off x="2225040" y="2194560"/>
            <a:ext cx="2057400" cy="406908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dirty="0"/>
              <a:t>Algorithm</a:t>
            </a:r>
          </a:p>
          <a:p>
            <a:pPr algn="ctr"/>
            <a:endParaRPr lang="en-ID" sz="1200"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p:txBody>
      </p:sp>
      <p:graphicFrame>
        <p:nvGraphicFramePr>
          <p:cNvPr id="2" name="Diagram 1">
            <a:extLst>
              <a:ext uri="{FF2B5EF4-FFF2-40B4-BE49-F238E27FC236}">
                <a16:creationId xmlns:a16="http://schemas.microsoft.com/office/drawing/2014/main" id="{40CC6DC6-6FB4-41D7-8855-D2974E03F26A}"/>
              </a:ext>
            </a:extLst>
          </p:cNvPr>
          <p:cNvGraphicFramePr/>
          <p:nvPr/>
        </p:nvGraphicFramePr>
        <p:xfrm>
          <a:off x="2225040" y="3108960"/>
          <a:ext cx="20574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Arrow: Right 3">
            <a:extLst>
              <a:ext uri="{FF2B5EF4-FFF2-40B4-BE49-F238E27FC236}">
                <a16:creationId xmlns:a16="http://schemas.microsoft.com/office/drawing/2014/main" id="{0F72272B-513F-40BE-B8AA-09753B76A1CB}"/>
              </a:ext>
            </a:extLst>
          </p:cNvPr>
          <p:cNvSpPr/>
          <p:nvPr/>
        </p:nvSpPr>
        <p:spPr>
          <a:xfrm>
            <a:off x="4880610" y="3863340"/>
            <a:ext cx="2430780" cy="1463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implemented to</a:t>
            </a:r>
          </a:p>
        </p:txBody>
      </p:sp>
      <p:sp>
        <p:nvSpPr>
          <p:cNvPr id="7" name="Rectangle 6">
            <a:extLst>
              <a:ext uri="{FF2B5EF4-FFF2-40B4-BE49-F238E27FC236}">
                <a16:creationId xmlns:a16="http://schemas.microsoft.com/office/drawing/2014/main" id="{F62A45CC-61C7-4B96-81EF-40574C525FA7}"/>
              </a:ext>
            </a:extLst>
          </p:cNvPr>
          <p:cNvSpPr/>
          <p:nvPr/>
        </p:nvSpPr>
        <p:spPr>
          <a:xfrm>
            <a:off x="7909560" y="3863340"/>
            <a:ext cx="2057400" cy="146304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Program</a:t>
            </a:r>
            <a:endParaRPr lang="en-ID" sz="2400" b="1" dirty="0"/>
          </a:p>
        </p:txBody>
      </p:sp>
      <p:sp>
        <p:nvSpPr>
          <p:cNvPr id="8" name="Rectangle 7">
            <a:extLst>
              <a:ext uri="{FF2B5EF4-FFF2-40B4-BE49-F238E27FC236}">
                <a16:creationId xmlns:a16="http://schemas.microsoft.com/office/drawing/2014/main" id="{D6F713E5-5381-4EE8-8359-E22779615724}"/>
              </a:ext>
            </a:extLst>
          </p:cNvPr>
          <p:cNvSpPr/>
          <p:nvPr/>
        </p:nvSpPr>
        <p:spPr>
          <a:xfrm>
            <a:off x="7787640" y="5341621"/>
            <a:ext cx="2286000" cy="646331"/>
          </a:xfrm>
          <a:prstGeom prst="rect">
            <a:avLst/>
          </a:prstGeom>
        </p:spPr>
        <p:txBody>
          <a:bodyPr wrap="square">
            <a:spAutoFit/>
          </a:bodyPr>
          <a:lstStyle/>
          <a:p>
            <a:pPr algn="ctr"/>
            <a:r>
              <a:rPr lang="en-US" dirty="0"/>
              <a:t>implementation of </a:t>
            </a:r>
            <a:r>
              <a:rPr lang="en-US" b="1" dirty="0">
                <a:solidFill>
                  <a:schemeClr val="accent6"/>
                </a:solidFill>
              </a:rPr>
              <a:t>algorithm</a:t>
            </a:r>
            <a:r>
              <a:rPr lang="en-US" dirty="0"/>
              <a:t> in code</a:t>
            </a:r>
            <a:endParaRPr lang="en-ID" dirty="0"/>
          </a:p>
        </p:txBody>
      </p:sp>
      <p:sp>
        <p:nvSpPr>
          <p:cNvPr id="10" name="Rectangle 9">
            <a:extLst>
              <a:ext uri="{FF2B5EF4-FFF2-40B4-BE49-F238E27FC236}">
                <a16:creationId xmlns:a16="http://schemas.microsoft.com/office/drawing/2014/main" id="{47AC5DF4-5B5E-40A9-BAE3-C5C2D6FB0658}"/>
              </a:ext>
            </a:extLst>
          </p:cNvPr>
          <p:cNvSpPr/>
          <p:nvPr/>
        </p:nvSpPr>
        <p:spPr>
          <a:xfrm>
            <a:off x="7909560" y="2194560"/>
            <a:ext cx="2057400" cy="406908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dirty="0"/>
              <a:t>Program</a:t>
            </a:r>
          </a:p>
          <a:p>
            <a:pPr algn="ctr"/>
            <a:endParaRPr lang="en-ID" sz="1200"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p:txBody>
      </p:sp>
      <p:graphicFrame>
        <p:nvGraphicFramePr>
          <p:cNvPr id="11" name="Diagram 10">
            <a:extLst>
              <a:ext uri="{FF2B5EF4-FFF2-40B4-BE49-F238E27FC236}">
                <a16:creationId xmlns:a16="http://schemas.microsoft.com/office/drawing/2014/main" id="{A720A2A6-81D5-4FD3-B6C1-5893FCAFCABF}"/>
              </a:ext>
            </a:extLst>
          </p:cNvPr>
          <p:cNvGraphicFramePr/>
          <p:nvPr/>
        </p:nvGraphicFramePr>
        <p:xfrm>
          <a:off x="7909560" y="3108960"/>
          <a:ext cx="2057400" cy="2971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701632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11"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172B-62EB-47AF-A206-7A1FBCA84C8B}"/>
              </a:ext>
            </a:extLst>
          </p:cNvPr>
          <p:cNvSpPr>
            <a:spLocks noGrp="1"/>
          </p:cNvSpPr>
          <p:nvPr>
            <p:ph type="title"/>
          </p:nvPr>
        </p:nvSpPr>
        <p:spPr>
          <a:xfrm>
            <a:off x="3996965" y="764373"/>
            <a:ext cx="6076676" cy="857256"/>
          </a:xfrm>
        </p:spPr>
        <p:txBody>
          <a:bodyPr/>
          <a:lstStyle/>
          <a:p>
            <a:r>
              <a:rPr lang="en-US" dirty="0"/>
              <a:t>Developer Survey</a:t>
            </a:r>
            <a:r>
              <a:rPr lang="en-US" dirty="0">
                <a:solidFill>
                  <a:schemeClr val="bg1"/>
                </a:solidFill>
              </a:rPr>
              <a:t>.</a:t>
            </a:r>
            <a:endParaRPr lang="en-ID" dirty="0">
              <a:solidFill>
                <a:schemeClr val="bg1"/>
              </a:solidFill>
            </a:endParaRPr>
          </a:p>
        </p:txBody>
      </p:sp>
      <p:sp>
        <p:nvSpPr>
          <p:cNvPr id="3" name="Content Placeholder 2">
            <a:extLst>
              <a:ext uri="{FF2B5EF4-FFF2-40B4-BE49-F238E27FC236}">
                <a16:creationId xmlns:a16="http://schemas.microsoft.com/office/drawing/2014/main" id="{E226444C-E9A1-4FF2-9D4B-F9C9BE3B0046}"/>
              </a:ext>
            </a:extLst>
          </p:cNvPr>
          <p:cNvSpPr>
            <a:spLocks noGrp="1"/>
          </p:cNvSpPr>
          <p:nvPr>
            <p:ph idx="1"/>
          </p:nvPr>
        </p:nvSpPr>
        <p:spPr/>
        <p:txBody>
          <a:bodyPr/>
          <a:lstStyle/>
          <a:p>
            <a:pPr marL="0" indent="0">
              <a:buNone/>
            </a:pPr>
            <a:r>
              <a:rPr lang="en-ID" dirty="0"/>
              <a:t>Most Popular Technologies</a:t>
            </a:r>
          </a:p>
        </p:txBody>
      </p:sp>
      <p:pic>
        <p:nvPicPr>
          <p:cNvPr id="5" name="Picture 4">
            <a:extLst>
              <a:ext uri="{FF2B5EF4-FFF2-40B4-BE49-F238E27FC236}">
                <a16:creationId xmlns:a16="http://schemas.microsoft.com/office/drawing/2014/main" id="{75508F0E-6F54-4689-8971-28AF2A8D5A8E}"/>
              </a:ext>
            </a:extLst>
          </p:cNvPr>
          <p:cNvPicPr>
            <a:picLocks noChangeAspect="1"/>
          </p:cNvPicPr>
          <p:nvPr/>
        </p:nvPicPr>
        <p:blipFill>
          <a:blip r:embed="rId3"/>
          <a:stretch>
            <a:fillRect/>
          </a:stretch>
        </p:blipFill>
        <p:spPr>
          <a:xfrm>
            <a:off x="1097280" y="813773"/>
            <a:ext cx="2731937" cy="828675"/>
          </a:xfrm>
          <a:prstGeom prst="rect">
            <a:avLst/>
          </a:prstGeom>
        </p:spPr>
      </p:pic>
      <p:pic>
        <p:nvPicPr>
          <p:cNvPr id="9" name="Picture 8">
            <a:extLst>
              <a:ext uri="{FF2B5EF4-FFF2-40B4-BE49-F238E27FC236}">
                <a16:creationId xmlns:a16="http://schemas.microsoft.com/office/drawing/2014/main" id="{AC974D99-CE76-4E55-B056-8980DBB25210}"/>
              </a:ext>
            </a:extLst>
          </p:cNvPr>
          <p:cNvPicPr>
            <a:picLocks noChangeAspect="1"/>
          </p:cNvPicPr>
          <p:nvPr/>
        </p:nvPicPr>
        <p:blipFill>
          <a:blip r:embed="rId4"/>
          <a:stretch>
            <a:fillRect/>
          </a:stretch>
        </p:blipFill>
        <p:spPr>
          <a:xfrm>
            <a:off x="948686" y="2645190"/>
            <a:ext cx="2247900" cy="1285875"/>
          </a:xfrm>
          <a:prstGeom prst="rect">
            <a:avLst/>
          </a:prstGeom>
        </p:spPr>
      </p:pic>
      <p:sp>
        <p:nvSpPr>
          <p:cNvPr id="10" name="Rectangle 9">
            <a:extLst>
              <a:ext uri="{FF2B5EF4-FFF2-40B4-BE49-F238E27FC236}">
                <a16:creationId xmlns:a16="http://schemas.microsoft.com/office/drawing/2014/main" id="{D4A1D45E-843A-4788-B763-C171B80896AD}"/>
              </a:ext>
            </a:extLst>
          </p:cNvPr>
          <p:cNvSpPr/>
          <p:nvPr/>
        </p:nvSpPr>
        <p:spPr>
          <a:xfrm>
            <a:off x="113275" y="6098304"/>
            <a:ext cx="7955279" cy="307777"/>
          </a:xfrm>
          <a:prstGeom prst="rect">
            <a:avLst/>
          </a:prstGeom>
        </p:spPr>
        <p:txBody>
          <a:bodyPr wrap="square">
            <a:spAutoFit/>
          </a:bodyPr>
          <a:lstStyle/>
          <a:p>
            <a:r>
              <a:rPr lang="en-ID" sz="1400" dirty="0">
                <a:hlinkClick r:id="rId5"/>
              </a:rPr>
              <a:t>https://insights.stackoverflow.com/survey/2020#most-popular-technologies</a:t>
            </a:r>
            <a:r>
              <a:rPr lang="en-ID" sz="1400" dirty="0"/>
              <a:t> </a:t>
            </a:r>
          </a:p>
        </p:txBody>
      </p:sp>
      <p:pic>
        <p:nvPicPr>
          <p:cNvPr id="11" name="Picture 10">
            <a:extLst>
              <a:ext uri="{FF2B5EF4-FFF2-40B4-BE49-F238E27FC236}">
                <a16:creationId xmlns:a16="http://schemas.microsoft.com/office/drawing/2014/main" id="{EC080AE6-13FD-4CD4-9FF9-9EF0DEF81E67}"/>
              </a:ext>
            </a:extLst>
          </p:cNvPr>
          <p:cNvPicPr>
            <a:picLocks noChangeAspect="1"/>
          </p:cNvPicPr>
          <p:nvPr/>
        </p:nvPicPr>
        <p:blipFill rotWithShape="1">
          <a:blip r:embed="rId6"/>
          <a:srcRect l="13686" t="11146" r="29485" b="29367"/>
          <a:stretch/>
        </p:blipFill>
        <p:spPr>
          <a:xfrm>
            <a:off x="4173222" y="1953062"/>
            <a:ext cx="7131052" cy="4198789"/>
          </a:xfrm>
          <a:prstGeom prst="rect">
            <a:avLst/>
          </a:prstGeom>
        </p:spPr>
      </p:pic>
      <p:sp>
        <p:nvSpPr>
          <p:cNvPr id="8" name="Oval 7">
            <a:extLst>
              <a:ext uri="{FF2B5EF4-FFF2-40B4-BE49-F238E27FC236}">
                <a16:creationId xmlns:a16="http://schemas.microsoft.com/office/drawing/2014/main" id="{49D3AECE-DB14-4C2F-BE89-DDF2373C3D69}"/>
              </a:ext>
            </a:extLst>
          </p:cNvPr>
          <p:cNvSpPr/>
          <p:nvPr/>
        </p:nvSpPr>
        <p:spPr>
          <a:xfrm>
            <a:off x="4681775" y="3594938"/>
            <a:ext cx="1341952" cy="375962"/>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1326934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172B-62EB-47AF-A206-7A1FBCA84C8B}"/>
              </a:ext>
            </a:extLst>
          </p:cNvPr>
          <p:cNvSpPr>
            <a:spLocks noGrp="1"/>
          </p:cNvSpPr>
          <p:nvPr>
            <p:ph type="title"/>
          </p:nvPr>
        </p:nvSpPr>
        <p:spPr>
          <a:xfrm>
            <a:off x="948686" y="669142"/>
            <a:ext cx="10355588" cy="857256"/>
          </a:xfrm>
        </p:spPr>
        <p:txBody>
          <a:bodyPr>
            <a:normAutofit fontScale="90000"/>
          </a:bodyPr>
          <a:lstStyle/>
          <a:p>
            <a:r>
              <a:rPr lang="en-US" dirty="0">
                <a:solidFill>
                  <a:schemeClr val="tx1"/>
                </a:solidFill>
              </a:rPr>
              <a:t>The </a:t>
            </a:r>
            <a:r>
              <a:rPr lang="en-US" dirty="0" err="1">
                <a:solidFill>
                  <a:schemeClr val="tx1"/>
                </a:solidFill>
              </a:rPr>
              <a:t>RedMonk</a:t>
            </a:r>
            <a:r>
              <a:rPr lang="en-US" dirty="0">
                <a:solidFill>
                  <a:schemeClr val="tx1"/>
                </a:solidFill>
              </a:rPr>
              <a:t> Programming Language Ranking</a:t>
            </a:r>
            <a:endParaRPr lang="en-ID" dirty="0">
              <a:solidFill>
                <a:schemeClr val="tx1"/>
              </a:solidFill>
            </a:endParaRPr>
          </a:p>
        </p:txBody>
      </p:sp>
      <p:pic>
        <p:nvPicPr>
          <p:cNvPr id="9" name="Picture 8">
            <a:extLst>
              <a:ext uri="{FF2B5EF4-FFF2-40B4-BE49-F238E27FC236}">
                <a16:creationId xmlns:a16="http://schemas.microsoft.com/office/drawing/2014/main" id="{AC974D99-CE76-4E55-B056-8980DBB25210}"/>
              </a:ext>
            </a:extLst>
          </p:cNvPr>
          <p:cNvPicPr>
            <a:picLocks noChangeAspect="1"/>
          </p:cNvPicPr>
          <p:nvPr/>
        </p:nvPicPr>
        <p:blipFill>
          <a:blip r:embed="rId3"/>
          <a:stretch>
            <a:fillRect/>
          </a:stretch>
        </p:blipFill>
        <p:spPr>
          <a:xfrm>
            <a:off x="873272" y="3139981"/>
            <a:ext cx="2247900" cy="1285875"/>
          </a:xfrm>
          <a:prstGeom prst="rect">
            <a:avLst/>
          </a:prstGeom>
        </p:spPr>
      </p:pic>
      <p:sp>
        <p:nvSpPr>
          <p:cNvPr id="10" name="Rectangle 9">
            <a:extLst>
              <a:ext uri="{FF2B5EF4-FFF2-40B4-BE49-F238E27FC236}">
                <a16:creationId xmlns:a16="http://schemas.microsoft.com/office/drawing/2014/main" id="{D4A1D45E-843A-4788-B763-C171B80896AD}"/>
              </a:ext>
            </a:extLst>
          </p:cNvPr>
          <p:cNvSpPr/>
          <p:nvPr/>
        </p:nvSpPr>
        <p:spPr>
          <a:xfrm>
            <a:off x="113275" y="6098304"/>
            <a:ext cx="7955279" cy="307777"/>
          </a:xfrm>
          <a:prstGeom prst="rect">
            <a:avLst/>
          </a:prstGeom>
        </p:spPr>
        <p:txBody>
          <a:bodyPr wrap="square">
            <a:spAutoFit/>
          </a:bodyPr>
          <a:lstStyle/>
          <a:p>
            <a:r>
              <a:rPr lang="en-ID" sz="1400" dirty="0">
                <a:hlinkClick r:id="rId4"/>
              </a:rPr>
              <a:t>https://redmonk.com/sogrady/2020/07/27/language-rankings-6-20/</a:t>
            </a:r>
            <a:r>
              <a:rPr lang="en-ID" sz="1400" dirty="0"/>
              <a:t> </a:t>
            </a:r>
          </a:p>
        </p:txBody>
      </p:sp>
      <p:pic>
        <p:nvPicPr>
          <p:cNvPr id="7" name="Picture 6">
            <a:extLst>
              <a:ext uri="{FF2B5EF4-FFF2-40B4-BE49-F238E27FC236}">
                <a16:creationId xmlns:a16="http://schemas.microsoft.com/office/drawing/2014/main" id="{61B78893-48BD-417B-9CC3-5220920F2869}"/>
              </a:ext>
            </a:extLst>
          </p:cNvPr>
          <p:cNvPicPr>
            <a:picLocks noChangeAspect="1"/>
          </p:cNvPicPr>
          <p:nvPr/>
        </p:nvPicPr>
        <p:blipFill rotWithShape="1">
          <a:blip r:embed="rId5"/>
          <a:srcRect l="18044" t="11134" r="55618" b="79400"/>
          <a:stretch/>
        </p:blipFill>
        <p:spPr>
          <a:xfrm>
            <a:off x="873272" y="2201583"/>
            <a:ext cx="3211120" cy="649243"/>
          </a:xfrm>
          <a:prstGeom prst="rect">
            <a:avLst/>
          </a:prstGeom>
        </p:spPr>
      </p:pic>
      <p:pic>
        <p:nvPicPr>
          <p:cNvPr id="14" name="Picture 13">
            <a:extLst>
              <a:ext uri="{FF2B5EF4-FFF2-40B4-BE49-F238E27FC236}">
                <a16:creationId xmlns:a16="http://schemas.microsoft.com/office/drawing/2014/main" id="{C43EB815-5BAB-43A9-8827-976DD5290D14}"/>
              </a:ext>
            </a:extLst>
          </p:cNvPr>
          <p:cNvPicPr>
            <a:picLocks noChangeAspect="1"/>
          </p:cNvPicPr>
          <p:nvPr/>
        </p:nvPicPr>
        <p:blipFill rotWithShape="1">
          <a:blip r:embed="rId6"/>
          <a:srcRect l="929" t="8247" r="35284" b="7903"/>
          <a:stretch/>
        </p:blipFill>
        <p:spPr>
          <a:xfrm>
            <a:off x="4586776" y="1788753"/>
            <a:ext cx="6244624" cy="4617328"/>
          </a:xfrm>
          <a:prstGeom prst="rect">
            <a:avLst/>
          </a:prstGeom>
        </p:spPr>
      </p:pic>
      <p:sp>
        <p:nvSpPr>
          <p:cNvPr id="8" name="Oval 7">
            <a:extLst>
              <a:ext uri="{FF2B5EF4-FFF2-40B4-BE49-F238E27FC236}">
                <a16:creationId xmlns:a16="http://schemas.microsoft.com/office/drawing/2014/main" id="{49D3AECE-DB14-4C2F-BE89-DDF2373C3D69}"/>
              </a:ext>
            </a:extLst>
          </p:cNvPr>
          <p:cNvSpPr/>
          <p:nvPr/>
        </p:nvSpPr>
        <p:spPr>
          <a:xfrm>
            <a:off x="9489448" y="2013602"/>
            <a:ext cx="1341952" cy="375962"/>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945681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E598-0EC8-4DE7-B44B-5955073240CE}"/>
              </a:ext>
            </a:extLst>
          </p:cNvPr>
          <p:cNvSpPr>
            <a:spLocks noGrp="1"/>
          </p:cNvSpPr>
          <p:nvPr>
            <p:ph type="title"/>
          </p:nvPr>
        </p:nvSpPr>
        <p:spPr>
          <a:xfrm>
            <a:off x="2118360" y="764373"/>
            <a:ext cx="7955280" cy="954267"/>
          </a:xfrm>
        </p:spPr>
        <p:txBody>
          <a:bodyPr/>
          <a:lstStyle/>
          <a:p>
            <a:pPr algn="ctr"/>
            <a:r>
              <a:rPr lang="en-ID" dirty="0"/>
              <a:t>Text Editor / IDE</a:t>
            </a:r>
          </a:p>
        </p:txBody>
      </p:sp>
      <p:sp>
        <p:nvSpPr>
          <p:cNvPr id="9" name="Content Placeholder 8">
            <a:extLst>
              <a:ext uri="{FF2B5EF4-FFF2-40B4-BE49-F238E27FC236}">
                <a16:creationId xmlns:a16="http://schemas.microsoft.com/office/drawing/2014/main" id="{B50290FF-DD5F-43E6-A5F9-FF1F7FD2ED7E}"/>
              </a:ext>
            </a:extLst>
          </p:cNvPr>
          <p:cNvSpPr>
            <a:spLocks noGrp="1"/>
          </p:cNvSpPr>
          <p:nvPr>
            <p:ph sz="half" idx="1"/>
          </p:nvPr>
        </p:nvSpPr>
        <p:spPr>
          <a:xfrm>
            <a:off x="2118361" y="2194560"/>
            <a:ext cx="3907540" cy="4069080"/>
          </a:xfrm>
          <a:solidFill>
            <a:srgbClr val="E3E3E3"/>
          </a:solidFill>
        </p:spPr>
        <p:txBody>
          <a:bodyPr/>
          <a:lstStyle/>
          <a:p>
            <a:pPr marL="0" indent="0">
              <a:buNone/>
            </a:pPr>
            <a:endParaRPr lang="en-ID" dirty="0"/>
          </a:p>
        </p:txBody>
      </p:sp>
      <p:sp>
        <p:nvSpPr>
          <p:cNvPr id="10" name="Content Placeholder 9">
            <a:extLst>
              <a:ext uri="{FF2B5EF4-FFF2-40B4-BE49-F238E27FC236}">
                <a16:creationId xmlns:a16="http://schemas.microsoft.com/office/drawing/2014/main" id="{958A8084-F316-453B-8147-81A94E09D97C}"/>
              </a:ext>
            </a:extLst>
          </p:cNvPr>
          <p:cNvSpPr>
            <a:spLocks noGrp="1"/>
          </p:cNvSpPr>
          <p:nvPr>
            <p:ph sz="half" idx="2"/>
          </p:nvPr>
        </p:nvSpPr>
        <p:spPr>
          <a:solidFill>
            <a:schemeClr val="tx1"/>
          </a:solidFill>
        </p:spPr>
        <p:txBody>
          <a:bodyPr/>
          <a:lstStyle/>
          <a:p>
            <a:pPr marL="0" indent="0">
              <a:buNone/>
            </a:pPr>
            <a:endParaRPr lang="en-ID" dirty="0"/>
          </a:p>
        </p:txBody>
      </p:sp>
      <p:pic>
        <p:nvPicPr>
          <p:cNvPr id="11" name="Picture 10">
            <a:extLst>
              <a:ext uri="{FF2B5EF4-FFF2-40B4-BE49-F238E27FC236}">
                <a16:creationId xmlns:a16="http://schemas.microsoft.com/office/drawing/2014/main" id="{28E95EC7-E653-474B-BC19-E9CE26FF47C9}"/>
              </a:ext>
            </a:extLst>
          </p:cNvPr>
          <p:cNvPicPr>
            <a:picLocks noChangeAspect="1"/>
          </p:cNvPicPr>
          <p:nvPr/>
        </p:nvPicPr>
        <p:blipFill>
          <a:blip r:embed="rId3"/>
          <a:stretch>
            <a:fillRect/>
          </a:stretch>
        </p:blipFill>
        <p:spPr>
          <a:xfrm>
            <a:off x="2419350" y="2727961"/>
            <a:ext cx="3310890" cy="2559960"/>
          </a:xfrm>
          <a:prstGeom prst="rect">
            <a:avLst/>
          </a:prstGeom>
        </p:spPr>
      </p:pic>
      <p:sp>
        <p:nvSpPr>
          <p:cNvPr id="12" name="Rectangle 11">
            <a:extLst>
              <a:ext uri="{FF2B5EF4-FFF2-40B4-BE49-F238E27FC236}">
                <a16:creationId xmlns:a16="http://schemas.microsoft.com/office/drawing/2014/main" id="{E09849D1-FA26-4233-B94A-4535FB16E139}"/>
              </a:ext>
            </a:extLst>
          </p:cNvPr>
          <p:cNvSpPr/>
          <p:nvPr/>
        </p:nvSpPr>
        <p:spPr>
          <a:xfrm>
            <a:off x="2118360" y="5894308"/>
            <a:ext cx="3910579" cy="369332"/>
          </a:xfrm>
          <a:prstGeom prst="rect">
            <a:avLst/>
          </a:prstGeom>
          <a:solidFill>
            <a:schemeClr val="bg2"/>
          </a:solidFill>
        </p:spPr>
        <p:txBody>
          <a:bodyPr wrap="square">
            <a:spAutoFit/>
          </a:bodyPr>
          <a:lstStyle/>
          <a:p>
            <a:pPr algn="ctr"/>
            <a:r>
              <a:rPr lang="en-ID" dirty="0">
                <a:hlinkClick r:id="rId4"/>
              </a:rPr>
              <a:t>https://notepad-plus-plus.org</a:t>
            </a:r>
            <a:r>
              <a:rPr lang="en-ID" dirty="0"/>
              <a:t> </a:t>
            </a:r>
          </a:p>
        </p:txBody>
      </p:sp>
      <p:pic>
        <p:nvPicPr>
          <p:cNvPr id="13" name="Picture 12">
            <a:extLst>
              <a:ext uri="{FF2B5EF4-FFF2-40B4-BE49-F238E27FC236}">
                <a16:creationId xmlns:a16="http://schemas.microsoft.com/office/drawing/2014/main" id="{15A63AB8-6448-490E-B005-7EE01C3B8961}"/>
              </a:ext>
            </a:extLst>
          </p:cNvPr>
          <p:cNvPicPr>
            <a:picLocks noChangeAspect="1"/>
          </p:cNvPicPr>
          <p:nvPr/>
        </p:nvPicPr>
        <p:blipFill>
          <a:blip r:embed="rId5"/>
          <a:stretch>
            <a:fillRect/>
          </a:stretch>
        </p:blipFill>
        <p:spPr>
          <a:xfrm>
            <a:off x="6702549" y="2558534"/>
            <a:ext cx="2834640" cy="2834640"/>
          </a:xfrm>
          <a:prstGeom prst="rect">
            <a:avLst/>
          </a:prstGeom>
        </p:spPr>
      </p:pic>
      <p:sp>
        <p:nvSpPr>
          <p:cNvPr id="14" name="Rectangle 13">
            <a:extLst>
              <a:ext uri="{FF2B5EF4-FFF2-40B4-BE49-F238E27FC236}">
                <a16:creationId xmlns:a16="http://schemas.microsoft.com/office/drawing/2014/main" id="{7331CC9F-11B4-447A-9AB7-89629FEED056}"/>
              </a:ext>
            </a:extLst>
          </p:cNvPr>
          <p:cNvSpPr/>
          <p:nvPr/>
        </p:nvSpPr>
        <p:spPr>
          <a:xfrm>
            <a:off x="6163063" y="5894308"/>
            <a:ext cx="3907540" cy="369332"/>
          </a:xfrm>
          <a:prstGeom prst="rect">
            <a:avLst/>
          </a:prstGeom>
          <a:solidFill>
            <a:schemeClr val="bg2"/>
          </a:solidFill>
        </p:spPr>
        <p:txBody>
          <a:bodyPr wrap="square">
            <a:spAutoFit/>
          </a:bodyPr>
          <a:lstStyle/>
          <a:p>
            <a:pPr algn="ctr"/>
            <a:r>
              <a:rPr lang="en-ID" dirty="0">
                <a:hlinkClick r:id="rId6"/>
              </a:rPr>
              <a:t>https://www.jetbrains.com/idea</a:t>
            </a:r>
            <a:r>
              <a:rPr lang="en-ID" dirty="0"/>
              <a:t> </a:t>
            </a:r>
          </a:p>
        </p:txBody>
      </p:sp>
      <p:sp>
        <p:nvSpPr>
          <p:cNvPr id="15" name="Rectangle 14">
            <a:extLst>
              <a:ext uri="{FF2B5EF4-FFF2-40B4-BE49-F238E27FC236}">
                <a16:creationId xmlns:a16="http://schemas.microsoft.com/office/drawing/2014/main" id="{8D7930C5-2D8E-4FDB-B200-71CC03F996AE}"/>
              </a:ext>
            </a:extLst>
          </p:cNvPr>
          <p:cNvSpPr/>
          <p:nvPr/>
        </p:nvSpPr>
        <p:spPr>
          <a:xfrm>
            <a:off x="7472808" y="4796668"/>
            <a:ext cx="1624163" cy="400110"/>
          </a:xfrm>
          <a:prstGeom prst="rect">
            <a:avLst/>
          </a:prstGeom>
        </p:spPr>
        <p:txBody>
          <a:bodyPr wrap="none">
            <a:spAutoFit/>
          </a:bodyPr>
          <a:lstStyle/>
          <a:p>
            <a:r>
              <a:rPr lang="en-ID" sz="2000" b="1" dirty="0">
                <a:solidFill>
                  <a:schemeClr val="bg1"/>
                </a:solidFill>
              </a:rPr>
              <a:t>Community</a:t>
            </a:r>
          </a:p>
        </p:txBody>
      </p:sp>
    </p:spTree>
    <p:extLst>
      <p:ext uri="{BB962C8B-B14F-4D97-AF65-F5344CB8AC3E}">
        <p14:creationId xmlns:p14="http://schemas.microsoft.com/office/powerpoint/2010/main" val="30037532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500"/>
                                        <p:tgtEl>
                                          <p:spTgt spid="10">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4"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A198-EA10-4DC4-B2AB-D7291974F26F}"/>
              </a:ext>
            </a:extLst>
          </p:cNvPr>
          <p:cNvSpPr>
            <a:spLocks noGrp="1"/>
          </p:cNvSpPr>
          <p:nvPr>
            <p:ph type="title"/>
          </p:nvPr>
        </p:nvSpPr>
        <p:spPr/>
        <p:txBody>
          <a:bodyPr/>
          <a:lstStyle/>
          <a:p>
            <a:r>
              <a:rPr lang="en-US" dirty="0"/>
              <a:t>IMA</a:t>
            </a:r>
          </a:p>
        </p:txBody>
      </p:sp>
      <p:sp>
        <p:nvSpPr>
          <p:cNvPr id="3" name="Content Placeholder 2">
            <a:extLst>
              <a:ext uri="{FF2B5EF4-FFF2-40B4-BE49-F238E27FC236}">
                <a16:creationId xmlns:a16="http://schemas.microsoft.com/office/drawing/2014/main" id="{010E7C60-D4DD-4BC9-B88F-8CAE05E37D6C}"/>
              </a:ext>
            </a:extLst>
          </p:cNvPr>
          <p:cNvSpPr>
            <a:spLocks noGrp="1"/>
          </p:cNvSpPr>
          <p:nvPr>
            <p:ph idx="1"/>
          </p:nvPr>
        </p:nvSpPr>
        <p:spPr/>
        <p:txBody>
          <a:bodyPr/>
          <a:lstStyle/>
          <a:p>
            <a:r>
              <a:rPr lang="en-US" dirty="0" err="1"/>
              <a:t>Dosen</a:t>
            </a:r>
            <a:r>
              <a:rPr lang="en-US" dirty="0"/>
              <a:t> </a:t>
            </a:r>
            <a:r>
              <a:rPr lang="en-US" dirty="0" err="1"/>
              <a:t>Pengampu</a:t>
            </a:r>
            <a:endParaRPr lang="en-US" dirty="0"/>
          </a:p>
          <a:p>
            <a:r>
              <a:rPr lang="en-US" dirty="0"/>
              <a:t>Cahyana (CAH): D3RPLA 44-02</a:t>
            </a:r>
          </a:p>
          <a:p>
            <a:r>
              <a:rPr lang="en-US" dirty="0"/>
              <a:t>Rizza Indah Mega </a:t>
            </a:r>
            <a:r>
              <a:rPr lang="en-US" dirty="0" err="1"/>
              <a:t>Mandasari</a:t>
            </a:r>
            <a:r>
              <a:rPr lang="en-US" dirty="0"/>
              <a:t> (RIM): D3RPLA 44-02</a:t>
            </a:r>
          </a:p>
          <a:p>
            <a:r>
              <a:rPr lang="en-US" dirty="0"/>
              <a:t>Indra </a:t>
            </a:r>
            <a:r>
              <a:rPr lang="en-US" dirty="0" err="1"/>
              <a:t>Azimi</a:t>
            </a:r>
            <a:r>
              <a:rPr lang="en-US" dirty="0"/>
              <a:t> (IZM): D3RPLA 44-01</a:t>
            </a:r>
          </a:p>
          <a:p>
            <a:r>
              <a:rPr lang="en-US" dirty="0" err="1"/>
              <a:t>Dahliar</a:t>
            </a:r>
            <a:r>
              <a:rPr lang="en-US" dirty="0"/>
              <a:t> Ananda (DAN): D3RPLA 44-04</a:t>
            </a:r>
          </a:p>
        </p:txBody>
      </p:sp>
      <p:sp>
        <p:nvSpPr>
          <p:cNvPr id="4" name="Text Placeholder 3">
            <a:extLst>
              <a:ext uri="{FF2B5EF4-FFF2-40B4-BE49-F238E27FC236}">
                <a16:creationId xmlns:a16="http://schemas.microsoft.com/office/drawing/2014/main" id="{749B3688-A756-4E24-87BB-98DA27EC4138}"/>
              </a:ext>
            </a:extLst>
          </p:cNvPr>
          <p:cNvSpPr>
            <a:spLocks noGrp="1"/>
          </p:cNvSpPr>
          <p:nvPr>
            <p:ph type="body" sz="half" idx="2"/>
          </p:nvPr>
        </p:nvSpPr>
        <p:spPr/>
        <p:txBody>
          <a:bodyPr/>
          <a:lstStyle/>
          <a:p>
            <a:r>
              <a:rPr lang="en-US" dirty="0"/>
              <a:t>2020/2021</a:t>
            </a:r>
          </a:p>
        </p:txBody>
      </p:sp>
    </p:spTree>
    <p:extLst>
      <p:ext uri="{BB962C8B-B14F-4D97-AF65-F5344CB8AC3E}">
        <p14:creationId xmlns:p14="http://schemas.microsoft.com/office/powerpoint/2010/main" val="29202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034F-F612-4CB2-818E-F865E2F4E656}"/>
              </a:ext>
            </a:extLst>
          </p:cNvPr>
          <p:cNvSpPr>
            <a:spLocks noGrp="1"/>
          </p:cNvSpPr>
          <p:nvPr>
            <p:ph type="title"/>
          </p:nvPr>
        </p:nvSpPr>
        <p:spPr/>
        <p:txBody>
          <a:bodyPr/>
          <a:lstStyle/>
          <a:p>
            <a:r>
              <a:rPr lang="en-US" dirty="0" err="1"/>
              <a:t>Perkuliahan</a:t>
            </a:r>
            <a:endParaRPr lang="en-US" dirty="0"/>
          </a:p>
        </p:txBody>
      </p:sp>
      <p:sp>
        <p:nvSpPr>
          <p:cNvPr id="3" name="Content Placeholder 2">
            <a:extLst>
              <a:ext uri="{FF2B5EF4-FFF2-40B4-BE49-F238E27FC236}">
                <a16:creationId xmlns:a16="http://schemas.microsoft.com/office/drawing/2014/main" id="{D2B66057-F3C3-4389-AB10-3D1C9F1356A6}"/>
              </a:ext>
            </a:extLst>
          </p:cNvPr>
          <p:cNvSpPr>
            <a:spLocks noGrp="1"/>
          </p:cNvSpPr>
          <p:nvPr>
            <p:ph idx="1"/>
          </p:nvPr>
        </p:nvSpPr>
        <p:spPr/>
        <p:txBody>
          <a:bodyPr>
            <a:normAutofit fontScale="85000" lnSpcReduction="20000"/>
          </a:bodyPr>
          <a:lstStyle/>
          <a:p>
            <a:r>
              <a:rPr lang="en-US" dirty="0" err="1"/>
              <a:t>Implementasi</a:t>
            </a:r>
            <a:r>
              <a:rPr lang="en-US" dirty="0"/>
              <a:t> </a:t>
            </a:r>
            <a:r>
              <a:rPr lang="en-US" dirty="0" err="1"/>
              <a:t>Algoritma</a:t>
            </a:r>
            <a:r>
              <a:rPr lang="en-US" dirty="0"/>
              <a:t> </a:t>
            </a:r>
            <a:r>
              <a:rPr lang="en-US" dirty="0" err="1"/>
              <a:t>merupakan</a:t>
            </a:r>
            <a:r>
              <a:rPr lang="en-US" dirty="0"/>
              <a:t> </a:t>
            </a:r>
            <a:r>
              <a:rPr lang="en-US" dirty="0" err="1"/>
              <a:t>mata</a:t>
            </a:r>
            <a:r>
              <a:rPr lang="en-US" dirty="0"/>
              <a:t> </a:t>
            </a:r>
            <a:r>
              <a:rPr lang="en-US" dirty="0" err="1"/>
              <a:t>kuliah</a:t>
            </a:r>
            <a:r>
              <a:rPr lang="en-US" dirty="0"/>
              <a:t> 4 </a:t>
            </a:r>
            <a:r>
              <a:rPr lang="en-US" dirty="0" err="1"/>
              <a:t>sks</a:t>
            </a:r>
            <a:r>
              <a:rPr lang="en-US" dirty="0"/>
              <a:t>:</a:t>
            </a:r>
          </a:p>
          <a:p>
            <a:r>
              <a:rPr lang="en-US" dirty="0"/>
              <a:t>- </a:t>
            </a:r>
            <a:r>
              <a:rPr lang="en-US" dirty="0" err="1"/>
              <a:t>Teori</a:t>
            </a:r>
            <a:r>
              <a:rPr lang="en-US" dirty="0"/>
              <a:t> 2 </a:t>
            </a:r>
            <a:r>
              <a:rPr lang="en-US" dirty="0" err="1"/>
              <a:t>sks</a:t>
            </a:r>
            <a:r>
              <a:rPr lang="en-US" dirty="0"/>
              <a:t> : 2 x 50 </a:t>
            </a:r>
            <a:r>
              <a:rPr lang="en-US" dirty="0" err="1"/>
              <a:t>menit</a:t>
            </a:r>
            <a:endParaRPr lang="en-US" dirty="0"/>
          </a:p>
          <a:p>
            <a:r>
              <a:rPr lang="en-US" dirty="0"/>
              <a:t>- </a:t>
            </a:r>
            <a:r>
              <a:rPr lang="en-US" dirty="0" err="1"/>
              <a:t>Praktikum</a:t>
            </a:r>
            <a:r>
              <a:rPr lang="en-US" dirty="0"/>
              <a:t> 2 </a:t>
            </a:r>
            <a:r>
              <a:rPr lang="en-US" dirty="0" err="1"/>
              <a:t>sks</a:t>
            </a:r>
            <a:r>
              <a:rPr lang="en-US" dirty="0"/>
              <a:t> : 2 x 100 </a:t>
            </a:r>
            <a:r>
              <a:rPr lang="en-US" dirty="0" err="1"/>
              <a:t>menit</a:t>
            </a:r>
            <a:endParaRPr lang="en-US" dirty="0"/>
          </a:p>
          <a:p>
            <a:r>
              <a:rPr lang="en-US" dirty="0"/>
              <a:t>Masa </a:t>
            </a:r>
            <a:r>
              <a:rPr lang="en-US" dirty="0" err="1"/>
              <a:t>pandemi</a:t>
            </a:r>
            <a:r>
              <a:rPr lang="en-US" dirty="0"/>
              <a:t>:</a:t>
            </a:r>
          </a:p>
          <a:p>
            <a:r>
              <a:rPr lang="en-US" dirty="0"/>
              <a:t>- </a:t>
            </a:r>
            <a:r>
              <a:rPr lang="en-US" dirty="0" err="1"/>
              <a:t>Menggunakan</a:t>
            </a:r>
            <a:r>
              <a:rPr lang="en-US" dirty="0"/>
              <a:t> LMS dan GitHub </a:t>
            </a:r>
            <a:r>
              <a:rPr lang="en-US" dirty="0" err="1"/>
              <a:t>untuk</a:t>
            </a:r>
            <a:r>
              <a:rPr lang="en-US" dirty="0"/>
              <a:t> </a:t>
            </a:r>
            <a:r>
              <a:rPr lang="en-US" dirty="0" err="1"/>
              <a:t>perkuliahan</a:t>
            </a:r>
            <a:r>
              <a:rPr lang="en-US" dirty="0"/>
              <a:t> dan </a:t>
            </a:r>
            <a:r>
              <a:rPr lang="en-US" dirty="0" err="1"/>
              <a:t>praktikum</a:t>
            </a:r>
            <a:r>
              <a:rPr lang="en-US" dirty="0"/>
              <a:t>.</a:t>
            </a:r>
          </a:p>
          <a:p>
            <a:r>
              <a:rPr lang="en-US" dirty="0"/>
              <a:t>- </a:t>
            </a:r>
            <a:r>
              <a:rPr lang="en-US" dirty="0" err="1"/>
              <a:t>Semua</a:t>
            </a:r>
            <a:r>
              <a:rPr lang="en-US" dirty="0"/>
              <a:t> </a:t>
            </a:r>
            <a:r>
              <a:rPr lang="en-US" dirty="0" err="1"/>
              <a:t>materi</a:t>
            </a:r>
            <a:r>
              <a:rPr lang="en-US" dirty="0"/>
              <a:t>, slide, video </a:t>
            </a:r>
            <a:r>
              <a:rPr lang="en-US" dirty="0" err="1"/>
              <a:t>penjelasan</a:t>
            </a:r>
            <a:r>
              <a:rPr lang="en-US" dirty="0"/>
              <a:t> </a:t>
            </a:r>
            <a:r>
              <a:rPr lang="en-US" dirty="0" err="1"/>
              <a:t>akan</a:t>
            </a:r>
            <a:r>
              <a:rPr lang="en-US" dirty="0"/>
              <a:t> </a:t>
            </a:r>
            <a:r>
              <a:rPr lang="en-US" dirty="0" err="1"/>
              <a:t>disimpan</a:t>
            </a:r>
            <a:r>
              <a:rPr lang="en-US" dirty="0"/>
              <a:t> pada LMS dan </a:t>
            </a:r>
            <a:r>
              <a:rPr lang="en-US" dirty="0" err="1"/>
              <a:t>bisa</a:t>
            </a:r>
            <a:r>
              <a:rPr lang="en-US" dirty="0"/>
              <a:t> </a:t>
            </a:r>
            <a:r>
              <a:rPr lang="en-US" dirty="0" err="1"/>
              <a:t>diakses</a:t>
            </a:r>
            <a:r>
              <a:rPr lang="en-US" dirty="0"/>
              <a:t> pada </a:t>
            </a:r>
            <a:r>
              <a:rPr lang="en-US" dirty="0" err="1"/>
              <a:t>pekan</a:t>
            </a:r>
            <a:r>
              <a:rPr lang="en-US" dirty="0"/>
              <a:t> </a:t>
            </a:r>
            <a:r>
              <a:rPr lang="en-US" dirty="0" err="1"/>
              <a:t>perkuliahan</a:t>
            </a:r>
            <a:r>
              <a:rPr lang="en-US" dirty="0"/>
              <a:t> </a:t>
            </a:r>
            <a:r>
              <a:rPr lang="en-US" dirty="0" err="1"/>
              <a:t>berlangsung</a:t>
            </a:r>
            <a:r>
              <a:rPr lang="en-US" dirty="0"/>
              <a:t>.</a:t>
            </a:r>
          </a:p>
          <a:p>
            <a:r>
              <a:rPr lang="en-US" dirty="0"/>
              <a:t>- </a:t>
            </a:r>
            <a:r>
              <a:rPr lang="en-US" dirty="0" err="1"/>
              <a:t>Pertanyaan</a:t>
            </a:r>
            <a:r>
              <a:rPr lang="en-US" dirty="0"/>
              <a:t> </a:t>
            </a:r>
            <a:r>
              <a:rPr lang="en-US" dirty="0" err="1"/>
              <a:t>mengenai</a:t>
            </a:r>
            <a:r>
              <a:rPr lang="en-US" dirty="0"/>
              <a:t> </a:t>
            </a:r>
            <a:r>
              <a:rPr lang="en-US" dirty="0" err="1"/>
              <a:t>perkuliahan</a:t>
            </a:r>
            <a:r>
              <a:rPr lang="en-US" dirty="0"/>
              <a:t> </a:t>
            </a:r>
            <a:r>
              <a:rPr lang="en-US" dirty="0" err="1"/>
              <a:t>disampaikan</a:t>
            </a:r>
            <a:r>
              <a:rPr lang="en-US" dirty="0"/>
              <a:t> pada forum </a:t>
            </a:r>
            <a:r>
              <a:rPr lang="en-US" dirty="0" err="1"/>
              <a:t>diskusi</a:t>
            </a:r>
            <a:r>
              <a:rPr lang="en-US" dirty="0"/>
              <a:t> LMS. </a:t>
            </a:r>
            <a:r>
              <a:rPr lang="en-US" dirty="0" err="1"/>
              <a:t>Dosen</a:t>
            </a:r>
            <a:r>
              <a:rPr lang="en-US" dirty="0"/>
              <a:t> </a:t>
            </a:r>
            <a:r>
              <a:rPr lang="en-US" dirty="0" err="1"/>
              <a:t>tidak</a:t>
            </a:r>
            <a:r>
              <a:rPr lang="en-US" dirty="0"/>
              <a:t> </a:t>
            </a:r>
            <a:r>
              <a:rPr lang="en-US" dirty="0" err="1"/>
              <a:t>menerima</a:t>
            </a:r>
            <a:r>
              <a:rPr lang="en-US" dirty="0"/>
              <a:t> </a:t>
            </a:r>
            <a:r>
              <a:rPr lang="en-US" dirty="0" err="1"/>
              <a:t>pertanyaan</a:t>
            </a:r>
            <a:r>
              <a:rPr lang="en-US" dirty="0"/>
              <a:t> </a:t>
            </a:r>
            <a:r>
              <a:rPr lang="en-US" dirty="0" err="1"/>
              <a:t>terkait</a:t>
            </a:r>
            <a:r>
              <a:rPr lang="en-US" dirty="0"/>
              <a:t> </a:t>
            </a:r>
            <a:r>
              <a:rPr lang="en-US" dirty="0" err="1"/>
              <a:t>perkuliahan</a:t>
            </a:r>
            <a:r>
              <a:rPr lang="en-US" dirty="0"/>
              <a:t> yang </a:t>
            </a:r>
            <a:r>
              <a:rPr lang="en-US" dirty="0" err="1"/>
              <a:t>dilakukan</a:t>
            </a:r>
            <a:r>
              <a:rPr lang="en-US" dirty="0"/>
              <a:t> </a:t>
            </a:r>
            <a:r>
              <a:rPr lang="en-US" dirty="0" err="1"/>
              <a:t>melalui</a:t>
            </a:r>
            <a:r>
              <a:rPr lang="en-US" dirty="0"/>
              <a:t> </a:t>
            </a:r>
            <a:r>
              <a:rPr lang="en-US" dirty="0" err="1"/>
              <a:t>jalur</a:t>
            </a:r>
            <a:r>
              <a:rPr lang="en-US" dirty="0"/>
              <a:t> </a:t>
            </a:r>
            <a:r>
              <a:rPr lang="en-US" dirty="0" err="1"/>
              <a:t>diluar</a:t>
            </a:r>
            <a:r>
              <a:rPr lang="en-US" dirty="0"/>
              <a:t> forum (</a:t>
            </a:r>
            <a:r>
              <a:rPr lang="en-US" dirty="0" err="1"/>
              <a:t>misal</a:t>
            </a:r>
            <a:r>
              <a:rPr lang="en-US" dirty="0"/>
              <a:t>, chat WA, email, </a:t>
            </a:r>
            <a:r>
              <a:rPr lang="en-US" dirty="0" err="1"/>
              <a:t>dll</a:t>
            </a:r>
            <a:r>
              <a:rPr lang="en-US" dirty="0"/>
              <a:t>).</a:t>
            </a:r>
          </a:p>
          <a:p>
            <a:r>
              <a:rPr lang="en-US" dirty="0"/>
              <a:t>- </a:t>
            </a:r>
            <a:r>
              <a:rPr lang="en-US" dirty="0" err="1"/>
              <a:t>Peraturan</a:t>
            </a:r>
            <a:r>
              <a:rPr lang="en-US" dirty="0"/>
              <a:t> </a:t>
            </a:r>
            <a:r>
              <a:rPr lang="en-US" dirty="0" err="1"/>
              <a:t>praktikum</a:t>
            </a:r>
            <a:r>
              <a:rPr lang="en-US" dirty="0"/>
              <a:t> </a:t>
            </a:r>
            <a:r>
              <a:rPr lang="en-US" dirty="0" err="1"/>
              <a:t>akan</a:t>
            </a:r>
            <a:r>
              <a:rPr lang="en-US" dirty="0"/>
              <a:t> </a:t>
            </a:r>
            <a:r>
              <a:rPr lang="en-US" dirty="0" err="1"/>
              <a:t>disampaikan</a:t>
            </a:r>
            <a:r>
              <a:rPr lang="en-US" dirty="0"/>
              <a:t> pada slide Running Module.</a:t>
            </a:r>
          </a:p>
        </p:txBody>
      </p:sp>
    </p:spTree>
    <p:extLst>
      <p:ext uri="{BB962C8B-B14F-4D97-AF65-F5344CB8AC3E}">
        <p14:creationId xmlns:p14="http://schemas.microsoft.com/office/powerpoint/2010/main" val="113430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A55F-048B-45B3-AF5C-F5E0254494F9}"/>
              </a:ext>
            </a:extLst>
          </p:cNvPr>
          <p:cNvSpPr>
            <a:spLocks noGrp="1"/>
          </p:cNvSpPr>
          <p:nvPr>
            <p:ph type="title"/>
          </p:nvPr>
        </p:nvSpPr>
        <p:spPr/>
        <p:txBody>
          <a:bodyPr/>
          <a:lstStyle/>
          <a:p>
            <a:r>
              <a:rPr lang="en-US" dirty="0" err="1"/>
              <a:t>Silabus</a:t>
            </a:r>
            <a:r>
              <a:rPr lang="en-US" dirty="0"/>
              <a:t> </a:t>
            </a:r>
            <a:r>
              <a:rPr lang="en-US" dirty="0" err="1"/>
              <a:t>Perkuliahan</a:t>
            </a:r>
            <a:endParaRPr lang="en-US" dirty="0"/>
          </a:p>
        </p:txBody>
      </p:sp>
      <p:sp>
        <p:nvSpPr>
          <p:cNvPr id="3" name="Content Placeholder 2">
            <a:extLst>
              <a:ext uri="{FF2B5EF4-FFF2-40B4-BE49-F238E27FC236}">
                <a16:creationId xmlns:a16="http://schemas.microsoft.com/office/drawing/2014/main" id="{4F32B318-EE67-4E66-91E0-2F67B16993AE}"/>
              </a:ext>
            </a:extLst>
          </p:cNvPr>
          <p:cNvSpPr>
            <a:spLocks noGrp="1"/>
          </p:cNvSpPr>
          <p:nvPr>
            <p:ph idx="1"/>
          </p:nvPr>
        </p:nvSpPr>
        <p:spPr/>
        <p:txBody>
          <a:bodyPr>
            <a:normAutofit/>
          </a:bodyPr>
          <a:lstStyle/>
          <a:p>
            <a:r>
              <a:rPr lang="en-US" dirty="0"/>
              <a:t>1. </a:t>
            </a:r>
            <a:r>
              <a:rPr lang="en-US" dirty="0" err="1"/>
              <a:t>Pengenalan</a:t>
            </a:r>
            <a:r>
              <a:rPr lang="en-US" dirty="0"/>
              <a:t> </a:t>
            </a:r>
            <a:r>
              <a:rPr lang="en-US" dirty="0" err="1"/>
              <a:t>perkuliahan</a:t>
            </a:r>
            <a:r>
              <a:rPr lang="en-US" dirty="0"/>
              <a:t>, </a:t>
            </a:r>
            <a:r>
              <a:rPr lang="en-US" dirty="0" err="1"/>
              <a:t>komputer</a:t>
            </a:r>
            <a:r>
              <a:rPr lang="en-US" dirty="0"/>
              <a:t>, </a:t>
            </a:r>
            <a:r>
              <a:rPr lang="en-US" dirty="0" err="1"/>
              <a:t>paradigma</a:t>
            </a:r>
            <a:r>
              <a:rPr lang="en-US" dirty="0"/>
              <a:t> programming (</a:t>
            </a:r>
            <a:r>
              <a:rPr lang="en-US" dirty="0" err="1"/>
              <a:t>pertemuan</a:t>
            </a:r>
            <a:r>
              <a:rPr lang="en-US" dirty="0"/>
              <a:t> online)</a:t>
            </a:r>
          </a:p>
          <a:p>
            <a:r>
              <a:rPr lang="en-US" dirty="0"/>
              <a:t>2. </a:t>
            </a:r>
            <a:r>
              <a:rPr lang="en-US" dirty="0" err="1"/>
              <a:t>Pengenalan</a:t>
            </a:r>
            <a:r>
              <a:rPr lang="en-US" dirty="0"/>
              <a:t> </a:t>
            </a:r>
            <a:r>
              <a:rPr lang="en-US" dirty="0" err="1"/>
              <a:t>kelas</a:t>
            </a:r>
            <a:r>
              <a:rPr lang="en-US" dirty="0"/>
              <a:t> dan object (</a:t>
            </a:r>
            <a:r>
              <a:rPr lang="en-US" dirty="0" err="1"/>
              <a:t>pertemuan</a:t>
            </a:r>
            <a:r>
              <a:rPr lang="en-US" dirty="0"/>
              <a:t> online)</a:t>
            </a:r>
          </a:p>
          <a:p>
            <a:r>
              <a:rPr lang="en-US" dirty="0"/>
              <a:t>3. </a:t>
            </a:r>
            <a:r>
              <a:rPr lang="en-US" dirty="0" err="1"/>
              <a:t>Variabel</a:t>
            </a:r>
            <a:r>
              <a:rPr lang="en-US" dirty="0"/>
              <a:t>, </a:t>
            </a:r>
            <a:r>
              <a:rPr lang="en-US" dirty="0" err="1"/>
              <a:t>tipe</a:t>
            </a:r>
            <a:r>
              <a:rPr lang="en-US" dirty="0"/>
              <a:t> data, operator (LMS)</a:t>
            </a:r>
          </a:p>
          <a:p>
            <a:r>
              <a:rPr lang="en-US" dirty="0"/>
              <a:t>4. </a:t>
            </a:r>
            <a:r>
              <a:rPr lang="en-US" dirty="0" err="1"/>
              <a:t>Percabangan</a:t>
            </a:r>
            <a:r>
              <a:rPr lang="en-US" dirty="0"/>
              <a:t>: IF (LMS)</a:t>
            </a:r>
          </a:p>
          <a:p>
            <a:r>
              <a:rPr lang="en-US" dirty="0"/>
              <a:t>5. </a:t>
            </a:r>
            <a:r>
              <a:rPr lang="en-US" dirty="0" err="1"/>
              <a:t>Percabangan</a:t>
            </a:r>
            <a:r>
              <a:rPr lang="en-US" dirty="0"/>
              <a:t> : Switch (LMS)</a:t>
            </a:r>
          </a:p>
          <a:p>
            <a:r>
              <a:rPr lang="en-US" dirty="0"/>
              <a:t>6. </a:t>
            </a:r>
            <a:r>
              <a:rPr lang="en-US" dirty="0" err="1"/>
              <a:t>Perulangan</a:t>
            </a:r>
            <a:r>
              <a:rPr lang="en-US" dirty="0"/>
              <a:t>: While dan Do-while (LMS)</a:t>
            </a:r>
          </a:p>
          <a:p>
            <a:r>
              <a:rPr lang="en-US" dirty="0"/>
              <a:t>7. </a:t>
            </a:r>
            <a:r>
              <a:rPr lang="en-US" dirty="0" err="1"/>
              <a:t>Perulangan</a:t>
            </a:r>
            <a:r>
              <a:rPr lang="en-US" dirty="0"/>
              <a:t>: For (LMS)</a:t>
            </a:r>
          </a:p>
          <a:p>
            <a:endParaRPr lang="en-US" dirty="0"/>
          </a:p>
          <a:p>
            <a:endParaRPr lang="en-US" dirty="0"/>
          </a:p>
        </p:txBody>
      </p:sp>
    </p:spTree>
    <p:extLst>
      <p:ext uri="{BB962C8B-B14F-4D97-AF65-F5344CB8AC3E}">
        <p14:creationId xmlns:p14="http://schemas.microsoft.com/office/powerpoint/2010/main" val="124800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2600-3C16-4856-8213-C1EA15820351}"/>
              </a:ext>
            </a:extLst>
          </p:cNvPr>
          <p:cNvSpPr>
            <a:spLocks noGrp="1"/>
          </p:cNvSpPr>
          <p:nvPr>
            <p:ph type="title"/>
          </p:nvPr>
        </p:nvSpPr>
        <p:spPr/>
        <p:txBody>
          <a:bodyPr/>
          <a:lstStyle/>
          <a:p>
            <a:r>
              <a:rPr lang="en-US" dirty="0" err="1"/>
              <a:t>Silabus</a:t>
            </a:r>
            <a:r>
              <a:rPr lang="en-US" dirty="0"/>
              <a:t> </a:t>
            </a:r>
            <a:r>
              <a:rPr lang="en-US" dirty="0" err="1"/>
              <a:t>Perkuliahan</a:t>
            </a:r>
            <a:endParaRPr lang="en-US" dirty="0"/>
          </a:p>
        </p:txBody>
      </p:sp>
      <p:sp>
        <p:nvSpPr>
          <p:cNvPr id="3" name="Content Placeholder 2">
            <a:extLst>
              <a:ext uri="{FF2B5EF4-FFF2-40B4-BE49-F238E27FC236}">
                <a16:creationId xmlns:a16="http://schemas.microsoft.com/office/drawing/2014/main" id="{A6393ADA-0ABA-4D50-9B00-0728BC1BB949}"/>
              </a:ext>
            </a:extLst>
          </p:cNvPr>
          <p:cNvSpPr>
            <a:spLocks noGrp="1"/>
          </p:cNvSpPr>
          <p:nvPr>
            <p:ph idx="1"/>
          </p:nvPr>
        </p:nvSpPr>
        <p:spPr/>
        <p:txBody>
          <a:bodyPr>
            <a:normAutofit fontScale="85000" lnSpcReduction="20000"/>
          </a:bodyPr>
          <a:lstStyle/>
          <a:p>
            <a:r>
              <a:rPr lang="en-US" dirty="0"/>
              <a:t>8. </a:t>
            </a:r>
            <a:r>
              <a:rPr lang="en-US" dirty="0" err="1"/>
              <a:t>Pra</a:t>
            </a:r>
            <a:r>
              <a:rPr lang="en-US" dirty="0"/>
              <a:t> assessment 1 (</a:t>
            </a:r>
            <a:r>
              <a:rPr lang="en-US" dirty="0" err="1"/>
              <a:t>pertemuan</a:t>
            </a:r>
            <a:r>
              <a:rPr lang="en-US" dirty="0"/>
              <a:t> online)</a:t>
            </a:r>
          </a:p>
          <a:p>
            <a:r>
              <a:rPr lang="en-US" dirty="0"/>
              <a:t>9. Assessment 1</a:t>
            </a:r>
          </a:p>
          <a:p>
            <a:r>
              <a:rPr lang="en-US" dirty="0"/>
              <a:t>10. Array (LMS)</a:t>
            </a:r>
          </a:p>
          <a:p>
            <a:r>
              <a:rPr lang="en-US" dirty="0"/>
              <a:t>11. Array 2D (LMS)</a:t>
            </a:r>
          </a:p>
          <a:p>
            <a:r>
              <a:rPr lang="en-US" dirty="0"/>
              <a:t>12. </a:t>
            </a:r>
            <a:r>
              <a:rPr lang="en-US" dirty="0" err="1"/>
              <a:t>ArrayList</a:t>
            </a:r>
            <a:r>
              <a:rPr lang="en-US" dirty="0"/>
              <a:t> (LMS)</a:t>
            </a:r>
          </a:p>
          <a:p>
            <a:r>
              <a:rPr lang="en-US" dirty="0"/>
              <a:t>13. Method (</a:t>
            </a:r>
            <a:r>
              <a:rPr lang="en-US" dirty="0" err="1"/>
              <a:t>pertemuan</a:t>
            </a:r>
            <a:r>
              <a:rPr lang="en-US" dirty="0"/>
              <a:t> online)</a:t>
            </a:r>
          </a:p>
          <a:p>
            <a:r>
              <a:rPr lang="en-US" dirty="0"/>
              <a:t>14. Method recursive (</a:t>
            </a:r>
            <a:r>
              <a:rPr lang="en-US" dirty="0" err="1"/>
              <a:t>pertemuan</a:t>
            </a:r>
            <a:r>
              <a:rPr lang="en-US" dirty="0"/>
              <a:t> online)</a:t>
            </a:r>
          </a:p>
          <a:p>
            <a:r>
              <a:rPr lang="en-US" dirty="0"/>
              <a:t>15. </a:t>
            </a:r>
            <a:r>
              <a:rPr lang="en-US" dirty="0" err="1"/>
              <a:t>Pra</a:t>
            </a:r>
            <a:r>
              <a:rPr lang="en-US" dirty="0"/>
              <a:t> assessment 2 (</a:t>
            </a:r>
            <a:r>
              <a:rPr lang="en-US" dirty="0" err="1"/>
              <a:t>pertemuan</a:t>
            </a:r>
            <a:r>
              <a:rPr lang="en-US" dirty="0"/>
              <a:t> online)</a:t>
            </a:r>
          </a:p>
          <a:p>
            <a:r>
              <a:rPr lang="en-US" dirty="0"/>
              <a:t>16. Assessment 2</a:t>
            </a:r>
          </a:p>
        </p:txBody>
      </p:sp>
    </p:spTree>
    <p:extLst>
      <p:ext uri="{BB962C8B-B14F-4D97-AF65-F5344CB8AC3E}">
        <p14:creationId xmlns:p14="http://schemas.microsoft.com/office/powerpoint/2010/main" val="2306958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5563-2B24-4DAB-9DB2-F7ABF3D9DC53}"/>
              </a:ext>
            </a:extLst>
          </p:cNvPr>
          <p:cNvSpPr>
            <a:spLocks noGrp="1"/>
          </p:cNvSpPr>
          <p:nvPr>
            <p:ph type="title"/>
          </p:nvPr>
        </p:nvSpPr>
        <p:spPr/>
        <p:txBody>
          <a:bodyPr/>
          <a:lstStyle/>
          <a:p>
            <a:r>
              <a:rPr lang="en-US" dirty="0" err="1"/>
              <a:t>Komponen</a:t>
            </a:r>
            <a:r>
              <a:rPr lang="en-US" dirty="0"/>
              <a:t> </a:t>
            </a:r>
            <a:r>
              <a:rPr lang="en-US" dirty="0" err="1"/>
              <a:t>Penilaian</a:t>
            </a:r>
            <a:endParaRPr lang="en-US" dirty="0"/>
          </a:p>
        </p:txBody>
      </p:sp>
      <p:sp>
        <p:nvSpPr>
          <p:cNvPr id="3" name="Content Placeholder 2">
            <a:extLst>
              <a:ext uri="{FF2B5EF4-FFF2-40B4-BE49-F238E27FC236}">
                <a16:creationId xmlns:a16="http://schemas.microsoft.com/office/drawing/2014/main" id="{DE76C366-B2FC-4F6D-BB19-1E4A42169A2C}"/>
              </a:ext>
            </a:extLst>
          </p:cNvPr>
          <p:cNvSpPr>
            <a:spLocks noGrp="1"/>
          </p:cNvSpPr>
          <p:nvPr>
            <p:ph idx="1"/>
          </p:nvPr>
        </p:nvSpPr>
        <p:spPr/>
        <p:txBody>
          <a:bodyPr/>
          <a:lstStyle/>
          <a:p>
            <a:r>
              <a:rPr lang="en-US" dirty="0"/>
              <a:t>1. </a:t>
            </a:r>
            <a:r>
              <a:rPr lang="en-US" dirty="0" err="1"/>
              <a:t>Tugas</a:t>
            </a:r>
            <a:r>
              <a:rPr lang="en-US" dirty="0"/>
              <a:t>               15%</a:t>
            </a:r>
          </a:p>
          <a:p>
            <a:r>
              <a:rPr lang="en-US" dirty="0"/>
              <a:t>2. </a:t>
            </a:r>
            <a:r>
              <a:rPr lang="en-US" dirty="0" err="1"/>
              <a:t>Praktikum</a:t>
            </a:r>
            <a:r>
              <a:rPr lang="en-US" dirty="0"/>
              <a:t>          25%</a:t>
            </a:r>
          </a:p>
          <a:p>
            <a:r>
              <a:rPr lang="en-US" dirty="0"/>
              <a:t>3. Assessment 1     30%</a:t>
            </a:r>
          </a:p>
          <a:p>
            <a:r>
              <a:rPr lang="en-US" dirty="0"/>
              <a:t>4. Assessment 2     30%  </a:t>
            </a:r>
          </a:p>
          <a:p>
            <a:endParaRPr lang="en-US" dirty="0"/>
          </a:p>
          <a:p>
            <a:r>
              <a:rPr lang="en-US" dirty="0" err="1"/>
              <a:t>Komponen</a:t>
            </a:r>
            <a:r>
              <a:rPr lang="en-US" dirty="0"/>
              <a:t> Assessment </a:t>
            </a:r>
            <a:r>
              <a:rPr lang="en-US" dirty="0" err="1"/>
              <a:t>terdiri</a:t>
            </a:r>
            <a:r>
              <a:rPr lang="en-US" dirty="0"/>
              <a:t> </a:t>
            </a:r>
            <a:r>
              <a:rPr lang="en-US" dirty="0" err="1"/>
              <a:t>atas</a:t>
            </a:r>
            <a:r>
              <a:rPr lang="en-US" dirty="0"/>
              <a:t> Assessment </a:t>
            </a:r>
            <a:r>
              <a:rPr lang="en-US" dirty="0" err="1"/>
              <a:t>Teori</a:t>
            </a:r>
            <a:r>
              <a:rPr lang="en-US" dirty="0"/>
              <a:t> dan </a:t>
            </a:r>
            <a:r>
              <a:rPr lang="en-US" dirty="0" err="1"/>
              <a:t>Praktek</a:t>
            </a:r>
            <a:r>
              <a:rPr lang="en-US" dirty="0"/>
              <a:t> (</a:t>
            </a:r>
            <a:r>
              <a:rPr lang="en-US" dirty="0" err="1"/>
              <a:t>CoTS</a:t>
            </a:r>
            <a:r>
              <a:rPr lang="en-US" dirty="0"/>
              <a:t>)</a:t>
            </a:r>
          </a:p>
        </p:txBody>
      </p:sp>
    </p:spTree>
    <p:extLst>
      <p:ext uri="{BB962C8B-B14F-4D97-AF65-F5344CB8AC3E}">
        <p14:creationId xmlns:p14="http://schemas.microsoft.com/office/powerpoint/2010/main" val="93715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F63C-C617-489F-BA7D-D14D1F83C704}"/>
              </a:ext>
            </a:extLst>
          </p:cNvPr>
          <p:cNvSpPr>
            <a:spLocks noGrp="1"/>
          </p:cNvSpPr>
          <p:nvPr>
            <p:ph type="title"/>
          </p:nvPr>
        </p:nvSpPr>
        <p:spPr/>
        <p:txBody>
          <a:bodyPr/>
          <a:lstStyle/>
          <a:p>
            <a:r>
              <a:rPr lang="en-US" dirty="0" err="1"/>
              <a:t>Aturan</a:t>
            </a:r>
            <a:r>
              <a:rPr lang="en-US" dirty="0"/>
              <a:t> </a:t>
            </a:r>
            <a:r>
              <a:rPr lang="en-US" dirty="0" err="1"/>
              <a:t>Perkuliahan</a:t>
            </a:r>
            <a:endParaRPr lang="en-US" dirty="0"/>
          </a:p>
        </p:txBody>
      </p:sp>
      <p:sp>
        <p:nvSpPr>
          <p:cNvPr id="3" name="Content Placeholder 2">
            <a:extLst>
              <a:ext uri="{FF2B5EF4-FFF2-40B4-BE49-F238E27FC236}">
                <a16:creationId xmlns:a16="http://schemas.microsoft.com/office/drawing/2014/main" id="{85BF98DB-894A-4D03-BADC-63FADD89FF71}"/>
              </a:ext>
            </a:extLst>
          </p:cNvPr>
          <p:cNvSpPr>
            <a:spLocks noGrp="1"/>
          </p:cNvSpPr>
          <p:nvPr>
            <p:ph idx="1"/>
          </p:nvPr>
        </p:nvSpPr>
        <p:spPr/>
        <p:txBody>
          <a:bodyPr/>
          <a:lstStyle/>
          <a:p>
            <a:r>
              <a:rPr lang="en-US" dirty="0"/>
              <a:t>- </a:t>
            </a:r>
            <a:r>
              <a:rPr lang="en-US" dirty="0" err="1"/>
              <a:t>Saat</a:t>
            </a:r>
            <a:r>
              <a:rPr lang="en-US" dirty="0"/>
              <a:t> </a:t>
            </a:r>
            <a:r>
              <a:rPr lang="en-US" dirty="0" err="1"/>
              <a:t>pertemuan</a:t>
            </a:r>
            <a:r>
              <a:rPr lang="en-US" dirty="0"/>
              <a:t> online, </a:t>
            </a:r>
            <a:r>
              <a:rPr lang="en-US" dirty="0" err="1"/>
              <a:t>mahasiswa</a:t>
            </a:r>
            <a:r>
              <a:rPr lang="en-US" dirty="0"/>
              <a:t> </a:t>
            </a:r>
            <a:r>
              <a:rPr lang="en-US" dirty="0" err="1"/>
              <a:t>harus</a:t>
            </a:r>
            <a:r>
              <a:rPr lang="en-US" dirty="0"/>
              <a:t> </a:t>
            </a:r>
            <a:r>
              <a:rPr lang="en-US" dirty="0" err="1"/>
              <a:t>menyalakan</a:t>
            </a:r>
            <a:r>
              <a:rPr lang="en-US" dirty="0"/>
              <a:t> </a:t>
            </a:r>
            <a:r>
              <a:rPr lang="en-US" dirty="0" err="1"/>
              <a:t>kamera</a:t>
            </a:r>
            <a:r>
              <a:rPr lang="en-US" dirty="0"/>
              <a:t> (video on).</a:t>
            </a:r>
          </a:p>
          <a:p>
            <a:r>
              <a:rPr lang="en-US" dirty="0"/>
              <a:t>- </a:t>
            </a:r>
            <a:r>
              <a:rPr lang="en-US" dirty="0" err="1"/>
              <a:t>Pakaian</a:t>
            </a:r>
            <a:r>
              <a:rPr lang="en-US" dirty="0"/>
              <a:t> yang </a:t>
            </a:r>
            <a:r>
              <a:rPr lang="en-US" dirty="0" err="1"/>
              <a:t>dikenakan</a:t>
            </a:r>
            <a:r>
              <a:rPr lang="en-US" dirty="0"/>
              <a:t> </a:t>
            </a:r>
            <a:r>
              <a:rPr lang="en-US" dirty="0" err="1"/>
              <a:t>bebas</a:t>
            </a:r>
            <a:r>
              <a:rPr lang="en-US" dirty="0"/>
              <a:t>, </a:t>
            </a:r>
            <a:r>
              <a:rPr lang="en-US" dirty="0" err="1"/>
              <a:t>tapi</a:t>
            </a:r>
            <a:r>
              <a:rPr lang="en-US" dirty="0"/>
              <a:t> </a:t>
            </a:r>
            <a:r>
              <a:rPr lang="en-US" dirty="0" err="1"/>
              <a:t>sopan</a:t>
            </a:r>
            <a:r>
              <a:rPr lang="en-US" dirty="0"/>
              <a:t>. </a:t>
            </a:r>
            <a:r>
              <a:rPr lang="en-US" dirty="0" err="1"/>
              <a:t>Tidak</a:t>
            </a:r>
            <a:r>
              <a:rPr lang="en-US" dirty="0"/>
              <a:t> </a:t>
            </a:r>
            <a:r>
              <a:rPr lang="en-US" dirty="0" err="1"/>
              <a:t>boleh</a:t>
            </a:r>
            <a:r>
              <a:rPr lang="en-US" dirty="0"/>
              <a:t> </a:t>
            </a:r>
            <a:r>
              <a:rPr lang="en-US" dirty="0" err="1"/>
              <a:t>memakai</a:t>
            </a:r>
            <a:r>
              <a:rPr lang="en-US" dirty="0"/>
              <a:t> </a:t>
            </a:r>
            <a:r>
              <a:rPr lang="en-US" dirty="0" err="1"/>
              <a:t>kaos</a:t>
            </a:r>
            <a:r>
              <a:rPr lang="en-US" dirty="0"/>
              <a:t> </a:t>
            </a:r>
            <a:r>
              <a:rPr lang="en-US" dirty="0" err="1"/>
              <a:t>atau</a:t>
            </a:r>
            <a:r>
              <a:rPr lang="en-US" dirty="0"/>
              <a:t> </a:t>
            </a:r>
            <a:r>
              <a:rPr lang="en-US" dirty="0" err="1"/>
              <a:t>pakaian</a:t>
            </a:r>
            <a:r>
              <a:rPr lang="en-US" dirty="0"/>
              <a:t> </a:t>
            </a:r>
            <a:r>
              <a:rPr lang="en-US" dirty="0" err="1"/>
              <a:t>rumah</a:t>
            </a:r>
            <a:r>
              <a:rPr lang="en-US" dirty="0"/>
              <a:t> (</a:t>
            </a:r>
            <a:r>
              <a:rPr lang="en-US" dirty="0" err="1"/>
              <a:t>misal</a:t>
            </a:r>
            <a:r>
              <a:rPr lang="en-US" dirty="0"/>
              <a:t>: </a:t>
            </a:r>
            <a:r>
              <a:rPr lang="en-US" dirty="0" err="1"/>
              <a:t>daster</a:t>
            </a:r>
            <a:r>
              <a:rPr lang="en-US" dirty="0"/>
              <a:t>, jersey, </a:t>
            </a:r>
            <a:r>
              <a:rPr lang="en-US" dirty="0" err="1"/>
              <a:t>piyama</a:t>
            </a:r>
            <a:r>
              <a:rPr lang="en-US" dirty="0"/>
              <a:t>).</a:t>
            </a:r>
          </a:p>
          <a:p>
            <a:r>
              <a:rPr lang="en-US" dirty="0"/>
              <a:t>- </a:t>
            </a:r>
            <a:r>
              <a:rPr lang="en-US" dirty="0" err="1"/>
              <a:t>Saat</a:t>
            </a:r>
            <a:r>
              <a:rPr lang="en-US" dirty="0"/>
              <a:t> </a:t>
            </a:r>
            <a:r>
              <a:rPr lang="en-US" dirty="0" err="1"/>
              <a:t>tidak</a:t>
            </a:r>
            <a:r>
              <a:rPr lang="en-US" dirty="0"/>
              <a:t> </a:t>
            </a:r>
            <a:r>
              <a:rPr lang="en-US" dirty="0" err="1"/>
              <a:t>ada</a:t>
            </a:r>
            <a:r>
              <a:rPr lang="en-US" dirty="0"/>
              <a:t> </a:t>
            </a:r>
            <a:r>
              <a:rPr lang="en-US" dirty="0" err="1"/>
              <a:t>sesi</a:t>
            </a:r>
            <a:r>
              <a:rPr lang="en-US" dirty="0"/>
              <a:t> online, </a:t>
            </a:r>
            <a:r>
              <a:rPr lang="en-US" dirty="0" err="1"/>
              <a:t>kehadiran</a:t>
            </a:r>
            <a:r>
              <a:rPr lang="en-US" dirty="0"/>
              <a:t> </a:t>
            </a:r>
            <a:r>
              <a:rPr lang="en-US" dirty="0" err="1"/>
              <a:t>akan</a:t>
            </a:r>
            <a:r>
              <a:rPr lang="en-US" dirty="0"/>
              <a:t> </a:t>
            </a:r>
            <a:r>
              <a:rPr lang="en-US" dirty="0" err="1"/>
              <a:t>diperhitungkan</a:t>
            </a:r>
            <a:r>
              <a:rPr lang="en-US" dirty="0"/>
              <a:t> </a:t>
            </a:r>
            <a:r>
              <a:rPr lang="en-US" dirty="0" err="1"/>
              <a:t>berdasarkan</a:t>
            </a:r>
            <a:r>
              <a:rPr lang="en-US" dirty="0"/>
              <a:t> </a:t>
            </a:r>
            <a:r>
              <a:rPr lang="en-US" dirty="0" err="1"/>
              <a:t>penyelesaian</a:t>
            </a:r>
            <a:r>
              <a:rPr lang="en-US" dirty="0"/>
              <a:t> </a:t>
            </a:r>
            <a:r>
              <a:rPr lang="en-US" dirty="0" err="1"/>
              <a:t>tugas</a:t>
            </a:r>
            <a:r>
              <a:rPr lang="en-US" dirty="0"/>
              <a:t> pada LMS (</a:t>
            </a:r>
            <a:r>
              <a:rPr lang="en-US" dirty="0" err="1"/>
              <a:t>membaca</a:t>
            </a:r>
            <a:r>
              <a:rPr lang="en-US" dirty="0"/>
              <a:t> slide, </a:t>
            </a:r>
            <a:r>
              <a:rPr lang="en-US" dirty="0" err="1"/>
              <a:t>mengerjakan</a:t>
            </a:r>
            <a:r>
              <a:rPr lang="en-US" dirty="0"/>
              <a:t> </a:t>
            </a:r>
            <a:r>
              <a:rPr lang="en-US" dirty="0" err="1"/>
              <a:t>kuis</a:t>
            </a:r>
            <a:r>
              <a:rPr lang="en-US" dirty="0"/>
              <a:t>, </a:t>
            </a:r>
            <a:r>
              <a:rPr lang="en-US" dirty="0" err="1"/>
              <a:t>mendownload</a:t>
            </a:r>
            <a:r>
              <a:rPr lang="en-US" dirty="0"/>
              <a:t> </a:t>
            </a:r>
            <a:r>
              <a:rPr lang="en-US" dirty="0" err="1"/>
              <a:t>modul</a:t>
            </a:r>
            <a:r>
              <a:rPr lang="en-US" dirty="0"/>
              <a:t> dan </a:t>
            </a:r>
            <a:r>
              <a:rPr lang="en-US" dirty="0" err="1"/>
              <a:t>jurnal</a:t>
            </a:r>
            <a:r>
              <a:rPr lang="en-US" dirty="0"/>
              <a:t>). Waktu </a:t>
            </a:r>
            <a:r>
              <a:rPr lang="en-US" dirty="0" err="1"/>
              <a:t>pengerjaan</a:t>
            </a:r>
            <a:r>
              <a:rPr lang="en-US" dirty="0"/>
              <a:t> yang </a:t>
            </a:r>
            <a:r>
              <a:rPr lang="en-US" dirty="0" err="1"/>
              <a:t>sekaligus</a:t>
            </a:r>
            <a:r>
              <a:rPr lang="en-US" dirty="0"/>
              <a:t> </a:t>
            </a:r>
            <a:r>
              <a:rPr lang="en-US" dirty="0" err="1"/>
              <a:t>perhitungan</a:t>
            </a:r>
            <a:r>
              <a:rPr lang="en-US" dirty="0"/>
              <a:t> </a:t>
            </a:r>
            <a:r>
              <a:rPr lang="en-US" dirty="0" err="1"/>
              <a:t>absensi</a:t>
            </a:r>
            <a:r>
              <a:rPr lang="en-US" dirty="0"/>
              <a:t> </a:t>
            </a:r>
            <a:r>
              <a:rPr lang="en-US" dirty="0" err="1"/>
              <a:t>akan</a:t>
            </a:r>
            <a:r>
              <a:rPr lang="en-US" dirty="0"/>
              <a:t> </a:t>
            </a:r>
            <a:r>
              <a:rPr lang="en-US" dirty="0" err="1"/>
              <a:t>dibuka</a:t>
            </a:r>
            <a:r>
              <a:rPr lang="en-US" dirty="0"/>
              <a:t> </a:t>
            </a:r>
            <a:r>
              <a:rPr lang="en-US" dirty="0" err="1"/>
              <a:t>sepanjang</a:t>
            </a:r>
            <a:r>
              <a:rPr lang="en-US" dirty="0"/>
              <a:t> </a:t>
            </a:r>
            <a:r>
              <a:rPr lang="en-US" dirty="0" err="1"/>
              <a:t>minggu</a:t>
            </a:r>
            <a:r>
              <a:rPr lang="en-US" dirty="0"/>
              <a:t> </a:t>
            </a:r>
            <a:r>
              <a:rPr lang="en-US" dirty="0" err="1"/>
              <a:t>perkuliahan</a:t>
            </a:r>
            <a:r>
              <a:rPr lang="en-US" dirty="0"/>
              <a:t> </a:t>
            </a:r>
            <a:r>
              <a:rPr lang="en-US" dirty="0" err="1"/>
              <a:t>berlangsung</a:t>
            </a:r>
            <a:r>
              <a:rPr lang="en-US" dirty="0"/>
              <a:t>. </a:t>
            </a:r>
            <a:r>
              <a:rPr lang="en-US" dirty="0" err="1"/>
              <a:t>Misal</a:t>
            </a:r>
            <a:r>
              <a:rPr lang="en-US" dirty="0"/>
              <a:t>, </a:t>
            </a:r>
            <a:r>
              <a:rPr lang="en-US" dirty="0" err="1"/>
              <a:t>pengerjaan</a:t>
            </a:r>
            <a:r>
              <a:rPr lang="en-US" dirty="0"/>
              <a:t> </a:t>
            </a:r>
            <a:r>
              <a:rPr lang="en-US" dirty="0" err="1"/>
              <a:t>untuk</a:t>
            </a:r>
            <a:r>
              <a:rPr lang="en-US" dirty="0"/>
              <a:t> </a:t>
            </a:r>
            <a:r>
              <a:rPr lang="en-US" dirty="0" err="1"/>
              <a:t>materi</a:t>
            </a:r>
            <a:r>
              <a:rPr lang="en-US" dirty="0"/>
              <a:t> </a:t>
            </a:r>
            <a:r>
              <a:rPr lang="en-US" dirty="0" err="1"/>
              <a:t>variabel</a:t>
            </a:r>
            <a:r>
              <a:rPr lang="en-US" dirty="0"/>
              <a:t> </a:t>
            </a:r>
            <a:r>
              <a:rPr lang="en-US" dirty="0" err="1"/>
              <a:t>akan</a:t>
            </a:r>
            <a:r>
              <a:rPr lang="en-US" dirty="0"/>
              <a:t> </a:t>
            </a:r>
            <a:r>
              <a:rPr lang="en-US" dirty="0" err="1"/>
              <a:t>dibuka</a:t>
            </a:r>
            <a:r>
              <a:rPr lang="en-US" dirty="0"/>
              <a:t> </a:t>
            </a:r>
            <a:r>
              <a:rPr lang="en-US" dirty="0" err="1"/>
              <a:t>sepanjang</a:t>
            </a:r>
            <a:r>
              <a:rPr lang="en-US" dirty="0"/>
              <a:t> </a:t>
            </a:r>
            <a:r>
              <a:rPr lang="en-US" dirty="0" err="1"/>
              <a:t>pekan</a:t>
            </a:r>
            <a:r>
              <a:rPr lang="en-US" dirty="0"/>
              <a:t> </a:t>
            </a:r>
            <a:r>
              <a:rPr lang="en-US" dirty="0" err="1"/>
              <a:t>ketiga</a:t>
            </a:r>
            <a:r>
              <a:rPr lang="en-US" dirty="0"/>
              <a:t>.</a:t>
            </a:r>
          </a:p>
        </p:txBody>
      </p:sp>
    </p:spTree>
    <p:extLst>
      <p:ext uri="{BB962C8B-B14F-4D97-AF65-F5344CB8AC3E}">
        <p14:creationId xmlns:p14="http://schemas.microsoft.com/office/powerpoint/2010/main" val="42378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8FFF49-ACF6-4EEA-BA0E-CEE7FE83D1F6}"/>
              </a:ext>
            </a:extLst>
          </p:cNvPr>
          <p:cNvSpPr>
            <a:spLocks noGrp="1"/>
          </p:cNvSpPr>
          <p:nvPr>
            <p:ph type="title"/>
          </p:nvPr>
        </p:nvSpPr>
        <p:spPr>
          <a:xfrm>
            <a:off x="2148840" y="469896"/>
            <a:ext cx="7955280" cy="765557"/>
          </a:xfrm>
        </p:spPr>
        <p:txBody>
          <a:bodyPr/>
          <a:lstStyle/>
          <a:p>
            <a:pPr algn="ctr"/>
            <a:r>
              <a:rPr lang="en-ID" dirty="0" err="1"/>
              <a:t>Algoritma</a:t>
            </a:r>
            <a:r>
              <a:rPr lang="en-ID" dirty="0"/>
              <a:t> </a:t>
            </a:r>
            <a:r>
              <a:rPr lang="en-ID" dirty="0" err="1"/>
              <a:t>Itu</a:t>
            </a:r>
            <a:r>
              <a:rPr lang="en-ID" dirty="0"/>
              <a:t> </a:t>
            </a:r>
            <a:r>
              <a:rPr lang="en-ID" dirty="0" err="1"/>
              <a:t>Apa</a:t>
            </a:r>
            <a:r>
              <a:rPr lang="en-ID" dirty="0"/>
              <a:t>?</a:t>
            </a:r>
          </a:p>
        </p:txBody>
      </p:sp>
      <p:sp>
        <p:nvSpPr>
          <p:cNvPr id="3" name="Rectangle 2">
            <a:extLst>
              <a:ext uri="{FF2B5EF4-FFF2-40B4-BE49-F238E27FC236}">
                <a16:creationId xmlns:a16="http://schemas.microsoft.com/office/drawing/2014/main" id="{E88F4C66-8D9A-4855-9208-57E729D2A316}"/>
              </a:ext>
            </a:extLst>
          </p:cNvPr>
          <p:cNvSpPr/>
          <p:nvPr/>
        </p:nvSpPr>
        <p:spPr>
          <a:xfrm>
            <a:off x="2225040" y="2079151"/>
            <a:ext cx="2057400" cy="406908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dirty="0"/>
              <a:t>Algorithm</a:t>
            </a:r>
          </a:p>
          <a:p>
            <a:pPr algn="ctr"/>
            <a:endParaRPr lang="en-ID" sz="1200"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p:txBody>
      </p:sp>
      <p:sp>
        <p:nvSpPr>
          <p:cNvPr id="6" name="Content Placeholder 5">
            <a:extLst>
              <a:ext uri="{FF2B5EF4-FFF2-40B4-BE49-F238E27FC236}">
                <a16:creationId xmlns:a16="http://schemas.microsoft.com/office/drawing/2014/main" id="{E149938C-A7D0-4880-B5C3-C0866AE66796}"/>
              </a:ext>
            </a:extLst>
          </p:cNvPr>
          <p:cNvSpPr>
            <a:spLocks noGrp="1"/>
          </p:cNvSpPr>
          <p:nvPr>
            <p:ph idx="1"/>
          </p:nvPr>
        </p:nvSpPr>
        <p:spPr>
          <a:xfrm>
            <a:off x="1097280" y="1349407"/>
            <a:ext cx="10058400" cy="4519686"/>
          </a:xfrm>
        </p:spPr>
        <p:txBody>
          <a:bodyPr>
            <a:normAutofit/>
          </a:bodyPr>
          <a:lstStyle/>
          <a:p>
            <a:pPr marL="0" indent="0">
              <a:buNone/>
            </a:pPr>
            <a:r>
              <a:rPr lang="en-ID" sz="2400" dirty="0"/>
              <a:t>An algorithm is a set of instructions for solving some problems, step-by-step.</a:t>
            </a:r>
          </a:p>
        </p:txBody>
      </p:sp>
      <p:graphicFrame>
        <p:nvGraphicFramePr>
          <p:cNvPr id="2" name="Diagram 1">
            <a:extLst>
              <a:ext uri="{FF2B5EF4-FFF2-40B4-BE49-F238E27FC236}">
                <a16:creationId xmlns:a16="http://schemas.microsoft.com/office/drawing/2014/main" id="{40CC6DC6-6FB4-41D7-8855-D2974E03F26A}"/>
              </a:ext>
            </a:extLst>
          </p:cNvPr>
          <p:cNvGraphicFramePr/>
          <p:nvPr/>
        </p:nvGraphicFramePr>
        <p:xfrm>
          <a:off x="2225040" y="3108960"/>
          <a:ext cx="20574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Arrow: Right 3">
            <a:extLst>
              <a:ext uri="{FF2B5EF4-FFF2-40B4-BE49-F238E27FC236}">
                <a16:creationId xmlns:a16="http://schemas.microsoft.com/office/drawing/2014/main" id="{0F72272B-513F-40BE-B8AA-09753B76A1CB}"/>
              </a:ext>
            </a:extLst>
          </p:cNvPr>
          <p:cNvSpPr/>
          <p:nvPr/>
        </p:nvSpPr>
        <p:spPr>
          <a:xfrm>
            <a:off x="4880610" y="3863340"/>
            <a:ext cx="2430780" cy="1463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implemented to</a:t>
            </a:r>
          </a:p>
        </p:txBody>
      </p:sp>
      <p:sp>
        <p:nvSpPr>
          <p:cNvPr id="7" name="Rectangle 6">
            <a:extLst>
              <a:ext uri="{FF2B5EF4-FFF2-40B4-BE49-F238E27FC236}">
                <a16:creationId xmlns:a16="http://schemas.microsoft.com/office/drawing/2014/main" id="{F62A45CC-61C7-4B96-81EF-40574C525FA7}"/>
              </a:ext>
            </a:extLst>
          </p:cNvPr>
          <p:cNvSpPr/>
          <p:nvPr/>
        </p:nvSpPr>
        <p:spPr>
          <a:xfrm>
            <a:off x="7909560" y="3863340"/>
            <a:ext cx="2057400" cy="146304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Program</a:t>
            </a:r>
            <a:endParaRPr lang="en-ID" sz="2400" b="1" dirty="0"/>
          </a:p>
        </p:txBody>
      </p:sp>
      <p:sp>
        <p:nvSpPr>
          <p:cNvPr id="8" name="Rectangle 7">
            <a:extLst>
              <a:ext uri="{FF2B5EF4-FFF2-40B4-BE49-F238E27FC236}">
                <a16:creationId xmlns:a16="http://schemas.microsoft.com/office/drawing/2014/main" id="{D6F713E5-5381-4EE8-8359-E22779615724}"/>
              </a:ext>
            </a:extLst>
          </p:cNvPr>
          <p:cNvSpPr/>
          <p:nvPr/>
        </p:nvSpPr>
        <p:spPr>
          <a:xfrm>
            <a:off x="7787640" y="5341621"/>
            <a:ext cx="2286000" cy="646331"/>
          </a:xfrm>
          <a:prstGeom prst="rect">
            <a:avLst/>
          </a:prstGeom>
        </p:spPr>
        <p:txBody>
          <a:bodyPr wrap="square">
            <a:spAutoFit/>
          </a:bodyPr>
          <a:lstStyle/>
          <a:p>
            <a:pPr algn="ctr"/>
            <a:r>
              <a:rPr lang="en-US" dirty="0"/>
              <a:t>implementation of algorithm </a:t>
            </a:r>
            <a:r>
              <a:rPr lang="en-US" b="1" dirty="0"/>
              <a:t>in code</a:t>
            </a:r>
            <a:endParaRPr lang="en-ID" b="1" dirty="0"/>
          </a:p>
        </p:txBody>
      </p:sp>
    </p:spTree>
    <p:extLst>
      <p:ext uri="{BB962C8B-B14F-4D97-AF65-F5344CB8AC3E}">
        <p14:creationId xmlns:p14="http://schemas.microsoft.com/office/powerpoint/2010/main" val="6827210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build="p"/>
      <p:bldGraphic spid="2" grpId="0">
        <p:bldAsOne/>
      </p:bldGraphic>
      <p:bldP spid="4" grpId="0" animBg="1"/>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ED4C-E0D1-4BB7-902B-C60C4800D5F9}"/>
              </a:ext>
            </a:extLst>
          </p:cNvPr>
          <p:cNvSpPr>
            <a:spLocks noGrp="1"/>
          </p:cNvSpPr>
          <p:nvPr>
            <p:ph type="title"/>
          </p:nvPr>
        </p:nvSpPr>
        <p:spPr>
          <a:xfrm>
            <a:off x="2118360" y="764373"/>
            <a:ext cx="7955280" cy="1293028"/>
          </a:xfrm>
        </p:spPr>
        <p:txBody>
          <a:bodyPr/>
          <a:lstStyle/>
          <a:p>
            <a:pPr algn="ctr"/>
            <a:r>
              <a:rPr lang="en-ID" dirty="0" err="1"/>
              <a:t>Kesalahan</a:t>
            </a:r>
            <a:r>
              <a:rPr lang="en-ID" dirty="0"/>
              <a:t> </a:t>
            </a:r>
            <a:r>
              <a:rPr lang="en-ID" dirty="0" err="1"/>
              <a:t>pemula</a:t>
            </a:r>
            <a:endParaRPr lang="en-ID" dirty="0"/>
          </a:p>
        </p:txBody>
      </p:sp>
      <p:sp>
        <p:nvSpPr>
          <p:cNvPr id="3" name="Content Placeholder 2">
            <a:extLst>
              <a:ext uri="{FF2B5EF4-FFF2-40B4-BE49-F238E27FC236}">
                <a16:creationId xmlns:a16="http://schemas.microsoft.com/office/drawing/2014/main" id="{B4D88CF3-3F5D-4E37-976F-69F6495E95E7}"/>
              </a:ext>
            </a:extLst>
          </p:cNvPr>
          <p:cNvSpPr>
            <a:spLocks noGrp="1"/>
          </p:cNvSpPr>
          <p:nvPr>
            <p:ph idx="1"/>
          </p:nvPr>
        </p:nvSpPr>
        <p:spPr>
          <a:solidFill>
            <a:srgbClr val="AECBDD"/>
          </a:solidFill>
        </p:spPr>
        <p:txBody>
          <a:bodyPr/>
          <a:lstStyle/>
          <a:p>
            <a:pPr marL="0" indent="0" algn="ctr">
              <a:buNone/>
            </a:pPr>
            <a:endParaRPr lang="en-ID" sz="1600" dirty="0"/>
          </a:p>
          <a:p>
            <a:pPr marL="0" indent="0" algn="ctr">
              <a:buNone/>
            </a:pPr>
            <a:r>
              <a:rPr lang="en-ID" sz="2400" dirty="0"/>
              <a:t>Baca </a:t>
            </a:r>
            <a:r>
              <a:rPr lang="en-ID" sz="2400" dirty="0" err="1"/>
              <a:t>soal</a:t>
            </a:r>
            <a:r>
              <a:rPr lang="en-ID" sz="2400" dirty="0"/>
              <a:t>, </a:t>
            </a:r>
            <a:r>
              <a:rPr lang="en-ID" sz="2400" dirty="0" err="1"/>
              <a:t>langsung</a:t>
            </a:r>
            <a:r>
              <a:rPr lang="en-ID" sz="2400" dirty="0"/>
              <a:t> </a:t>
            </a:r>
            <a:r>
              <a:rPr lang="en-ID" sz="2400" dirty="0" err="1"/>
              <a:t>ngoding</a:t>
            </a:r>
            <a:r>
              <a:rPr lang="en-ID" sz="2400" dirty="0"/>
              <a:t>, </a:t>
            </a:r>
            <a:r>
              <a:rPr lang="en-ID" sz="2400" dirty="0" err="1">
                <a:solidFill>
                  <a:schemeClr val="accent6"/>
                </a:solidFill>
              </a:rPr>
              <a:t>tanpa</a:t>
            </a:r>
            <a:r>
              <a:rPr lang="en-ID" sz="2400" dirty="0">
                <a:solidFill>
                  <a:schemeClr val="accent6"/>
                </a:solidFill>
              </a:rPr>
              <a:t> </a:t>
            </a:r>
            <a:r>
              <a:rPr lang="en-ID" sz="2400" dirty="0" err="1">
                <a:solidFill>
                  <a:schemeClr val="accent6"/>
                </a:solidFill>
              </a:rPr>
              <a:t>algoritma</a:t>
            </a:r>
            <a:r>
              <a:rPr lang="en-ID" sz="2400" dirty="0"/>
              <a:t>.</a:t>
            </a:r>
          </a:p>
        </p:txBody>
      </p:sp>
      <p:pic>
        <p:nvPicPr>
          <p:cNvPr id="4" name="Picture 3">
            <a:extLst>
              <a:ext uri="{FF2B5EF4-FFF2-40B4-BE49-F238E27FC236}">
                <a16:creationId xmlns:a16="http://schemas.microsoft.com/office/drawing/2014/main" id="{C3669FFB-9467-4E6A-A278-1A1F7925910B}"/>
              </a:ext>
            </a:extLst>
          </p:cNvPr>
          <p:cNvPicPr>
            <a:picLocks noChangeAspect="1"/>
          </p:cNvPicPr>
          <p:nvPr/>
        </p:nvPicPr>
        <p:blipFill rotWithShape="1">
          <a:blip r:embed="rId3"/>
          <a:srcRect t="12341"/>
          <a:stretch/>
        </p:blipFill>
        <p:spPr>
          <a:xfrm>
            <a:off x="2118360" y="3124200"/>
            <a:ext cx="7955280" cy="3139440"/>
          </a:xfrm>
          <a:prstGeom prst="rect">
            <a:avLst/>
          </a:prstGeom>
        </p:spPr>
      </p:pic>
    </p:spTree>
    <p:extLst>
      <p:ext uri="{BB962C8B-B14F-4D97-AF65-F5344CB8AC3E}">
        <p14:creationId xmlns:p14="http://schemas.microsoft.com/office/powerpoint/2010/main" val="490013631"/>
      </p:ext>
    </p:extLst>
  </p:cSld>
  <p:clrMapOvr>
    <a:masterClrMapping/>
  </p:clrMapOvr>
  <p:transition spd="slow">
    <p:push/>
  </p:transition>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9A71F84D9BDC409F41C84E6B34E6B2" ma:contentTypeVersion="5" ma:contentTypeDescription="Create a new document." ma:contentTypeScope="" ma:versionID="db7f3a5bf3d560d72e8567c964bee4ba">
  <xsd:schema xmlns:xsd="http://www.w3.org/2001/XMLSchema" xmlns:xs="http://www.w3.org/2001/XMLSchema" xmlns:p="http://schemas.microsoft.com/office/2006/metadata/properties" xmlns:ns2="d5554a89-6f92-4c8b-9ac3-afebe9a77ccb" targetNamespace="http://schemas.microsoft.com/office/2006/metadata/properties" ma:root="true" ma:fieldsID="38cb1ea36267dfa9e3c53a95e3f97765" ns2:_="">
    <xsd:import namespace="d5554a89-6f92-4c8b-9ac3-afebe9a77cc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554a89-6f92-4c8b-9ac3-afebe9a77c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0919B36-6208-4FE0-A9B5-CA6B680EA615}"/>
</file>

<file path=docProps/app.xml><?xml version="1.0" encoding="utf-8"?>
<Properties xmlns="http://schemas.openxmlformats.org/officeDocument/2006/extended-properties" xmlns:vt="http://schemas.openxmlformats.org/officeDocument/2006/docPropsVTypes">
  <Template>Retrospect</Template>
  <TotalTime>0</TotalTime>
  <Words>728</Words>
  <Application>Microsoft Office PowerPoint</Application>
  <PresentationFormat>Widescreen</PresentationFormat>
  <Paragraphs>123</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Georgia Pro Cond Light</vt:lpstr>
      <vt:lpstr>Speak Pro</vt:lpstr>
      <vt:lpstr>RetrospectVTI</vt:lpstr>
      <vt:lpstr>Pendahuluan</vt:lpstr>
      <vt:lpstr>IMA</vt:lpstr>
      <vt:lpstr>Perkuliahan</vt:lpstr>
      <vt:lpstr>Silabus Perkuliahan</vt:lpstr>
      <vt:lpstr>Silabus Perkuliahan</vt:lpstr>
      <vt:lpstr>Komponen Penilaian</vt:lpstr>
      <vt:lpstr>Aturan Perkuliahan</vt:lpstr>
      <vt:lpstr>Algoritma Itu Apa?</vt:lpstr>
      <vt:lpstr>Kesalahan pemula</vt:lpstr>
      <vt:lpstr>Ngoding Yang Benar!</vt:lpstr>
      <vt:lpstr>Developer Survey.</vt:lpstr>
      <vt:lpstr>The RedMonk Programming Language Ranking</vt:lpstr>
      <vt:lpstr>Text Editor / 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2020-08-12T15:23:32Z</dcterms:created>
  <dcterms:modified xsi:type="dcterms:W3CDTF">2020-09-03T15:10:48Z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0x010100149A71F84D9BDC409F41C84E6B34E6B2</vt:lpwstr>
  </property>
</Properties>
</file>