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2" r:id="rId3"/>
    <p:sldId id="257" r:id="rId4"/>
    <p:sldId id="259" r:id="rId5"/>
    <p:sldId id="264" r:id="rId6"/>
    <p:sldId id="272" r:id="rId7"/>
    <p:sldId id="265" r:id="rId8"/>
    <p:sldId id="266" r:id="rId9"/>
    <p:sldId id="269" r:id="rId10"/>
    <p:sldId id="282" r:id="rId11"/>
    <p:sldId id="296" r:id="rId12"/>
    <p:sldId id="307" r:id="rId13"/>
    <p:sldId id="262" r:id="rId14"/>
    <p:sldId id="276" r:id="rId15"/>
    <p:sldId id="274" r:id="rId16"/>
    <p:sldId id="275" r:id="rId17"/>
    <p:sldId id="273" r:id="rId18"/>
    <p:sldId id="277" r:id="rId19"/>
    <p:sldId id="279" r:id="rId20"/>
    <p:sldId id="281" r:id="rId21"/>
    <p:sldId id="283" r:id="rId22"/>
    <p:sldId id="287" r:id="rId23"/>
    <p:sldId id="289" r:id="rId24"/>
    <p:sldId id="310" r:id="rId25"/>
    <p:sldId id="291" r:id="rId26"/>
    <p:sldId id="292" r:id="rId27"/>
    <p:sldId id="288" r:id="rId28"/>
    <p:sldId id="293" r:id="rId29"/>
    <p:sldId id="294" r:id="rId30"/>
    <p:sldId id="295" r:id="rId31"/>
    <p:sldId id="297" r:id="rId32"/>
    <p:sldId id="298" r:id="rId33"/>
    <p:sldId id="299" r:id="rId34"/>
    <p:sldId id="302" r:id="rId35"/>
    <p:sldId id="304" r:id="rId36"/>
    <p:sldId id="303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A4867-3591-4CA1-A6F5-C9FF213DBB6E}" v="3" dt="2023-06-13T01:58:48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38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il Atallah" userId="bf3def7238050a18" providerId="LiveId" clId="{5A7A4867-3591-4CA1-A6F5-C9FF213DBB6E}"/>
    <pc:docChg chg="undo custSel modSld">
      <pc:chgData name="Nabil Atallah" userId="bf3def7238050a18" providerId="LiveId" clId="{5A7A4867-3591-4CA1-A6F5-C9FF213DBB6E}" dt="2023-06-13T02:00:01.197" v="499" actId="20577"/>
      <pc:docMkLst>
        <pc:docMk/>
      </pc:docMkLst>
      <pc:sldChg chg="addSp delSp modSp mod">
        <pc:chgData name="Nabil Atallah" userId="bf3def7238050a18" providerId="LiveId" clId="{5A7A4867-3591-4CA1-A6F5-C9FF213DBB6E}" dt="2023-06-13T01:57:42.723" v="480" actId="1076"/>
        <pc:sldMkLst>
          <pc:docMk/>
          <pc:sldMk cId="990927356" sldId="312"/>
        </pc:sldMkLst>
        <pc:spChg chg="mod">
          <ac:chgData name="Nabil Atallah" userId="bf3def7238050a18" providerId="LiveId" clId="{5A7A4867-3591-4CA1-A6F5-C9FF213DBB6E}" dt="2023-06-13T01:57:34.798" v="478" actId="1076"/>
          <ac:spMkLst>
            <pc:docMk/>
            <pc:sldMk cId="990927356" sldId="312"/>
            <ac:spMk id="12" creationId="{AC775257-30BA-43B0-985B-BA35383CE63D}"/>
          </ac:spMkLst>
        </pc:spChg>
        <pc:picChg chg="add del">
          <ac:chgData name="Nabil Atallah" userId="bf3def7238050a18" providerId="LiveId" clId="{5A7A4867-3591-4CA1-A6F5-C9FF213DBB6E}" dt="2023-06-13T01:48:51.289" v="3" actId="22"/>
          <ac:picMkLst>
            <pc:docMk/>
            <pc:sldMk cId="990927356" sldId="312"/>
            <ac:picMk id="3" creationId="{674C9BAD-DF81-4B29-9578-EBC7BB02A0DA}"/>
          </ac:picMkLst>
        </pc:picChg>
        <pc:picChg chg="add mod">
          <ac:chgData name="Nabil Atallah" userId="bf3def7238050a18" providerId="LiveId" clId="{5A7A4867-3591-4CA1-A6F5-C9FF213DBB6E}" dt="2023-06-13T01:57:42.723" v="480" actId="1076"/>
          <ac:picMkLst>
            <pc:docMk/>
            <pc:sldMk cId="990927356" sldId="312"/>
            <ac:picMk id="5" creationId="{B0C9BE6B-EF62-4F3E-B138-0FE7D3620B6B}"/>
          </ac:picMkLst>
        </pc:picChg>
      </pc:sldChg>
      <pc:sldChg chg="addSp delSp modSp mod">
        <pc:chgData name="Nabil Atallah" userId="bf3def7238050a18" providerId="LiveId" clId="{5A7A4867-3591-4CA1-A6F5-C9FF213DBB6E}" dt="2023-06-13T02:00:01.197" v="499" actId="20577"/>
        <pc:sldMkLst>
          <pc:docMk/>
          <pc:sldMk cId="1564799520" sldId="313"/>
        </pc:sldMkLst>
        <pc:spChg chg="mod">
          <ac:chgData name="Nabil Atallah" userId="bf3def7238050a18" providerId="LiveId" clId="{5A7A4867-3591-4CA1-A6F5-C9FF213DBB6E}" dt="2023-06-13T01:59:09.999" v="497" actId="1076"/>
          <ac:spMkLst>
            <pc:docMk/>
            <pc:sldMk cId="1564799520" sldId="313"/>
            <ac:spMk id="2" creationId="{9E500C6D-D147-4632-8252-D4B23654F550}"/>
          </ac:spMkLst>
        </pc:spChg>
        <pc:spChg chg="add mod">
          <ac:chgData name="Nabil Atallah" userId="bf3def7238050a18" providerId="LiveId" clId="{5A7A4867-3591-4CA1-A6F5-C9FF213DBB6E}" dt="2023-06-13T02:00:01.197" v="499" actId="20577"/>
          <ac:spMkLst>
            <pc:docMk/>
            <pc:sldMk cId="1564799520" sldId="313"/>
            <ac:spMk id="8" creationId="{7EC5FEE0-40D0-441E-BFC1-18D25D5D53BC}"/>
          </ac:spMkLst>
        </pc:spChg>
        <pc:picChg chg="del">
          <ac:chgData name="Nabil Atallah" userId="bf3def7238050a18" providerId="LiveId" clId="{5A7A4867-3591-4CA1-A6F5-C9FF213DBB6E}" dt="2023-06-13T01:58:23.856" v="487" actId="21"/>
          <ac:picMkLst>
            <pc:docMk/>
            <pc:sldMk cId="1564799520" sldId="313"/>
            <ac:picMk id="4" creationId="{5B12D4DC-0BA4-46BB-8EE4-500177EA9101}"/>
          </ac:picMkLst>
        </pc:picChg>
        <pc:picChg chg="add mod">
          <ac:chgData name="Nabil Atallah" userId="bf3def7238050a18" providerId="LiveId" clId="{5A7A4867-3591-4CA1-A6F5-C9FF213DBB6E}" dt="2023-06-13T01:58:00.398" v="481"/>
          <ac:picMkLst>
            <pc:docMk/>
            <pc:sldMk cId="1564799520" sldId="313"/>
            <ac:picMk id="9" creationId="{65A8AB59-174E-4BE6-9D4E-3EA7950407BA}"/>
          </ac:picMkLst>
        </pc:picChg>
        <pc:picChg chg="add mod">
          <ac:chgData name="Nabil Atallah" userId="bf3def7238050a18" providerId="LiveId" clId="{5A7A4867-3591-4CA1-A6F5-C9FF213DBB6E}" dt="2023-06-13T01:59:09.520" v="496" actId="1076"/>
          <ac:picMkLst>
            <pc:docMk/>
            <pc:sldMk cId="1564799520" sldId="313"/>
            <ac:picMk id="10" creationId="{51E2099C-C4C6-4ACB-AF36-1EBC95673A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D8D4B-104C-4591-AC16-E6AA7FE58DE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30E3-B489-426F-B769-AF7E0B5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</a:t>
            </a:r>
            <a:r>
              <a:rPr lang="en-US" dirty="0" err="1"/>
              <a:t>nane</a:t>
            </a:r>
            <a:r>
              <a:rPr lang="en-US" dirty="0"/>
              <a:t> is Nabil in this presentation we are going to find the GC content from a DNA sequence using loop and iteration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</a:t>
            </a:r>
            <a:r>
              <a:rPr lang="en-US" dirty="0" err="1"/>
              <a:t>nane</a:t>
            </a:r>
            <a:r>
              <a:rPr lang="en-US" dirty="0"/>
              <a:t> is Nabil in this presentation we are going to find the GC content from a DNA sequence using loop and iteration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DNA sequences with higher GC content generally have a higher melting temperature.  Knowing the GC content helps 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n primer design for PCR (polymerase chain reaction) experiments, because primers with similar GC content can enhance specificity and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also useful in gene prediction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TeHigh</a:t>
            </a:r>
            <a:r>
              <a:rPr lang="en-US" dirty="0"/>
              <a:t> GC content predicts a coding region.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is a loop?
https://www.polleverywhere.com/multiple_choice_polls/2MLSKdvS2mf1UJ5f4Cq3e?state=opened&amp;flow=Default&amp;onscreen=persist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57E95-A226-43E4-B88D-C606C5FFBDC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works better for looping over the sequence: CATGCTACGGTGCTAAAAGCATTAC
https://www.polleverywhere.com/multiple_choice_polls/8Wl4XKCVYoNdbWYOt2MgN?state=opened&amp;flow=Default&amp;onscreen=persist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07AA8-E72A-4959-8AAA-1BD7EBE39FD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for x33 not in ['Boston', 'New York', 'Indianapolis']:
https://www.polleverywhere.com/multiple_choice_polls/iXZaQSpis72gS9J19JYLo?state=opened&amp;flow=Default&amp;onscreen=persist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D35AD-B5C5-47EE-A92E-9A22D065785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5BC3-6E6B-4A38-8035-2412FFF3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DA188-6268-42E9-BF10-7A1F9A79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8C7-5E4E-44C1-AFDA-6EE350C8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618A-2341-4FB1-A291-05686FBD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AA53-5A2F-4FA6-B7AF-7A01F9D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99E6-7DD8-4533-8CB7-1409E134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A184C-C4F2-46CE-B927-A22E74C6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E4DA-3FE9-4071-BDE3-E747FF86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9070-E947-4C9D-A1C6-7BC54BB8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3F2A-ACC9-40CD-9DFE-B90EF6E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1C7F9-414C-462E-ABF7-E4C8FDA7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9E47-F1A7-4703-AB31-C4ACF2DD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ECA4-BB07-42F2-B0B3-34CDC1E2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6092-77D4-4B84-A812-AE17EB7A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BE9A-622C-435C-AC8F-38CBEF1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3D9-DCEC-4C22-8CF5-A27CBDF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457D-DCB5-4C2D-B1CC-5C7E4406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B630-7836-4809-8B3E-CB5046C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5EBA-6D03-493A-9984-D8119C12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1559-BD25-4BD4-9F3D-6AD7D97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3A9B-5299-4ABE-9A85-508235F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30AC-A1BE-4AFF-8303-217F6D3F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6214-11DE-4655-ACF5-DC00DAB5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F541-145C-43F9-9F2B-D514A858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231C-8FCF-4208-972D-DFC6263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90A3-889D-42FC-8683-73B45943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5AE-9733-43C6-A406-C3A703D8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0325-D9CF-462F-B2FC-0DE4C1C4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BF25-8754-46C0-AF04-10F225FD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D960-0A5C-48C4-AF06-A8426638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C4A5-A8C3-49A1-B75F-F9D277E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0EA-463C-4AB1-B284-DCE1A42F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A90C-7EAE-45F7-B22B-9A28DB1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818E-1F24-4083-88AC-E8EBB260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3FEDE-9C1D-44C6-AF94-36E49218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683EF-42C8-4E00-BA6E-2F03177F7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5C32-A894-4619-871D-9561CC0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00C91-AEDE-45A5-972E-51C659D0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07969-6244-4F4A-8333-CE238FBB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EBFC-DEB2-4285-BBE6-30B60C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CC38-A300-432F-9CF7-DBE2067D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8BA7-AA24-41B6-BCF4-7256DC35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6D73A-38A3-4DF7-9CB7-ABB356BE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1F1E7-D46B-454A-9494-7F9997D8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5FAC-1501-4AC5-82EE-C9552D1D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D1C6-64CF-4CDF-9010-10BD050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C052-1B35-4C01-9EBE-A80C1152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BE6-1E76-4640-AF65-359E363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FABD-7E93-4645-A72E-D1D2D144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0464-B639-4F34-B67D-799DBA01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31D7B-DC4F-4037-90B5-DFBA154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0E8C-9614-42D3-BD77-AD666D67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248-EC57-4B5C-9292-8A1AF404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A8B2E-6F19-46BC-B274-8F71189E8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050A5-3ADA-4520-9B3E-52FAD9D1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F1F5-1A83-4C51-ABD4-F38E2748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E045-A339-4267-A3C8-5AE722B0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F6D0-A248-457D-A77F-720C063D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F734-EFD7-47E9-BCB0-FFA91A70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F8E9-A4A2-4D02-8BAF-74F24EB6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2080-3870-4C31-B626-2DCC80B2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9B88-0B59-4A9D-BD86-43E362780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2E6C-63DA-44E1-B90C-50756A99E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Nabilatallah/Python-for-Bioinformatic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bilatallah/Python-for-Bioinformat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B493-7133-4390-AA75-D2EAC520B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869" y="2472528"/>
            <a:ext cx="9144000" cy="1912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“Data wrangling and </a:t>
            </a:r>
            <a:r>
              <a:rPr lang="en-US" b="1" dirty="0" err="1"/>
              <a:t>subsetting</a:t>
            </a:r>
            <a:r>
              <a:rPr lang="en-US" b="1" dirty="0"/>
              <a:t>: GC content with loop and iteration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3C49-093A-4532-8704-532EA23FD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69" y="4701064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Nabil Atallah, PhD</a:t>
            </a:r>
          </a:p>
        </p:txBody>
      </p:sp>
      <p:pic>
        <p:nvPicPr>
          <p:cNvPr id="26" name="Picture 2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B2D941-5DBD-40F4-9830-AAAD4C8C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9" y="161856"/>
            <a:ext cx="6138978" cy="15209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311217-FF4E-40A6-A98F-D7D331B30148}"/>
              </a:ext>
            </a:extLst>
          </p:cNvPr>
          <p:cNvSpPr/>
          <p:nvPr/>
        </p:nvSpPr>
        <p:spPr>
          <a:xfrm flipV="1">
            <a:off x="1" y="98108"/>
            <a:ext cx="12192000" cy="97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E17F6-98ED-43D7-86B1-C454EBA8AF9F}"/>
              </a:ext>
            </a:extLst>
          </p:cNvPr>
          <p:cNvSpPr/>
          <p:nvPr/>
        </p:nvSpPr>
        <p:spPr>
          <a:xfrm>
            <a:off x="1" y="0"/>
            <a:ext cx="12192000" cy="98108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B8375A7-C348-411C-991E-1302C9411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8" y="798929"/>
            <a:ext cx="4070367" cy="378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cxnSpLocks/>
          </p:cNvCxnSpPr>
          <p:nvPr/>
        </p:nvCxnSpPr>
        <p:spPr>
          <a:xfrm>
            <a:off x="1720845" y="3069771"/>
            <a:ext cx="0" cy="16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7" y="1044169"/>
            <a:ext cx="3488040" cy="70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349DB-B87C-4B0F-B206-1BC95AEC7969}"/>
              </a:ext>
            </a:extLst>
          </p:cNvPr>
          <p:cNvSpPr txBox="1"/>
          <p:nvPr/>
        </p:nvSpPr>
        <p:spPr>
          <a:xfrm>
            <a:off x="5603011" y="2936158"/>
            <a:ext cx="4782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r>
              <a:rPr lang="en-US" dirty="0"/>
              <a:t>#To update the dictionary d we use the get() method</a:t>
            </a:r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5F3F-A395-4FEB-A9D3-DA8E2AA71896}"/>
              </a:ext>
            </a:extLst>
          </p:cNvPr>
          <p:cNvSpPr txBox="1"/>
          <p:nvPr/>
        </p:nvSpPr>
        <p:spPr>
          <a:xfrm>
            <a:off x="5603011" y="720167"/>
            <a:ext cx="62301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6E022F-5E4F-467C-86C2-70EB7B79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0" y="4908615"/>
            <a:ext cx="11724354" cy="16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B8375A7-C348-411C-991E-1302C9411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8" y="798929"/>
            <a:ext cx="4070367" cy="378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cxnSpLocks/>
          </p:cNvCxnSpPr>
          <p:nvPr/>
        </p:nvCxnSpPr>
        <p:spPr>
          <a:xfrm>
            <a:off x="1720845" y="3069771"/>
            <a:ext cx="0" cy="16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7" y="1044169"/>
            <a:ext cx="3488040" cy="70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349DB-B87C-4B0F-B206-1BC95AEC7969}"/>
              </a:ext>
            </a:extLst>
          </p:cNvPr>
          <p:cNvSpPr txBox="1"/>
          <p:nvPr/>
        </p:nvSpPr>
        <p:spPr>
          <a:xfrm>
            <a:off x="5603011" y="2936158"/>
            <a:ext cx="4782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r>
              <a:rPr lang="en-US" dirty="0"/>
              <a:t>#To update the dictionary d we use the get() method</a:t>
            </a:r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5F3F-A395-4FEB-A9D3-DA8E2AA71896}"/>
              </a:ext>
            </a:extLst>
          </p:cNvPr>
          <p:cNvSpPr txBox="1"/>
          <p:nvPr/>
        </p:nvSpPr>
        <p:spPr>
          <a:xfrm>
            <a:off x="5603011" y="720167"/>
            <a:ext cx="62301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6E022F-5E4F-467C-86C2-70EB7B79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0" y="4908615"/>
            <a:ext cx="11724354" cy="1698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08631F-094D-421D-96D9-6B6891F73E65}"/>
              </a:ext>
            </a:extLst>
          </p:cNvPr>
          <p:cNvSpPr/>
          <p:nvPr/>
        </p:nvSpPr>
        <p:spPr>
          <a:xfrm rot="19918395">
            <a:off x="1968176" y="3159155"/>
            <a:ext cx="6939630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We need a Loop </a:t>
            </a:r>
          </a:p>
        </p:txBody>
      </p:sp>
    </p:spTree>
    <p:extLst>
      <p:ext uri="{BB962C8B-B14F-4D97-AF65-F5344CB8AC3E}">
        <p14:creationId xmlns:p14="http://schemas.microsoft.com/office/powerpoint/2010/main" val="336775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9C248-152B-4078-A245-F39B6A8F286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515788" cy="685800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8A6FC76-32C4-4A3E-A437-05117DDC6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21" y="2264897"/>
            <a:ext cx="1842440" cy="182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49882-4CE9-4E24-8526-E23657BA608B}"/>
              </a:ext>
            </a:extLst>
          </p:cNvPr>
          <p:cNvSpPr txBox="1"/>
          <p:nvPr/>
        </p:nvSpPr>
        <p:spPr>
          <a:xfrm>
            <a:off x="10285703" y="1267177"/>
            <a:ext cx="1737658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5D1B9-3978-4114-B39F-2D9D11956D38}"/>
              </a:ext>
            </a:extLst>
          </p:cNvPr>
          <p:cNvSpPr txBox="1"/>
          <p:nvPr/>
        </p:nvSpPr>
        <p:spPr>
          <a:xfrm>
            <a:off x="10285703" y="4395962"/>
            <a:ext cx="1737658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27F0E-23DA-4915-BA2A-89DFD52EFE1F}"/>
              </a:ext>
            </a:extLst>
          </p:cNvPr>
          <p:cNvSpPr txBox="1"/>
          <p:nvPr/>
        </p:nvSpPr>
        <p:spPr>
          <a:xfrm>
            <a:off x="10285703" y="269458"/>
            <a:ext cx="1727824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199137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6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6B38E-6077-4216-B225-634DDC0E3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070507"/>
            <a:ext cx="4565993" cy="12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sz="4000" b="1" dirty="0"/>
              <a:t>while</a:t>
            </a:r>
            <a:r>
              <a:rPr lang="en-US" sz="3200" b="1" dirty="0"/>
              <a:t> and </a:t>
            </a:r>
            <a:r>
              <a:rPr lang="en-US" b="1" dirty="0"/>
              <a:t>for</a:t>
            </a:r>
            <a:r>
              <a:rPr lang="en-US" sz="3200" b="1" dirty="0"/>
              <a:t>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6B38E-6077-4216-B225-634DDC0E3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070507"/>
            <a:ext cx="4565993" cy="12556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EF82BC-4F29-4938-B0E8-91116DEE7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405" y="4839484"/>
            <a:ext cx="672832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4B00A-866D-4B6E-B7E7-C1C7AAB54A3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3959" cy="6858000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3267ED-768C-4240-8E53-48836BA4A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55" y="2230016"/>
            <a:ext cx="1793484" cy="1747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47746-BD40-4921-B772-77C509A44FA1}"/>
              </a:ext>
            </a:extLst>
          </p:cNvPr>
          <p:cNvSpPr txBox="1"/>
          <p:nvPr/>
        </p:nvSpPr>
        <p:spPr>
          <a:xfrm>
            <a:off x="10356467" y="1222311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3CF8D-0946-409E-A2C6-87EA451A0E5D}"/>
              </a:ext>
            </a:extLst>
          </p:cNvPr>
          <p:cNvSpPr txBox="1"/>
          <p:nvPr/>
        </p:nvSpPr>
        <p:spPr>
          <a:xfrm>
            <a:off x="10356467" y="4419361"/>
            <a:ext cx="1657060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80CE6-9A16-4C45-ADA7-576605BCFF64}"/>
              </a:ext>
            </a:extLst>
          </p:cNvPr>
          <p:cNvSpPr txBox="1"/>
          <p:nvPr/>
        </p:nvSpPr>
        <p:spPr>
          <a:xfrm>
            <a:off x="10356467" y="269458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34507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B2D941-5DBD-40F4-9830-AAAD4C8C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9" y="161856"/>
            <a:ext cx="6138978" cy="15209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311217-FF4E-40A6-A98F-D7D331B30148}"/>
              </a:ext>
            </a:extLst>
          </p:cNvPr>
          <p:cNvSpPr/>
          <p:nvPr/>
        </p:nvSpPr>
        <p:spPr>
          <a:xfrm flipV="1">
            <a:off x="1" y="98108"/>
            <a:ext cx="12192000" cy="97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E17F6-98ED-43D7-86B1-C454EBA8AF9F}"/>
              </a:ext>
            </a:extLst>
          </p:cNvPr>
          <p:cNvSpPr/>
          <p:nvPr/>
        </p:nvSpPr>
        <p:spPr>
          <a:xfrm>
            <a:off x="1" y="0"/>
            <a:ext cx="12192000" cy="98108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775257-30BA-43B0-985B-BA35383CE63D}"/>
              </a:ext>
            </a:extLst>
          </p:cNvPr>
          <p:cNvSpPr txBox="1">
            <a:spLocks/>
          </p:cNvSpPr>
          <p:nvPr/>
        </p:nvSpPr>
        <p:spPr>
          <a:xfrm>
            <a:off x="838200" y="20567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Contextualization: Why is it important to know the GC content ? (1 min)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Solution design: How to find the GC content from a DNA sequence (1 mins)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Coding and syntax: The for loop in Python (5 mins)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Reporting and visualizing results (2 mins)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Questions (1min)</a:t>
            </a:r>
          </a:p>
          <a:p>
            <a:pPr algn="l"/>
            <a:endParaRPr lang="en-US" dirty="0"/>
          </a:p>
          <a:p>
            <a:pPr algn="l"/>
            <a:r>
              <a:rPr lang="en-US" sz="4300" b="1" dirty="0"/>
              <a:t>You can access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 installation instructions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Code used in this 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This PowerPoint presentation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This class transcription to pdf document (available within 1 hour after the presentation)</a:t>
            </a:r>
          </a:p>
          <a:p>
            <a:pPr algn="l"/>
            <a:r>
              <a:rPr lang="en-US" dirty="0">
                <a:hlinkClick r:id="rId4"/>
              </a:rPr>
              <a:t>Nabilatallah/Python-for-Bioinformatics: Class notes (github.com)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0C9BE6B-EF62-4F3E-B138-0FE7D3620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30" y="2851731"/>
            <a:ext cx="2329277" cy="2299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92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0" y="1133308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46041" y="2087415"/>
            <a:ext cx="1194320" cy="94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0" y="1120697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-9330" y="4426565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211355" y="2095704"/>
            <a:ext cx="1129006" cy="93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</p:cNvCxnSpPr>
          <p:nvPr/>
        </p:nvCxnSpPr>
        <p:spPr>
          <a:xfrm flipH="1">
            <a:off x="1726164" y="3135086"/>
            <a:ext cx="2183364" cy="128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5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5180790" y="374143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92038C-96B4-42AC-B4E8-10E3B32BD56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593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EFE09-DFB1-4A69-A03E-4C2D13BDAE57}"/>
              </a:ext>
            </a:extLst>
          </p:cNvPr>
          <p:cNvSpPr txBox="1"/>
          <p:nvPr/>
        </p:nvSpPr>
        <p:spPr>
          <a:xfrm>
            <a:off x="10356467" y="1222311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53B3-47B4-4D5F-9631-394636ED9EE4}"/>
              </a:ext>
            </a:extLst>
          </p:cNvPr>
          <p:cNvSpPr txBox="1"/>
          <p:nvPr/>
        </p:nvSpPr>
        <p:spPr>
          <a:xfrm>
            <a:off x="10356467" y="4419361"/>
            <a:ext cx="1657060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5D1A087-AD73-4BC5-9A57-F14023F2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79" y="2211160"/>
            <a:ext cx="1752292" cy="1718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23D03B-895C-4941-84CB-E665E68FDF32}"/>
              </a:ext>
            </a:extLst>
          </p:cNvPr>
          <p:cNvSpPr txBox="1"/>
          <p:nvPr/>
        </p:nvSpPr>
        <p:spPr>
          <a:xfrm>
            <a:off x="10356467" y="269458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29419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50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6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133214" y="2237920"/>
            <a:ext cx="2086071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indentation is used to indicate which statements are part of the loop body and should be executed on each iteration.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219285" y="3027492"/>
            <a:ext cx="1482677" cy="4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23855" y="858980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932477" y="1813087"/>
            <a:ext cx="407885" cy="12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-23855" y="2038993"/>
            <a:ext cx="2884797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indentation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used to indicate which statements are part of the loop body and should be executed on each iteration.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746718" y="3218731"/>
            <a:ext cx="955245" cy="26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261F47-DCC9-4A67-85DF-F08B676A6191}"/>
              </a:ext>
            </a:extLst>
          </p:cNvPr>
          <p:cNvSpPr/>
          <p:nvPr/>
        </p:nvSpPr>
        <p:spPr>
          <a:xfrm rot="5400000">
            <a:off x="6184389" y="1141495"/>
            <a:ext cx="132395" cy="49914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4099B-903B-4FB6-8220-35CC4F59E630}"/>
              </a:ext>
            </a:extLst>
          </p:cNvPr>
          <p:cNvCxnSpPr/>
          <p:nvPr/>
        </p:nvCxnSpPr>
        <p:spPr>
          <a:xfrm>
            <a:off x="6708710" y="3587860"/>
            <a:ext cx="3181739" cy="177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6594A-0897-431E-8FFC-0B595818F035}"/>
              </a:ext>
            </a:extLst>
          </p:cNvPr>
          <p:cNvSpPr txBox="1"/>
          <p:nvPr/>
        </p:nvSpPr>
        <p:spPr>
          <a:xfrm>
            <a:off x="8929395" y="5390037"/>
            <a:ext cx="3181739" cy="12618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body: </a:t>
            </a:r>
            <a:r>
              <a:rPr lang="en-US" sz="2400" dirty="0"/>
              <a:t>includes the code to be executed with each iteration.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617432" y="3135086"/>
            <a:ext cx="1292096" cy="12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Why do we need to know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/>
          <p:nvPr/>
        </p:nvCxnSpPr>
        <p:spPr>
          <a:xfrm>
            <a:off x="6371252" y="1637523"/>
            <a:ext cx="312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F0B22B-8D70-423A-A0B8-7C4CFBAE0C85}"/>
              </a:ext>
            </a:extLst>
          </p:cNvPr>
          <p:cNvSpPr txBox="1"/>
          <p:nvPr/>
        </p:nvSpPr>
        <p:spPr>
          <a:xfrm>
            <a:off x="9497007" y="1324330"/>
            <a:ext cx="245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GC content predicts a coding region (Exon)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39468-4278-4E5D-B276-0A24DE3E54AE}"/>
              </a:ext>
            </a:extLst>
          </p:cNvPr>
          <p:cNvCxnSpPr/>
          <p:nvPr/>
        </p:nvCxnSpPr>
        <p:spPr>
          <a:xfrm>
            <a:off x="4952998" y="3382348"/>
            <a:ext cx="403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5DC933-AA1C-44B9-988D-58A3F2AD3B71}"/>
              </a:ext>
            </a:extLst>
          </p:cNvPr>
          <p:cNvSpPr txBox="1"/>
          <p:nvPr/>
        </p:nvSpPr>
        <p:spPr>
          <a:xfrm>
            <a:off x="9218645" y="2826001"/>
            <a:ext cx="2135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stage, non-coding regions (Introns) are removed, 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99C252-C0C8-46B0-A68A-329E4A2E8B33}"/>
              </a:ext>
            </a:extLst>
          </p:cNvPr>
          <p:cNvCxnSpPr>
            <a:cxnSpLocks/>
          </p:cNvCxnSpPr>
          <p:nvPr/>
        </p:nvCxnSpPr>
        <p:spPr>
          <a:xfrm>
            <a:off x="5159829" y="3960690"/>
            <a:ext cx="3827104" cy="5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AAA93-E154-43D2-B7D3-106860DF3D0C}"/>
              </a:ext>
            </a:extLst>
          </p:cNvPr>
          <p:cNvSpPr txBox="1"/>
          <p:nvPr/>
        </p:nvSpPr>
        <p:spPr>
          <a:xfrm>
            <a:off x="9106674" y="4202218"/>
            <a:ext cx="2537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regions (Exons) are joined together to form the mature mRNA</a:t>
            </a:r>
          </a:p>
        </p:txBody>
      </p:sp>
    </p:spTree>
    <p:extLst>
      <p:ext uri="{BB962C8B-B14F-4D97-AF65-F5344CB8AC3E}">
        <p14:creationId xmlns:p14="http://schemas.microsoft.com/office/powerpoint/2010/main" val="1221407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23855" y="858980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932477" y="1813087"/>
            <a:ext cx="407885" cy="12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346643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-23855" y="2038993"/>
            <a:ext cx="2884797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indentation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used to indicate which statements are part of the loop body and should be executed on each iteration.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746718" y="3218731"/>
            <a:ext cx="955245" cy="26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261F47-DCC9-4A67-85DF-F08B676A6191}"/>
              </a:ext>
            </a:extLst>
          </p:cNvPr>
          <p:cNvSpPr/>
          <p:nvPr/>
        </p:nvSpPr>
        <p:spPr>
          <a:xfrm rot="5400000">
            <a:off x="6184389" y="1141495"/>
            <a:ext cx="132395" cy="49914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4099B-903B-4FB6-8220-35CC4F59E630}"/>
              </a:ext>
            </a:extLst>
          </p:cNvPr>
          <p:cNvCxnSpPr/>
          <p:nvPr/>
        </p:nvCxnSpPr>
        <p:spPr>
          <a:xfrm>
            <a:off x="6708710" y="3587860"/>
            <a:ext cx="3181739" cy="177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6594A-0897-431E-8FFC-0B595818F035}"/>
              </a:ext>
            </a:extLst>
          </p:cNvPr>
          <p:cNvSpPr txBox="1"/>
          <p:nvPr/>
        </p:nvSpPr>
        <p:spPr>
          <a:xfrm>
            <a:off x="9019088" y="5451736"/>
            <a:ext cx="3181739" cy="12618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body: </a:t>
            </a:r>
            <a:r>
              <a:rPr lang="en-US" sz="2400" dirty="0"/>
              <a:t>includes the code to be executed with each iteration.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617432" y="3135086"/>
            <a:ext cx="1292096" cy="12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80CAF-FA8C-404A-A337-34B1881A4315}"/>
              </a:ext>
            </a:extLst>
          </p:cNvPr>
          <p:cNvSpPr txBox="1"/>
          <p:nvPr/>
        </p:nvSpPr>
        <p:spPr>
          <a:xfrm>
            <a:off x="5337426" y="4869547"/>
            <a:ext cx="3579098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Returning to no -indentation means that we exited the loop. All the loop iteration are completed.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25614E-D927-47A6-88D0-66BDBCED2631}"/>
              </a:ext>
            </a:extLst>
          </p:cNvPr>
          <p:cNvCxnSpPr>
            <a:cxnSpLocks/>
          </p:cNvCxnSpPr>
          <p:nvPr/>
        </p:nvCxnSpPr>
        <p:spPr>
          <a:xfrm>
            <a:off x="3407130" y="4001748"/>
            <a:ext cx="2001598" cy="8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0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8"/>
            <a:ext cx="11288072" cy="40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9"/>
            <a:ext cx="11234481" cy="344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C69DD-1DFF-4853-A8BD-1A3F9516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8" y="3686047"/>
            <a:ext cx="11288072" cy="30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9"/>
            <a:ext cx="11234481" cy="344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C69DD-1DFF-4853-A8BD-1A3F9516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8" y="3686047"/>
            <a:ext cx="11288072" cy="30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Reporting our results: printing and visualizing with Matplotlib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7D3D-B6B6-45F2-AFB9-9B2D80FF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43"/>
            <a:ext cx="8512988" cy="9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8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Reporting our results: printing and visualizing with Matplotlib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7D3D-B6B6-45F2-AFB9-9B2D80FF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43"/>
            <a:ext cx="8512988" cy="99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9847A-7776-46AF-BE22-0386919D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74782"/>
            <a:ext cx="8512989" cy="47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DF18F-F2B9-4F92-BAEB-D8036CEF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36" y="514576"/>
            <a:ext cx="8129117" cy="61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0C6D-D147-4632-8252-D4B23654F550}"/>
              </a:ext>
            </a:extLst>
          </p:cNvPr>
          <p:cNvSpPr/>
          <p:nvPr/>
        </p:nvSpPr>
        <p:spPr>
          <a:xfrm>
            <a:off x="3022091" y="1004415"/>
            <a:ext cx="3554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C5FEE0-40D0-441E-BFC1-18D25D5D53BC}"/>
              </a:ext>
            </a:extLst>
          </p:cNvPr>
          <p:cNvSpPr txBox="1">
            <a:spLocks/>
          </p:cNvSpPr>
          <p:nvPr/>
        </p:nvSpPr>
        <p:spPr>
          <a:xfrm>
            <a:off x="961053" y="27299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r>
              <a:rPr lang="en-US" sz="4300" b="1" dirty="0"/>
              <a:t>You can access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 installation instructions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Code used in this 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This PowerPoint presentation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This class transcription to pdf document (available within 1 hour </a:t>
            </a:r>
            <a:r>
              <a:rPr lang="en-US"/>
              <a:t>after this </a:t>
            </a:r>
            <a:r>
              <a:rPr lang="en-US" dirty="0"/>
              <a:t>presentation)</a:t>
            </a:r>
          </a:p>
          <a:p>
            <a:pPr algn="l"/>
            <a:r>
              <a:rPr lang="en-US" dirty="0">
                <a:hlinkClick r:id="rId3"/>
              </a:rPr>
              <a:t>Nabilatallah/Python-for-Bioinformatics: Class notes (github.com)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5A8AB59-174E-4BE6-9D4E-3EA795040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30" y="2851731"/>
            <a:ext cx="2329277" cy="2299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black and red paw print&#10;&#10;Description automatically generated with medium confidence">
            <a:extLst>
              <a:ext uri="{FF2B5EF4-FFF2-40B4-BE49-F238E27FC236}">
                <a16:creationId xmlns:a16="http://schemas.microsoft.com/office/drawing/2014/main" id="{51E2099C-C4C6-4ACB-AF36-1EBC95673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73" y="430852"/>
            <a:ext cx="1612819" cy="22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</p:spTree>
    <p:extLst>
      <p:ext uri="{BB962C8B-B14F-4D97-AF65-F5344CB8AC3E}">
        <p14:creationId xmlns:p14="http://schemas.microsoft.com/office/powerpoint/2010/main" val="35010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D36-3B0C-478D-8D8B-2ED54ED275D1}"/>
              </a:ext>
            </a:extLst>
          </p:cNvPr>
          <p:cNvSpPr txBox="1"/>
          <p:nvPr/>
        </p:nvSpPr>
        <p:spPr>
          <a:xfrm>
            <a:off x="7162157" y="2793258"/>
            <a:ext cx="43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dirty="0"/>
              <a:t>Count the occurrences of C base: </a:t>
            </a:r>
            <a:r>
              <a:rPr lang="en-US" dirty="0" err="1"/>
              <a:t>countc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Count the occurrences of G base: count g</a:t>
            </a:r>
          </a:p>
          <a:p>
            <a:pPr>
              <a:buBlip>
                <a:blip r:embed="rId4"/>
              </a:buBlip>
            </a:pPr>
            <a:r>
              <a:rPr lang="en-US" dirty="0"/>
              <a:t>Sum of </a:t>
            </a:r>
            <a:r>
              <a:rPr lang="en-US" dirty="0" err="1"/>
              <a:t>countc</a:t>
            </a:r>
            <a:r>
              <a:rPr lang="en-US" dirty="0"/>
              <a:t> and </a:t>
            </a:r>
            <a:r>
              <a:rPr lang="en-US" dirty="0" err="1"/>
              <a:t>countg</a:t>
            </a:r>
            <a:r>
              <a:rPr lang="en-US" dirty="0"/>
              <a:t>: </a:t>
            </a:r>
            <a:r>
              <a:rPr lang="en-US" dirty="0" err="1"/>
              <a:t>sumgc</a:t>
            </a:r>
            <a:r>
              <a:rPr lang="en-US" dirty="0"/>
              <a:t> </a:t>
            </a:r>
          </a:p>
          <a:p>
            <a:pPr>
              <a:buBlip>
                <a:blip r:embed="rId4"/>
              </a:buBlip>
            </a:pPr>
            <a:r>
              <a:rPr lang="en-US" dirty="0"/>
              <a:t>Find sequence length: </a:t>
            </a:r>
            <a:r>
              <a:rPr lang="en-US" dirty="0" err="1"/>
              <a:t>sequence_length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Report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D36-3B0C-478D-8D8B-2ED54ED275D1}"/>
              </a:ext>
            </a:extLst>
          </p:cNvPr>
          <p:cNvSpPr txBox="1"/>
          <p:nvPr/>
        </p:nvSpPr>
        <p:spPr>
          <a:xfrm>
            <a:off x="7162157" y="2793258"/>
            <a:ext cx="43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dirty="0"/>
              <a:t>Count the occurrences of C base: </a:t>
            </a:r>
            <a:r>
              <a:rPr lang="en-US" dirty="0" err="1"/>
              <a:t>countc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Count the occurrences of G base: count g</a:t>
            </a:r>
          </a:p>
          <a:p>
            <a:pPr>
              <a:buBlip>
                <a:blip r:embed="rId4"/>
              </a:buBlip>
            </a:pPr>
            <a:r>
              <a:rPr lang="en-US" dirty="0"/>
              <a:t>Sum of </a:t>
            </a:r>
            <a:r>
              <a:rPr lang="en-US" dirty="0" err="1"/>
              <a:t>countc</a:t>
            </a:r>
            <a:r>
              <a:rPr lang="en-US" dirty="0"/>
              <a:t> and </a:t>
            </a:r>
            <a:r>
              <a:rPr lang="en-US" dirty="0" err="1"/>
              <a:t>countg</a:t>
            </a:r>
            <a:r>
              <a:rPr lang="en-US" dirty="0"/>
              <a:t>: </a:t>
            </a:r>
            <a:r>
              <a:rPr lang="en-US" dirty="0" err="1"/>
              <a:t>sumgc</a:t>
            </a:r>
            <a:r>
              <a:rPr lang="en-US" dirty="0"/>
              <a:t> </a:t>
            </a:r>
          </a:p>
          <a:p>
            <a:pPr>
              <a:buBlip>
                <a:blip r:embed="rId4"/>
              </a:buBlip>
            </a:pPr>
            <a:r>
              <a:rPr lang="en-US" dirty="0"/>
              <a:t>Find sequence length: </a:t>
            </a:r>
            <a:r>
              <a:rPr lang="en-US" dirty="0" err="1"/>
              <a:t>sequence_length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Report results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F1F0CB-75DC-44CD-A54E-9370EC370EAE}"/>
                  </a:ext>
                </a:extLst>
              </p:cNvPr>
              <p:cNvSpPr txBox="1"/>
              <p:nvPr/>
            </p:nvSpPr>
            <p:spPr>
              <a:xfrm>
                <a:off x="6576527" y="4764279"/>
                <a:ext cx="5615473" cy="147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dirty="0"/>
                  <a:t>GC content percentage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CountC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CountG</m:t>
                            </m:r>
                          </m:e>
                        </m:d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DNA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Sequence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length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F1F0CB-75DC-44CD-A54E-9370EC37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27" y="4764279"/>
                <a:ext cx="5615473" cy="1473673"/>
              </a:xfrm>
              <a:prstGeom prst="rect">
                <a:avLst/>
              </a:prstGeom>
              <a:blipFill>
                <a:blip r:embed="rId5"/>
                <a:stretch>
                  <a:fillRect t="-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4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466"/>
            <a:ext cx="11086322" cy="62054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stCxn id="29" idx="2"/>
          </p:cNvCxnSpPr>
          <p:nvPr/>
        </p:nvCxnSpPr>
        <p:spPr>
          <a:xfrm flipH="1">
            <a:off x="1972769" y="4335902"/>
            <a:ext cx="613" cy="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DCE63D-64F2-4E22-A40A-608BA79BDE7C}"/>
              </a:ext>
            </a:extLst>
          </p:cNvPr>
          <p:cNvGrpSpPr/>
          <p:nvPr/>
        </p:nvGrpSpPr>
        <p:grpSpPr>
          <a:xfrm>
            <a:off x="113211" y="793445"/>
            <a:ext cx="6333713" cy="5939476"/>
            <a:chOff x="113212" y="793445"/>
            <a:chExt cx="6331620" cy="593947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20600E2-96BB-466C-A9A1-0185E0730D6F}"/>
                </a:ext>
              </a:extLst>
            </p:cNvPr>
            <p:cNvGrpSpPr/>
            <p:nvPr/>
          </p:nvGrpSpPr>
          <p:grpSpPr>
            <a:xfrm>
              <a:off x="113212" y="793445"/>
              <a:ext cx="6331620" cy="5191337"/>
              <a:chOff x="470527" y="1144935"/>
              <a:chExt cx="6331620" cy="51913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5868E5E-1109-42D9-B6FD-3E8569652A44}"/>
                  </a:ext>
                </a:extLst>
              </p:cNvPr>
              <p:cNvGrpSpPr/>
              <p:nvPr/>
            </p:nvGrpSpPr>
            <p:grpSpPr>
              <a:xfrm>
                <a:off x="1157933" y="1144935"/>
                <a:ext cx="4926200" cy="3542457"/>
                <a:chOff x="1493868" y="2366970"/>
                <a:chExt cx="4926200" cy="3542457"/>
              </a:xfrm>
            </p:grpSpPr>
            <p:sp>
              <p:nvSpPr>
                <p:cNvPr id="4" name="Flowchart: Process 3">
                  <a:extLst>
                    <a:ext uri="{FF2B5EF4-FFF2-40B4-BE49-F238E27FC236}">
                      <a16:creationId xmlns:a16="http://schemas.microsoft.com/office/drawing/2014/main" id="{4807C117-FD3A-4C76-B06A-28353C88FEF2}"/>
                    </a:ext>
                  </a:extLst>
                </p:cNvPr>
                <p:cNvSpPr/>
                <p:nvPr/>
              </p:nvSpPr>
              <p:spPr>
                <a:xfrm>
                  <a:off x="1634988" y="2366970"/>
                  <a:ext cx="2062065" cy="559837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</a:t>
                  </a: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F9132FFF-7898-47B7-9F6C-04A9AEBE638C}"/>
                    </a:ext>
                  </a:extLst>
                </p:cNvPr>
                <p:cNvSpPr/>
                <p:nvPr/>
              </p:nvSpPr>
              <p:spPr>
                <a:xfrm>
                  <a:off x="1493868" y="3235047"/>
                  <a:ext cx="2344303" cy="14462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is already in dictionary?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65C91E8-00E7-41F1-AF93-1396BC884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6019" y="2914471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E14BA07-F115-40A8-AFEB-311CA72E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171" y="3958169"/>
                  <a:ext cx="1023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1377C2A-3F0B-4F93-8B90-67AF6DC6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6019" y="4681292"/>
                  <a:ext cx="0" cy="586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6430C1-3F53-4FA0-BF41-45A33FE0231B}"/>
                    </a:ext>
                  </a:extLst>
                </p:cNvPr>
                <p:cNvSpPr txBox="1"/>
                <p:nvPr/>
              </p:nvSpPr>
              <p:spPr>
                <a:xfrm>
                  <a:off x="2873831" y="4726326"/>
                  <a:ext cx="823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B7BB4C-EC2D-4EEE-A782-9F26B0063C63}"/>
                    </a:ext>
                  </a:extLst>
                </p:cNvPr>
                <p:cNvSpPr txBox="1"/>
                <p:nvPr/>
              </p:nvSpPr>
              <p:spPr>
                <a:xfrm>
                  <a:off x="4003587" y="3588837"/>
                  <a:ext cx="690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02B624C4-1E25-4778-8605-68B4186C6CFF}"/>
                    </a:ext>
                  </a:extLst>
                </p:cNvPr>
                <p:cNvSpPr/>
                <p:nvPr/>
              </p:nvSpPr>
              <p:spPr>
                <a:xfrm>
                  <a:off x="4859468" y="3710199"/>
                  <a:ext cx="1560600" cy="495939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 base as a new key</a:t>
                  </a:r>
                </a:p>
              </p:txBody>
            </p:sp>
            <p:sp>
              <p:nvSpPr>
                <p:cNvPr id="29" name="Flowchart: Process 28">
                  <a:extLst>
                    <a:ext uri="{FF2B5EF4-FFF2-40B4-BE49-F238E27FC236}">
                      <a16:creationId xmlns:a16="http://schemas.microsoft.com/office/drawing/2014/main" id="{5DF6A51D-7301-40E4-9719-DA40B9E769FD}"/>
                    </a:ext>
                  </a:extLst>
                </p:cNvPr>
                <p:cNvSpPr/>
                <p:nvPr/>
              </p:nvSpPr>
              <p:spPr>
                <a:xfrm>
                  <a:off x="1728292" y="5322816"/>
                  <a:ext cx="1875453" cy="586611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Increment base value count by +1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9E5D3E22-30F2-466B-A041-AC13D725C322}"/>
                    </a:ext>
                  </a:extLst>
                </p:cNvPr>
                <p:cNvCxnSpPr>
                  <a:cxnSpLocks/>
                  <a:stCxn id="28" idx="2"/>
                  <a:endCxn id="29" idx="3"/>
                </p:cNvCxnSpPr>
                <p:nvPr/>
              </p:nvCxnSpPr>
              <p:spPr>
                <a:xfrm rot="5400000">
                  <a:off x="3916765" y="3893119"/>
                  <a:ext cx="1409984" cy="203602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8EAE24DD-FDA9-4145-ACE0-744B099AC589}"/>
                  </a:ext>
                </a:extLst>
              </p:cNvPr>
              <p:cNvSpPr/>
              <p:nvPr/>
            </p:nvSpPr>
            <p:spPr>
              <a:xfrm>
                <a:off x="1044468" y="4890027"/>
                <a:ext cx="2571230" cy="14462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 bases in the sequence?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DE0C38B7-A591-4616-B303-9CE05989D9F2}"/>
                  </a:ext>
                </a:extLst>
              </p:cNvPr>
              <p:cNvCxnSpPr>
                <a:cxnSpLocks/>
                <a:stCxn id="33" idx="1"/>
                <a:endCxn id="4" idx="1"/>
              </p:cNvCxnSpPr>
              <p:nvPr/>
            </p:nvCxnSpPr>
            <p:spPr>
              <a:xfrm rot="10800000" flipH="1">
                <a:off x="1044467" y="1424854"/>
                <a:ext cx="254585" cy="4188296"/>
              </a:xfrm>
              <a:prstGeom prst="bentConnector3">
                <a:avLst>
                  <a:gd name="adj1" fmla="val -897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7370A6-9D25-4100-9B07-25DAFA2F50E1}"/>
                  </a:ext>
                </a:extLst>
              </p:cNvPr>
              <p:cNvSpPr txBox="1"/>
              <p:nvPr/>
            </p:nvSpPr>
            <p:spPr>
              <a:xfrm>
                <a:off x="470527" y="563765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A6FCAA-BE46-407C-9E73-9E8FA94813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5698" y="5605785"/>
                <a:ext cx="9078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BC2800-499A-4DA9-95D4-E670DF63B265}"/>
                  </a:ext>
                </a:extLst>
              </p:cNvPr>
              <p:cNvSpPr txBox="1"/>
              <p:nvPr/>
            </p:nvSpPr>
            <p:spPr>
              <a:xfrm>
                <a:off x="3779814" y="5180513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57D887-31F1-4425-B7E3-A2F2C750CE14}"/>
                  </a:ext>
                </a:extLst>
              </p:cNvPr>
              <p:cNvSpPr/>
              <p:nvPr/>
            </p:nvSpPr>
            <p:spPr>
              <a:xfrm>
                <a:off x="4523533" y="5180512"/>
                <a:ext cx="2278614" cy="8264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GC content by getting the values from the dictionary</a:t>
                </a:r>
              </a:p>
            </p:txBody>
          </p:sp>
        </p:grp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FCF99FF5-4A95-4B0F-B68D-8839034243F4}"/>
                </a:ext>
              </a:extLst>
            </p:cNvPr>
            <p:cNvSpPr/>
            <p:nvPr/>
          </p:nvSpPr>
          <p:spPr>
            <a:xfrm>
              <a:off x="4166218" y="5993690"/>
              <a:ext cx="2278614" cy="668367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results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D529552-1CAB-48D8-BFA8-0784C3B6938F}"/>
                </a:ext>
              </a:extLst>
            </p:cNvPr>
            <p:cNvCxnSpPr>
              <a:stCxn id="68" idx="2"/>
              <a:endCxn id="72" idx="0"/>
            </p:cNvCxnSpPr>
            <p:nvPr/>
          </p:nvCxnSpPr>
          <p:spPr>
            <a:xfrm>
              <a:off x="5305525" y="5655495"/>
              <a:ext cx="0" cy="338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7C1ECE-2284-4E05-A6EF-F3272E9BFB5F}"/>
                </a:ext>
              </a:extLst>
            </p:cNvPr>
            <p:cNvSpPr/>
            <p:nvPr/>
          </p:nvSpPr>
          <p:spPr>
            <a:xfrm>
              <a:off x="2258008" y="6064555"/>
              <a:ext cx="1164491" cy="6683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CEA453-08B5-4390-8E56-086BD0EB9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0081" y="6410052"/>
              <a:ext cx="706138" cy="1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C7E17D-EC4F-4673-BDCD-6EBC12BBFF12}"/>
              </a:ext>
            </a:extLst>
          </p:cNvPr>
          <p:cNvSpPr txBox="1"/>
          <p:nvPr/>
        </p:nvSpPr>
        <p:spPr>
          <a:xfrm>
            <a:off x="6750306" y="707110"/>
            <a:ext cx="48617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5" y="1044166"/>
            <a:ext cx="4417651" cy="7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466"/>
            <a:ext cx="11086322" cy="62054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57EF7-DAED-45D5-B3C6-24D66A391217}"/>
              </a:ext>
            </a:extLst>
          </p:cNvPr>
          <p:cNvSpPr txBox="1"/>
          <p:nvPr/>
        </p:nvSpPr>
        <p:spPr>
          <a:xfrm>
            <a:off x="6821972" y="3152801"/>
            <a:ext cx="4065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endParaRPr lang="en-US" dirty="0"/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endParaRPr lang="en-US" dirty="0"/>
          </a:p>
          <a:p>
            <a:r>
              <a:rPr lang="en-US" dirty="0"/>
              <a:t>#To update the dictionary d we use the get() method</a:t>
            </a:r>
          </a:p>
          <a:p>
            <a:endParaRPr lang="en-US" dirty="0"/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65A08-0D69-4727-8BE2-A843FBD91B42}"/>
              </a:ext>
            </a:extLst>
          </p:cNvPr>
          <p:cNvSpPr txBox="1"/>
          <p:nvPr/>
        </p:nvSpPr>
        <p:spPr>
          <a:xfrm>
            <a:off x="6750306" y="707110"/>
            <a:ext cx="48617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stCxn id="29" idx="2"/>
          </p:cNvCxnSpPr>
          <p:nvPr/>
        </p:nvCxnSpPr>
        <p:spPr>
          <a:xfrm flipH="1">
            <a:off x="1972769" y="4335902"/>
            <a:ext cx="613" cy="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DCE63D-64F2-4E22-A40A-608BA79BDE7C}"/>
              </a:ext>
            </a:extLst>
          </p:cNvPr>
          <p:cNvGrpSpPr/>
          <p:nvPr/>
        </p:nvGrpSpPr>
        <p:grpSpPr>
          <a:xfrm>
            <a:off x="113211" y="793445"/>
            <a:ext cx="6333713" cy="5939476"/>
            <a:chOff x="113212" y="793445"/>
            <a:chExt cx="6331620" cy="593947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20600E2-96BB-466C-A9A1-0185E0730D6F}"/>
                </a:ext>
              </a:extLst>
            </p:cNvPr>
            <p:cNvGrpSpPr/>
            <p:nvPr/>
          </p:nvGrpSpPr>
          <p:grpSpPr>
            <a:xfrm>
              <a:off x="113212" y="793445"/>
              <a:ext cx="6331620" cy="5191337"/>
              <a:chOff x="470527" y="1144935"/>
              <a:chExt cx="6331620" cy="51913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5868E5E-1109-42D9-B6FD-3E8569652A44}"/>
                  </a:ext>
                </a:extLst>
              </p:cNvPr>
              <p:cNvGrpSpPr/>
              <p:nvPr/>
            </p:nvGrpSpPr>
            <p:grpSpPr>
              <a:xfrm>
                <a:off x="1157933" y="1144935"/>
                <a:ext cx="4926200" cy="3542457"/>
                <a:chOff x="1493868" y="2366970"/>
                <a:chExt cx="4926200" cy="3542457"/>
              </a:xfrm>
            </p:grpSpPr>
            <p:sp>
              <p:nvSpPr>
                <p:cNvPr id="4" name="Flowchart: Process 3">
                  <a:extLst>
                    <a:ext uri="{FF2B5EF4-FFF2-40B4-BE49-F238E27FC236}">
                      <a16:creationId xmlns:a16="http://schemas.microsoft.com/office/drawing/2014/main" id="{4807C117-FD3A-4C76-B06A-28353C88FEF2}"/>
                    </a:ext>
                  </a:extLst>
                </p:cNvPr>
                <p:cNvSpPr/>
                <p:nvPr/>
              </p:nvSpPr>
              <p:spPr>
                <a:xfrm>
                  <a:off x="1634988" y="2366970"/>
                  <a:ext cx="2062065" cy="559837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</a:t>
                  </a: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F9132FFF-7898-47B7-9F6C-04A9AEBE638C}"/>
                    </a:ext>
                  </a:extLst>
                </p:cNvPr>
                <p:cNvSpPr/>
                <p:nvPr/>
              </p:nvSpPr>
              <p:spPr>
                <a:xfrm>
                  <a:off x="1493868" y="3235047"/>
                  <a:ext cx="2344303" cy="14462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is already in dictionary?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65C91E8-00E7-41F1-AF93-1396BC884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6019" y="2914471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E14BA07-F115-40A8-AFEB-311CA72E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171" y="3958169"/>
                  <a:ext cx="1023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1377C2A-3F0B-4F93-8B90-67AF6DC6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6019" y="4681292"/>
                  <a:ext cx="0" cy="586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6430C1-3F53-4FA0-BF41-45A33FE0231B}"/>
                    </a:ext>
                  </a:extLst>
                </p:cNvPr>
                <p:cNvSpPr txBox="1"/>
                <p:nvPr/>
              </p:nvSpPr>
              <p:spPr>
                <a:xfrm>
                  <a:off x="2873831" y="4726326"/>
                  <a:ext cx="823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B7BB4C-EC2D-4EEE-A782-9F26B0063C63}"/>
                    </a:ext>
                  </a:extLst>
                </p:cNvPr>
                <p:cNvSpPr txBox="1"/>
                <p:nvPr/>
              </p:nvSpPr>
              <p:spPr>
                <a:xfrm>
                  <a:off x="4003587" y="3588837"/>
                  <a:ext cx="690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02B624C4-1E25-4778-8605-68B4186C6CFF}"/>
                    </a:ext>
                  </a:extLst>
                </p:cNvPr>
                <p:cNvSpPr/>
                <p:nvPr/>
              </p:nvSpPr>
              <p:spPr>
                <a:xfrm>
                  <a:off x="4859468" y="3710199"/>
                  <a:ext cx="1560600" cy="495939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 base as a new key</a:t>
                  </a:r>
                </a:p>
              </p:txBody>
            </p:sp>
            <p:sp>
              <p:nvSpPr>
                <p:cNvPr id="29" name="Flowchart: Process 28">
                  <a:extLst>
                    <a:ext uri="{FF2B5EF4-FFF2-40B4-BE49-F238E27FC236}">
                      <a16:creationId xmlns:a16="http://schemas.microsoft.com/office/drawing/2014/main" id="{5DF6A51D-7301-40E4-9719-DA40B9E769FD}"/>
                    </a:ext>
                  </a:extLst>
                </p:cNvPr>
                <p:cNvSpPr/>
                <p:nvPr/>
              </p:nvSpPr>
              <p:spPr>
                <a:xfrm>
                  <a:off x="1728292" y="5322816"/>
                  <a:ext cx="1875453" cy="586611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Increment base value count by +1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9E5D3E22-30F2-466B-A041-AC13D725C322}"/>
                    </a:ext>
                  </a:extLst>
                </p:cNvPr>
                <p:cNvCxnSpPr>
                  <a:cxnSpLocks/>
                  <a:stCxn id="28" idx="2"/>
                  <a:endCxn id="29" idx="3"/>
                </p:cNvCxnSpPr>
                <p:nvPr/>
              </p:nvCxnSpPr>
              <p:spPr>
                <a:xfrm rot="5400000">
                  <a:off x="3916765" y="3893119"/>
                  <a:ext cx="1409984" cy="203602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8EAE24DD-FDA9-4145-ACE0-744B099AC589}"/>
                  </a:ext>
                </a:extLst>
              </p:cNvPr>
              <p:cNvSpPr/>
              <p:nvPr/>
            </p:nvSpPr>
            <p:spPr>
              <a:xfrm>
                <a:off x="1044468" y="4890027"/>
                <a:ext cx="2571230" cy="14462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 bases in the sequence?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DE0C38B7-A591-4616-B303-9CE05989D9F2}"/>
                  </a:ext>
                </a:extLst>
              </p:cNvPr>
              <p:cNvCxnSpPr>
                <a:cxnSpLocks/>
                <a:stCxn id="33" idx="1"/>
                <a:endCxn id="4" idx="1"/>
              </p:cNvCxnSpPr>
              <p:nvPr/>
            </p:nvCxnSpPr>
            <p:spPr>
              <a:xfrm rot="10800000" flipH="1">
                <a:off x="1044467" y="1424854"/>
                <a:ext cx="254585" cy="4188296"/>
              </a:xfrm>
              <a:prstGeom prst="bentConnector3">
                <a:avLst>
                  <a:gd name="adj1" fmla="val -897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7370A6-9D25-4100-9B07-25DAFA2F50E1}"/>
                  </a:ext>
                </a:extLst>
              </p:cNvPr>
              <p:cNvSpPr txBox="1"/>
              <p:nvPr/>
            </p:nvSpPr>
            <p:spPr>
              <a:xfrm>
                <a:off x="470527" y="563765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A6FCAA-BE46-407C-9E73-9E8FA94813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5698" y="5605785"/>
                <a:ext cx="9078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BC2800-499A-4DA9-95D4-E670DF63B265}"/>
                  </a:ext>
                </a:extLst>
              </p:cNvPr>
              <p:cNvSpPr txBox="1"/>
              <p:nvPr/>
            </p:nvSpPr>
            <p:spPr>
              <a:xfrm>
                <a:off x="3779814" y="5180513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57D887-31F1-4425-B7E3-A2F2C750CE14}"/>
                  </a:ext>
                </a:extLst>
              </p:cNvPr>
              <p:cNvSpPr/>
              <p:nvPr/>
            </p:nvSpPr>
            <p:spPr>
              <a:xfrm>
                <a:off x="4523533" y="5180512"/>
                <a:ext cx="2278614" cy="8264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GC content by getting the values from the dictionary</a:t>
                </a:r>
              </a:p>
            </p:txBody>
          </p:sp>
        </p:grp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FCF99FF5-4A95-4B0F-B68D-8839034243F4}"/>
                </a:ext>
              </a:extLst>
            </p:cNvPr>
            <p:cNvSpPr/>
            <p:nvPr/>
          </p:nvSpPr>
          <p:spPr>
            <a:xfrm>
              <a:off x="4166218" y="5993690"/>
              <a:ext cx="2278614" cy="668367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results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D529552-1CAB-48D8-BFA8-0784C3B6938F}"/>
                </a:ext>
              </a:extLst>
            </p:cNvPr>
            <p:cNvCxnSpPr>
              <a:stCxn id="68" idx="2"/>
              <a:endCxn id="72" idx="0"/>
            </p:cNvCxnSpPr>
            <p:nvPr/>
          </p:nvCxnSpPr>
          <p:spPr>
            <a:xfrm>
              <a:off x="5305525" y="5655495"/>
              <a:ext cx="0" cy="338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7C1ECE-2284-4E05-A6EF-F3272E9BFB5F}"/>
                </a:ext>
              </a:extLst>
            </p:cNvPr>
            <p:cNvSpPr/>
            <p:nvPr/>
          </p:nvSpPr>
          <p:spPr>
            <a:xfrm>
              <a:off x="2258008" y="6064555"/>
              <a:ext cx="1164491" cy="6683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CEA453-08B5-4390-8E56-086BD0EB9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0081" y="6410052"/>
              <a:ext cx="706138" cy="1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533F0AD-FAC5-47B2-9777-C012325B48AD}"/>
              </a:ext>
            </a:extLst>
          </p:cNvPr>
          <p:cNvCxnSpPr>
            <a:cxnSpLocks/>
          </p:cNvCxnSpPr>
          <p:nvPr/>
        </p:nvCxnSpPr>
        <p:spPr>
          <a:xfrm flipH="1" flipV="1">
            <a:off x="7427313" y="5890675"/>
            <a:ext cx="298395" cy="5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B05482E-6A37-4DFC-A6BA-4EFD7B7D4D38}"/>
              </a:ext>
            </a:extLst>
          </p:cNvPr>
          <p:cNvSpPr txBox="1"/>
          <p:nvPr/>
        </p:nvSpPr>
        <p:spPr>
          <a:xfrm>
            <a:off x="7222926" y="6391391"/>
            <a:ext cx="163156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 is the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465E8C-B5A7-483D-873C-B178CE96578B}"/>
              </a:ext>
            </a:extLst>
          </p:cNvPr>
          <p:cNvSpPr txBox="1"/>
          <p:nvPr/>
        </p:nvSpPr>
        <p:spPr>
          <a:xfrm>
            <a:off x="9477178" y="6391391"/>
            <a:ext cx="163156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the value 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8495B2CC-7484-41EE-A255-C159847F235A}"/>
              </a:ext>
            </a:extLst>
          </p:cNvPr>
          <p:cNvSpPr/>
          <p:nvPr/>
        </p:nvSpPr>
        <p:spPr>
          <a:xfrm rot="5400000">
            <a:off x="9234006" y="4863846"/>
            <a:ext cx="122539" cy="22788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8CECC6-94E2-40A3-B384-16B4F90C16EF}"/>
              </a:ext>
            </a:extLst>
          </p:cNvPr>
          <p:cNvCxnSpPr/>
          <p:nvPr/>
        </p:nvCxnSpPr>
        <p:spPr>
          <a:xfrm flipH="1" flipV="1">
            <a:off x="9353292" y="6064555"/>
            <a:ext cx="406528" cy="3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5" y="1044166"/>
            <a:ext cx="4489317" cy="55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72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f8541b9-7a49-4e5a-ac08-baf332dcec0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a6fb521-385b-4ec3-88cd-60a0d6fae3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58c47d5-ba0b-444c-b9ae-3ffb865436a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-nabil-01" id="{CE2BF0F4-648E-4267-95A7-CF0639058626}" vid="{D5E4BBE7-F886-41CE-B79A-F4A3DF0333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2366</Words>
  <Application>Microsoft Office PowerPoint</Application>
  <PresentationFormat>Widescreen</PresentationFormat>
  <Paragraphs>242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Georgia</vt:lpstr>
      <vt:lpstr>Söhne</vt:lpstr>
      <vt:lpstr>Verdana</vt:lpstr>
      <vt:lpstr>Office Theme</vt:lpstr>
      <vt:lpstr>“Data wrangling and subsetting: GC content with loop and iteration”</vt:lpstr>
      <vt:lpstr>PowerPoint Presentation</vt:lpstr>
      <vt:lpstr>Why do we need to know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PowerPoint Presentation</vt:lpstr>
      <vt:lpstr>Python syntax: while and for loops</vt:lpstr>
      <vt:lpstr>Python syntax: while and for loops</vt:lpstr>
      <vt:lpstr>Python syntax: while and for loops</vt:lpstr>
      <vt:lpstr>Python syntax: while and for loops</vt:lpstr>
      <vt:lpstr>Python syntax: while and for loops</vt:lpstr>
      <vt:lpstr>Python syntax: while and for loops</vt:lpstr>
      <vt:lpstr>PowerPoint Presentation</vt:lpstr>
      <vt:lpstr>Python syntax: for loops </vt:lpstr>
      <vt:lpstr>Python syntax: for loops </vt:lpstr>
      <vt:lpstr>Python syntax: for loops </vt:lpstr>
      <vt:lpstr>Python syntax: for loops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Reporting our results: printing and visualizing with Matplotlib</vt:lpstr>
      <vt:lpstr>Reporting our results: printing and visualizing with Matplotlib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 Atallah</dc:creator>
  <cp:lastModifiedBy>Nabil Atallah</cp:lastModifiedBy>
  <cp:revision>74</cp:revision>
  <dcterms:created xsi:type="dcterms:W3CDTF">2023-06-11T08:49:51Z</dcterms:created>
  <dcterms:modified xsi:type="dcterms:W3CDTF">2023-06-13T02:00:03Z</dcterms:modified>
</cp:coreProperties>
</file>