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DM Sans Bold" charset="1" panose="00000000000000000000"/>
      <p:regular r:id="rId17"/>
    </p:embeddedFont>
    <p:embeddedFont>
      <p:font typeface="Montserrat Bold" charset="1" panose="00000800000000000000"/>
      <p:regular r:id="rId18"/>
    </p:embeddedFont>
    <p:embeddedFont>
      <p:font typeface="Montserrat" charset="1" panose="000005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youtu.be/PT787d9odKk?si=6mVpqdgpAgpgvg5s" TargetMode="External" Type="http://schemas.openxmlformats.org/officeDocument/2006/relationships/hyperlink"/><Relationship Id="rId3" Target="../media/image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619140" y="6493823"/>
            <a:ext cx="8464254" cy="8464254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4E4E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23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997688" y="6493823"/>
            <a:ext cx="10290632" cy="1281112"/>
            <a:chOff x="0" y="0"/>
            <a:chExt cx="3264440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264440" cy="406400"/>
            </a:xfrm>
            <a:custGeom>
              <a:avLst/>
              <a:gdLst/>
              <a:ahLst/>
              <a:cxnLst/>
              <a:rect r="r" b="b" t="t" l="l"/>
              <a:pathLst>
                <a:path h="406400" w="3264440">
                  <a:moveTo>
                    <a:pt x="3061240" y="0"/>
                  </a:moveTo>
                  <a:cubicBezTo>
                    <a:pt x="3173465" y="0"/>
                    <a:pt x="3264440" y="90976"/>
                    <a:pt x="3264440" y="203200"/>
                  </a:cubicBezTo>
                  <a:cubicBezTo>
                    <a:pt x="3264440" y="315424"/>
                    <a:pt x="3173465" y="406400"/>
                    <a:pt x="306124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E47A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3264440" cy="434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23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5479941" y="5909770"/>
            <a:ext cx="2184286" cy="2184286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C50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23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674433" y="3561988"/>
            <a:ext cx="13084690" cy="2362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99"/>
              </a:lnSpc>
            </a:pPr>
            <a:r>
              <a:rPr lang="en-US" b="true" sz="9999">
                <a:solidFill>
                  <a:srgbClr val="0E47A1"/>
                </a:solidFill>
                <a:latin typeface="DM Sans Bold"/>
                <a:ea typeface="DM Sans Bold"/>
                <a:cs typeface="DM Sans Bold"/>
                <a:sym typeface="DM Sans Bold"/>
              </a:rPr>
              <a:t>EVOLUSI TEKNOLOGI PROSESOR INTEL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-2288522" y="2751818"/>
            <a:ext cx="5094589" cy="5094589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4E4E5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23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5759124" y="2751818"/>
            <a:ext cx="816067" cy="816067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42875" cap="sq">
              <a:solidFill>
                <a:srgbClr val="E4E4E5"/>
              </a:solidFill>
              <a:prstDash val="dash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23"/>
                </a:lnSpc>
              </a:pPr>
            </a:p>
          </p:txBody>
        </p:sp>
      </p:grpSp>
      <p:sp>
        <p:nvSpPr>
          <p:cNvPr name="AutoShape 18" id="18"/>
          <p:cNvSpPr/>
          <p:nvPr/>
        </p:nvSpPr>
        <p:spPr>
          <a:xfrm>
            <a:off x="1028700" y="1544519"/>
            <a:ext cx="16230600" cy="0"/>
          </a:xfrm>
          <a:prstGeom prst="line">
            <a:avLst/>
          </a:prstGeom>
          <a:ln cap="rnd" w="38100">
            <a:solidFill>
              <a:srgbClr val="0E47A1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9" id="19"/>
          <p:cNvGrpSpPr/>
          <p:nvPr/>
        </p:nvGrpSpPr>
        <p:grpSpPr>
          <a:xfrm rot="0">
            <a:off x="1202345" y="2662963"/>
            <a:ext cx="1226551" cy="1226551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C50F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23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612829" y="8442233"/>
            <a:ext cx="816067" cy="816067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42875" cap="sq">
              <a:solidFill>
                <a:srgbClr val="E4E4E5"/>
              </a:solidFill>
              <a:prstDash val="dash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23"/>
                </a:lnSpc>
              </a:pPr>
            </a:p>
          </p:txBody>
        </p:sp>
      </p:grpSp>
      <p:sp>
        <p:nvSpPr>
          <p:cNvPr name="Freeform 25" id="25"/>
          <p:cNvSpPr/>
          <p:nvPr/>
        </p:nvSpPr>
        <p:spPr>
          <a:xfrm flipH="false" flipV="false" rot="0">
            <a:off x="1354939" y="555680"/>
            <a:ext cx="921362" cy="876590"/>
          </a:xfrm>
          <a:custGeom>
            <a:avLst/>
            <a:gdLst/>
            <a:ahLst/>
            <a:cxnLst/>
            <a:rect r="r" b="b" t="t" l="l"/>
            <a:pathLst>
              <a:path h="876590" w="921362">
                <a:moveTo>
                  <a:pt x="0" y="0"/>
                </a:moveTo>
                <a:lnTo>
                  <a:pt x="921362" y="0"/>
                </a:lnTo>
                <a:lnTo>
                  <a:pt x="921362" y="876589"/>
                </a:lnTo>
                <a:lnTo>
                  <a:pt x="0" y="8765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14152631" y="811530"/>
            <a:ext cx="3212986" cy="396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400" b="true">
                <a:solidFill>
                  <a:srgbClr val="19191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Nabillatun Nafista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2428895" y="776805"/>
            <a:ext cx="7009063" cy="396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400" b="true">
                <a:solidFill>
                  <a:srgbClr val="19191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Politeknik Elektronika Negeri Surabaya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4710350" y="6829579"/>
            <a:ext cx="8865308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b="true">
                <a:solidFill>
                  <a:srgbClr val="FFFFF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NABILLATUN NAFISTA (3124521027)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940584"/>
            <a:ext cx="8615817" cy="1828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9"/>
              </a:lnSpc>
            </a:pPr>
            <a:r>
              <a:rPr lang="en-US" sz="3999" b="true">
                <a:solidFill>
                  <a:srgbClr val="0E47A1"/>
                </a:solidFill>
                <a:latin typeface="DM Sans Bold"/>
                <a:ea typeface="DM Sans Bold"/>
                <a:cs typeface="DM Sans Bold"/>
                <a:sym typeface="DM Sans Bold"/>
              </a:rPr>
              <a:t>Presentasi ini dibuat berdasarkan video dari youtube : </a:t>
            </a:r>
          </a:p>
          <a:p>
            <a:pPr algn="ctr">
              <a:lnSpc>
                <a:spcPts val="3599"/>
              </a:lnSpc>
            </a:pPr>
            <a:r>
              <a:rPr lang="en-US" sz="3999" b="true">
                <a:solidFill>
                  <a:srgbClr val="0E47A1"/>
                </a:solidFill>
                <a:latin typeface="DM Sans Bold"/>
                <a:ea typeface="DM Sans Bold"/>
                <a:cs typeface="DM Sans Bold"/>
                <a:sym typeface="DM Sans Bold"/>
              </a:rPr>
              <a:t>“The Evoluation of Intel Processors”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747290" y="6149366"/>
            <a:ext cx="6872449" cy="488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0"/>
              </a:lnSpc>
            </a:pPr>
            <a:r>
              <a:rPr lang="en-US" sz="2900" u="sng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  <a:hlinkClick r:id="rId2" tooltip="https://youtu.be/PT787d9odKk?si=6mVpqdgpAgpgvg5s"/>
              </a:rPr>
              <a:t>Link Youtube 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7100111" y="-2572764"/>
            <a:ext cx="4581334" cy="4581334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4E4E5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23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9697746" y="7284704"/>
            <a:ext cx="6965001" cy="6965001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4E4E5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23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9962266" y="2241370"/>
            <a:ext cx="6497551" cy="6497551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33350" cap="sq">
              <a:solidFill>
                <a:srgbClr val="0E47A1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23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028700" y="1080430"/>
            <a:ext cx="928140" cy="928140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42875" cap="sq">
              <a:solidFill>
                <a:srgbClr val="FFC50F"/>
              </a:solidFill>
              <a:prstDash val="dash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23"/>
                </a:lnSpc>
              </a:pPr>
            </a:p>
          </p:txBody>
        </p:sp>
      </p:grpSp>
      <p:sp>
        <p:nvSpPr>
          <p:cNvPr name="AutoShape 16" id="16"/>
          <p:cNvSpPr/>
          <p:nvPr/>
        </p:nvSpPr>
        <p:spPr>
          <a:xfrm>
            <a:off x="1747290" y="8738922"/>
            <a:ext cx="7179417" cy="0"/>
          </a:xfrm>
          <a:prstGeom prst="line">
            <a:avLst/>
          </a:prstGeom>
          <a:ln cap="rnd" w="38100">
            <a:solidFill>
              <a:srgbClr val="0E47A1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7" id="17"/>
          <p:cNvGrpSpPr/>
          <p:nvPr/>
        </p:nvGrpSpPr>
        <p:grpSpPr>
          <a:xfrm rot="0">
            <a:off x="14804442" y="7284704"/>
            <a:ext cx="1419911" cy="1419911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C50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19"/>
                </a:lnSpc>
              </a:pPr>
              <a:r>
                <a:rPr lang="en-US" sz="2799">
                  <a:solidFill>
                    <a:srgbClr val="191919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09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0043788" y="2353687"/>
            <a:ext cx="6272918" cy="6272918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3"/>
              <a:stretch>
                <a:fillRect l="-25046" t="0" r="-25046" b="0"/>
              </a:stretch>
            </a:blip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028700" y="5712233"/>
            <a:ext cx="8615817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619140" y="6493823"/>
            <a:ext cx="8464254" cy="8464254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4E4E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23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997688" y="6493823"/>
            <a:ext cx="10290632" cy="1281112"/>
            <a:chOff x="0" y="0"/>
            <a:chExt cx="3264440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264440" cy="406400"/>
            </a:xfrm>
            <a:custGeom>
              <a:avLst/>
              <a:gdLst/>
              <a:ahLst/>
              <a:cxnLst/>
              <a:rect r="r" b="b" t="t" l="l"/>
              <a:pathLst>
                <a:path h="406400" w="3264440">
                  <a:moveTo>
                    <a:pt x="3061240" y="0"/>
                  </a:moveTo>
                  <a:cubicBezTo>
                    <a:pt x="3173465" y="0"/>
                    <a:pt x="3264440" y="90976"/>
                    <a:pt x="3264440" y="203200"/>
                  </a:cubicBezTo>
                  <a:cubicBezTo>
                    <a:pt x="3264440" y="315424"/>
                    <a:pt x="3173465" y="406400"/>
                    <a:pt x="306124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E47A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3264440" cy="434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23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5479941" y="5909770"/>
            <a:ext cx="2184286" cy="2184286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C50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23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600659" y="4366745"/>
            <a:ext cx="13084690" cy="1543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49"/>
              </a:lnSpc>
            </a:pPr>
            <a:r>
              <a:rPr lang="en-US" b="true" sz="12499">
                <a:solidFill>
                  <a:srgbClr val="0E47A1"/>
                </a:solidFill>
                <a:latin typeface="DM Sans Bold"/>
                <a:ea typeface="DM Sans Bold"/>
                <a:cs typeface="DM Sans Bold"/>
                <a:sym typeface="DM Sans Bold"/>
              </a:rPr>
              <a:t>TERIMA KASIH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-2288522" y="2751818"/>
            <a:ext cx="5094589" cy="5094589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4E4E5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23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5759124" y="2751818"/>
            <a:ext cx="816067" cy="816067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42875" cap="sq">
              <a:solidFill>
                <a:srgbClr val="E4E4E5"/>
              </a:solidFill>
              <a:prstDash val="dash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23"/>
                </a:lnSpc>
              </a:pPr>
            </a:p>
          </p:txBody>
        </p:sp>
      </p:grpSp>
      <p:sp>
        <p:nvSpPr>
          <p:cNvPr name="AutoShape 18" id="18"/>
          <p:cNvSpPr/>
          <p:nvPr/>
        </p:nvSpPr>
        <p:spPr>
          <a:xfrm>
            <a:off x="1028700" y="1544519"/>
            <a:ext cx="16230600" cy="0"/>
          </a:xfrm>
          <a:prstGeom prst="line">
            <a:avLst/>
          </a:prstGeom>
          <a:ln cap="rnd" w="38100">
            <a:solidFill>
              <a:srgbClr val="0E47A1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9" id="19"/>
          <p:cNvGrpSpPr/>
          <p:nvPr/>
        </p:nvGrpSpPr>
        <p:grpSpPr>
          <a:xfrm rot="0">
            <a:off x="1202345" y="2662963"/>
            <a:ext cx="1226551" cy="1226551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C50F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23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612829" y="8442233"/>
            <a:ext cx="816067" cy="816067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42875" cap="sq">
              <a:solidFill>
                <a:srgbClr val="E4E4E5"/>
              </a:solidFill>
              <a:prstDash val="dash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23"/>
                </a:lnSpc>
              </a:pPr>
            </a:p>
          </p:txBody>
        </p:sp>
      </p:grpSp>
      <p:sp>
        <p:nvSpPr>
          <p:cNvPr name="Freeform 25" id="25"/>
          <p:cNvSpPr/>
          <p:nvPr/>
        </p:nvSpPr>
        <p:spPr>
          <a:xfrm flipH="false" flipV="false" rot="0">
            <a:off x="1354939" y="555680"/>
            <a:ext cx="921362" cy="876590"/>
          </a:xfrm>
          <a:custGeom>
            <a:avLst/>
            <a:gdLst/>
            <a:ahLst/>
            <a:cxnLst/>
            <a:rect r="r" b="b" t="t" l="l"/>
            <a:pathLst>
              <a:path h="876590" w="921362">
                <a:moveTo>
                  <a:pt x="0" y="0"/>
                </a:moveTo>
                <a:lnTo>
                  <a:pt x="921362" y="0"/>
                </a:lnTo>
                <a:lnTo>
                  <a:pt x="921362" y="876589"/>
                </a:lnTo>
                <a:lnTo>
                  <a:pt x="0" y="8765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14152631" y="811530"/>
            <a:ext cx="3212986" cy="396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400" b="true">
                <a:solidFill>
                  <a:srgbClr val="19191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Nabillatun Nafista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2428895" y="776805"/>
            <a:ext cx="7009063" cy="396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400" b="true">
                <a:solidFill>
                  <a:srgbClr val="19191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Politeknik Elektronika Negeri Surabaya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4710350" y="6829579"/>
            <a:ext cx="8865308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b="true">
                <a:solidFill>
                  <a:srgbClr val="FFFFF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NABILLATUN NAFISTA (3124521027)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08752" y="4359659"/>
            <a:ext cx="12920391" cy="4898641"/>
            <a:chOff x="0" y="0"/>
            <a:chExt cx="3402901" cy="129017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402901" cy="1290177"/>
            </a:xfrm>
            <a:custGeom>
              <a:avLst/>
              <a:gdLst/>
              <a:ahLst/>
              <a:cxnLst/>
              <a:rect r="r" b="b" t="t" l="l"/>
              <a:pathLst>
                <a:path h="1290177" w="3402901">
                  <a:moveTo>
                    <a:pt x="59920" y="0"/>
                  </a:moveTo>
                  <a:lnTo>
                    <a:pt x="3342981" y="0"/>
                  </a:lnTo>
                  <a:cubicBezTo>
                    <a:pt x="3358873" y="0"/>
                    <a:pt x="3374114" y="6313"/>
                    <a:pt x="3385351" y="17550"/>
                  </a:cubicBezTo>
                  <a:cubicBezTo>
                    <a:pt x="3396588" y="28787"/>
                    <a:pt x="3402901" y="44028"/>
                    <a:pt x="3402901" y="59920"/>
                  </a:cubicBezTo>
                  <a:lnTo>
                    <a:pt x="3402901" y="1230257"/>
                  </a:lnTo>
                  <a:cubicBezTo>
                    <a:pt x="3402901" y="1246149"/>
                    <a:pt x="3396588" y="1261390"/>
                    <a:pt x="3385351" y="1272627"/>
                  </a:cubicBezTo>
                  <a:cubicBezTo>
                    <a:pt x="3374114" y="1283864"/>
                    <a:pt x="3358873" y="1290177"/>
                    <a:pt x="3342981" y="1290177"/>
                  </a:cubicBezTo>
                  <a:lnTo>
                    <a:pt x="59920" y="1290177"/>
                  </a:lnTo>
                  <a:cubicBezTo>
                    <a:pt x="44028" y="1290177"/>
                    <a:pt x="28787" y="1283864"/>
                    <a:pt x="17550" y="1272627"/>
                  </a:cubicBezTo>
                  <a:cubicBezTo>
                    <a:pt x="6313" y="1261390"/>
                    <a:pt x="0" y="1246149"/>
                    <a:pt x="0" y="1230257"/>
                  </a:cubicBezTo>
                  <a:lnTo>
                    <a:pt x="0" y="59920"/>
                  </a:lnTo>
                  <a:cubicBezTo>
                    <a:pt x="0" y="44028"/>
                    <a:pt x="6313" y="28787"/>
                    <a:pt x="17550" y="17550"/>
                  </a:cubicBezTo>
                  <a:cubicBezTo>
                    <a:pt x="28787" y="6313"/>
                    <a:pt x="44028" y="0"/>
                    <a:pt x="59920" y="0"/>
                  </a:cubicBezTo>
                  <a:close/>
                </a:path>
              </a:pathLst>
            </a:custGeom>
            <a:solidFill>
              <a:srgbClr val="E4E4E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3402901" cy="13378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509028" y="-1276775"/>
            <a:ext cx="4028288" cy="4028288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E47A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23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2208106" y="2407920"/>
            <a:ext cx="1198106" cy="1198106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42875" cap="sq">
              <a:solidFill>
                <a:srgbClr val="E4E4E5"/>
              </a:solidFill>
              <a:prstDash val="dash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23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1936387" y="3957726"/>
            <a:ext cx="5300574" cy="5300574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33350" cap="sq">
              <a:solidFill>
                <a:srgbClr val="0E47A1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23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2208106" y="4229445"/>
            <a:ext cx="4757137" cy="4757137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25046" t="0" r="-25046" b="0"/>
              </a:stretch>
            </a:blip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5509028" y="3649704"/>
            <a:ext cx="1419911" cy="1419911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C50F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19"/>
                </a:lnSpc>
              </a:pPr>
              <a:r>
                <a:rPr lang="en-US" sz="2799">
                  <a:solidFill>
                    <a:srgbClr val="191919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02</a:t>
              </a:r>
            </a:p>
          </p:txBody>
        </p:sp>
      </p:grpSp>
      <p:sp>
        <p:nvSpPr>
          <p:cNvPr name="AutoShape 19" id="19"/>
          <p:cNvSpPr/>
          <p:nvPr/>
        </p:nvSpPr>
        <p:spPr>
          <a:xfrm>
            <a:off x="7599443" y="3116305"/>
            <a:ext cx="2787617" cy="0"/>
          </a:xfrm>
          <a:prstGeom prst="line">
            <a:avLst/>
          </a:prstGeom>
          <a:ln cap="rnd" w="38100">
            <a:solidFill>
              <a:srgbClr val="0E47A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0" id="20"/>
          <p:cNvSpPr txBox="true"/>
          <p:nvPr/>
        </p:nvSpPr>
        <p:spPr>
          <a:xfrm rot="0">
            <a:off x="1867769" y="1333500"/>
            <a:ext cx="8519292" cy="1272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360"/>
              </a:lnSpc>
            </a:pPr>
            <a:r>
              <a:rPr lang="en-US" sz="10400" b="true">
                <a:solidFill>
                  <a:srgbClr val="0E47A1"/>
                </a:solidFill>
                <a:latin typeface="DM Sans Bold"/>
                <a:ea typeface="DM Sans Bold"/>
                <a:cs typeface="DM Sans Bold"/>
                <a:sym typeface="DM Sans Bold"/>
              </a:rPr>
              <a:t>Pendahuluan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92221" y="5076825"/>
            <a:ext cx="10472168" cy="3735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7011" indent="-393505" lvl="1">
              <a:lnSpc>
                <a:spcPts val="5103"/>
              </a:lnSpc>
              <a:buFont typeface="Arial"/>
              <a:buChar char="•"/>
            </a:pPr>
            <a:r>
              <a:rPr lang="en-US" sz="3645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rPr>
              <a:t>Intel adalah perusahaan teknologi global yang terkenal dengan prosesor komputer.</a:t>
            </a:r>
          </a:p>
          <a:p>
            <a:pPr algn="l" marL="787011" indent="-393505" lvl="1">
              <a:lnSpc>
                <a:spcPts val="5103"/>
              </a:lnSpc>
              <a:buFont typeface="Arial"/>
              <a:buChar char="•"/>
            </a:pPr>
            <a:r>
              <a:rPr lang="en-US" sz="3645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rPr>
              <a:t>Prosesor Intel digunakan dalam berbagai perangkat, dari laptop hingga server.</a:t>
            </a:r>
          </a:p>
          <a:p>
            <a:pPr algn="l">
              <a:lnSpc>
                <a:spcPts val="4123"/>
              </a:lnSpc>
            </a:pPr>
          </a:p>
        </p:txBody>
      </p:sp>
      <p:grpSp>
        <p:nvGrpSpPr>
          <p:cNvPr name="Group 22" id="22"/>
          <p:cNvGrpSpPr/>
          <p:nvPr/>
        </p:nvGrpSpPr>
        <p:grpSpPr>
          <a:xfrm rot="0">
            <a:off x="12360506" y="4381845"/>
            <a:ext cx="4757137" cy="4757137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25046" t="0" r="-25046" b="0"/>
              </a:stretch>
            </a:blipFill>
          </p:spPr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FFF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482186" y="1220222"/>
            <a:ext cx="13323628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6999" b="true">
                <a:solidFill>
                  <a:srgbClr val="0E47A1"/>
                </a:solidFill>
                <a:latin typeface="DM Sans Bold"/>
                <a:ea typeface="DM Sans Bold"/>
                <a:cs typeface="DM Sans Bold"/>
                <a:sym typeface="DM Sans Bold"/>
              </a:rPr>
              <a:t>Kategori Prosesor Core Ultra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3823438" y="2901883"/>
            <a:ext cx="10641124" cy="5851742"/>
            <a:chOff x="0" y="0"/>
            <a:chExt cx="14188165" cy="7802323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3926202"/>
              <a:ext cx="14188165" cy="1820248"/>
              <a:chOff x="0" y="0"/>
              <a:chExt cx="2565809" cy="329176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2565809" cy="329176"/>
              </a:xfrm>
              <a:custGeom>
                <a:avLst/>
                <a:gdLst/>
                <a:ahLst/>
                <a:cxnLst/>
                <a:rect r="r" b="b" t="t" l="l"/>
                <a:pathLst>
                  <a:path h="329176" w="2565809">
                    <a:moveTo>
                      <a:pt x="81743" y="0"/>
                    </a:moveTo>
                    <a:lnTo>
                      <a:pt x="2484066" y="0"/>
                    </a:lnTo>
                    <a:cubicBezTo>
                      <a:pt x="2505745" y="0"/>
                      <a:pt x="2526537" y="8612"/>
                      <a:pt x="2541867" y="23942"/>
                    </a:cubicBezTo>
                    <a:cubicBezTo>
                      <a:pt x="2557196" y="39272"/>
                      <a:pt x="2565809" y="60063"/>
                      <a:pt x="2565809" y="81743"/>
                    </a:cubicBezTo>
                    <a:lnTo>
                      <a:pt x="2565809" y="247434"/>
                    </a:lnTo>
                    <a:cubicBezTo>
                      <a:pt x="2565809" y="292579"/>
                      <a:pt x="2529211" y="329176"/>
                      <a:pt x="2484066" y="329176"/>
                    </a:cubicBezTo>
                    <a:lnTo>
                      <a:pt x="81743" y="329176"/>
                    </a:lnTo>
                    <a:cubicBezTo>
                      <a:pt x="36598" y="329176"/>
                      <a:pt x="0" y="292579"/>
                      <a:pt x="0" y="247434"/>
                    </a:cubicBezTo>
                    <a:lnTo>
                      <a:pt x="0" y="81743"/>
                    </a:lnTo>
                    <a:cubicBezTo>
                      <a:pt x="0" y="36598"/>
                      <a:pt x="36598" y="0"/>
                      <a:pt x="81743" y="0"/>
                    </a:cubicBezTo>
                    <a:close/>
                  </a:path>
                </a:pathLst>
              </a:custGeom>
              <a:solidFill>
                <a:srgbClr val="E4E4E5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47625"/>
                <a:ext cx="2565809" cy="376801"/>
              </a:xfrm>
              <a:prstGeom prst="rect">
                <a:avLst/>
              </a:prstGeom>
            </p:spPr>
            <p:txBody>
              <a:bodyPr anchor="ctr" rtlCol="false" tIns="49387" lIns="49387" bIns="49387" rIns="49387"/>
              <a:lstStyle/>
              <a:p>
                <a:pPr algn="ctr">
                  <a:lnSpc>
                    <a:spcPts val="3407"/>
                  </a:lnSpc>
                </a:pPr>
              </a:p>
            </p:txBody>
          </p:sp>
        </p:grpSp>
        <p:sp>
          <p:nvSpPr>
            <p:cNvPr name="TextBox 7" id="7"/>
            <p:cNvSpPr txBox="true"/>
            <p:nvPr/>
          </p:nvSpPr>
          <p:spPr>
            <a:xfrm rot="0">
              <a:off x="649919" y="4486661"/>
              <a:ext cx="12026894" cy="6421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4128"/>
                </a:lnSpc>
              </a:pPr>
              <a:r>
                <a:rPr lang="en-US" sz="2949">
                  <a:solidFill>
                    <a:srgbClr val="191919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Contoh model: Core Ultra 5, 7, dan 9</a:t>
              </a:r>
            </a:p>
          </p:txBody>
        </p:sp>
        <p:grpSp>
          <p:nvGrpSpPr>
            <p:cNvPr name="Group 8" id="8"/>
            <p:cNvGrpSpPr/>
            <p:nvPr/>
          </p:nvGrpSpPr>
          <p:grpSpPr>
            <a:xfrm rot="0">
              <a:off x="0" y="0"/>
              <a:ext cx="14188165" cy="3512230"/>
              <a:chOff x="0" y="0"/>
              <a:chExt cx="2342987" cy="579998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2342987" cy="579998"/>
              </a:xfrm>
              <a:custGeom>
                <a:avLst/>
                <a:gdLst/>
                <a:ahLst/>
                <a:cxnLst/>
                <a:rect r="r" b="b" t="t" l="l"/>
                <a:pathLst>
                  <a:path h="579998" w="2342987">
                    <a:moveTo>
                      <a:pt x="40871" y="0"/>
                    </a:moveTo>
                    <a:lnTo>
                      <a:pt x="2302115" y="0"/>
                    </a:lnTo>
                    <a:cubicBezTo>
                      <a:pt x="2312955" y="0"/>
                      <a:pt x="2323351" y="4306"/>
                      <a:pt x="2331016" y="11971"/>
                    </a:cubicBezTo>
                    <a:cubicBezTo>
                      <a:pt x="2338681" y="19636"/>
                      <a:pt x="2342987" y="30032"/>
                      <a:pt x="2342987" y="40871"/>
                    </a:cubicBezTo>
                    <a:lnTo>
                      <a:pt x="2342987" y="539127"/>
                    </a:lnTo>
                    <a:cubicBezTo>
                      <a:pt x="2342987" y="549966"/>
                      <a:pt x="2338681" y="560362"/>
                      <a:pt x="2331016" y="568027"/>
                    </a:cubicBezTo>
                    <a:cubicBezTo>
                      <a:pt x="2323351" y="575692"/>
                      <a:pt x="2312955" y="579998"/>
                      <a:pt x="2302115" y="579998"/>
                    </a:cubicBezTo>
                    <a:lnTo>
                      <a:pt x="40871" y="579998"/>
                    </a:lnTo>
                    <a:cubicBezTo>
                      <a:pt x="30032" y="579998"/>
                      <a:pt x="19636" y="575692"/>
                      <a:pt x="11971" y="568027"/>
                    </a:cubicBezTo>
                    <a:cubicBezTo>
                      <a:pt x="4306" y="560362"/>
                      <a:pt x="0" y="549966"/>
                      <a:pt x="0" y="539127"/>
                    </a:cubicBezTo>
                    <a:lnTo>
                      <a:pt x="0" y="40871"/>
                    </a:lnTo>
                    <a:cubicBezTo>
                      <a:pt x="0" y="30032"/>
                      <a:pt x="4306" y="19636"/>
                      <a:pt x="11971" y="11971"/>
                    </a:cubicBezTo>
                    <a:cubicBezTo>
                      <a:pt x="19636" y="4306"/>
                      <a:pt x="30032" y="0"/>
                      <a:pt x="40871" y="0"/>
                    </a:cubicBezTo>
                    <a:close/>
                  </a:path>
                </a:pathLst>
              </a:custGeom>
              <a:solidFill>
                <a:srgbClr val="E4E4E5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47625"/>
                <a:ext cx="2342987" cy="627623"/>
              </a:xfrm>
              <a:prstGeom prst="rect">
                <a:avLst/>
              </a:prstGeom>
            </p:spPr>
            <p:txBody>
              <a:bodyPr anchor="ctr" rtlCol="false" tIns="54084" lIns="54084" bIns="54084" rIns="54084"/>
              <a:lstStyle/>
              <a:p>
                <a:pPr algn="ctr">
                  <a:lnSpc>
                    <a:spcPts val="3407"/>
                  </a:lnSpc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463833" y="309219"/>
              <a:ext cx="13260499" cy="32030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4836"/>
                </a:lnSpc>
              </a:pPr>
              <a:r>
                <a:rPr lang="en-US" sz="3454">
                  <a:solidFill>
                    <a:srgbClr val="191919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Core Ultra terbagi menjadi:</a:t>
              </a:r>
            </a:p>
            <a:p>
              <a:pPr algn="just" marL="745801" indent="-372901" lvl="1">
                <a:lnSpc>
                  <a:spcPts val="4836"/>
                </a:lnSpc>
                <a:buFont typeface="Arial"/>
                <a:buChar char="•"/>
              </a:pPr>
              <a:r>
                <a:rPr lang="en-US" sz="3454">
                  <a:solidFill>
                    <a:srgbClr val="191919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Seri V: Fokus efisiensi &amp; baterai</a:t>
              </a:r>
            </a:p>
            <a:p>
              <a:pPr algn="just" marL="745801" indent="-372901" lvl="1">
                <a:lnSpc>
                  <a:spcPts val="4836"/>
                </a:lnSpc>
                <a:buFont typeface="Arial"/>
                <a:buChar char="•"/>
              </a:pPr>
              <a:r>
                <a:rPr lang="en-US" sz="3454">
                  <a:solidFill>
                    <a:srgbClr val="191919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Seri H: Fokus performa tinggi</a:t>
              </a:r>
            </a:p>
            <a:p>
              <a:pPr algn="just">
                <a:lnSpc>
                  <a:spcPts val="4836"/>
                </a:lnSpc>
              </a:pPr>
            </a:p>
          </p:txBody>
        </p:sp>
        <p:grpSp>
          <p:nvGrpSpPr>
            <p:cNvPr name="Group 12" id="12"/>
            <p:cNvGrpSpPr/>
            <p:nvPr/>
          </p:nvGrpSpPr>
          <p:grpSpPr>
            <a:xfrm rot="0">
              <a:off x="0" y="5982075"/>
              <a:ext cx="14188165" cy="1820248"/>
              <a:chOff x="0" y="0"/>
              <a:chExt cx="2565809" cy="329176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565809" cy="329176"/>
              </a:xfrm>
              <a:custGeom>
                <a:avLst/>
                <a:gdLst/>
                <a:ahLst/>
                <a:cxnLst/>
                <a:rect r="r" b="b" t="t" l="l"/>
                <a:pathLst>
                  <a:path h="329176" w="2565809">
                    <a:moveTo>
                      <a:pt x="81743" y="0"/>
                    </a:moveTo>
                    <a:lnTo>
                      <a:pt x="2484066" y="0"/>
                    </a:lnTo>
                    <a:cubicBezTo>
                      <a:pt x="2505745" y="0"/>
                      <a:pt x="2526537" y="8612"/>
                      <a:pt x="2541867" y="23942"/>
                    </a:cubicBezTo>
                    <a:cubicBezTo>
                      <a:pt x="2557196" y="39272"/>
                      <a:pt x="2565809" y="60063"/>
                      <a:pt x="2565809" y="81743"/>
                    </a:cubicBezTo>
                    <a:lnTo>
                      <a:pt x="2565809" y="247434"/>
                    </a:lnTo>
                    <a:cubicBezTo>
                      <a:pt x="2565809" y="292579"/>
                      <a:pt x="2529211" y="329176"/>
                      <a:pt x="2484066" y="329176"/>
                    </a:cubicBezTo>
                    <a:lnTo>
                      <a:pt x="81743" y="329176"/>
                    </a:lnTo>
                    <a:cubicBezTo>
                      <a:pt x="36598" y="329176"/>
                      <a:pt x="0" y="292579"/>
                      <a:pt x="0" y="247434"/>
                    </a:cubicBezTo>
                    <a:lnTo>
                      <a:pt x="0" y="81743"/>
                    </a:lnTo>
                    <a:cubicBezTo>
                      <a:pt x="0" y="36598"/>
                      <a:pt x="36598" y="0"/>
                      <a:pt x="81743" y="0"/>
                    </a:cubicBezTo>
                    <a:close/>
                  </a:path>
                </a:pathLst>
              </a:custGeom>
              <a:solidFill>
                <a:srgbClr val="E4E4E5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47625"/>
                <a:ext cx="2565809" cy="376801"/>
              </a:xfrm>
              <a:prstGeom prst="rect">
                <a:avLst/>
              </a:prstGeom>
            </p:spPr>
            <p:txBody>
              <a:bodyPr anchor="ctr" rtlCol="false" tIns="49387" lIns="49387" bIns="49387" rIns="49387"/>
              <a:lstStyle/>
              <a:p>
                <a:pPr algn="ctr">
                  <a:lnSpc>
                    <a:spcPts val="3407"/>
                  </a:lnSpc>
                </a:pPr>
              </a:p>
            </p:txBody>
          </p:sp>
        </p:grpSp>
        <p:sp>
          <p:nvSpPr>
            <p:cNvPr name="TextBox 15" id="15"/>
            <p:cNvSpPr txBox="true"/>
            <p:nvPr/>
          </p:nvSpPr>
          <p:spPr>
            <a:xfrm rot="0">
              <a:off x="825363" y="6200078"/>
              <a:ext cx="12537439" cy="13270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28"/>
                </a:lnSpc>
              </a:pPr>
              <a:r>
                <a:rPr lang="en-US" sz="2949">
                  <a:solidFill>
                    <a:srgbClr val="191919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Catatan: Core i Gen 14 masih ditemukan di beberapa laptop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7259300" y="2901883"/>
            <a:ext cx="3228405" cy="3228405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C50F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23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699516" y="3285933"/>
            <a:ext cx="658368" cy="658368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42875" cap="sq">
              <a:solidFill>
                <a:srgbClr val="E4E4E5"/>
              </a:solidFill>
              <a:prstDash val="dash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23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-1246020" y="8335517"/>
            <a:ext cx="3728207" cy="3728207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C50F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23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6842867" y="7502651"/>
            <a:ext cx="832867" cy="832867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42875" cap="sq">
              <a:solidFill>
                <a:srgbClr val="E4E4E5"/>
              </a:solidFill>
              <a:prstDash val="dash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23"/>
                </a:lnSpc>
              </a:pPr>
            </a:p>
          </p:txBody>
        </p:sp>
      </p:grpSp>
      <p:sp>
        <p:nvSpPr>
          <p:cNvPr name="AutoShape 28" id="28"/>
          <p:cNvSpPr/>
          <p:nvPr/>
        </p:nvSpPr>
        <p:spPr>
          <a:xfrm>
            <a:off x="1088378" y="1769815"/>
            <a:ext cx="1393809" cy="0"/>
          </a:xfrm>
          <a:prstGeom prst="line">
            <a:avLst/>
          </a:prstGeom>
          <a:ln cap="rnd" w="38100">
            <a:solidFill>
              <a:srgbClr val="0E47A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9" id="29"/>
          <p:cNvSpPr/>
          <p:nvPr/>
        </p:nvSpPr>
        <p:spPr>
          <a:xfrm>
            <a:off x="15865491" y="1788865"/>
            <a:ext cx="1393809" cy="0"/>
          </a:xfrm>
          <a:prstGeom prst="line">
            <a:avLst/>
          </a:prstGeom>
          <a:ln cap="rnd" w="38100">
            <a:solidFill>
              <a:srgbClr val="0E47A1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626576" y="1722866"/>
            <a:ext cx="7643487" cy="2152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00"/>
              </a:lnSpc>
            </a:pPr>
            <a:r>
              <a:rPr lang="en-US" sz="9000" b="true">
                <a:solidFill>
                  <a:srgbClr val="0E47A1"/>
                </a:solidFill>
                <a:latin typeface="DM Sans Bold"/>
                <a:ea typeface="DM Sans Bold"/>
                <a:cs typeface="DM Sans Bold"/>
                <a:sym typeface="DM Sans Bold"/>
              </a:rPr>
              <a:t>Fitur Umum Core Ultra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7319006" y="9258300"/>
            <a:ext cx="12201632" cy="3513181"/>
            <a:chOff x="0" y="0"/>
            <a:chExt cx="3213599" cy="92528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213599" cy="925282"/>
            </a:xfrm>
            <a:custGeom>
              <a:avLst/>
              <a:gdLst/>
              <a:ahLst/>
              <a:cxnLst/>
              <a:rect r="r" b="b" t="t" l="l"/>
              <a:pathLst>
                <a:path h="925282" w="3213599">
                  <a:moveTo>
                    <a:pt x="63450" y="0"/>
                  </a:moveTo>
                  <a:lnTo>
                    <a:pt x="3150149" y="0"/>
                  </a:lnTo>
                  <a:cubicBezTo>
                    <a:pt x="3185191" y="0"/>
                    <a:pt x="3213599" y="28407"/>
                    <a:pt x="3213599" y="63450"/>
                  </a:cubicBezTo>
                  <a:lnTo>
                    <a:pt x="3213599" y="861832"/>
                  </a:lnTo>
                  <a:cubicBezTo>
                    <a:pt x="3213599" y="878660"/>
                    <a:pt x="3206914" y="894799"/>
                    <a:pt x="3195015" y="906698"/>
                  </a:cubicBezTo>
                  <a:cubicBezTo>
                    <a:pt x="3183115" y="918598"/>
                    <a:pt x="3166977" y="925282"/>
                    <a:pt x="3150149" y="925282"/>
                  </a:cubicBezTo>
                  <a:lnTo>
                    <a:pt x="63450" y="925282"/>
                  </a:lnTo>
                  <a:cubicBezTo>
                    <a:pt x="46622" y="925282"/>
                    <a:pt x="30483" y="918598"/>
                    <a:pt x="18584" y="906698"/>
                  </a:cubicBezTo>
                  <a:cubicBezTo>
                    <a:pt x="6685" y="894799"/>
                    <a:pt x="0" y="878660"/>
                    <a:pt x="0" y="861832"/>
                  </a:cubicBezTo>
                  <a:lnTo>
                    <a:pt x="0" y="63450"/>
                  </a:lnTo>
                  <a:cubicBezTo>
                    <a:pt x="0" y="46622"/>
                    <a:pt x="6685" y="30483"/>
                    <a:pt x="18584" y="18584"/>
                  </a:cubicBezTo>
                  <a:cubicBezTo>
                    <a:pt x="30483" y="6685"/>
                    <a:pt x="46622" y="0"/>
                    <a:pt x="63450" y="0"/>
                  </a:cubicBezTo>
                  <a:close/>
                </a:path>
              </a:pathLst>
            </a:custGeom>
            <a:solidFill>
              <a:srgbClr val="0E47A1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3213599" cy="9729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4968633" y="-2572764"/>
            <a:ext cx="4581334" cy="4581334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4E4E5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23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-1709999" y="1054681"/>
            <a:ext cx="8203619" cy="8203619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33350" cap="sq">
              <a:solidFill>
                <a:srgbClr val="0E47A1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23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5270063" y="1080430"/>
            <a:ext cx="928140" cy="928140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42875" cap="sq">
              <a:solidFill>
                <a:srgbClr val="FFC50F"/>
              </a:solidFill>
              <a:prstDash val="dash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23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-1289464" y="1475216"/>
            <a:ext cx="7362549" cy="7362549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25046" t="0" r="-25046" b="0"/>
              </a:stretch>
            </a:blipFill>
          </p:spPr>
        </p:sp>
      </p:grpSp>
      <p:sp>
        <p:nvSpPr>
          <p:cNvPr name="AutoShape 17" id="17"/>
          <p:cNvSpPr/>
          <p:nvPr/>
        </p:nvSpPr>
        <p:spPr>
          <a:xfrm>
            <a:off x="13784163" y="3180145"/>
            <a:ext cx="3207522" cy="0"/>
          </a:xfrm>
          <a:prstGeom prst="line">
            <a:avLst/>
          </a:prstGeom>
          <a:ln cap="rnd" w="38100">
            <a:solidFill>
              <a:srgbClr val="0E47A1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8" id="18"/>
          <p:cNvGrpSpPr/>
          <p:nvPr/>
        </p:nvGrpSpPr>
        <p:grpSpPr>
          <a:xfrm rot="0">
            <a:off x="5073709" y="6870649"/>
            <a:ext cx="1419911" cy="1419911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C50F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19"/>
                </a:lnSpc>
              </a:pPr>
              <a:r>
                <a:rPr lang="en-US" sz="2799">
                  <a:solidFill>
                    <a:srgbClr val="191919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04</a:t>
              </a: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7626576" y="4109721"/>
            <a:ext cx="9365109" cy="4180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61" indent="-367031" lvl="1">
              <a:lnSpc>
                <a:spcPts val="4760"/>
              </a:lnSpc>
              <a:buFont typeface="Arial"/>
              <a:buChar char="•"/>
            </a:pPr>
            <a:r>
              <a:rPr lang="en-US" sz="34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rPr>
              <a:t>Fokus besar pada efisiensi daya</a:t>
            </a:r>
          </a:p>
          <a:p>
            <a:pPr algn="l" marL="734061" indent="-367031" lvl="1">
              <a:lnSpc>
                <a:spcPts val="4760"/>
              </a:lnSpc>
              <a:buFont typeface="Arial"/>
              <a:buChar char="•"/>
            </a:pPr>
            <a:r>
              <a:rPr lang="en-US" sz="34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rPr>
              <a:t>Neural Processing Unit (NPU): mendukung aplikasi berbasis AI</a:t>
            </a:r>
          </a:p>
          <a:p>
            <a:pPr algn="l" marL="734061" indent="-367031" lvl="1">
              <a:lnSpc>
                <a:spcPts val="4760"/>
              </a:lnSpc>
              <a:buFont typeface="Arial"/>
              <a:buChar char="•"/>
            </a:pPr>
            <a:r>
              <a:rPr lang="en-US" sz="34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rPr>
              <a:t>Hemat daya → masa pakai baterai lebih lama</a:t>
            </a:r>
          </a:p>
          <a:p>
            <a:pPr algn="l" marL="734061" indent="-367031" lvl="1">
              <a:lnSpc>
                <a:spcPts val="4760"/>
              </a:lnSpc>
              <a:buFont typeface="Arial"/>
              <a:buChar char="•"/>
            </a:pPr>
            <a:r>
              <a:rPr lang="en-US" sz="34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rPr>
              <a:t>Performa termal lebih baik</a:t>
            </a:r>
          </a:p>
          <a:p>
            <a:pPr algn="l">
              <a:lnSpc>
                <a:spcPts val="4760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08752" y="4359659"/>
            <a:ext cx="12920391" cy="4898641"/>
            <a:chOff x="0" y="0"/>
            <a:chExt cx="3402901" cy="129017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402901" cy="1290177"/>
            </a:xfrm>
            <a:custGeom>
              <a:avLst/>
              <a:gdLst/>
              <a:ahLst/>
              <a:cxnLst/>
              <a:rect r="r" b="b" t="t" l="l"/>
              <a:pathLst>
                <a:path h="1290177" w="3402901">
                  <a:moveTo>
                    <a:pt x="59920" y="0"/>
                  </a:moveTo>
                  <a:lnTo>
                    <a:pt x="3342981" y="0"/>
                  </a:lnTo>
                  <a:cubicBezTo>
                    <a:pt x="3358873" y="0"/>
                    <a:pt x="3374114" y="6313"/>
                    <a:pt x="3385351" y="17550"/>
                  </a:cubicBezTo>
                  <a:cubicBezTo>
                    <a:pt x="3396588" y="28787"/>
                    <a:pt x="3402901" y="44028"/>
                    <a:pt x="3402901" y="59920"/>
                  </a:cubicBezTo>
                  <a:lnTo>
                    <a:pt x="3402901" y="1230257"/>
                  </a:lnTo>
                  <a:cubicBezTo>
                    <a:pt x="3402901" y="1246149"/>
                    <a:pt x="3396588" y="1261390"/>
                    <a:pt x="3385351" y="1272627"/>
                  </a:cubicBezTo>
                  <a:cubicBezTo>
                    <a:pt x="3374114" y="1283864"/>
                    <a:pt x="3358873" y="1290177"/>
                    <a:pt x="3342981" y="1290177"/>
                  </a:cubicBezTo>
                  <a:lnTo>
                    <a:pt x="59920" y="1290177"/>
                  </a:lnTo>
                  <a:cubicBezTo>
                    <a:pt x="44028" y="1290177"/>
                    <a:pt x="28787" y="1283864"/>
                    <a:pt x="17550" y="1272627"/>
                  </a:cubicBezTo>
                  <a:cubicBezTo>
                    <a:pt x="6313" y="1261390"/>
                    <a:pt x="0" y="1246149"/>
                    <a:pt x="0" y="1230257"/>
                  </a:cubicBezTo>
                  <a:lnTo>
                    <a:pt x="0" y="59920"/>
                  </a:lnTo>
                  <a:cubicBezTo>
                    <a:pt x="0" y="44028"/>
                    <a:pt x="6313" y="28787"/>
                    <a:pt x="17550" y="17550"/>
                  </a:cubicBezTo>
                  <a:cubicBezTo>
                    <a:pt x="28787" y="6313"/>
                    <a:pt x="44028" y="0"/>
                    <a:pt x="59920" y="0"/>
                  </a:cubicBezTo>
                  <a:close/>
                </a:path>
              </a:pathLst>
            </a:custGeom>
            <a:solidFill>
              <a:srgbClr val="E4E4E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3402901" cy="13378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509028" y="-1276775"/>
            <a:ext cx="4028288" cy="4028288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E47A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23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936387" y="2751514"/>
            <a:ext cx="1198106" cy="1198106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42875" cap="sq">
              <a:solidFill>
                <a:srgbClr val="E4E4E5"/>
              </a:solidFill>
              <a:prstDash val="dash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23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1936387" y="3957726"/>
            <a:ext cx="5300574" cy="5300574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33350" cap="sq">
              <a:solidFill>
                <a:srgbClr val="0E47A1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23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2208106" y="4229445"/>
            <a:ext cx="4757137" cy="4757137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5509028" y="3649704"/>
            <a:ext cx="1419911" cy="1419911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C50F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19"/>
                </a:lnSpc>
              </a:pPr>
              <a:r>
                <a:rPr lang="en-US" sz="2799">
                  <a:solidFill>
                    <a:srgbClr val="191919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02</a:t>
              </a:r>
            </a:p>
          </p:txBody>
        </p:sp>
      </p:grpSp>
      <p:sp>
        <p:nvSpPr>
          <p:cNvPr name="AutoShape 19" id="19"/>
          <p:cNvSpPr/>
          <p:nvPr/>
        </p:nvSpPr>
        <p:spPr>
          <a:xfrm>
            <a:off x="7599443" y="3116305"/>
            <a:ext cx="2787617" cy="0"/>
          </a:xfrm>
          <a:prstGeom prst="line">
            <a:avLst/>
          </a:prstGeom>
          <a:ln cap="rnd" w="38100">
            <a:solidFill>
              <a:srgbClr val="0E47A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0" id="20"/>
          <p:cNvSpPr txBox="true"/>
          <p:nvPr/>
        </p:nvSpPr>
        <p:spPr>
          <a:xfrm rot="0">
            <a:off x="1028700" y="1550671"/>
            <a:ext cx="14351215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sz="6999" b="true">
                <a:solidFill>
                  <a:srgbClr val="0E47A1"/>
                </a:solidFill>
                <a:latin typeface="DM Sans Bold"/>
                <a:ea typeface="DM Sans Bold"/>
                <a:cs typeface="DM Sans Bold"/>
                <a:sym typeface="DM Sans Bold"/>
              </a:rPr>
              <a:t>Core Ultra 5 (Seri V - Lunar Lake)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442707" y="4812440"/>
            <a:ext cx="10472168" cy="48292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22242" indent="-361121" lvl="1">
              <a:lnSpc>
                <a:spcPts val="4683"/>
              </a:lnSpc>
              <a:buFont typeface="Arial"/>
              <a:buChar char="•"/>
            </a:pPr>
            <a:r>
              <a:rPr lang="en-US" sz="3345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rPr>
              <a:t>8 inti (4 kinerja + 4 efisiensi)</a:t>
            </a:r>
          </a:p>
          <a:p>
            <a:pPr algn="just" marL="722242" indent="-361121" lvl="1">
              <a:lnSpc>
                <a:spcPts val="4683"/>
              </a:lnSpc>
              <a:buFont typeface="Arial"/>
              <a:buChar char="•"/>
            </a:pPr>
            <a:r>
              <a:rPr lang="en-US" sz="3345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rPr>
              <a:t>GPU: Intel Arc Graphics</a:t>
            </a:r>
          </a:p>
          <a:p>
            <a:pPr algn="just" marL="722242" indent="-361121" lvl="1">
              <a:lnSpc>
                <a:spcPts val="4683"/>
              </a:lnSpc>
              <a:buFont typeface="Arial"/>
              <a:buChar char="•"/>
            </a:pPr>
            <a:r>
              <a:rPr lang="en-US" sz="3345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rPr>
              <a:t>Ideal untuk:</a:t>
            </a:r>
          </a:p>
          <a:p>
            <a:pPr algn="just" marL="722242" indent="-361121" lvl="1">
              <a:lnSpc>
                <a:spcPts val="4683"/>
              </a:lnSpc>
              <a:buFont typeface="Arial"/>
              <a:buChar char="•"/>
            </a:pPr>
            <a:r>
              <a:rPr lang="en-US" sz="3345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rPr>
              <a:t>B</a:t>
            </a:r>
            <a:r>
              <a:rPr lang="en-US" sz="3345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rPr>
              <a:t>rowsing, streaming 4K</a:t>
            </a:r>
          </a:p>
          <a:p>
            <a:pPr algn="just" marL="722242" indent="-361121" lvl="1">
              <a:lnSpc>
                <a:spcPts val="4683"/>
              </a:lnSpc>
              <a:buFont typeface="Arial"/>
              <a:buChar char="•"/>
            </a:pPr>
            <a:r>
              <a:rPr lang="en-US" sz="3345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rPr>
              <a:t>Pengeditan foto/video ringan</a:t>
            </a:r>
          </a:p>
          <a:p>
            <a:pPr algn="just" marL="722242" indent="-361121" lvl="1">
              <a:lnSpc>
                <a:spcPts val="4683"/>
              </a:lnSpc>
              <a:buFont typeface="Arial"/>
              <a:buChar char="•"/>
            </a:pPr>
            <a:r>
              <a:rPr lang="en-US" sz="3345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rPr>
              <a:t>Pemrograman dasar &amp; game kasual</a:t>
            </a:r>
          </a:p>
          <a:p>
            <a:pPr algn="just" marL="722242" indent="-361121" lvl="1">
              <a:lnSpc>
                <a:spcPts val="4683"/>
              </a:lnSpc>
              <a:buFont typeface="Arial"/>
              <a:buChar char="•"/>
            </a:pPr>
            <a:r>
              <a:rPr lang="en-US" sz="3345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rPr>
              <a:t>Baterai tahan &gt;15 jam</a:t>
            </a:r>
          </a:p>
          <a:p>
            <a:pPr algn="just">
              <a:lnSpc>
                <a:spcPts val="5803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08752" y="4359659"/>
            <a:ext cx="12920391" cy="4898641"/>
            <a:chOff x="0" y="0"/>
            <a:chExt cx="3402901" cy="129017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402901" cy="1290177"/>
            </a:xfrm>
            <a:custGeom>
              <a:avLst/>
              <a:gdLst/>
              <a:ahLst/>
              <a:cxnLst/>
              <a:rect r="r" b="b" t="t" l="l"/>
              <a:pathLst>
                <a:path h="1290177" w="3402901">
                  <a:moveTo>
                    <a:pt x="59920" y="0"/>
                  </a:moveTo>
                  <a:lnTo>
                    <a:pt x="3342981" y="0"/>
                  </a:lnTo>
                  <a:cubicBezTo>
                    <a:pt x="3358873" y="0"/>
                    <a:pt x="3374114" y="6313"/>
                    <a:pt x="3385351" y="17550"/>
                  </a:cubicBezTo>
                  <a:cubicBezTo>
                    <a:pt x="3396588" y="28787"/>
                    <a:pt x="3402901" y="44028"/>
                    <a:pt x="3402901" y="59920"/>
                  </a:cubicBezTo>
                  <a:lnTo>
                    <a:pt x="3402901" y="1230257"/>
                  </a:lnTo>
                  <a:cubicBezTo>
                    <a:pt x="3402901" y="1246149"/>
                    <a:pt x="3396588" y="1261390"/>
                    <a:pt x="3385351" y="1272627"/>
                  </a:cubicBezTo>
                  <a:cubicBezTo>
                    <a:pt x="3374114" y="1283864"/>
                    <a:pt x="3358873" y="1290177"/>
                    <a:pt x="3342981" y="1290177"/>
                  </a:cubicBezTo>
                  <a:lnTo>
                    <a:pt x="59920" y="1290177"/>
                  </a:lnTo>
                  <a:cubicBezTo>
                    <a:pt x="44028" y="1290177"/>
                    <a:pt x="28787" y="1283864"/>
                    <a:pt x="17550" y="1272627"/>
                  </a:cubicBezTo>
                  <a:cubicBezTo>
                    <a:pt x="6313" y="1261390"/>
                    <a:pt x="0" y="1246149"/>
                    <a:pt x="0" y="1230257"/>
                  </a:cubicBezTo>
                  <a:lnTo>
                    <a:pt x="0" y="59920"/>
                  </a:lnTo>
                  <a:cubicBezTo>
                    <a:pt x="0" y="44028"/>
                    <a:pt x="6313" y="28787"/>
                    <a:pt x="17550" y="17550"/>
                  </a:cubicBezTo>
                  <a:cubicBezTo>
                    <a:pt x="28787" y="6313"/>
                    <a:pt x="44028" y="0"/>
                    <a:pt x="59920" y="0"/>
                  </a:cubicBezTo>
                  <a:close/>
                </a:path>
              </a:pathLst>
            </a:custGeom>
            <a:solidFill>
              <a:srgbClr val="E4E4E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3402901" cy="13378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509028" y="-1276775"/>
            <a:ext cx="4028288" cy="4028288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E47A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23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936387" y="2751514"/>
            <a:ext cx="1198106" cy="1198106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42875" cap="sq">
              <a:solidFill>
                <a:srgbClr val="E4E4E5"/>
              </a:solidFill>
              <a:prstDash val="dash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23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1936387" y="3957726"/>
            <a:ext cx="5300574" cy="5300574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33350" cap="sq">
              <a:solidFill>
                <a:srgbClr val="0E47A1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23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2208106" y="4229445"/>
            <a:ext cx="4757137" cy="4757137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5509028" y="3649704"/>
            <a:ext cx="1419911" cy="1419911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C50F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19"/>
                </a:lnSpc>
              </a:pPr>
              <a:r>
                <a:rPr lang="en-US" sz="2799">
                  <a:solidFill>
                    <a:srgbClr val="191919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02</a:t>
              </a:r>
            </a:p>
          </p:txBody>
        </p:sp>
      </p:grpSp>
      <p:sp>
        <p:nvSpPr>
          <p:cNvPr name="AutoShape 19" id="19"/>
          <p:cNvSpPr/>
          <p:nvPr/>
        </p:nvSpPr>
        <p:spPr>
          <a:xfrm>
            <a:off x="7599443" y="3116305"/>
            <a:ext cx="2787617" cy="0"/>
          </a:xfrm>
          <a:prstGeom prst="line">
            <a:avLst/>
          </a:prstGeom>
          <a:ln cap="rnd" w="38100">
            <a:solidFill>
              <a:srgbClr val="0E47A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0" id="20"/>
          <p:cNvSpPr txBox="true"/>
          <p:nvPr/>
        </p:nvSpPr>
        <p:spPr>
          <a:xfrm rot="0">
            <a:off x="1028700" y="1588771"/>
            <a:ext cx="14351215" cy="10077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79"/>
              </a:lnSpc>
            </a:pPr>
            <a:r>
              <a:rPr lang="en-US" sz="8199" b="true">
                <a:solidFill>
                  <a:srgbClr val="0E47A1"/>
                </a:solidFill>
                <a:latin typeface="DM Sans Bold"/>
                <a:ea typeface="DM Sans Bold"/>
                <a:cs typeface="DM Sans Bold"/>
                <a:sym typeface="DM Sans Bold"/>
              </a:rPr>
              <a:t>Core Ultra 7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73424" y="4673875"/>
            <a:ext cx="10472168" cy="48292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22242" indent="-361121" lvl="1">
              <a:lnSpc>
                <a:spcPts val="4683"/>
              </a:lnSpc>
              <a:buFont typeface="Arial"/>
              <a:buChar char="•"/>
            </a:pPr>
            <a:r>
              <a:rPr lang="en-US" sz="3345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rPr>
              <a:t>Spesifikasi dasar sama dengan Ultra 5</a:t>
            </a:r>
          </a:p>
          <a:p>
            <a:pPr algn="just" marL="722242" indent="-361121" lvl="1">
              <a:lnSpc>
                <a:spcPts val="4683"/>
              </a:lnSpc>
              <a:buFont typeface="Arial"/>
              <a:buChar char="•"/>
            </a:pPr>
            <a:r>
              <a:rPr lang="en-US" sz="3345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rPr>
              <a:t>Perbedaan utama:</a:t>
            </a:r>
          </a:p>
          <a:p>
            <a:pPr algn="just" marL="1444484" indent="-481495" lvl="2">
              <a:lnSpc>
                <a:spcPts val="4683"/>
              </a:lnSpc>
              <a:buFont typeface="Arial"/>
              <a:buChar char="⚬"/>
            </a:pPr>
            <a:r>
              <a:rPr lang="en-US" sz="3345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rPr>
              <a:t>Kecepatan clock lebih tinggi</a:t>
            </a:r>
          </a:p>
          <a:p>
            <a:pPr algn="just" marL="1444484" indent="-481495" lvl="2">
              <a:lnSpc>
                <a:spcPts val="4683"/>
              </a:lnSpc>
              <a:buFont typeface="Arial"/>
              <a:buChar char="⚬"/>
            </a:pPr>
            <a:r>
              <a:rPr lang="en-US" sz="3345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rPr>
              <a:t>GPU lebih kuat (varian 140v)</a:t>
            </a:r>
          </a:p>
          <a:p>
            <a:pPr algn="just" marL="1444484" indent="-481495" lvl="2">
              <a:lnSpc>
                <a:spcPts val="4683"/>
              </a:lnSpc>
              <a:buFont typeface="Arial"/>
              <a:buChar char="⚬"/>
            </a:pPr>
            <a:r>
              <a:rPr lang="en-US" sz="3345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rPr>
              <a:t>Cache lebih besar</a:t>
            </a:r>
          </a:p>
          <a:p>
            <a:pPr algn="just" marL="722242" indent="-361121" lvl="1">
              <a:lnSpc>
                <a:spcPts val="4683"/>
              </a:lnSpc>
              <a:buFont typeface="Arial"/>
              <a:buChar char="•"/>
            </a:pPr>
            <a:r>
              <a:rPr lang="en-US" sz="3345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rPr>
              <a:t>Bi</a:t>
            </a:r>
            <a:r>
              <a:rPr lang="en-US" sz="3345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rPr>
              <a:t>sa tangani file foto/video lebih besar</a:t>
            </a:r>
          </a:p>
          <a:p>
            <a:pPr algn="just" marL="722242" indent="-361121" lvl="1">
              <a:lnSpc>
                <a:spcPts val="4683"/>
              </a:lnSpc>
              <a:buFont typeface="Arial"/>
              <a:buChar char="•"/>
            </a:pPr>
            <a:r>
              <a:rPr lang="en-US" sz="3345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rPr>
              <a:t>Kinerja grafis &amp; 3D lebih baik</a:t>
            </a:r>
          </a:p>
          <a:p>
            <a:pPr algn="just">
              <a:lnSpc>
                <a:spcPts val="5803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08752" y="4359659"/>
            <a:ext cx="12920391" cy="4898641"/>
            <a:chOff x="0" y="0"/>
            <a:chExt cx="3402901" cy="129017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402901" cy="1290177"/>
            </a:xfrm>
            <a:custGeom>
              <a:avLst/>
              <a:gdLst/>
              <a:ahLst/>
              <a:cxnLst/>
              <a:rect r="r" b="b" t="t" l="l"/>
              <a:pathLst>
                <a:path h="1290177" w="3402901">
                  <a:moveTo>
                    <a:pt x="59920" y="0"/>
                  </a:moveTo>
                  <a:lnTo>
                    <a:pt x="3342981" y="0"/>
                  </a:lnTo>
                  <a:cubicBezTo>
                    <a:pt x="3358873" y="0"/>
                    <a:pt x="3374114" y="6313"/>
                    <a:pt x="3385351" y="17550"/>
                  </a:cubicBezTo>
                  <a:cubicBezTo>
                    <a:pt x="3396588" y="28787"/>
                    <a:pt x="3402901" y="44028"/>
                    <a:pt x="3402901" y="59920"/>
                  </a:cubicBezTo>
                  <a:lnTo>
                    <a:pt x="3402901" y="1230257"/>
                  </a:lnTo>
                  <a:cubicBezTo>
                    <a:pt x="3402901" y="1246149"/>
                    <a:pt x="3396588" y="1261390"/>
                    <a:pt x="3385351" y="1272627"/>
                  </a:cubicBezTo>
                  <a:cubicBezTo>
                    <a:pt x="3374114" y="1283864"/>
                    <a:pt x="3358873" y="1290177"/>
                    <a:pt x="3342981" y="1290177"/>
                  </a:cubicBezTo>
                  <a:lnTo>
                    <a:pt x="59920" y="1290177"/>
                  </a:lnTo>
                  <a:cubicBezTo>
                    <a:pt x="44028" y="1290177"/>
                    <a:pt x="28787" y="1283864"/>
                    <a:pt x="17550" y="1272627"/>
                  </a:cubicBezTo>
                  <a:cubicBezTo>
                    <a:pt x="6313" y="1261390"/>
                    <a:pt x="0" y="1246149"/>
                    <a:pt x="0" y="1230257"/>
                  </a:cubicBezTo>
                  <a:lnTo>
                    <a:pt x="0" y="59920"/>
                  </a:lnTo>
                  <a:cubicBezTo>
                    <a:pt x="0" y="44028"/>
                    <a:pt x="6313" y="28787"/>
                    <a:pt x="17550" y="17550"/>
                  </a:cubicBezTo>
                  <a:cubicBezTo>
                    <a:pt x="28787" y="6313"/>
                    <a:pt x="44028" y="0"/>
                    <a:pt x="59920" y="0"/>
                  </a:cubicBezTo>
                  <a:close/>
                </a:path>
              </a:pathLst>
            </a:custGeom>
            <a:solidFill>
              <a:srgbClr val="E4E4E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3402901" cy="13378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509028" y="-1276775"/>
            <a:ext cx="4028288" cy="4028288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E47A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23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936387" y="2751514"/>
            <a:ext cx="1198106" cy="1198106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42875" cap="sq">
              <a:solidFill>
                <a:srgbClr val="E4E4E5"/>
              </a:solidFill>
              <a:prstDash val="dash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23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1936387" y="3957726"/>
            <a:ext cx="5300574" cy="5300574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33350" cap="sq">
              <a:solidFill>
                <a:srgbClr val="0E47A1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23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2208106" y="4229445"/>
            <a:ext cx="4757137" cy="4757137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4646" t="0" r="-14646" b="0"/>
              </a:stretch>
            </a:blip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5509028" y="3649704"/>
            <a:ext cx="1419911" cy="1419911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C50F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19"/>
                </a:lnSpc>
              </a:pPr>
              <a:r>
                <a:rPr lang="en-US" sz="2799">
                  <a:solidFill>
                    <a:srgbClr val="191919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02</a:t>
              </a:r>
            </a:p>
          </p:txBody>
        </p:sp>
      </p:grpSp>
      <p:sp>
        <p:nvSpPr>
          <p:cNvPr name="AutoShape 19" id="19"/>
          <p:cNvSpPr/>
          <p:nvPr/>
        </p:nvSpPr>
        <p:spPr>
          <a:xfrm>
            <a:off x="7599443" y="3116305"/>
            <a:ext cx="2787617" cy="0"/>
          </a:xfrm>
          <a:prstGeom prst="line">
            <a:avLst/>
          </a:prstGeom>
          <a:ln cap="rnd" w="38100">
            <a:solidFill>
              <a:srgbClr val="0E47A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0" id="20"/>
          <p:cNvSpPr txBox="true"/>
          <p:nvPr/>
        </p:nvSpPr>
        <p:spPr>
          <a:xfrm rot="0">
            <a:off x="1028700" y="1588771"/>
            <a:ext cx="14351215" cy="10077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79"/>
              </a:lnSpc>
            </a:pPr>
            <a:r>
              <a:rPr lang="en-US" sz="8199" b="true">
                <a:solidFill>
                  <a:srgbClr val="0E47A1"/>
                </a:solidFill>
                <a:latin typeface="DM Sans Bold"/>
                <a:ea typeface="DM Sans Bold"/>
                <a:cs typeface="DM Sans Bold"/>
                <a:sym typeface="DM Sans Bold"/>
              </a:rPr>
              <a:t>Core Ultra 9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73424" y="4673875"/>
            <a:ext cx="10472168" cy="42387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22242" indent="-361121" lvl="1">
              <a:lnSpc>
                <a:spcPts val="4683"/>
              </a:lnSpc>
              <a:buFont typeface="Arial"/>
              <a:buChar char="•"/>
            </a:pPr>
            <a:r>
              <a:rPr lang="en-US" sz="3345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rPr>
              <a:t>Tetap 8 inti, tapi daya dasar: 30W (vs 17W)</a:t>
            </a:r>
          </a:p>
          <a:p>
            <a:pPr algn="just" marL="722242" indent="-361121" lvl="1">
              <a:lnSpc>
                <a:spcPts val="4683"/>
              </a:lnSpc>
              <a:buFont typeface="Arial"/>
              <a:buChar char="•"/>
            </a:pPr>
            <a:r>
              <a:rPr lang="en-US" sz="3345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rPr>
              <a:t>Kecepatan &amp; jumlah tugas lebih tinggi</a:t>
            </a:r>
          </a:p>
          <a:p>
            <a:pPr algn="just" marL="722242" indent="-361121" lvl="1">
              <a:lnSpc>
                <a:spcPts val="4683"/>
              </a:lnSpc>
              <a:buFont typeface="Arial"/>
              <a:buChar char="•"/>
            </a:pPr>
            <a:r>
              <a:rPr lang="en-US" sz="3345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rPr>
              <a:t>Id</a:t>
            </a:r>
            <a:r>
              <a:rPr lang="en-US" sz="3345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rPr>
              <a:t>eal untuk:</a:t>
            </a:r>
          </a:p>
          <a:p>
            <a:pPr algn="just" marL="1444484" indent="-481495" lvl="2">
              <a:lnSpc>
                <a:spcPts val="4683"/>
              </a:lnSpc>
              <a:buFont typeface="Arial"/>
              <a:buChar char="⚬"/>
            </a:pPr>
            <a:r>
              <a:rPr lang="en-US" sz="3345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rPr>
              <a:t>M</a:t>
            </a:r>
            <a:r>
              <a:rPr lang="en-US" sz="3345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rPr>
              <a:t>achine learn</a:t>
            </a:r>
            <a:r>
              <a:rPr lang="en-US" sz="3345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lang="en-US" sz="3345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rPr>
              <a:t>ng, LLM</a:t>
            </a:r>
          </a:p>
          <a:p>
            <a:pPr algn="just" marL="1444484" indent="-481495" lvl="2">
              <a:lnSpc>
                <a:spcPts val="4683"/>
              </a:lnSpc>
              <a:buFont typeface="Arial"/>
              <a:buChar char="⚬"/>
            </a:pPr>
            <a:r>
              <a:rPr lang="en-US" sz="3345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rPr>
              <a:t>Rendering 4K, desain 3D berat</a:t>
            </a:r>
          </a:p>
          <a:p>
            <a:pPr algn="just" marL="722242" indent="-361121" lvl="1">
              <a:lnSpc>
                <a:spcPts val="4683"/>
              </a:lnSpc>
              <a:buFont typeface="Arial"/>
              <a:buChar char="•"/>
            </a:pPr>
            <a:r>
              <a:rPr lang="en-US" sz="3345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rPr>
              <a:t>Tidak cocok untuk pengguna umum</a:t>
            </a:r>
          </a:p>
          <a:p>
            <a:pPr algn="just">
              <a:lnSpc>
                <a:spcPts val="5803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59300" y="2901883"/>
            <a:ext cx="3228405" cy="3228405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C50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23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99516" y="3285933"/>
            <a:ext cx="658368" cy="658368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42875" cap="sq">
              <a:solidFill>
                <a:srgbClr val="E4E4E5"/>
              </a:solidFill>
              <a:prstDash val="dash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23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1246020" y="8335517"/>
            <a:ext cx="3728207" cy="3728207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C50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23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6842867" y="7502651"/>
            <a:ext cx="832867" cy="832867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42875" cap="sq">
              <a:solidFill>
                <a:srgbClr val="E4E4E5"/>
              </a:solidFill>
              <a:prstDash val="dash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23"/>
                </a:lnSpc>
              </a:pPr>
            </a:p>
          </p:txBody>
        </p:sp>
      </p:grpSp>
      <p:sp>
        <p:nvSpPr>
          <p:cNvPr name="AutoShape 14" id="14"/>
          <p:cNvSpPr/>
          <p:nvPr/>
        </p:nvSpPr>
        <p:spPr>
          <a:xfrm>
            <a:off x="1088378" y="1769815"/>
            <a:ext cx="1393809" cy="0"/>
          </a:xfrm>
          <a:prstGeom prst="line">
            <a:avLst/>
          </a:prstGeom>
          <a:ln cap="rnd" w="38100">
            <a:solidFill>
              <a:srgbClr val="0E47A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>
            <a:off x="15865491" y="1788865"/>
            <a:ext cx="1393809" cy="0"/>
          </a:xfrm>
          <a:prstGeom prst="line">
            <a:avLst/>
          </a:prstGeom>
          <a:ln cap="rnd" w="38100">
            <a:solidFill>
              <a:srgbClr val="0E47A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4123758" y="2278594"/>
            <a:ext cx="9953235" cy="6979706"/>
          </a:xfrm>
          <a:custGeom>
            <a:avLst/>
            <a:gdLst/>
            <a:ahLst/>
            <a:cxnLst/>
            <a:rect r="r" b="b" t="t" l="l"/>
            <a:pathLst>
              <a:path h="6979706" w="9953235">
                <a:moveTo>
                  <a:pt x="0" y="0"/>
                </a:moveTo>
                <a:lnTo>
                  <a:pt x="9953235" y="0"/>
                </a:lnTo>
                <a:lnTo>
                  <a:pt x="9953235" y="6979706"/>
                </a:lnTo>
                <a:lnTo>
                  <a:pt x="0" y="69797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2482186" y="1220222"/>
            <a:ext cx="13323628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6999" b="true">
                <a:solidFill>
                  <a:srgbClr val="0E47A1"/>
                </a:solidFill>
                <a:latin typeface="DM Sans Bold"/>
                <a:ea typeface="DM Sans Bold"/>
                <a:cs typeface="DM Sans Bold"/>
                <a:sym typeface="DM Sans Bold"/>
              </a:rPr>
              <a:t>Seri H vs Seri V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782954" y="2431338"/>
            <a:ext cx="2150651" cy="845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928"/>
              </a:lnSpc>
            </a:pPr>
            <a:r>
              <a:rPr lang="en-US" sz="4949" b="true">
                <a:solidFill>
                  <a:srgbClr val="19191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Fitur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8233266" y="2440092"/>
            <a:ext cx="2150651" cy="845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928"/>
              </a:lnSpc>
            </a:pPr>
            <a:r>
              <a:rPr lang="en-US" sz="4949" b="true">
                <a:solidFill>
                  <a:srgbClr val="19191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Seri V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1404091" y="2440092"/>
            <a:ext cx="2150651" cy="845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928"/>
              </a:lnSpc>
            </a:pPr>
            <a:r>
              <a:rPr lang="en-US" sz="4949" b="true">
                <a:solidFill>
                  <a:srgbClr val="19191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Seri H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4436009" y="3887415"/>
            <a:ext cx="2150651" cy="6286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248"/>
              </a:lnSpc>
            </a:pPr>
            <a:r>
              <a:rPr lang="en-US" sz="3749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rPr>
              <a:t>Fokus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706582" y="3852304"/>
            <a:ext cx="2677336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rPr>
              <a:t>Efisiensi &amp; baterai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4436009" y="5278086"/>
            <a:ext cx="2995763" cy="6286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248"/>
              </a:lnSpc>
            </a:pPr>
            <a:r>
              <a:rPr lang="en-US" sz="3749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rPr>
              <a:t>Kebutuhan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7969924" y="5211224"/>
            <a:ext cx="2150651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rPr>
              <a:t>Umum &amp; mobile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4436009" y="6873980"/>
            <a:ext cx="2150651" cy="6286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248"/>
              </a:lnSpc>
            </a:pPr>
            <a:r>
              <a:rPr lang="en-US" sz="3749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rPr>
              <a:t>Daya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8068674" y="6883505"/>
            <a:ext cx="2150651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rPr>
              <a:t>Rendah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4436009" y="8112251"/>
            <a:ext cx="2150651" cy="6286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248"/>
              </a:lnSpc>
            </a:pPr>
            <a:r>
              <a:rPr lang="en-US" sz="3749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rPr>
              <a:t>Panas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8025050" y="7959830"/>
            <a:ext cx="2150651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rPr>
              <a:t>Lebih dingin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0981183" y="3783961"/>
            <a:ext cx="2677336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rPr>
              <a:t>Performa tinggi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0981183" y="5231761"/>
            <a:ext cx="2677336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rPr>
              <a:t>Gaming, kreator, dev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0981183" y="6883505"/>
            <a:ext cx="2677336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rPr>
              <a:t>Lebih tinggi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1140749" y="8174173"/>
            <a:ext cx="2677336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rPr>
              <a:t>Lebih panas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47290" y="3071899"/>
            <a:ext cx="7643487" cy="786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6399" b="true">
                <a:solidFill>
                  <a:srgbClr val="0E47A1"/>
                </a:solidFill>
                <a:latin typeface="DM Sans Bold"/>
                <a:ea typeface="DM Sans Bold"/>
                <a:cs typeface="DM Sans Bold"/>
                <a:sym typeface="DM Sans Bold"/>
              </a:rPr>
              <a:t>Kesimpulan &amp; Tips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747290" y="4125880"/>
            <a:ext cx="7179417" cy="4567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6114" indent="-313057" lvl="1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rPr>
              <a:t>Core Ultra = penerus Core i</a:t>
            </a:r>
          </a:p>
          <a:p>
            <a:pPr algn="l" marL="626114" indent="-313057" lvl="1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rPr>
              <a:t>Bandingkan dalam seri yang sama (V vs V, H vs H)</a:t>
            </a:r>
          </a:p>
          <a:p>
            <a:pPr algn="l" marL="626114" indent="-313057" lvl="1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rPr>
              <a:t>Jangan bandingkan V dengan H secara langsung</a:t>
            </a:r>
          </a:p>
          <a:p>
            <a:pPr algn="l" marL="626114" indent="-313057" lvl="1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rPr>
              <a:t>Prosesor generasi baru bisa lebih efisien daripada generasi lama dengan model lebih tinggi</a:t>
            </a:r>
          </a:p>
          <a:p>
            <a:pPr algn="l">
              <a:lnSpc>
                <a:spcPts val="3780"/>
              </a:lnSpc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7100111" y="-2572764"/>
            <a:ext cx="4581334" cy="4581334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4E4E5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23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9697746" y="7284704"/>
            <a:ext cx="6965001" cy="6965001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4E4E5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23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9962266" y="2241370"/>
            <a:ext cx="6497551" cy="6497551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33350" cap="sq">
              <a:solidFill>
                <a:srgbClr val="0E47A1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23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028700" y="1080430"/>
            <a:ext cx="928140" cy="928140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42875" cap="sq">
              <a:solidFill>
                <a:srgbClr val="FFC50F"/>
              </a:solidFill>
              <a:prstDash val="dash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23"/>
                </a:lnSpc>
              </a:pPr>
            </a:p>
          </p:txBody>
        </p:sp>
      </p:grpSp>
      <p:sp>
        <p:nvSpPr>
          <p:cNvPr name="AutoShape 16" id="16"/>
          <p:cNvSpPr/>
          <p:nvPr/>
        </p:nvSpPr>
        <p:spPr>
          <a:xfrm>
            <a:off x="1747290" y="8738922"/>
            <a:ext cx="7179417" cy="0"/>
          </a:xfrm>
          <a:prstGeom prst="line">
            <a:avLst/>
          </a:prstGeom>
          <a:ln cap="rnd" w="38100">
            <a:solidFill>
              <a:srgbClr val="0E47A1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7" id="17"/>
          <p:cNvGrpSpPr/>
          <p:nvPr/>
        </p:nvGrpSpPr>
        <p:grpSpPr>
          <a:xfrm rot="0">
            <a:off x="14804442" y="7284704"/>
            <a:ext cx="1419911" cy="1419911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C50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19"/>
                </a:lnSpc>
              </a:pPr>
              <a:r>
                <a:rPr lang="en-US" sz="2799">
                  <a:solidFill>
                    <a:srgbClr val="191919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09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0043788" y="2353687"/>
            <a:ext cx="6272918" cy="6272918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25046" t="0" r="-25046" b="0"/>
              </a:stretch>
            </a:blip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DAGlLh2lTVI</dc:identifier>
  <dcterms:modified xsi:type="dcterms:W3CDTF">2011-08-01T06:04:30Z</dcterms:modified>
  <cp:revision>1</cp:revision>
  <dc:title>White and Blue Professional Business Proposal Presentation</dc:title>
</cp:coreProperties>
</file>