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handoutMasterIdLst>
    <p:handoutMasterId r:id="rId32"/>
  </p:handoutMasterIdLst>
  <p:sldIdLst>
    <p:sldId id="256" r:id="rId2"/>
    <p:sldId id="297" r:id="rId3"/>
    <p:sldId id="303" r:id="rId4"/>
    <p:sldId id="304" r:id="rId5"/>
    <p:sldId id="305" r:id="rId6"/>
    <p:sldId id="301" r:id="rId7"/>
    <p:sldId id="306" r:id="rId8"/>
    <p:sldId id="279" r:id="rId9"/>
    <p:sldId id="258" r:id="rId10"/>
    <p:sldId id="296" r:id="rId11"/>
    <p:sldId id="299" r:id="rId12"/>
    <p:sldId id="272" r:id="rId13"/>
    <p:sldId id="273" r:id="rId14"/>
    <p:sldId id="275" r:id="rId15"/>
    <p:sldId id="266" r:id="rId16"/>
    <p:sldId id="308" r:id="rId17"/>
    <p:sldId id="260" r:id="rId18"/>
    <p:sldId id="265" r:id="rId19"/>
    <p:sldId id="270" r:id="rId20"/>
    <p:sldId id="302" r:id="rId21"/>
    <p:sldId id="307" r:id="rId22"/>
    <p:sldId id="287" r:id="rId23"/>
    <p:sldId id="267" r:id="rId24"/>
    <p:sldId id="309" r:id="rId25"/>
    <p:sldId id="310" r:id="rId26"/>
    <p:sldId id="311" r:id="rId27"/>
    <p:sldId id="312" r:id="rId28"/>
    <p:sldId id="313" r:id="rId29"/>
    <p:sldId id="31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868" autoAdjust="0"/>
    <p:restoredTop sz="94500" autoAdjust="0"/>
  </p:normalViewPr>
  <p:slideViewPr>
    <p:cSldViewPr>
      <p:cViewPr>
        <p:scale>
          <a:sx n="60" d="100"/>
          <a:sy n="60" d="100"/>
        </p:scale>
        <p:origin x="-87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E0AC4B-E0BA-4316-A435-80D86E2DDD1E}" type="datetimeFigureOut">
              <a:rPr lang="en-US" smtClean="0"/>
              <a:pPr/>
              <a:t>5/12/2014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E8E3B1-B5D6-42AD-9766-AB1F2F3A6074}"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7A7F4-9EC5-4E73-9A56-50FE95AE8FD8}" type="datetimeFigureOut">
              <a:rPr lang="en-US" smtClean="0"/>
              <a:pPr/>
              <a:t>5/12/2014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C9F08-2030-4677-9AA5-EFCBAC1F166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083F6-BD03-4438-9F61-676290AB4235}" type="datetime1">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A0CB4-D226-4F4F-A4A3-05E54F371ED4}" type="datetime1">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192D2-0F03-4B7D-AD7B-08F831000092}" type="datetime1">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E5756-3033-4543-8A11-4A4ECB0B4718}" type="datetime1">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0BB832-04F3-4624-9CCC-5F7A2CB4823F}" type="datetime1">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11850B-8FBA-46A5-8565-5289F7D524D5}" type="datetime1">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99830D-EBEB-402A-9440-09F9903B5C7F}" type="datetime1">
              <a:rPr lang="en-US" smtClean="0"/>
              <a:pPr/>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6E1C5-262B-4A05-B698-C5FA5854D9C3}" type="datetime1">
              <a:rPr lang="en-US" smtClean="0"/>
              <a:pPr/>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34636-6722-4E22-BB50-20223F78BB62}" type="datetime1">
              <a:rPr lang="en-US" smtClean="0"/>
              <a:pPr/>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7A619-C0E9-483C-856F-93F51C1F0DA7}" type="datetime1">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AD807E-A6EE-4943-8EE3-704166B22502}" type="datetime1">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2A514-7500-4D2B-A6F8-1F21B98B3B1E}" type="datetime1">
              <a:rPr lang="en-US" smtClean="0"/>
              <a:pPr/>
              <a:t>5/12/2014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828799"/>
          </a:xfrm>
          <a:solidFill>
            <a:schemeClr val="accent1">
              <a:lumMod val="20000"/>
              <a:lumOff val="8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2800" b="1" dirty="0" smtClean="0"/>
              <a:t>Embedded System for Control and Data Acquisition of </a:t>
            </a:r>
            <a:br>
              <a:rPr lang="en-US" sz="2800" b="1" dirty="0" smtClean="0"/>
            </a:br>
            <a:r>
              <a:rPr lang="en-US" sz="2800" b="1" dirty="0" smtClean="0"/>
              <a:t>NLO Experiments</a:t>
            </a:r>
            <a:endParaRPr lang="en-US" sz="2800" dirty="0"/>
          </a:p>
        </p:txBody>
      </p:sp>
      <p:sp>
        <p:nvSpPr>
          <p:cNvPr id="4" name="Title 1"/>
          <p:cNvSpPr txBox="1">
            <a:spLocks/>
          </p:cNvSpPr>
          <p:nvPr/>
        </p:nvSpPr>
        <p:spPr>
          <a:xfrm>
            <a:off x="2514600" y="2133600"/>
            <a:ext cx="3810000" cy="1752600"/>
          </a:xfrm>
          <a:prstGeom prst="rect">
            <a:avLst/>
          </a:prstGeom>
        </p:spPr>
        <p:txBody>
          <a:bodyPr vert="horz" lIns="91440" tIns="45720" rIns="91440" bIns="45720" rtlCol="0" anchor="ctr">
            <a:normAutofit/>
          </a:bodyPr>
          <a:lstStyle/>
          <a:p>
            <a:pPr algn="ctr"/>
            <a:r>
              <a:rPr lang="en-US" sz="2200" dirty="0" smtClean="0">
                <a:latin typeface="Times New Roman" pitchFamily="18" charset="0"/>
                <a:cs typeface="Times New Roman" pitchFamily="18" charset="0"/>
              </a:rPr>
              <a:t>Presented by</a:t>
            </a:r>
          </a:p>
          <a:p>
            <a:pPr algn="ctr"/>
            <a:r>
              <a:rPr lang="en-US" sz="2200" dirty="0" err="1" smtClean="0">
                <a:latin typeface="Times New Roman" pitchFamily="18" charset="0"/>
                <a:cs typeface="Times New Roman" pitchFamily="18" charset="0"/>
              </a:rPr>
              <a:t>Syed</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Razwanul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Haque</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Nabil</a:t>
            </a:r>
            <a:r>
              <a:rPr lang="en-US" sz="2200" dirty="0" smtClean="0">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Reg. no: 2011122011</a:t>
            </a:r>
          </a:p>
          <a:p>
            <a:pPr algn="ctr"/>
            <a:r>
              <a:rPr lang="en-US" sz="2200" dirty="0" smtClean="0">
                <a:latin typeface="Times New Roman" pitchFamily="18" charset="0"/>
                <a:cs typeface="Times New Roman" pitchFamily="18" charset="0"/>
              </a:rPr>
              <a:t>Session: 2011-12</a:t>
            </a:r>
          </a:p>
        </p:txBody>
      </p:sp>
      <p:sp>
        <p:nvSpPr>
          <p:cNvPr id="6" name="Title 1"/>
          <p:cNvSpPr txBox="1">
            <a:spLocks/>
          </p:cNvSpPr>
          <p:nvPr/>
        </p:nvSpPr>
        <p:spPr>
          <a:xfrm>
            <a:off x="914400" y="3733800"/>
            <a:ext cx="9144000" cy="4190999"/>
          </a:xfrm>
          <a:prstGeom prst="rect">
            <a:avLst/>
          </a:prstGeom>
        </p:spPr>
        <p:txBody>
          <a:bodyPr vert="horz" lIns="91440" tIns="45720" rIns="91440" bIns="45720" rtlCol="0" anchor="ctr">
            <a:normAutofit/>
          </a:bodyPr>
          <a:lstStyle/>
          <a:p>
            <a:endParaRPr lang="en-US" sz="4000" dirty="0" smtClean="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2057400" y="3962400"/>
            <a:ext cx="4724400" cy="1524000"/>
          </a:xfrm>
          <a:prstGeom prst="rect">
            <a:avLst/>
          </a:prstGeom>
        </p:spPr>
        <p:txBody>
          <a:bodyPr vert="horz" lIns="91440" tIns="45720" rIns="91440" bIns="45720" rtlCol="0" anchor="ctr">
            <a:normAutofit/>
          </a:bodyPr>
          <a:lstStyle/>
          <a:p>
            <a:pPr algn="ctr"/>
            <a:r>
              <a:rPr lang="en-US" sz="2400" dirty="0" smtClean="0">
                <a:latin typeface="Times New Roman" pitchFamily="18" charset="0"/>
                <a:cs typeface="Times New Roman" pitchFamily="18" charset="0"/>
              </a:rPr>
              <a:t>Supervised by</a:t>
            </a:r>
          </a:p>
          <a:p>
            <a:pPr algn="ctr"/>
            <a:r>
              <a:rPr lang="en-US" sz="2400" dirty="0" smtClean="0">
                <a:latin typeface="Times New Roman" pitchFamily="18" charset="0"/>
                <a:cs typeface="Times New Roman" pitchFamily="18" charset="0"/>
              </a:rPr>
              <a:t>Prof. Yasmeen Haque</a:t>
            </a:r>
          </a:p>
          <a:p>
            <a:pPr algn="ctr"/>
            <a:r>
              <a:rPr lang="en-US" sz="2400" dirty="0" smtClean="0">
                <a:latin typeface="Times New Roman" pitchFamily="18" charset="0"/>
                <a:cs typeface="Times New Roman" pitchFamily="18" charset="0"/>
              </a:rPr>
              <a:t>Department of Physics, SUST</a:t>
            </a:r>
            <a:endParaRPr lang="en-US" sz="2400" dirty="0" smtClean="0"/>
          </a:p>
        </p:txBody>
      </p:sp>
      <p:sp>
        <p:nvSpPr>
          <p:cNvPr id="9" name="TextBox 8"/>
          <p:cNvSpPr txBox="1"/>
          <p:nvPr/>
        </p:nvSpPr>
        <p:spPr>
          <a:xfrm>
            <a:off x="0" y="5963960"/>
            <a:ext cx="9144000" cy="1046440"/>
          </a:xfrm>
          <a:prstGeom prst="rect">
            <a:avLst/>
          </a:prstGeom>
          <a:noFill/>
        </p:spPr>
        <p:txBody>
          <a:bodyPr wrap="square" rtlCol="0">
            <a:spAutoFit/>
          </a:bodyPr>
          <a:lstStyle/>
          <a:p>
            <a:pPr algn="ctr"/>
            <a:r>
              <a:rPr lang="en-US" sz="2200" dirty="0" smtClean="0">
                <a:latin typeface="Times New Roman" pitchFamily="18" charset="0"/>
                <a:cs typeface="Times New Roman" pitchFamily="18" charset="0"/>
              </a:rPr>
              <a:t>Department of Physics, Shahjalal University of Science and Technology</a:t>
            </a:r>
          </a:p>
          <a:p>
            <a:pPr algn="ctr"/>
            <a:r>
              <a:rPr lang="en-US" sz="2200" dirty="0" smtClean="0">
                <a:latin typeface="Times New Roman" pitchFamily="18" charset="0"/>
                <a:cs typeface="Times New Roman" pitchFamily="18" charset="0"/>
              </a:rPr>
              <a:t>Sylhet-3114, Bangladesh</a:t>
            </a:r>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400" y="304800"/>
            <a:ext cx="8229600" cy="11430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Developed Laser Controller</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9" name="Straight Connector 8"/>
          <p:cNvCxnSpPr/>
          <p:nvPr/>
        </p:nvCxnSpPr>
        <p:spPr>
          <a:xfrm>
            <a:off x="289560" y="914400"/>
            <a:ext cx="5044440" cy="2738"/>
          </a:xfrm>
          <a:prstGeom prst="line">
            <a:avLst/>
          </a:prstGeom>
          <a:ln/>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652276" y="6248400"/>
            <a:ext cx="3157724"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Photograph of Laser Remote Unit</a:t>
            </a:r>
            <a:endParaRPr lang="en-US" sz="1600" b="1" dirty="0"/>
          </a:p>
        </p:txBody>
      </p:sp>
      <p:sp>
        <p:nvSpPr>
          <p:cNvPr id="10" name="Oval 9"/>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7</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12" name="Picture 11" descr="SAM_0320"/>
          <p:cNvPicPr/>
          <p:nvPr/>
        </p:nvPicPr>
        <p:blipFill>
          <a:blip r:embed="rId2" cstate="print"/>
          <a:srcRect l="18666" t="21167" r="22000" b="15666"/>
          <a:stretch>
            <a:fillRect/>
          </a:stretch>
        </p:blipFill>
        <p:spPr bwMode="auto">
          <a:xfrm>
            <a:off x="228600" y="1143000"/>
            <a:ext cx="3810000" cy="4953000"/>
          </a:xfrm>
          <a:prstGeom prst="rect">
            <a:avLst/>
          </a:prstGeom>
          <a:noFill/>
          <a:ln w="9525">
            <a:noFill/>
            <a:miter lim="800000"/>
            <a:headEnd/>
            <a:tailEnd/>
          </a:ln>
        </p:spPr>
      </p:pic>
      <p:pic>
        <p:nvPicPr>
          <p:cNvPr id="15" name="Picture 14" descr="Laser Control Unit"/>
          <p:cNvPicPr/>
          <p:nvPr/>
        </p:nvPicPr>
        <p:blipFill>
          <a:blip r:embed="rId3" cstate="print"/>
          <a:srcRect l="9766" t="18452" r="7776" b="2849"/>
          <a:stretch>
            <a:fillRect/>
          </a:stretch>
        </p:blipFill>
        <p:spPr bwMode="auto">
          <a:xfrm>
            <a:off x="4572000" y="1143000"/>
            <a:ext cx="3810000" cy="4953000"/>
          </a:xfrm>
          <a:prstGeom prst="rect">
            <a:avLst/>
          </a:prstGeom>
          <a:noFill/>
          <a:ln w="9525">
            <a:noFill/>
            <a:miter lim="800000"/>
            <a:headEnd/>
            <a:tailEnd/>
          </a:ln>
        </p:spPr>
      </p:pic>
      <p:sp>
        <p:nvSpPr>
          <p:cNvPr id="16" name="TextBox 15"/>
          <p:cNvSpPr txBox="1"/>
          <p:nvPr/>
        </p:nvSpPr>
        <p:spPr>
          <a:xfrm>
            <a:off x="4800600" y="6248400"/>
            <a:ext cx="3165225"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Photograph of Laser Control Unit</a:t>
            </a:r>
            <a:endParaRPr lang="en-US" sz="1600" b="1"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28600"/>
            <a:ext cx="7924800" cy="838200"/>
          </a:xfrm>
        </p:spPr>
        <p:txBody>
          <a:bodyPr anchor="t">
            <a:normAutofit/>
          </a:bodyPr>
          <a:lstStyle/>
          <a:p>
            <a:pPr algn="l"/>
            <a:r>
              <a:rPr lang="en-GB" sz="3600" dirty="0" smtClean="0">
                <a:latin typeface="Times New Roman" pitchFamily="18" charset="0"/>
                <a:cs typeface="Times New Roman" pitchFamily="18" charset="0"/>
              </a:rPr>
              <a:t>System Architecture of Laser Controller</a:t>
            </a:r>
            <a:endParaRPr lang="en-US" sz="3600" dirty="0">
              <a:latin typeface="Times New Roman" pitchFamily="18" charset="0"/>
              <a:cs typeface="Times New Roman" pitchFamily="18" charset="0"/>
            </a:endParaRPr>
          </a:p>
        </p:txBody>
      </p:sp>
      <p:cxnSp>
        <p:nvCxnSpPr>
          <p:cNvPr id="5" name="Straight Connector 4"/>
          <p:cNvCxnSpPr/>
          <p:nvPr/>
        </p:nvCxnSpPr>
        <p:spPr>
          <a:xfrm>
            <a:off x="213360" y="838200"/>
            <a:ext cx="740664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20" name="Title 1"/>
          <p:cNvSpPr txBox="1">
            <a:spLocks/>
          </p:cNvSpPr>
          <p:nvPr/>
        </p:nvSpPr>
        <p:spPr>
          <a:xfrm>
            <a:off x="2819400" y="5867400"/>
            <a:ext cx="4114800" cy="533400"/>
          </a:xfrm>
          <a:prstGeom prst="rect">
            <a:avLst/>
          </a:prstGeom>
        </p:spPr>
        <p:txBody>
          <a:bodyPr vert="horz" lIns="91440" tIns="45720" rIns="91440" bIns="45720" rtlCol="0" anchor="t">
            <a:noAutofit/>
          </a:bodyPr>
          <a:lstStyle/>
          <a:p>
            <a:pPr lvl="0">
              <a:spcBef>
                <a:spcPct val="0"/>
              </a:spcBef>
              <a:defRPr/>
            </a:pPr>
            <a:r>
              <a:rPr lang="en-US" sz="2300" dirty="0" smtClean="0">
                <a:latin typeface="Times New Roman" pitchFamily="18" charset="0"/>
                <a:ea typeface="+mj-ea"/>
                <a:cs typeface="Times New Roman" pitchFamily="18" charset="0"/>
              </a:rPr>
              <a:t>Fig: Laser Control Unit</a:t>
            </a:r>
            <a:endParaRPr kumimoji="0" lang="en-US" sz="2300" b="0"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5" name="Rectangle 34"/>
          <p:cNvSpPr/>
          <p:nvPr/>
        </p:nvSpPr>
        <p:spPr>
          <a:xfrm>
            <a:off x="2819400" y="3124200"/>
            <a:ext cx="3657600" cy="461665"/>
          </a:xfrm>
          <a:prstGeom prst="rect">
            <a:avLst/>
          </a:prstGeom>
        </p:spPr>
        <p:txBody>
          <a:bodyPr wrap="square">
            <a:spAutoFit/>
          </a:bodyPr>
          <a:lstStyle/>
          <a:p>
            <a:pPr lvl="0">
              <a:spcBef>
                <a:spcPct val="0"/>
              </a:spcBef>
              <a:defRPr/>
            </a:pPr>
            <a:r>
              <a:rPr lang="en-US" sz="2400" dirty="0" smtClean="0">
                <a:latin typeface="Times New Roman" pitchFamily="18" charset="0"/>
                <a:cs typeface="Times New Roman" pitchFamily="18" charset="0"/>
              </a:rPr>
              <a:t>Fig: Remote Control Unit</a:t>
            </a:r>
            <a:endParaRPr lang="en-US" sz="2300" dirty="0">
              <a:latin typeface="Times New Roman" pitchFamily="18" charset="0"/>
              <a:cs typeface="Times New Roman" pitchFamily="18" charset="0"/>
            </a:endParaRPr>
          </a:p>
        </p:txBody>
      </p:sp>
      <p:sp>
        <p:nvSpPr>
          <p:cNvPr id="24" name="Oval 23"/>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8</a:t>
            </a:r>
          </a:p>
        </p:txBody>
      </p:sp>
      <p:grpSp>
        <p:nvGrpSpPr>
          <p:cNvPr id="2049" name="Group 1"/>
          <p:cNvGrpSpPr>
            <a:grpSpLocks/>
          </p:cNvGrpSpPr>
          <p:nvPr/>
        </p:nvGrpSpPr>
        <p:grpSpPr bwMode="auto">
          <a:xfrm>
            <a:off x="685800" y="990600"/>
            <a:ext cx="7924800" cy="2051050"/>
            <a:chOff x="1485" y="3993"/>
            <a:chExt cx="7950" cy="1485"/>
          </a:xfrm>
        </p:grpSpPr>
        <p:sp>
          <p:nvSpPr>
            <p:cNvPr id="2050" name="Rectangle 2"/>
            <p:cNvSpPr>
              <a:spLocks noChangeArrowheads="1"/>
            </p:cNvSpPr>
            <p:nvPr/>
          </p:nvSpPr>
          <p:spPr bwMode="auto">
            <a:xfrm>
              <a:off x="1485" y="4353"/>
              <a:ext cx="1905" cy="1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User Input</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&amp;</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Display</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7050" y="4353"/>
              <a:ext cx="1905" cy="1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Wireless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Transceiver</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4275" y="4353"/>
              <a:ext cx="1905" cy="1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Command</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Processing</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2053" name="Group 5"/>
            <p:cNvGrpSpPr>
              <a:grpSpLocks/>
            </p:cNvGrpSpPr>
            <p:nvPr/>
          </p:nvGrpSpPr>
          <p:grpSpPr bwMode="auto">
            <a:xfrm>
              <a:off x="8940" y="3993"/>
              <a:ext cx="495" cy="585"/>
              <a:chOff x="9150" y="9870"/>
              <a:chExt cx="495" cy="585"/>
            </a:xfrm>
          </p:grpSpPr>
          <p:cxnSp>
            <p:nvCxnSpPr>
              <p:cNvPr id="2054" name="AutoShape 6"/>
              <p:cNvCxnSpPr>
                <a:cxnSpLocks noChangeShapeType="1"/>
              </p:cNvCxnSpPr>
              <p:nvPr/>
            </p:nvCxnSpPr>
            <p:spPr bwMode="auto">
              <a:xfrm>
                <a:off x="9150" y="10440"/>
                <a:ext cx="300" cy="15"/>
              </a:xfrm>
              <a:prstGeom prst="straightConnector1">
                <a:avLst/>
              </a:prstGeom>
              <a:noFill/>
              <a:ln w="9525">
                <a:solidFill>
                  <a:srgbClr val="000000"/>
                </a:solidFill>
                <a:round/>
                <a:headEnd/>
                <a:tailEnd/>
              </a:ln>
            </p:spPr>
          </p:cxnSp>
          <p:cxnSp>
            <p:nvCxnSpPr>
              <p:cNvPr id="2055" name="AutoShape 7"/>
              <p:cNvCxnSpPr>
                <a:cxnSpLocks noChangeShapeType="1"/>
              </p:cNvCxnSpPr>
              <p:nvPr/>
            </p:nvCxnSpPr>
            <p:spPr bwMode="auto">
              <a:xfrm>
                <a:off x="9450" y="9870"/>
                <a:ext cx="0" cy="570"/>
              </a:xfrm>
              <a:prstGeom prst="straightConnector1">
                <a:avLst/>
              </a:prstGeom>
              <a:noFill/>
              <a:ln w="9525">
                <a:solidFill>
                  <a:srgbClr val="000000"/>
                </a:solidFill>
                <a:round/>
                <a:headEnd/>
                <a:tailEnd/>
              </a:ln>
            </p:spPr>
          </p:cxnSp>
          <p:cxnSp>
            <p:nvCxnSpPr>
              <p:cNvPr id="2056" name="AutoShape 8"/>
              <p:cNvCxnSpPr>
                <a:cxnSpLocks noChangeShapeType="1"/>
              </p:cNvCxnSpPr>
              <p:nvPr/>
            </p:nvCxnSpPr>
            <p:spPr bwMode="auto">
              <a:xfrm>
                <a:off x="9285" y="9870"/>
                <a:ext cx="165" cy="225"/>
              </a:xfrm>
              <a:prstGeom prst="straightConnector1">
                <a:avLst/>
              </a:prstGeom>
              <a:noFill/>
              <a:ln w="9525">
                <a:solidFill>
                  <a:srgbClr val="000000"/>
                </a:solidFill>
                <a:round/>
                <a:headEnd/>
                <a:tailEnd/>
              </a:ln>
            </p:spPr>
          </p:cxnSp>
          <p:cxnSp>
            <p:nvCxnSpPr>
              <p:cNvPr id="2057" name="AutoShape 9"/>
              <p:cNvCxnSpPr>
                <a:cxnSpLocks noChangeShapeType="1"/>
              </p:cNvCxnSpPr>
              <p:nvPr/>
            </p:nvCxnSpPr>
            <p:spPr bwMode="auto">
              <a:xfrm flipH="1">
                <a:off x="9450" y="9885"/>
                <a:ext cx="195" cy="210"/>
              </a:xfrm>
              <a:prstGeom prst="straightConnector1">
                <a:avLst/>
              </a:prstGeom>
              <a:noFill/>
              <a:ln w="9525">
                <a:solidFill>
                  <a:srgbClr val="000000"/>
                </a:solidFill>
                <a:round/>
                <a:headEnd/>
                <a:tailEnd/>
              </a:ln>
            </p:spPr>
          </p:cxnSp>
        </p:grpSp>
        <p:cxnSp>
          <p:nvCxnSpPr>
            <p:cNvPr id="2058" name="AutoShape 10"/>
            <p:cNvCxnSpPr>
              <a:cxnSpLocks noChangeShapeType="1"/>
            </p:cNvCxnSpPr>
            <p:nvPr/>
          </p:nvCxnSpPr>
          <p:spPr bwMode="auto">
            <a:xfrm>
              <a:off x="3390" y="4863"/>
              <a:ext cx="885" cy="0"/>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a:off x="6180" y="4863"/>
              <a:ext cx="885" cy="0"/>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flipH="1">
              <a:off x="6180" y="5104"/>
              <a:ext cx="885" cy="1"/>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flipH="1">
              <a:off x="3390" y="5103"/>
              <a:ext cx="885" cy="1"/>
            </a:xfrm>
            <a:prstGeom prst="straightConnector1">
              <a:avLst/>
            </a:prstGeom>
            <a:noFill/>
            <a:ln w="9525">
              <a:solidFill>
                <a:srgbClr val="000000"/>
              </a:solidFill>
              <a:round/>
              <a:headEnd/>
              <a:tailEnd type="triangle" w="med" len="med"/>
            </a:ln>
          </p:spPr>
        </p:cxnSp>
      </p:grpSp>
      <p:grpSp>
        <p:nvGrpSpPr>
          <p:cNvPr id="2062" name="Group 14"/>
          <p:cNvGrpSpPr>
            <a:grpSpLocks/>
          </p:cNvGrpSpPr>
          <p:nvPr/>
        </p:nvGrpSpPr>
        <p:grpSpPr bwMode="auto">
          <a:xfrm>
            <a:off x="685800" y="3810000"/>
            <a:ext cx="7924800" cy="1752600"/>
            <a:chOff x="1485" y="6423"/>
            <a:chExt cx="7950" cy="1095"/>
          </a:xfrm>
        </p:grpSpPr>
        <p:sp>
          <p:nvSpPr>
            <p:cNvPr id="2063" name="Rectangle 15"/>
            <p:cNvSpPr>
              <a:spLocks noChangeArrowheads="1"/>
            </p:cNvSpPr>
            <p:nvPr/>
          </p:nvSpPr>
          <p:spPr bwMode="auto">
            <a:xfrm>
              <a:off x="1485" y="6558"/>
              <a:ext cx="1485"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Laser</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Laser</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3495" y="6558"/>
              <a:ext cx="1485"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Control</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Circuit</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grpSp>
          <p:nvGrpSpPr>
            <p:cNvPr id="2065" name="Group 17"/>
            <p:cNvGrpSpPr>
              <a:grpSpLocks/>
            </p:cNvGrpSpPr>
            <p:nvPr/>
          </p:nvGrpSpPr>
          <p:grpSpPr bwMode="auto">
            <a:xfrm>
              <a:off x="5460" y="6423"/>
              <a:ext cx="3975" cy="1095"/>
              <a:chOff x="5460" y="14404"/>
              <a:chExt cx="3975" cy="1095"/>
            </a:xfrm>
          </p:grpSpPr>
          <p:sp>
            <p:nvSpPr>
              <p:cNvPr id="2066" name="Rectangle 18"/>
              <p:cNvSpPr>
                <a:spLocks noChangeArrowheads="1"/>
              </p:cNvSpPr>
              <p:nvPr/>
            </p:nvSpPr>
            <p:spPr bwMode="auto">
              <a:xfrm>
                <a:off x="5460" y="14539"/>
                <a:ext cx="1485"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Command</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Processing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067" name="Group 19"/>
              <p:cNvGrpSpPr>
                <a:grpSpLocks/>
              </p:cNvGrpSpPr>
              <p:nvPr/>
            </p:nvGrpSpPr>
            <p:grpSpPr bwMode="auto">
              <a:xfrm>
                <a:off x="7455" y="14404"/>
                <a:ext cx="1980" cy="1095"/>
                <a:chOff x="7815" y="2212"/>
                <a:chExt cx="1980" cy="1095"/>
              </a:xfrm>
            </p:grpSpPr>
            <p:grpSp>
              <p:nvGrpSpPr>
                <p:cNvPr id="2068" name="Group 20"/>
                <p:cNvGrpSpPr>
                  <a:grpSpLocks/>
                </p:cNvGrpSpPr>
                <p:nvPr/>
              </p:nvGrpSpPr>
              <p:grpSpPr bwMode="auto">
                <a:xfrm>
                  <a:off x="9300" y="2212"/>
                  <a:ext cx="495" cy="585"/>
                  <a:chOff x="9150" y="9870"/>
                  <a:chExt cx="495" cy="585"/>
                </a:xfrm>
              </p:grpSpPr>
              <p:cxnSp>
                <p:nvCxnSpPr>
                  <p:cNvPr id="2069" name="AutoShape 21"/>
                  <p:cNvCxnSpPr>
                    <a:cxnSpLocks noChangeShapeType="1"/>
                  </p:cNvCxnSpPr>
                  <p:nvPr/>
                </p:nvCxnSpPr>
                <p:spPr bwMode="auto">
                  <a:xfrm>
                    <a:off x="9150" y="10440"/>
                    <a:ext cx="300" cy="15"/>
                  </a:xfrm>
                  <a:prstGeom prst="straightConnector1">
                    <a:avLst/>
                  </a:prstGeom>
                  <a:noFill/>
                  <a:ln w="9525">
                    <a:solidFill>
                      <a:srgbClr val="000000"/>
                    </a:solidFill>
                    <a:round/>
                    <a:headEnd/>
                    <a:tailEnd/>
                  </a:ln>
                </p:spPr>
              </p:cxnSp>
              <p:cxnSp>
                <p:nvCxnSpPr>
                  <p:cNvPr id="2070" name="AutoShape 22"/>
                  <p:cNvCxnSpPr>
                    <a:cxnSpLocks noChangeShapeType="1"/>
                  </p:cNvCxnSpPr>
                  <p:nvPr/>
                </p:nvCxnSpPr>
                <p:spPr bwMode="auto">
                  <a:xfrm>
                    <a:off x="9450" y="9870"/>
                    <a:ext cx="0" cy="570"/>
                  </a:xfrm>
                  <a:prstGeom prst="straightConnector1">
                    <a:avLst/>
                  </a:prstGeom>
                  <a:noFill/>
                  <a:ln w="9525">
                    <a:solidFill>
                      <a:srgbClr val="000000"/>
                    </a:solidFill>
                    <a:round/>
                    <a:headEnd/>
                    <a:tailEnd/>
                  </a:ln>
                </p:spPr>
              </p:cxnSp>
              <p:cxnSp>
                <p:nvCxnSpPr>
                  <p:cNvPr id="2071" name="AutoShape 23"/>
                  <p:cNvCxnSpPr>
                    <a:cxnSpLocks noChangeShapeType="1"/>
                  </p:cNvCxnSpPr>
                  <p:nvPr/>
                </p:nvCxnSpPr>
                <p:spPr bwMode="auto">
                  <a:xfrm>
                    <a:off x="9285" y="9870"/>
                    <a:ext cx="165" cy="225"/>
                  </a:xfrm>
                  <a:prstGeom prst="straightConnector1">
                    <a:avLst/>
                  </a:prstGeom>
                  <a:noFill/>
                  <a:ln w="9525">
                    <a:solidFill>
                      <a:srgbClr val="000000"/>
                    </a:solidFill>
                    <a:round/>
                    <a:headEnd/>
                    <a:tailEnd/>
                  </a:ln>
                </p:spPr>
              </p:cxnSp>
              <p:cxnSp>
                <p:nvCxnSpPr>
                  <p:cNvPr id="2072" name="AutoShape 24"/>
                  <p:cNvCxnSpPr>
                    <a:cxnSpLocks noChangeShapeType="1"/>
                  </p:cNvCxnSpPr>
                  <p:nvPr/>
                </p:nvCxnSpPr>
                <p:spPr bwMode="auto">
                  <a:xfrm flipH="1">
                    <a:off x="9450" y="9885"/>
                    <a:ext cx="195" cy="210"/>
                  </a:xfrm>
                  <a:prstGeom prst="straightConnector1">
                    <a:avLst/>
                  </a:prstGeom>
                  <a:noFill/>
                  <a:ln w="9525">
                    <a:solidFill>
                      <a:srgbClr val="000000"/>
                    </a:solidFill>
                    <a:round/>
                    <a:headEnd/>
                    <a:tailEnd/>
                  </a:ln>
                </p:spPr>
              </p:cxnSp>
            </p:grpSp>
            <p:sp>
              <p:nvSpPr>
                <p:cNvPr id="2073" name="Rectangle 25"/>
                <p:cNvSpPr>
                  <a:spLocks noChangeArrowheads="1"/>
                </p:cNvSpPr>
                <p:nvPr/>
              </p:nvSpPr>
              <p:spPr bwMode="auto">
                <a:xfrm>
                  <a:off x="7815" y="2347"/>
                  <a:ext cx="1485" cy="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Wireless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Arial" pitchFamily="34" charset="0"/>
                      <a:cs typeface="Arial" pitchFamily="34" charset="0"/>
                    </a:rPr>
                    <a:t>Transceiver</a:t>
                  </a:r>
                  <a:endParaRPr kumimoji="0" lang="en-US" sz="2000" b="1" i="0" u="none" strike="noStrike" cap="none" normalizeH="0" baseline="0" dirty="0" smtClean="0">
                    <a:ln>
                      <a:noFill/>
                    </a:ln>
                    <a:solidFill>
                      <a:schemeClr val="tx1"/>
                    </a:solidFill>
                    <a:effectLst/>
                    <a:latin typeface="Vrinda"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2074" name="AutoShape 26"/>
              <p:cNvCxnSpPr>
                <a:cxnSpLocks noChangeShapeType="1"/>
              </p:cNvCxnSpPr>
              <p:nvPr/>
            </p:nvCxnSpPr>
            <p:spPr bwMode="auto">
              <a:xfrm flipH="1">
                <a:off x="6945" y="14989"/>
                <a:ext cx="510" cy="0"/>
              </a:xfrm>
              <a:prstGeom prst="straightConnector1">
                <a:avLst/>
              </a:prstGeom>
              <a:noFill/>
              <a:ln w="9525">
                <a:solidFill>
                  <a:srgbClr val="000000"/>
                </a:solidFill>
                <a:round/>
                <a:headEnd/>
                <a:tailEnd type="triangle" w="med" len="med"/>
              </a:ln>
            </p:spPr>
          </p:cxnSp>
        </p:grpSp>
        <p:cxnSp>
          <p:nvCxnSpPr>
            <p:cNvPr id="2075" name="AutoShape 27"/>
            <p:cNvCxnSpPr>
              <a:cxnSpLocks noChangeShapeType="1"/>
            </p:cNvCxnSpPr>
            <p:nvPr/>
          </p:nvCxnSpPr>
          <p:spPr bwMode="auto">
            <a:xfrm flipH="1">
              <a:off x="4950" y="7007"/>
              <a:ext cx="510" cy="1"/>
            </a:xfrm>
            <a:prstGeom prst="straightConnector1">
              <a:avLst/>
            </a:prstGeom>
            <a:noFill/>
            <a:ln w="9525">
              <a:solidFill>
                <a:srgbClr val="000000"/>
              </a:solidFill>
              <a:round/>
              <a:headEnd/>
              <a:tailEnd type="triangle" w="med" len="med"/>
            </a:ln>
          </p:spPr>
        </p:cxnSp>
        <p:cxnSp>
          <p:nvCxnSpPr>
            <p:cNvPr id="2076" name="AutoShape 28"/>
            <p:cNvCxnSpPr>
              <a:cxnSpLocks noChangeShapeType="1"/>
            </p:cNvCxnSpPr>
            <p:nvPr/>
          </p:nvCxnSpPr>
          <p:spPr bwMode="auto">
            <a:xfrm flipH="1">
              <a:off x="2940" y="7008"/>
              <a:ext cx="555" cy="0"/>
            </a:xfrm>
            <a:prstGeom prst="straightConnector1">
              <a:avLst/>
            </a:prstGeom>
            <a:noFill/>
            <a:ln w="9525">
              <a:solidFill>
                <a:srgbClr val="000000"/>
              </a:solidFill>
              <a:round/>
              <a:headEnd/>
              <a:tailEnd type="triangle" w="med" len="med"/>
            </a:ln>
          </p:spPr>
        </p:cxnSp>
      </p:gr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28600" y="0"/>
            <a:ext cx="5334000" cy="7620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Menu System</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2" name="Straight Connector 11"/>
          <p:cNvCxnSpPr/>
          <p:nvPr/>
        </p:nvCxnSpPr>
        <p:spPr>
          <a:xfrm>
            <a:off x="304800" y="609600"/>
            <a:ext cx="260604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Oval 12"/>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9</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grpSp>
        <p:nvGrpSpPr>
          <p:cNvPr id="1075" name="Group 51"/>
          <p:cNvGrpSpPr>
            <a:grpSpLocks/>
          </p:cNvGrpSpPr>
          <p:nvPr/>
        </p:nvGrpSpPr>
        <p:grpSpPr bwMode="auto">
          <a:xfrm>
            <a:off x="228600" y="762000"/>
            <a:ext cx="7750175" cy="5867539"/>
            <a:chOff x="1459" y="3858"/>
            <a:chExt cx="9686" cy="12221"/>
          </a:xfrm>
        </p:grpSpPr>
        <p:sp>
          <p:nvSpPr>
            <p:cNvPr id="1076" name="Text Box 52"/>
            <p:cNvSpPr txBox="1">
              <a:spLocks noChangeArrowheads="1"/>
            </p:cNvSpPr>
            <p:nvPr/>
          </p:nvSpPr>
          <p:spPr bwMode="auto">
            <a:xfrm>
              <a:off x="6328" y="14573"/>
              <a:ext cx="2088" cy="103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Power Must</a:t>
              </a:r>
              <a:b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b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Be Zero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77" name="Group 53"/>
            <p:cNvGrpSpPr>
              <a:grpSpLocks/>
            </p:cNvGrpSpPr>
            <p:nvPr/>
          </p:nvGrpSpPr>
          <p:grpSpPr bwMode="auto">
            <a:xfrm>
              <a:off x="1459" y="3858"/>
              <a:ext cx="9686" cy="12221"/>
              <a:chOff x="1459" y="3358"/>
              <a:chExt cx="9686" cy="12221"/>
            </a:xfrm>
          </p:grpSpPr>
          <p:sp>
            <p:nvSpPr>
              <p:cNvPr id="1078" name="Text Box 54"/>
              <p:cNvSpPr txBox="1">
                <a:spLocks noChangeArrowheads="1"/>
              </p:cNvSpPr>
              <p:nvPr/>
            </p:nvSpPr>
            <p:spPr bwMode="auto">
              <a:xfrm>
                <a:off x="3684" y="3358"/>
                <a:ext cx="2994" cy="772"/>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Remote Unit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Text Box 55"/>
              <p:cNvSpPr txBox="1">
                <a:spLocks noChangeArrowheads="1"/>
              </p:cNvSpPr>
              <p:nvPr/>
            </p:nvSpPr>
            <p:spPr bwMode="auto">
              <a:xfrm>
                <a:off x="3684" y="4624"/>
                <a:ext cx="2994" cy="772"/>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Remote 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Text Box 56"/>
              <p:cNvSpPr txBox="1">
                <a:spLocks noChangeArrowheads="1"/>
              </p:cNvSpPr>
              <p:nvPr/>
            </p:nvSpPr>
            <p:spPr bwMode="auto">
              <a:xfrm>
                <a:off x="7191" y="3454"/>
                <a:ext cx="2993" cy="44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(When ON/OFF switch pressed)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1" name="Text Box 57"/>
              <p:cNvSpPr txBox="1">
                <a:spLocks noChangeArrowheads="1"/>
              </p:cNvSpPr>
              <p:nvPr/>
            </p:nvSpPr>
            <p:spPr bwMode="auto">
              <a:xfrm>
                <a:off x="7191" y="4743"/>
                <a:ext cx="1982" cy="37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(Initial Screen)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2" name="Text Box 58"/>
              <p:cNvSpPr txBox="1">
                <a:spLocks noChangeArrowheads="1"/>
              </p:cNvSpPr>
              <p:nvPr/>
            </p:nvSpPr>
            <p:spPr bwMode="auto">
              <a:xfrm>
                <a:off x="3684" y="5937"/>
                <a:ext cx="2994" cy="85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Enter Password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Vrinda" pitchFamily="34"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Text Box 59"/>
              <p:cNvSpPr txBox="1">
                <a:spLocks noChangeArrowheads="1"/>
              </p:cNvSpPr>
              <p:nvPr/>
            </p:nvSpPr>
            <p:spPr bwMode="auto">
              <a:xfrm>
                <a:off x="7581" y="6063"/>
                <a:ext cx="2350" cy="43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    (4 digit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Text Box 60"/>
              <p:cNvSpPr txBox="1">
                <a:spLocks noChangeArrowheads="1"/>
              </p:cNvSpPr>
              <p:nvPr/>
            </p:nvSpPr>
            <p:spPr bwMode="auto">
              <a:xfrm>
                <a:off x="2070" y="7266"/>
                <a:ext cx="2981" cy="85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Wrong Password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Text Box 61"/>
              <p:cNvSpPr txBox="1">
                <a:spLocks noChangeArrowheads="1"/>
              </p:cNvSpPr>
              <p:nvPr/>
            </p:nvSpPr>
            <p:spPr bwMode="auto">
              <a:xfrm>
                <a:off x="5886" y="7266"/>
                <a:ext cx="2969" cy="85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Unlocked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6" name="Text Box 62"/>
              <p:cNvSpPr txBox="1">
                <a:spLocks noChangeArrowheads="1"/>
              </p:cNvSpPr>
              <p:nvPr/>
            </p:nvSpPr>
            <p:spPr bwMode="auto">
              <a:xfrm>
                <a:off x="8930" y="7390"/>
                <a:ext cx="2215" cy="4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(If password correct)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7" name="Text Box 63"/>
              <p:cNvSpPr txBox="1">
                <a:spLocks noChangeArrowheads="1"/>
              </p:cNvSpPr>
              <p:nvPr/>
            </p:nvSpPr>
            <p:spPr bwMode="auto">
              <a:xfrm>
                <a:off x="3684" y="8579"/>
                <a:ext cx="2994" cy="849"/>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Press OK</a:t>
                </a:r>
                <a:b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b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For Menu</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Text Box 64"/>
              <p:cNvSpPr txBox="1">
                <a:spLocks noChangeArrowheads="1"/>
              </p:cNvSpPr>
              <p:nvPr/>
            </p:nvSpPr>
            <p:spPr bwMode="auto">
              <a:xfrm>
                <a:off x="3684" y="9939"/>
                <a:ext cx="2994" cy="1513"/>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Laser Control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Settings</a:t>
                </a:r>
                <a:b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b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Back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89" name="Oval 65"/>
              <p:cNvSpPr>
                <a:spLocks noChangeAspect="1" noChangeArrowheads="1"/>
              </p:cNvSpPr>
              <p:nvPr/>
            </p:nvSpPr>
            <p:spPr bwMode="auto">
              <a:xfrm>
                <a:off x="2552" y="10021"/>
                <a:ext cx="835" cy="843"/>
              </a:xfrm>
              <a:prstGeom prst="ellipse">
                <a:avLst/>
              </a:prstGeom>
              <a:solidFill>
                <a:srgbClr val="000000"/>
              </a:solidFill>
              <a:ln w="76200">
                <a:solidFill>
                  <a:srgbClr val="FFFFFF"/>
                </a:solidFill>
                <a:round/>
                <a:headEnd/>
                <a:tailEnd/>
              </a:ln>
            </p:spPr>
            <p:txBody>
              <a:bodyPr vert="horz" wrap="square" lIns="9144" tIns="9144" rIns="9144" bIns="914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Times New Roman" pitchFamily="18" charset="0"/>
                    <a:ea typeface="Arial" pitchFamily="34" charset="0"/>
                    <a:cs typeface="Arial" pitchFamily="34" charset="0"/>
                  </a:rPr>
                  <a:t>A1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Text Box 66"/>
              <p:cNvSpPr txBox="1">
                <a:spLocks noChangeArrowheads="1"/>
              </p:cNvSpPr>
              <p:nvPr/>
            </p:nvSpPr>
            <p:spPr bwMode="auto">
              <a:xfrm>
                <a:off x="6860" y="9573"/>
                <a:ext cx="1627" cy="4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(If OK pressed)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Text Box 67"/>
              <p:cNvSpPr txBox="1">
                <a:spLocks noChangeArrowheads="1"/>
              </p:cNvSpPr>
              <p:nvPr/>
            </p:nvSpPr>
            <p:spPr bwMode="auto">
              <a:xfrm>
                <a:off x="1459" y="8283"/>
                <a:ext cx="1928" cy="4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(If password wrong)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Text Box 68"/>
              <p:cNvSpPr txBox="1">
                <a:spLocks noChangeArrowheads="1"/>
              </p:cNvSpPr>
              <p:nvPr/>
            </p:nvSpPr>
            <p:spPr bwMode="auto">
              <a:xfrm>
                <a:off x="4038" y="11660"/>
                <a:ext cx="2149" cy="51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[Laser Control]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3" name="Text Box 69"/>
              <p:cNvSpPr txBox="1">
                <a:spLocks noChangeArrowheads="1"/>
              </p:cNvSpPr>
              <p:nvPr/>
            </p:nvSpPr>
            <p:spPr bwMode="auto">
              <a:xfrm>
                <a:off x="3689" y="12405"/>
                <a:ext cx="2994" cy="111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[SH-OFF]         POW-0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LAS_1_OFF     LOCK</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Back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94" name="Text Box 70"/>
              <p:cNvSpPr txBox="1">
                <a:spLocks noChangeArrowheads="1"/>
              </p:cNvSpPr>
              <p:nvPr/>
            </p:nvSpPr>
            <p:spPr bwMode="auto">
              <a:xfrm>
                <a:off x="7581" y="12405"/>
                <a:ext cx="2163" cy="1035"/>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Are You Sure</a:t>
                </a:r>
                <a:b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b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Yes      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95" name="Text Box 71"/>
              <p:cNvSpPr txBox="1">
                <a:spLocks noChangeArrowheads="1"/>
              </p:cNvSpPr>
              <p:nvPr/>
            </p:nvSpPr>
            <p:spPr bwMode="auto">
              <a:xfrm>
                <a:off x="3057" y="13943"/>
                <a:ext cx="2088" cy="116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Laser 1 Running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LOCKED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96" name="Text Box 72"/>
              <p:cNvSpPr txBox="1">
                <a:spLocks noChangeArrowheads="1"/>
              </p:cNvSpPr>
              <p:nvPr/>
            </p:nvSpPr>
            <p:spPr bwMode="auto">
              <a:xfrm>
                <a:off x="8542" y="14073"/>
                <a:ext cx="2087" cy="1030"/>
              </a:xfrm>
              <a:prstGeom prst="rect">
                <a:avLst/>
              </a:prstGeom>
              <a:solidFill>
                <a:srgbClr val="548DD4"/>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Laser OFF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7" name="Text Box 73"/>
              <p:cNvSpPr txBox="1">
                <a:spLocks noChangeArrowheads="1"/>
              </p:cNvSpPr>
              <p:nvPr/>
            </p:nvSpPr>
            <p:spPr bwMode="auto">
              <a:xfrm>
                <a:off x="8855" y="15251"/>
                <a:ext cx="1529" cy="32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ea typeface="Arial" pitchFamily="34" charset="0"/>
                    <a:cs typeface="Arial" pitchFamily="34" charset="0"/>
                  </a:rPr>
                  <a:t>(If Power Zero)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8" name="Text Box 74"/>
              <p:cNvSpPr txBox="1">
                <a:spLocks noChangeArrowheads="1"/>
              </p:cNvSpPr>
              <p:nvPr/>
            </p:nvSpPr>
            <p:spPr bwMode="auto">
              <a:xfrm>
                <a:off x="6792" y="15196"/>
                <a:ext cx="1320" cy="38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en-US" sz="900" b="0" i="0" u="none" strike="noStrike" cap="none" normalizeH="0" baseline="0" dirty="0" smtClean="0">
                    <a:ln>
                      <a:noFill/>
                    </a:ln>
                    <a:solidFill>
                      <a:srgbClr val="000000"/>
                    </a:solidFill>
                    <a:effectLst/>
                    <a:latin typeface="Times New Roman" pitchFamily="18" charset="0"/>
                    <a:ea typeface="Arial" pitchFamily="34" charset="0"/>
                    <a:cs typeface="Arial" pitchFamily="34" charset="0"/>
                  </a:rPr>
                  <a:t>(If Power&gt;0)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99" name="AutoShape 75"/>
              <p:cNvCxnSpPr>
                <a:cxnSpLocks noChangeShapeType="1"/>
              </p:cNvCxnSpPr>
              <p:nvPr/>
            </p:nvCxnSpPr>
            <p:spPr bwMode="auto">
              <a:xfrm>
                <a:off x="5051" y="4130"/>
                <a:ext cx="0" cy="495"/>
              </a:xfrm>
              <a:prstGeom prst="straightConnector1">
                <a:avLst/>
              </a:prstGeom>
              <a:noFill/>
              <a:ln w="9525">
                <a:solidFill>
                  <a:srgbClr val="000000"/>
                </a:solidFill>
                <a:round/>
                <a:headEnd/>
                <a:tailEnd type="triangle" w="med" len="med"/>
              </a:ln>
            </p:spPr>
          </p:cxnSp>
          <p:cxnSp>
            <p:nvCxnSpPr>
              <p:cNvPr id="1100" name="AutoShape 76"/>
              <p:cNvCxnSpPr>
                <a:cxnSpLocks noChangeShapeType="1"/>
              </p:cNvCxnSpPr>
              <p:nvPr/>
            </p:nvCxnSpPr>
            <p:spPr bwMode="auto">
              <a:xfrm>
                <a:off x="5051" y="5396"/>
                <a:ext cx="0" cy="541"/>
              </a:xfrm>
              <a:prstGeom prst="straightConnector1">
                <a:avLst/>
              </a:prstGeom>
              <a:noFill/>
              <a:ln w="9525">
                <a:solidFill>
                  <a:srgbClr val="000000"/>
                </a:solidFill>
                <a:round/>
                <a:headEnd/>
                <a:tailEnd type="triangle" w="med" len="med"/>
              </a:ln>
            </p:spPr>
          </p:cxnSp>
          <p:cxnSp>
            <p:nvCxnSpPr>
              <p:cNvPr id="1101" name="AutoShape 77"/>
              <p:cNvCxnSpPr>
                <a:cxnSpLocks noChangeShapeType="1"/>
              </p:cNvCxnSpPr>
              <p:nvPr/>
            </p:nvCxnSpPr>
            <p:spPr bwMode="auto">
              <a:xfrm>
                <a:off x="4288" y="6788"/>
                <a:ext cx="13" cy="478"/>
              </a:xfrm>
              <a:prstGeom prst="straightConnector1">
                <a:avLst/>
              </a:prstGeom>
              <a:noFill/>
              <a:ln w="9525">
                <a:solidFill>
                  <a:srgbClr val="000000"/>
                </a:solidFill>
                <a:round/>
                <a:headEnd/>
                <a:tailEnd type="triangle" w="med" len="med"/>
              </a:ln>
            </p:spPr>
          </p:cxnSp>
          <p:cxnSp>
            <p:nvCxnSpPr>
              <p:cNvPr id="1102" name="AutoShape 78"/>
              <p:cNvCxnSpPr>
                <a:cxnSpLocks noChangeShapeType="1"/>
              </p:cNvCxnSpPr>
              <p:nvPr/>
            </p:nvCxnSpPr>
            <p:spPr bwMode="auto">
              <a:xfrm>
                <a:off x="6253" y="6788"/>
                <a:ext cx="0" cy="478"/>
              </a:xfrm>
              <a:prstGeom prst="straightConnector1">
                <a:avLst/>
              </a:prstGeom>
              <a:noFill/>
              <a:ln w="9525">
                <a:solidFill>
                  <a:srgbClr val="000000"/>
                </a:solidFill>
                <a:round/>
                <a:headEnd/>
                <a:tailEnd type="triangle" w="med" len="med"/>
              </a:ln>
            </p:spPr>
          </p:cxnSp>
          <p:cxnSp>
            <p:nvCxnSpPr>
              <p:cNvPr id="1103" name="AutoShape 79"/>
              <p:cNvCxnSpPr>
                <a:cxnSpLocks noChangeShapeType="1"/>
              </p:cNvCxnSpPr>
              <p:nvPr/>
            </p:nvCxnSpPr>
            <p:spPr bwMode="auto">
              <a:xfrm>
                <a:off x="6253" y="8114"/>
                <a:ext cx="0" cy="464"/>
              </a:xfrm>
              <a:prstGeom prst="straightConnector1">
                <a:avLst/>
              </a:prstGeom>
              <a:noFill/>
              <a:ln w="9525">
                <a:solidFill>
                  <a:srgbClr val="000000"/>
                </a:solidFill>
                <a:round/>
                <a:headEnd/>
                <a:tailEnd type="triangle" w="med" len="med"/>
              </a:ln>
            </p:spPr>
          </p:cxnSp>
          <p:cxnSp>
            <p:nvCxnSpPr>
              <p:cNvPr id="1104" name="AutoShape 80"/>
              <p:cNvCxnSpPr>
                <a:cxnSpLocks noChangeShapeType="1"/>
              </p:cNvCxnSpPr>
              <p:nvPr/>
            </p:nvCxnSpPr>
            <p:spPr bwMode="auto">
              <a:xfrm>
                <a:off x="5051" y="9428"/>
                <a:ext cx="0" cy="510"/>
              </a:xfrm>
              <a:prstGeom prst="straightConnector1">
                <a:avLst/>
              </a:prstGeom>
              <a:noFill/>
              <a:ln w="9525">
                <a:solidFill>
                  <a:srgbClr val="000000"/>
                </a:solidFill>
                <a:round/>
                <a:headEnd/>
                <a:tailEnd type="triangle" w="med" len="med"/>
              </a:ln>
            </p:spPr>
          </p:cxnSp>
          <p:cxnSp>
            <p:nvCxnSpPr>
              <p:cNvPr id="1105" name="AutoShape 81"/>
              <p:cNvCxnSpPr>
                <a:cxnSpLocks noChangeShapeType="1"/>
              </p:cNvCxnSpPr>
              <p:nvPr/>
            </p:nvCxnSpPr>
            <p:spPr bwMode="auto">
              <a:xfrm>
                <a:off x="6683" y="10474"/>
                <a:ext cx="676" cy="0"/>
              </a:xfrm>
              <a:prstGeom prst="straightConnector1">
                <a:avLst/>
              </a:prstGeom>
              <a:noFill/>
              <a:ln w="9525">
                <a:solidFill>
                  <a:srgbClr val="000000"/>
                </a:solidFill>
                <a:round/>
                <a:headEnd/>
                <a:tailEnd type="triangle" w="med" len="med"/>
              </a:ln>
            </p:spPr>
          </p:cxnSp>
          <p:cxnSp>
            <p:nvCxnSpPr>
              <p:cNvPr id="1106" name="AutoShape 82"/>
              <p:cNvCxnSpPr>
                <a:cxnSpLocks noChangeShapeType="1"/>
              </p:cNvCxnSpPr>
              <p:nvPr/>
            </p:nvCxnSpPr>
            <p:spPr bwMode="auto">
              <a:xfrm rot="5400000">
                <a:off x="4960" y="11665"/>
                <a:ext cx="428" cy="2"/>
              </a:xfrm>
              <a:prstGeom prst="straightConnector1">
                <a:avLst/>
              </a:prstGeom>
              <a:noFill/>
              <a:ln w="9525">
                <a:solidFill>
                  <a:srgbClr val="000000"/>
                </a:solidFill>
                <a:round/>
                <a:headEnd/>
                <a:tailEnd type="triangle" w="med" len="med"/>
              </a:ln>
            </p:spPr>
          </p:cxnSp>
          <p:cxnSp>
            <p:nvCxnSpPr>
              <p:cNvPr id="1107" name="AutoShape 83"/>
              <p:cNvCxnSpPr>
                <a:cxnSpLocks noChangeShapeType="1"/>
              </p:cNvCxnSpPr>
              <p:nvPr/>
            </p:nvCxnSpPr>
            <p:spPr bwMode="auto">
              <a:xfrm>
                <a:off x="5145" y="12054"/>
                <a:ext cx="0" cy="580"/>
              </a:xfrm>
              <a:prstGeom prst="straightConnector1">
                <a:avLst/>
              </a:prstGeom>
              <a:noFill/>
              <a:ln w="9525">
                <a:solidFill>
                  <a:srgbClr val="000000"/>
                </a:solidFill>
                <a:round/>
                <a:headEnd/>
                <a:tailEnd type="triangle" w="med" len="med"/>
              </a:ln>
            </p:spPr>
          </p:cxnSp>
          <p:cxnSp>
            <p:nvCxnSpPr>
              <p:cNvPr id="1108" name="AutoShape 84"/>
              <p:cNvCxnSpPr>
                <a:cxnSpLocks noChangeShapeType="1"/>
              </p:cNvCxnSpPr>
              <p:nvPr/>
            </p:nvCxnSpPr>
            <p:spPr bwMode="auto">
              <a:xfrm>
                <a:off x="6683" y="13065"/>
                <a:ext cx="903" cy="0"/>
              </a:xfrm>
              <a:prstGeom prst="straightConnector1">
                <a:avLst/>
              </a:prstGeom>
              <a:noFill/>
              <a:ln w="9525">
                <a:solidFill>
                  <a:srgbClr val="000000"/>
                </a:solidFill>
                <a:round/>
                <a:headEnd/>
                <a:tailEnd type="triangle" w="med" len="med"/>
              </a:ln>
            </p:spPr>
          </p:cxnSp>
          <p:cxnSp>
            <p:nvCxnSpPr>
              <p:cNvPr id="1109" name="AutoShape 85"/>
              <p:cNvCxnSpPr>
                <a:cxnSpLocks noChangeShapeType="1"/>
              </p:cNvCxnSpPr>
              <p:nvPr/>
            </p:nvCxnSpPr>
            <p:spPr bwMode="auto">
              <a:xfrm>
                <a:off x="4038" y="13550"/>
                <a:ext cx="0" cy="386"/>
              </a:xfrm>
              <a:prstGeom prst="straightConnector1">
                <a:avLst/>
              </a:prstGeom>
              <a:noFill/>
              <a:ln w="9525">
                <a:solidFill>
                  <a:srgbClr val="000000"/>
                </a:solidFill>
                <a:round/>
                <a:headEnd/>
                <a:tailEnd type="triangle" w="med" len="med"/>
              </a:ln>
            </p:spPr>
          </p:cxnSp>
          <p:cxnSp>
            <p:nvCxnSpPr>
              <p:cNvPr id="1110" name="AutoShape 86"/>
              <p:cNvCxnSpPr>
                <a:cxnSpLocks noChangeShapeType="1"/>
              </p:cNvCxnSpPr>
              <p:nvPr/>
            </p:nvCxnSpPr>
            <p:spPr bwMode="auto">
              <a:xfrm>
                <a:off x="7920" y="13440"/>
                <a:ext cx="0" cy="633"/>
              </a:xfrm>
              <a:prstGeom prst="straightConnector1">
                <a:avLst/>
              </a:prstGeom>
              <a:noFill/>
              <a:ln w="9525">
                <a:solidFill>
                  <a:srgbClr val="000000"/>
                </a:solidFill>
                <a:round/>
                <a:headEnd/>
                <a:tailEnd type="triangle" w="med" len="med"/>
              </a:ln>
            </p:spPr>
          </p:cxnSp>
          <p:cxnSp>
            <p:nvCxnSpPr>
              <p:cNvPr id="1111" name="AutoShape 87"/>
              <p:cNvCxnSpPr>
                <a:cxnSpLocks noChangeShapeType="1"/>
              </p:cNvCxnSpPr>
              <p:nvPr/>
            </p:nvCxnSpPr>
            <p:spPr bwMode="auto">
              <a:xfrm>
                <a:off x="9390" y="13440"/>
                <a:ext cx="0" cy="633"/>
              </a:xfrm>
              <a:prstGeom prst="straightConnector1">
                <a:avLst/>
              </a:prstGeom>
              <a:noFill/>
              <a:ln w="9525">
                <a:solidFill>
                  <a:srgbClr val="000000"/>
                </a:solidFill>
                <a:round/>
                <a:headEnd/>
                <a:tailEnd type="triangle" w="med" len="med"/>
              </a:ln>
            </p:spPr>
          </p:cxnSp>
          <p:sp>
            <p:nvSpPr>
              <p:cNvPr id="1112" name="Oval 88"/>
              <p:cNvSpPr>
                <a:spLocks noChangeAspect="1" noChangeArrowheads="1"/>
              </p:cNvSpPr>
              <p:nvPr/>
            </p:nvSpPr>
            <p:spPr bwMode="auto">
              <a:xfrm>
                <a:off x="7581" y="10021"/>
                <a:ext cx="835" cy="843"/>
              </a:xfrm>
              <a:prstGeom prst="ellipse">
                <a:avLst/>
              </a:prstGeom>
              <a:solidFill>
                <a:srgbClr val="000000"/>
              </a:solidFill>
              <a:ln w="76200">
                <a:solidFill>
                  <a:srgbClr val="FFFFFF"/>
                </a:solidFill>
                <a:round/>
                <a:headEnd/>
                <a:tailEnd/>
              </a:ln>
            </p:spPr>
            <p:txBody>
              <a:bodyPr vert="horz" wrap="square" lIns="9144" tIns="9144" rIns="9144" bIns="914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Times New Roman" pitchFamily="18" charset="0"/>
                    <a:ea typeface="Arial" pitchFamily="34" charset="0"/>
                    <a:cs typeface="Arial" pitchFamily="34" charset="0"/>
                  </a:rPr>
                  <a:t>A3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3" name="Oval 89"/>
              <p:cNvSpPr>
                <a:spLocks noChangeAspect="1" noChangeArrowheads="1"/>
              </p:cNvSpPr>
              <p:nvPr/>
            </p:nvSpPr>
            <p:spPr bwMode="auto">
              <a:xfrm>
                <a:off x="2627" y="12379"/>
                <a:ext cx="835" cy="843"/>
              </a:xfrm>
              <a:prstGeom prst="ellipse">
                <a:avLst/>
              </a:prstGeom>
              <a:solidFill>
                <a:srgbClr val="000000"/>
              </a:solidFill>
              <a:ln w="76200">
                <a:solidFill>
                  <a:srgbClr val="FFFFFF"/>
                </a:solidFill>
                <a:round/>
                <a:headEnd/>
                <a:tailEnd/>
              </a:ln>
            </p:spPr>
            <p:txBody>
              <a:bodyPr vert="horz" wrap="square" lIns="9144" tIns="9144" rIns="9144" bIns="9144"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FFFF"/>
                    </a:solidFill>
                    <a:effectLst/>
                    <a:latin typeface="Times New Roman" pitchFamily="18" charset="0"/>
                    <a:ea typeface="Arial" pitchFamily="34" charset="0"/>
                    <a:cs typeface="Arial" pitchFamily="34" charset="0"/>
                  </a:rPr>
                  <a:t>A2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90800" y="5715000"/>
            <a:ext cx="37338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Fig: Laser Remote Unit Circuit </a:t>
            </a:r>
          </a:p>
        </p:txBody>
      </p:sp>
      <p:sp>
        <p:nvSpPr>
          <p:cNvPr id="12" name="Title 1"/>
          <p:cNvSpPr txBox="1">
            <a:spLocks/>
          </p:cNvSpPr>
          <p:nvPr/>
        </p:nvSpPr>
        <p:spPr>
          <a:xfrm>
            <a:off x="152400" y="304800"/>
            <a:ext cx="8229600" cy="7620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Laser Controller Circuit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3" name="Straight Connector 12"/>
          <p:cNvCxnSpPr/>
          <p:nvPr/>
        </p:nvCxnSpPr>
        <p:spPr>
          <a:xfrm>
            <a:off x="228600" y="914400"/>
            <a:ext cx="44196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4" name="Oval 13"/>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10</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15" name="Picture 14" descr="F:\Nabil_Thesis_File\Remote Control Unit Circuit\Laser Remote Unit.bmp"/>
          <p:cNvPicPr/>
          <p:nvPr/>
        </p:nvPicPr>
        <p:blipFill>
          <a:blip r:embed="rId2" cstate="print"/>
          <a:srcRect l="18417" t="15938" r="17401" b="30077"/>
          <a:stretch>
            <a:fillRect/>
          </a:stretch>
        </p:blipFill>
        <p:spPr bwMode="auto">
          <a:xfrm>
            <a:off x="609600" y="1143000"/>
            <a:ext cx="7696200" cy="4495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36936" y="1062335"/>
            <a:ext cx="2201864" cy="461665"/>
          </a:xfrm>
          <a:prstGeom prst="rect">
            <a:avLst/>
          </a:prstGeom>
          <a:noFill/>
        </p:spPr>
        <p:txBody>
          <a:bodyPr wrap="square" rtlCol="0">
            <a:spAutoFit/>
          </a:bodyPr>
          <a:lstStyle/>
          <a:p>
            <a:r>
              <a:rPr lang="en-US" sz="2400" b="1" dirty="0" smtClean="0"/>
              <a:t>For λ= 457nm</a:t>
            </a:r>
            <a:endParaRPr lang="en-US" sz="2400" b="1" dirty="0">
              <a:latin typeface="Times New Roman" pitchFamily="18" charset="0"/>
              <a:cs typeface="Times New Roman" pitchFamily="18" charset="0"/>
            </a:endParaRPr>
          </a:p>
        </p:txBody>
      </p:sp>
      <p:sp>
        <p:nvSpPr>
          <p:cNvPr id="17" name="Title 1"/>
          <p:cNvSpPr txBox="1">
            <a:spLocks/>
          </p:cNvSpPr>
          <p:nvPr/>
        </p:nvSpPr>
        <p:spPr>
          <a:xfrm>
            <a:off x="152400" y="304800"/>
            <a:ext cx="8229600" cy="762000"/>
          </a:xfrm>
          <a:prstGeom prst="rect">
            <a:avLst/>
          </a:prstGeom>
        </p:spPr>
        <p:txBody>
          <a:bodyPr vert="horz" lIns="91440" tIns="45720" rIns="91440" bIns="45720" rtlCol="0" anchor="t">
            <a:normAutofit/>
          </a:bodyPr>
          <a:lstStyle/>
          <a:p>
            <a:pPr lvl="0">
              <a:spcBef>
                <a:spcPct val="0"/>
              </a:spcBef>
              <a:defRPr/>
            </a:pPr>
            <a:r>
              <a:rPr lang="en-US" sz="3600" dirty="0" smtClean="0"/>
              <a:t>Experiments Using Laser Controller</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8" name="Straight Connector 17"/>
          <p:cNvCxnSpPr/>
          <p:nvPr/>
        </p:nvCxnSpPr>
        <p:spPr>
          <a:xfrm>
            <a:off x="228600" y="914400"/>
            <a:ext cx="649224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5" name="Oval 14"/>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11</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graphicFrame>
        <p:nvGraphicFramePr>
          <p:cNvPr id="14" name="Table 13"/>
          <p:cNvGraphicFramePr>
            <a:graphicFrameLocks noGrp="1"/>
          </p:cNvGraphicFramePr>
          <p:nvPr/>
        </p:nvGraphicFramePr>
        <p:xfrm>
          <a:off x="685800" y="1600201"/>
          <a:ext cx="7543800" cy="4952997"/>
        </p:xfrm>
        <a:graphic>
          <a:graphicData uri="http://schemas.openxmlformats.org/drawingml/2006/table">
            <a:tbl>
              <a:tblPr>
                <a:tableStyleId>{3C2FFA5D-87B4-456A-9821-1D502468CF0F}</a:tableStyleId>
              </a:tblPr>
              <a:tblGrid>
                <a:gridCol w="2514600"/>
                <a:gridCol w="2514600"/>
                <a:gridCol w="2514600"/>
              </a:tblGrid>
              <a:tr h="651711">
                <a:tc>
                  <a:txBody>
                    <a:bodyPr/>
                    <a:lstStyle/>
                    <a:p>
                      <a:pPr algn="ctr">
                        <a:spcAft>
                          <a:spcPts val="0"/>
                        </a:spcAft>
                      </a:pPr>
                      <a:r>
                        <a:rPr lang="en-US" sz="2000" b="1" dirty="0"/>
                        <a:t>Controller Indicator (%)</a:t>
                      </a:r>
                      <a:endParaRPr lang="en-US" sz="20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000" b="1" dirty="0"/>
                        <a:t>Laser Power(mw)</a:t>
                      </a:r>
                      <a:endParaRPr lang="en-US" sz="20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000" b="1" dirty="0"/>
                        <a:t>Std. dev(µw )</a:t>
                      </a:r>
                      <a:endParaRPr lang="en-US" sz="20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dirty="0"/>
                        <a:t>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0.368</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2.9784</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dirty="0"/>
                        <a:t>10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0.630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0.3265</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dirty="0"/>
                        <a:t>20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a:t>1.086</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1.8903</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dirty="0"/>
                        <a:t>30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1.533</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1.4437</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40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1.982</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2.2236</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50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2.425</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1.1493</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60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2.868</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1.0683</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70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a:t>3.317</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1.4082</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80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a:t>3.761</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1.9118</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a:t>90</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a:t>4.208</a:t>
                      </a:r>
                      <a:endParaRPr lang="en-US" sz="2400" b="1">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2.2376</a:t>
                      </a:r>
                      <a:endParaRPr lang="en-US" sz="2400" b="1" dirty="0">
                        <a:solidFill>
                          <a:srgbClr val="000000"/>
                        </a:solidFill>
                        <a:latin typeface="Times New Roman"/>
                        <a:ea typeface="Calibri"/>
                      </a:endParaRPr>
                    </a:p>
                  </a:txBody>
                  <a:tcPr marL="68580" marR="68580" marT="0" marB="0" anchor="ctr"/>
                </a:tc>
              </a:tr>
              <a:tr h="391026">
                <a:tc>
                  <a:txBody>
                    <a:bodyPr/>
                    <a:lstStyle/>
                    <a:p>
                      <a:pPr algn="ctr">
                        <a:spcAft>
                          <a:spcPts val="0"/>
                        </a:spcAft>
                      </a:pPr>
                      <a:r>
                        <a:rPr lang="en-US" sz="2400" b="1" dirty="0"/>
                        <a:t>100</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4.643</a:t>
                      </a:r>
                      <a:endParaRPr lang="en-US" sz="2400" b="1" dirty="0">
                        <a:solidFill>
                          <a:srgbClr val="000000"/>
                        </a:solidFill>
                        <a:latin typeface="Times New Roman"/>
                        <a:ea typeface="Calibri"/>
                      </a:endParaRPr>
                    </a:p>
                  </a:txBody>
                  <a:tcPr marL="68580" marR="68580" marT="0" marB="0" anchor="ctr"/>
                </a:tc>
                <a:tc>
                  <a:txBody>
                    <a:bodyPr/>
                    <a:lstStyle/>
                    <a:p>
                      <a:pPr algn="ctr">
                        <a:spcAft>
                          <a:spcPts val="0"/>
                        </a:spcAft>
                      </a:pPr>
                      <a:r>
                        <a:rPr lang="en-US" sz="2400" b="1" dirty="0"/>
                        <a:t>2.0995</a:t>
                      </a:r>
                      <a:endParaRPr lang="en-US" sz="2400" b="1" dirty="0">
                        <a:solidFill>
                          <a:srgbClr val="000000"/>
                        </a:solidFill>
                        <a:latin typeface="Times New Roman"/>
                        <a:ea typeface="Calibri"/>
                      </a:endParaRPr>
                    </a:p>
                  </a:txBody>
                  <a:tcPr marL="68580" marR="68580" marT="0" marB="0" anchor="ctr"/>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 y="228600"/>
            <a:ext cx="8229600" cy="1143000"/>
          </a:xfrm>
        </p:spPr>
        <p:txBody>
          <a:bodyPr anchor="t">
            <a:normAutofit/>
          </a:bodyPr>
          <a:lstStyle/>
          <a:p>
            <a:pPr algn="l"/>
            <a:r>
              <a:rPr lang="en-US" sz="3600" dirty="0" smtClean="0">
                <a:latin typeface="Times New Roman" pitchFamily="18" charset="0"/>
                <a:cs typeface="Times New Roman" pitchFamily="18" charset="0"/>
              </a:rPr>
              <a:t>The Graphs (Laser Controller)</a:t>
            </a:r>
            <a:endParaRPr lang="en-US" sz="3600" dirty="0">
              <a:latin typeface="Times New Roman" pitchFamily="18" charset="0"/>
              <a:cs typeface="Times New Roman" pitchFamily="18" charset="0"/>
            </a:endParaRPr>
          </a:p>
        </p:txBody>
      </p:sp>
      <p:cxnSp>
        <p:nvCxnSpPr>
          <p:cNvPr id="7" name="Straight Connector 6"/>
          <p:cNvCxnSpPr/>
          <p:nvPr/>
        </p:nvCxnSpPr>
        <p:spPr>
          <a:xfrm>
            <a:off x="213360" y="838200"/>
            <a:ext cx="557784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Oval 2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12</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22" name="Picture 21" descr="D:\Google Drive_2\Arduino_Nootbook_26_8_13\NLO LAB\Laser Automation\Nabil_Thesis_File\Graph_Laser\457.jpg"/>
          <p:cNvPicPr/>
          <p:nvPr/>
        </p:nvPicPr>
        <p:blipFill>
          <a:blip r:embed="rId2"/>
          <a:srcRect/>
          <a:stretch>
            <a:fillRect/>
          </a:stretch>
        </p:blipFill>
        <p:spPr bwMode="auto">
          <a:xfrm>
            <a:off x="228600" y="990600"/>
            <a:ext cx="4114800" cy="2743200"/>
          </a:xfrm>
          <a:prstGeom prst="rect">
            <a:avLst/>
          </a:prstGeom>
          <a:noFill/>
          <a:ln w="9525">
            <a:noFill/>
            <a:miter lim="800000"/>
            <a:headEnd/>
            <a:tailEnd/>
          </a:ln>
        </p:spPr>
      </p:pic>
      <p:pic>
        <p:nvPicPr>
          <p:cNvPr id="24" name="Picture 23" descr="D:\Google Drive_2\Arduino_Nootbook_26_8_13\NLO LAB\Laser Automation\Nabil_Thesis_File\Graph_Laser\488.jpg"/>
          <p:cNvPicPr/>
          <p:nvPr/>
        </p:nvPicPr>
        <p:blipFill>
          <a:blip r:embed="rId3"/>
          <a:srcRect/>
          <a:stretch>
            <a:fillRect/>
          </a:stretch>
        </p:blipFill>
        <p:spPr bwMode="auto">
          <a:xfrm>
            <a:off x="4876800" y="990600"/>
            <a:ext cx="3962400" cy="2743200"/>
          </a:xfrm>
          <a:prstGeom prst="rect">
            <a:avLst/>
          </a:prstGeom>
          <a:noFill/>
          <a:ln w="9525">
            <a:noFill/>
            <a:miter lim="800000"/>
            <a:headEnd/>
            <a:tailEnd/>
          </a:ln>
        </p:spPr>
      </p:pic>
      <p:pic>
        <p:nvPicPr>
          <p:cNvPr id="25" name="Picture 24" descr="D:\Google Drive_2\Arduino_Nootbook_26_8_13\NLO LAB\Laser Automation\Nabil_Thesis_File\Graph_Laser\514.jpeg"/>
          <p:cNvPicPr/>
          <p:nvPr/>
        </p:nvPicPr>
        <p:blipFill>
          <a:blip r:embed="rId4"/>
          <a:srcRect/>
          <a:stretch>
            <a:fillRect/>
          </a:stretch>
        </p:blipFill>
        <p:spPr bwMode="auto">
          <a:xfrm>
            <a:off x="2514600" y="3886200"/>
            <a:ext cx="4114800" cy="2667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6248400" cy="9906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Conclusion (Laser Controller)</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243840" y="760412"/>
            <a:ext cx="5394960" cy="4074"/>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0" y="1143000"/>
            <a:ext cx="8686800" cy="5170646"/>
          </a:xfrm>
          <a:prstGeom prst="rect">
            <a:avLst/>
          </a:prstGeom>
          <a:noFill/>
        </p:spPr>
        <p:txBody>
          <a:bodyPr wrap="square" rtlCol="0">
            <a:spAutoFit/>
          </a:bodyPr>
          <a:lstStyle/>
          <a:p>
            <a:pPr marL="457200" indent="-457200" algn="just">
              <a:buFont typeface="Wingdings" pitchFamily="2" charset="2"/>
              <a:buChar char="Ø"/>
            </a:pPr>
            <a:r>
              <a:rPr lang="en-US" sz="2800" b="1" dirty="0" smtClean="0">
                <a:latin typeface="Times New Roman" pitchFamily="18" charset="0"/>
                <a:cs typeface="Times New Roman" pitchFamily="18" charset="0"/>
              </a:rPr>
              <a:t>The developed device can be controlled remotely using radio signal thus reducing human touch related error</a:t>
            </a:r>
          </a:p>
          <a:p>
            <a:pPr marL="457200" indent="-457200" algn="just">
              <a:buFont typeface="Wingdings" pitchFamily="2" charset="2"/>
              <a:buChar char="Ø"/>
            </a:pPr>
            <a:r>
              <a:rPr lang="en-US" sz="2800" b="1" dirty="0" smtClean="0">
                <a:latin typeface="Times New Roman" pitchFamily="18" charset="0"/>
                <a:cs typeface="Times New Roman" pitchFamily="18" charset="0"/>
              </a:rPr>
              <a:t>Time consumption for changing intensity manually was approximately fifty times greater than the newly implemented remote control system</a:t>
            </a:r>
          </a:p>
          <a:p>
            <a:pPr marL="457200" indent="-457200" algn="just">
              <a:buFont typeface="Wingdings" pitchFamily="2" charset="2"/>
              <a:buChar char="Ø"/>
            </a:pPr>
            <a:r>
              <a:rPr lang="en-US" sz="2800" b="1" dirty="0" smtClean="0">
                <a:latin typeface="Times New Roman" pitchFamily="18" charset="0"/>
                <a:cs typeface="Times New Roman" pitchFamily="18" charset="0"/>
              </a:rPr>
              <a:t>The using remote control intensity controller change in intensity can be controlled precisely unlike the manual process</a:t>
            </a:r>
          </a:p>
          <a:p>
            <a:pPr marL="457200" indent="-457200" algn="just">
              <a:buFont typeface="Wingdings" pitchFamily="2" charset="2"/>
              <a:buChar char="Ø"/>
            </a:pPr>
            <a:r>
              <a:rPr lang="en-US" sz="2800" b="1" dirty="0" smtClean="0">
                <a:latin typeface="Times New Roman" pitchFamily="18" charset="0"/>
                <a:cs typeface="Times New Roman" pitchFamily="18" charset="0"/>
              </a:rPr>
              <a:t>Error margin for the measurement using laser controller is 0.004%</a:t>
            </a:r>
          </a:p>
          <a:p>
            <a:pPr marL="457200" indent="-457200" algn="just">
              <a:buFont typeface="Wingdings" pitchFamily="2" charset="2"/>
              <a:buChar char="Ø"/>
            </a:pPr>
            <a:endParaRPr lang="en-US" sz="2200" dirty="0" smtClean="0">
              <a:latin typeface="Times New Roman" pitchFamily="18" charset="0"/>
              <a:cs typeface="Times New Roman" pitchFamily="18" charset="0"/>
            </a:endParaRPr>
          </a:p>
        </p:txBody>
      </p:sp>
      <p:sp>
        <p:nvSpPr>
          <p:cNvPr id="11" name="Oval 1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13</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a:xfrm>
            <a:off x="152400" y="381000"/>
            <a:ext cx="8229600" cy="1143000"/>
          </a:xfrm>
        </p:spPr>
        <p:txBody>
          <a:bodyPr anchor="t">
            <a:normAutofit/>
          </a:bodyPr>
          <a:lstStyle/>
          <a:p>
            <a:pPr algn="l"/>
            <a:r>
              <a:rPr lang="en-US" sz="3600" dirty="0" smtClean="0">
                <a:latin typeface="Times New Roman" pitchFamily="18" charset="0"/>
                <a:cs typeface="Times New Roman" pitchFamily="18" charset="0"/>
              </a:rPr>
              <a:t>Future Works (Laser Controller)</a:t>
            </a:r>
            <a:endParaRPr lang="en-US" sz="3600" dirty="0">
              <a:latin typeface="Times New Roman" pitchFamily="18" charset="0"/>
              <a:cs typeface="Times New Roman" pitchFamily="18" charset="0"/>
            </a:endParaRPr>
          </a:p>
        </p:txBody>
      </p:sp>
      <p:cxnSp>
        <p:nvCxnSpPr>
          <p:cNvPr id="33" name="Straight Connector 32"/>
          <p:cNvCxnSpPr/>
          <p:nvPr/>
        </p:nvCxnSpPr>
        <p:spPr>
          <a:xfrm>
            <a:off x="228600" y="990600"/>
            <a:ext cx="58674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9" name="Oval 18"/>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14</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34" name="TextBox 33"/>
          <p:cNvSpPr txBox="1"/>
          <p:nvPr/>
        </p:nvSpPr>
        <p:spPr>
          <a:xfrm>
            <a:off x="0" y="1143000"/>
            <a:ext cx="9144000" cy="4154984"/>
          </a:xfrm>
          <a:prstGeom prst="rect">
            <a:avLst/>
          </a:prstGeom>
          <a:noFill/>
        </p:spPr>
        <p:txBody>
          <a:bodyPr wrap="square" rtlCol="0">
            <a:spAutoFit/>
          </a:bodyPr>
          <a:lstStyle/>
          <a:p>
            <a:pPr lvl="0">
              <a:buFont typeface="Wingdings" pitchFamily="2" charset="2"/>
              <a:buChar char="Ø"/>
            </a:pPr>
            <a:r>
              <a:rPr lang="en-US" sz="2400" b="1" dirty="0" smtClean="0">
                <a:latin typeface="Times New Roman" pitchFamily="18" charset="0"/>
                <a:cs typeface="Times New Roman" pitchFamily="18" charset="0"/>
              </a:rPr>
              <a:t>Xbee module for more reliable wireless communication.</a:t>
            </a:r>
          </a:p>
          <a:p>
            <a:pPr lvl="0">
              <a:buFont typeface="Wingdings" pitchFamily="2" charset="2"/>
              <a:buChar char="Ø"/>
            </a:pPr>
            <a:r>
              <a:rPr lang="en-US" sz="2400" b="1" dirty="0" smtClean="0">
                <a:latin typeface="Times New Roman" pitchFamily="18" charset="0"/>
                <a:cs typeface="Times New Roman" pitchFamily="18" charset="0"/>
              </a:rPr>
              <a:t>Wi-Fi module for smart phone interfacing.</a:t>
            </a:r>
          </a:p>
          <a:p>
            <a:pPr lvl="0">
              <a:buFont typeface="Wingdings" pitchFamily="2" charset="2"/>
              <a:buChar char="Ø"/>
            </a:pPr>
            <a:r>
              <a:rPr lang="en-US" sz="2400" b="1" dirty="0" smtClean="0">
                <a:latin typeface="Times New Roman" pitchFamily="18" charset="0"/>
                <a:cs typeface="Times New Roman" pitchFamily="18" charset="0"/>
              </a:rPr>
              <a:t>Touch screen display to show graph in remote control unit.</a:t>
            </a:r>
          </a:p>
          <a:p>
            <a:pPr lvl="0">
              <a:buFont typeface="Wingdings" pitchFamily="2" charset="2"/>
              <a:buChar char="Ø"/>
            </a:pPr>
            <a:r>
              <a:rPr lang="en-US" sz="2400" b="1" dirty="0" smtClean="0">
                <a:latin typeface="Times New Roman" pitchFamily="18" charset="0"/>
                <a:cs typeface="Times New Roman" pitchFamily="18" charset="0"/>
              </a:rPr>
              <a:t>Ethernet communication to interface laser with central network.</a:t>
            </a:r>
          </a:p>
          <a:p>
            <a:pPr lvl="0">
              <a:buFont typeface="Wingdings" pitchFamily="2" charset="2"/>
              <a:buChar char="Ø"/>
            </a:pPr>
            <a:r>
              <a:rPr lang="en-US" sz="2400" b="1" dirty="0" smtClean="0">
                <a:latin typeface="Times New Roman" pitchFamily="18" charset="0"/>
                <a:cs typeface="Times New Roman" pitchFamily="18" charset="0"/>
              </a:rPr>
              <a:t>GSM/GPRS module to monitor and transfer data from a remote distance.</a:t>
            </a:r>
          </a:p>
          <a:p>
            <a:pPr lvl="0">
              <a:buFont typeface="Wingdings" pitchFamily="2" charset="2"/>
              <a:buChar char="Ø"/>
            </a:pPr>
            <a:r>
              <a:rPr lang="en-US" sz="2400" b="1" dirty="0" smtClean="0">
                <a:latin typeface="Times New Roman" pitchFamily="18" charset="0"/>
                <a:cs typeface="Times New Roman" pitchFamily="18" charset="0"/>
              </a:rPr>
              <a:t>Digital charging system</a:t>
            </a:r>
          </a:p>
          <a:p>
            <a:pPr lvl="0">
              <a:buFont typeface="Wingdings" pitchFamily="2" charset="2"/>
              <a:buChar char="Ø"/>
            </a:pPr>
            <a:r>
              <a:rPr lang="en-US" sz="2400" b="1" dirty="0" smtClean="0">
                <a:latin typeface="Times New Roman" pitchFamily="18" charset="0"/>
                <a:cs typeface="Times New Roman" pitchFamily="18" charset="0"/>
              </a:rPr>
              <a:t>PC interfacing</a:t>
            </a:r>
          </a:p>
          <a:p>
            <a:pPr lvl="0">
              <a:buFont typeface="Wingdings" pitchFamily="2" charset="2"/>
              <a:buChar char="Ø"/>
            </a:pPr>
            <a:r>
              <a:rPr lang="en-US" sz="2400" b="1" dirty="0" smtClean="0">
                <a:latin typeface="Times New Roman" pitchFamily="18" charset="0"/>
                <a:cs typeface="Times New Roman" pitchFamily="18" charset="0"/>
              </a:rPr>
              <a:t>Power meter interfacing with laser controller</a:t>
            </a:r>
          </a:p>
          <a:p>
            <a:pPr lvl="0">
              <a:buFont typeface="Wingdings" pitchFamily="2" charset="2"/>
              <a:buChar char="Ø"/>
            </a:pPr>
            <a:r>
              <a:rPr lang="en-US" sz="2400" b="1" dirty="0" smtClean="0">
                <a:latin typeface="Times New Roman" pitchFamily="18" charset="0"/>
                <a:cs typeface="Times New Roman" pitchFamily="18" charset="0"/>
              </a:rPr>
              <a:t>Rotational stage controller interfacing with laser controller</a:t>
            </a:r>
          </a:p>
          <a:p>
            <a:pPr>
              <a:buFont typeface="Wingdings" pitchFamily="2" charset="2"/>
              <a:buChar char="Ø"/>
            </a:pPr>
            <a:r>
              <a:rPr lang="en-US" sz="2400" b="1" dirty="0" smtClean="0">
                <a:latin typeface="Times New Roman" pitchFamily="18" charset="0"/>
                <a:cs typeface="Times New Roman" pitchFamily="18" charset="0"/>
              </a:rPr>
              <a:t>Temperature sensor, humidity sensor, gas sensor for more safety</a:t>
            </a:r>
            <a:endParaRPr lang="en-US" sz="2200" b="1"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a:spLocks noGrp="1"/>
          </p:cNvSpPr>
          <p:nvPr>
            <p:ph type="title"/>
          </p:nvPr>
        </p:nvSpPr>
        <p:spPr>
          <a:xfrm>
            <a:off x="152400" y="381000"/>
            <a:ext cx="8229600" cy="1143000"/>
          </a:xfrm>
        </p:spPr>
        <p:txBody>
          <a:bodyPr anchor="t">
            <a:normAutofit/>
          </a:bodyPr>
          <a:lstStyle/>
          <a:p>
            <a:pPr algn="l"/>
            <a:r>
              <a:rPr lang="en-US" sz="3600" dirty="0" smtClean="0">
                <a:latin typeface="Times New Roman" pitchFamily="18" charset="0"/>
                <a:cs typeface="Times New Roman" pitchFamily="18" charset="0"/>
              </a:rPr>
              <a:t>Rotational Stage</a:t>
            </a:r>
            <a:endParaRPr lang="en-US" sz="3600" dirty="0">
              <a:latin typeface="Times New Roman" pitchFamily="18" charset="0"/>
              <a:cs typeface="Times New Roman" pitchFamily="18" charset="0"/>
            </a:endParaRPr>
          </a:p>
        </p:txBody>
      </p:sp>
      <p:cxnSp>
        <p:nvCxnSpPr>
          <p:cNvPr id="33" name="Straight Connector 32"/>
          <p:cNvCxnSpPr/>
          <p:nvPr/>
        </p:nvCxnSpPr>
        <p:spPr>
          <a:xfrm>
            <a:off x="228600" y="990600"/>
            <a:ext cx="3048000" cy="2206"/>
          </a:xfrm>
          <a:prstGeom prst="line">
            <a:avLst/>
          </a:prstGeom>
          <a:ln/>
        </p:spPr>
        <p:style>
          <a:lnRef idx="2">
            <a:schemeClr val="accent5"/>
          </a:lnRef>
          <a:fillRef idx="0">
            <a:schemeClr val="accent5"/>
          </a:fillRef>
          <a:effectRef idx="1">
            <a:schemeClr val="accent5"/>
          </a:effectRef>
          <a:fontRef idx="minor">
            <a:schemeClr val="tx1"/>
          </a:fontRef>
        </p:style>
      </p:cxnSp>
      <p:sp>
        <p:nvSpPr>
          <p:cNvPr id="25" name="Oval 24"/>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15</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31" name="TextBox 30"/>
          <p:cNvSpPr txBox="1"/>
          <p:nvPr/>
        </p:nvSpPr>
        <p:spPr>
          <a:xfrm>
            <a:off x="0" y="1143000"/>
            <a:ext cx="8686800" cy="5170646"/>
          </a:xfrm>
          <a:prstGeom prst="rect">
            <a:avLst/>
          </a:prstGeom>
          <a:noFill/>
        </p:spPr>
        <p:txBody>
          <a:bodyPr wrap="square" rtlCol="0">
            <a:spAutoFit/>
          </a:bodyPr>
          <a:lstStyle/>
          <a:p>
            <a:pPr marL="457200" indent="-457200" algn="just">
              <a:buFont typeface="Wingdings" pitchFamily="2" charset="2"/>
              <a:buChar char="Ø"/>
            </a:pPr>
            <a:r>
              <a:rPr lang="en-GB" sz="2200" b="1" dirty="0" smtClean="0">
                <a:latin typeface="Times New Roman" pitchFamily="18" charset="0"/>
                <a:cs typeface="Times New Roman" pitchFamily="18" charset="0"/>
              </a:rPr>
              <a:t>The rotational stage is a mechanical device which can hold and rotate an optical component to perform many optical experiments</a:t>
            </a:r>
          </a:p>
          <a:p>
            <a:pPr marL="457200" indent="-457200" algn="just">
              <a:buFont typeface="Wingdings" pitchFamily="2" charset="2"/>
              <a:buChar char="Ø"/>
            </a:pPr>
            <a:r>
              <a:rPr lang="en-US" sz="2400" b="1" dirty="0" smtClean="0">
                <a:latin typeface="Times New Roman" pitchFamily="18" charset="0"/>
                <a:cs typeface="Times New Roman" pitchFamily="18" charset="0"/>
              </a:rPr>
              <a:t>The optical element is secured inside the central aperture of the platform of the holder by the threaded retaining ring</a:t>
            </a:r>
          </a:p>
          <a:p>
            <a:pPr marL="457200" indent="-457200" algn="just">
              <a:buFont typeface="Wingdings" pitchFamily="2" charset="2"/>
              <a:buChar char="Ø"/>
            </a:pPr>
            <a:r>
              <a:rPr lang="en-US" sz="2400" b="1" dirty="0" smtClean="0">
                <a:latin typeface="Times New Roman" pitchFamily="18" charset="0"/>
                <a:cs typeface="Times New Roman" pitchFamily="18" charset="0"/>
              </a:rPr>
              <a:t>This enables the user to set the current position on the scale to any chosen angle independently of the position of the holder</a:t>
            </a:r>
          </a:p>
          <a:p>
            <a:pPr marL="457200" indent="-457200" algn="just">
              <a:buFont typeface="Wingdings" pitchFamily="2" charset="2"/>
              <a:buChar char="Ø"/>
            </a:pPr>
            <a:r>
              <a:rPr lang="en-US" sz="2400" b="1" dirty="0" smtClean="0">
                <a:latin typeface="Times New Roman" pitchFamily="18" charset="0"/>
                <a:cs typeface="Times New Roman" pitchFamily="18" charset="0"/>
              </a:rPr>
              <a:t>The position is marked in degree from 0 to 360 degrees</a:t>
            </a:r>
          </a:p>
          <a:p>
            <a:pPr marL="457200" indent="-457200" algn="just">
              <a:buFont typeface="Wingdings" pitchFamily="2" charset="2"/>
              <a:buChar char="Ø"/>
            </a:pPr>
            <a:r>
              <a:rPr lang="en-US" sz="2400" b="1" dirty="0" smtClean="0">
                <a:latin typeface="Times New Roman" pitchFamily="18" charset="0"/>
                <a:cs typeface="Times New Roman" pitchFamily="18" charset="0"/>
              </a:rPr>
              <a:t>Angular position is read on the 360° graduated scale on the platform, which is marked every 2°</a:t>
            </a:r>
          </a:p>
          <a:p>
            <a:pPr marL="457200" indent="-457200" algn="just">
              <a:buFont typeface="Wingdings" pitchFamily="2" charset="2"/>
              <a:buChar char="Ø"/>
            </a:pPr>
            <a:r>
              <a:rPr lang="en-US" sz="2400" b="1" dirty="0" smtClean="0">
                <a:latin typeface="Times New Roman" pitchFamily="18" charset="0"/>
                <a:cs typeface="Times New Roman" pitchFamily="18" charset="0"/>
              </a:rPr>
              <a:t>It can be rotated either manually or by means of a motorized system</a:t>
            </a:r>
          </a:p>
          <a:p>
            <a:pPr marL="457200" indent="-457200" algn="just">
              <a:buFont typeface="Wingdings" pitchFamily="2" charset="2"/>
              <a:buChar char="Ø"/>
            </a:pPr>
            <a:endParaRPr lang="en-US" sz="2400" dirty="0" smtClean="0">
              <a:latin typeface="Times New Roman" pitchFamily="18" charset="0"/>
              <a:cs typeface="Times New Roman" pitchFamily="18" charset="0"/>
            </a:endParaRPr>
          </a:p>
          <a:p>
            <a:pPr marL="457200" indent="-457200" algn="just">
              <a:buFont typeface="Wingdings" pitchFamily="2" charset="2"/>
              <a:buChar char="Ø"/>
            </a:pPr>
            <a:endParaRPr lang="en-US" sz="2200" dirty="0" smtClean="0">
              <a:latin typeface="Times New Roman" pitchFamily="18" charset="0"/>
              <a:cs typeface="Times New Roman" pitchFamily="18" charset="0"/>
            </a:endParaRPr>
          </a:p>
        </p:txBody>
      </p:sp>
      <p:sp>
        <p:nvSpPr>
          <p:cNvPr id="34" name="TextBox 33"/>
          <p:cNvSpPr txBox="1"/>
          <p:nvPr/>
        </p:nvSpPr>
        <p:spPr>
          <a:xfrm>
            <a:off x="533400" y="5638800"/>
            <a:ext cx="8229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smtClean="0">
                <a:solidFill>
                  <a:schemeClr val="accent2">
                    <a:lumMod val="75000"/>
                  </a:schemeClr>
                </a:solidFill>
                <a:latin typeface="Times New Roman" pitchFamily="18" charset="0"/>
                <a:cs typeface="Times New Roman" pitchFamily="18" charset="0"/>
              </a:rPr>
              <a:t>In this Research work a microcontroller based system converts a manual rotational stage into a motorized rotational stage</a:t>
            </a:r>
            <a:endParaRPr lang="en-US" sz="2400" b="1" dirty="0">
              <a:solidFill>
                <a:schemeClr val="accent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a:spLocks noGrp="1"/>
          </p:cNvSpPr>
          <p:nvPr>
            <p:ph type="title"/>
          </p:nvPr>
        </p:nvSpPr>
        <p:spPr>
          <a:xfrm>
            <a:off x="152400" y="381000"/>
            <a:ext cx="8229600" cy="762000"/>
          </a:xfrm>
        </p:spPr>
        <p:txBody>
          <a:bodyPr anchor="t">
            <a:normAutofit/>
          </a:bodyPr>
          <a:lstStyle/>
          <a:p>
            <a:pPr algn="l"/>
            <a:r>
              <a:rPr lang="en-US" sz="3200" dirty="0" smtClean="0">
                <a:latin typeface="Times New Roman" pitchFamily="18" charset="0"/>
                <a:cs typeface="Times New Roman" pitchFamily="18" charset="0"/>
              </a:rPr>
              <a:t>Problem with Manual Rotational Stage</a:t>
            </a:r>
            <a:endParaRPr lang="en-US" sz="3200" dirty="0">
              <a:latin typeface="Times New Roman" pitchFamily="18" charset="0"/>
              <a:cs typeface="Times New Roman" pitchFamily="18" charset="0"/>
            </a:endParaRPr>
          </a:p>
        </p:txBody>
      </p:sp>
      <p:cxnSp>
        <p:nvCxnSpPr>
          <p:cNvPr id="29" name="Straight Connector 28"/>
          <p:cNvCxnSpPr/>
          <p:nvPr/>
        </p:nvCxnSpPr>
        <p:spPr>
          <a:xfrm>
            <a:off x="228600" y="990600"/>
            <a:ext cx="6324600" cy="4577"/>
          </a:xfrm>
          <a:prstGeom prst="line">
            <a:avLst/>
          </a:prstGeom>
          <a:ln/>
        </p:spPr>
        <p:style>
          <a:lnRef idx="2">
            <a:schemeClr val="accent5"/>
          </a:lnRef>
          <a:fillRef idx="0">
            <a:schemeClr val="accent5"/>
          </a:fillRef>
          <a:effectRef idx="1">
            <a:schemeClr val="accent5"/>
          </a:effectRef>
          <a:fontRef idx="minor">
            <a:schemeClr val="tx1"/>
          </a:fontRef>
        </p:style>
      </p:cxnSp>
      <p:sp>
        <p:nvSpPr>
          <p:cNvPr id="19" name="Oval 18"/>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16</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41" name="TextBox 40"/>
          <p:cNvSpPr txBox="1"/>
          <p:nvPr/>
        </p:nvSpPr>
        <p:spPr>
          <a:xfrm>
            <a:off x="0" y="1143001"/>
            <a:ext cx="8686800" cy="4431983"/>
          </a:xfrm>
          <a:prstGeom prst="rect">
            <a:avLst/>
          </a:prstGeom>
          <a:noFill/>
        </p:spPr>
        <p:txBody>
          <a:bodyPr wrap="square" rtlCol="0">
            <a:spAutoFit/>
          </a:bodyPr>
          <a:lstStyle/>
          <a:p>
            <a:pPr marL="457200" indent="-457200" algn="just">
              <a:buFont typeface="Wingdings" pitchFamily="2" charset="2"/>
              <a:buChar char="Ø"/>
            </a:pPr>
            <a:r>
              <a:rPr lang="en-GB" sz="2200" b="1" dirty="0" smtClean="0">
                <a:latin typeface="Times New Roman" pitchFamily="18" charset="0"/>
                <a:cs typeface="Times New Roman" pitchFamily="18" charset="0"/>
              </a:rPr>
              <a:t>A manual rotational stage has no control unit and it is also not motorized</a:t>
            </a:r>
          </a:p>
          <a:p>
            <a:pPr marL="457200" indent="-457200" algn="just">
              <a:buFont typeface="Wingdings" pitchFamily="2" charset="2"/>
              <a:buChar char="Ø"/>
            </a:pPr>
            <a:r>
              <a:rPr lang="en-GB" sz="2400" b="1" dirty="0" smtClean="0">
                <a:latin typeface="Times New Roman" pitchFamily="18" charset="0"/>
                <a:cs typeface="Times New Roman" pitchFamily="18" charset="0"/>
              </a:rPr>
              <a:t>Rotating this stage by hand is time consuming in addition to being a waste time during experimentation</a:t>
            </a:r>
          </a:p>
          <a:p>
            <a:pPr marL="457200" indent="-457200" algn="just">
              <a:buFont typeface="Wingdings" pitchFamily="2" charset="2"/>
              <a:buChar char="Ø"/>
            </a:pPr>
            <a:r>
              <a:rPr lang="en-US" sz="2400" b="1" dirty="0" smtClean="0">
                <a:latin typeface="Times New Roman" pitchFamily="18" charset="0"/>
                <a:cs typeface="Times New Roman" pitchFamily="18" charset="0"/>
              </a:rPr>
              <a:t>External Light Source is Required to Operate</a:t>
            </a:r>
          </a:p>
          <a:p>
            <a:pPr marL="457200" indent="-457200" algn="just">
              <a:buFont typeface="Wingdings" pitchFamily="2" charset="2"/>
              <a:buChar char="Ø"/>
            </a:pPr>
            <a:r>
              <a:rPr lang="en-US" sz="2400" b="1" dirty="0" smtClean="0">
                <a:latin typeface="Times New Roman" pitchFamily="18" charset="0"/>
                <a:cs typeface="Times New Roman" pitchFamily="18" charset="0"/>
              </a:rPr>
              <a:t>If data is taken for every 2° rotation the knob needs to be touched and the flash light switched on and off 180 times</a:t>
            </a:r>
          </a:p>
          <a:p>
            <a:pPr marL="457200" indent="-457200" algn="just">
              <a:buFont typeface="Wingdings" pitchFamily="2" charset="2"/>
              <a:buChar char="Ø"/>
            </a:pPr>
            <a:r>
              <a:rPr lang="en-US" sz="2400" b="1" dirty="0" smtClean="0">
                <a:latin typeface="Times New Roman" pitchFamily="18" charset="0"/>
                <a:cs typeface="Times New Roman" pitchFamily="18" charset="0"/>
              </a:rPr>
              <a:t>Digital Input is Not Possible</a:t>
            </a:r>
          </a:p>
          <a:p>
            <a:pPr marL="457200" indent="-457200" algn="just">
              <a:buFont typeface="Wingdings" pitchFamily="2" charset="2"/>
              <a:buChar char="Ø"/>
            </a:pPr>
            <a:r>
              <a:rPr lang="en-US" sz="2400" b="1" dirty="0" smtClean="0">
                <a:latin typeface="Times New Roman" pitchFamily="18" charset="0"/>
                <a:cs typeface="Times New Roman" pitchFamily="18" charset="0"/>
              </a:rPr>
              <a:t>Wireless Control is Not Possible</a:t>
            </a:r>
          </a:p>
          <a:p>
            <a:pPr marL="457200" indent="-457200" algn="just">
              <a:buFont typeface="Wingdings" pitchFamily="2" charset="2"/>
              <a:buChar char="Ø"/>
            </a:pPr>
            <a:r>
              <a:rPr lang="en-US" sz="2400" b="1" dirty="0" smtClean="0">
                <a:latin typeface="Times New Roman" pitchFamily="18" charset="0"/>
                <a:cs typeface="Times New Roman" pitchFamily="18" charset="0"/>
              </a:rPr>
              <a:t>Automation is not possible</a:t>
            </a:r>
          </a:p>
          <a:p>
            <a:pPr marL="457200" indent="-457200" algn="just">
              <a:buFont typeface="Wingdings" pitchFamily="2" charset="2"/>
              <a:buChar char="Ø"/>
            </a:pPr>
            <a:r>
              <a:rPr lang="en-US" sz="2400" b="1" dirty="0" smtClean="0">
                <a:latin typeface="Times New Roman" pitchFamily="18" charset="0"/>
                <a:cs typeface="Times New Roman" pitchFamily="18" charset="0"/>
              </a:rPr>
              <a:t>Interfacing with External Device is not Possible</a:t>
            </a:r>
          </a:p>
          <a:p>
            <a:pPr marL="457200" indent="-457200" algn="just">
              <a:buFont typeface="Wingdings" pitchFamily="2" charset="2"/>
              <a:buChar char="Ø"/>
            </a:pPr>
            <a:endParaRPr lang="en-US" sz="2200" dirty="0" smtClean="0">
              <a:latin typeface="Times New Roman" pitchFamily="18" charset="0"/>
              <a:cs typeface="Times New Roman" pitchFamily="18" charset="0"/>
            </a:endParaRPr>
          </a:p>
        </p:txBody>
      </p:sp>
      <p:sp>
        <p:nvSpPr>
          <p:cNvPr id="43" name="TextBox 42"/>
          <p:cNvSpPr txBox="1"/>
          <p:nvPr/>
        </p:nvSpPr>
        <p:spPr>
          <a:xfrm>
            <a:off x="381000" y="5638800"/>
            <a:ext cx="8534400" cy="954107"/>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b="1" dirty="0" smtClean="0"/>
              <a:t>Manual Rotational Stage Consumes at least 3 Hours for a single experiment if resolution is 2 degree</a:t>
            </a:r>
            <a:endParaRPr lang="en-US" sz="2800" b="1"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99110" y="1179522"/>
            <a:ext cx="814578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Wingdings" pitchFamily="2" charset="2"/>
              <a:buChar char="§"/>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200" dirty="0" smtClean="0">
                <a:latin typeface="Times New Roman" pitchFamily="18" charset="0"/>
                <a:ea typeface="Times New Roman" pitchFamily="18" charset="0"/>
                <a:cs typeface="Times New Roman" pitchFamily="18" charset="0"/>
              </a:rPr>
              <a:t>Two devices have been developed to control the laser and rotational stage.</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eaLnBrk="0" fontAlgn="base" hangingPunct="0">
              <a:lnSpc>
                <a:spcPct val="150000"/>
              </a:lnSpc>
              <a:spcBef>
                <a:spcPct val="0"/>
              </a:spcBef>
              <a:spcAft>
                <a:spcPct val="0"/>
              </a:spcAft>
              <a:buFont typeface="Wingdings" pitchFamily="2" charset="2"/>
              <a:buChar char="§"/>
            </a:pPr>
            <a:r>
              <a:rPr lang="en-US" sz="2200" dirty="0" smtClean="0">
                <a:latin typeface="Times New Roman" pitchFamily="18" charset="0"/>
                <a:ea typeface="Times New Roman" pitchFamily="18" charset="0"/>
                <a:cs typeface="Times New Roman" pitchFamily="18" charset="0"/>
              </a:rPr>
              <a:t>  AVR Microcontroller has been used where the programming language was C++. </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eaLnBrk="0" fontAlgn="base" hangingPunct="0">
              <a:lnSpc>
                <a:spcPct val="150000"/>
              </a:lnSpc>
              <a:spcBef>
                <a:spcPct val="0"/>
              </a:spcBef>
              <a:spcAft>
                <a:spcPct val="0"/>
              </a:spcAft>
              <a:buFont typeface="Wingdings" pitchFamily="2" charset="2"/>
              <a:buChar char="§"/>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200" dirty="0" smtClean="0">
                <a:latin typeface="Times New Roman" pitchFamily="18" charset="0"/>
                <a:ea typeface="Times New Roman" pitchFamily="18" charset="0"/>
                <a:cs typeface="Times New Roman" pitchFamily="18" charset="0"/>
              </a:rPr>
              <a:t>The remote control has been developed for the laser controller and external mechanical device has been designed to mount a stepper motor with the rotational stage</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eaLnBrk="0" fontAlgn="base" hangingPunct="0">
              <a:lnSpc>
                <a:spcPct val="150000"/>
              </a:lnSpc>
              <a:spcBef>
                <a:spcPct val="0"/>
              </a:spcBef>
              <a:spcAft>
                <a:spcPct val="0"/>
              </a:spcAft>
              <a:buFont typeface="Wingdings" pitchFamily="2" charset="2"/>
              <a:buChar char="§"/>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200" dirty="0" smtClean="0">
                <a:latin typeface="Times New Roman" pitchFamily="18" charset="0"/>
                <a:ea typeface="Times New Roman" pitchFamily="18" charset="0"/>
                <a:cs typeface="Times New Roman" pitchFamily="18" charset="0"/>
              </a:rPr>
              <a:t>The measured Accuracy for the controller of laser and rotational stage has been found to be 0.004% and 9% respectively.</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
              <a:tabLst/>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Open Source</a:t>
            </a:r>
            <a:r>
              <a:rPr kumimoji="0" lang="en-US" sz="22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Arduino Platform has been used</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itle 1"/>
          <p:cNvSpPr txBox="1">
            <a:spLocks/>
          </p:cNvSpPr>
          <p:nvPr/>
        </p:nvSpPr>
        <p:spPr>
          <a:xfrm>
            <a:off x="457200" y="304800"/>
            <a:ext cx="8229600" cy="685800"/>
          </a:xfrm>
          <a:prstGeom prst="rect">
            <a:avLst/>
          </a:prstGeom>
        </p:spPr>
        <p:txBody>
          <a:bodyPr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Abstract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3581400" y="912812"/>
            <a:ext cx="2103120" cy="1588"/>
          </a:xfrm>
          <a:prstGeom prst="line">
            <a:avLst/>
          </a:prstGeom>
          <a:ln/>
        </p:spPr>
        <p:style>
          <a:lnRef idx="2">
            <a:schemeClr val="accent5"/>
          </a:lnRef>
          <a:fillRef idx="0">
            <a:schemeClr val="accent5"/>
          </a:fillRef>
          <a:effectRef idx="1">
            <a:schemeClr val="accent5"/>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59080" y="762000"/>
            <a:ext cx="7284720" cy="2942"/>
          </a:xfrm>
          <a:prstGeom prst="line">
            <a:avLst/>
          </a:prstGeom>
          <a:ln/>
        </p:spPr>
        <p:style>
          <a:lnRef idx="2">
            <a:schemeClr val="accent5"/>
          </a:lnRef>
          <a:fillRef idx="0">
            <a:schemeClr val="accent5"/>
          </a:fillRef>
          <a:effectRef idx="1">
            <a:schemeClr val="accent5"/>
          </a:effectRef>
          <a:fontRef idx="minor">
            <a:schemeClr val="tx1"/>
          </a:fontRef>
        </p:style>
      </p:cxnSp>
      <p:sp>
        <p:nvSpPr>
          <p:cNvPr id="5" name="Oval 4"/>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17</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6" name="Title 1"/>
          <p:cNvSpPr txBox="1">
            <a:spLocks/>
          </p:cNvSpPr>
          <p:nvPr/>
        </p:nvSpPr>
        <p:spPr>
          <a:xfrm>
            <a:off x="152400" y="152400"/>
            <a:ext cx="8229600" cy="8382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How Embedded</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System Makes it Better</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extBox 7"/>
          <p:cNvSpPr txBox="1"/>
          <p:nvPr/>
        </p:nvSpPr>
        <p:spPr>
          <a:xfrm>
            <a:off x="0" y="1143000"/>
            <a:ext cx="8686800" cy="5355312"/>
          </a:xfrm>
          <a:prstGeom prst="rect">
            <a:avLst/>
          </a:prstGeom>
          <a:noFill/>
        </p:spPr>
        <p:txBody>
          <a:bodyPr wrap="square" rtlCol="0">
            <a:spAutoFit/>
          </a:bodyPr>
          <a:lstStyle/>
          <a:p>
            <a:pPr marL="457200" indent="-457200" algn="just">
              <a:buFont typeface="Wingdings" pitchFamily="2" charset="2"/>
              <a:buChar char="Ø"/>
            </a:pPr>
            <a:r>
              <a:rPr lang="en-US" sz="3200" b="1" dirty="0" smtClean="0">
                <a:latin typeface="Times New Roman" pitchFamily="18" charset="0"/>
                <a:cs typeface="Times New Roman" pitchFamily="18" charset="0"/>
              </a:rPr>
              <a:t>Digital Control Mechanism</a:t>
            </a:r>
          </a:p>
          <a:p>
            <a:pPr marL="457200" indent="-457200" algn="just">
              <a:buFont typeface="Wingdings" pitchFamily="2" charset="2"/>
              <a:buChar char="Ø"/>
            </a:pPr>
            <a:r>
              <a:rPr lang="en-US" sz="3200" b="1" dirty="0" smtClean="0">
                <a:latin typeface="Times New Roman" pitchFamily="18" charset="0"/>
                <a:cs typeface="Times New Roman" pitchFamily="18" charset="0"/>
              </a:rPr>
              <a:t>Onboard Operating System</a:t>
            </a:r>
          </a:p>
          <a:p>
            <a:pPr marL="457200" indent="-457200" algn="just">
              <a:buFont typeface="Wingdings" pitchFamily="2" charset="2"/>
              <a:buChar char="Ø"/>
            </a:pPr>
            <a:r>
              <a:rPr lang="en-US" sz="3200" b="1" dirty="0" smtClean="0">
                <a:latin typeface="Times New Roman" pitchFamily="18" charset="0"/>
                <a:cs typeface="Times New Roman" pitchFamily="18" charset="0"/>
              </a:rPr>
              <a:t>Automatic Error Correction</a:t>
            </a:r>
          </a:p>
          <a:p>
            <a:pPr marL="457200" indent="-457200" algn="just">
              <a:buFont typeface="Wingdings" pitchFamily="2" charset="2"/>
              <a:buChar char="Ø"/>
            </a:pPr>
            <a:r>
              <a:rPr lang="en-US" sz="3200" b="1" dirty="0" smtClean="0">
                <a:latin typeface="Times New Roman" pitchFamily="18" charset="0"/>
                <a:cs typeface="Times New Roman" pitchFamily="18" charset="0"/>
              </a:rPr>
              <a:t>Interfacing with External Device</a:t>
            </a:r>
          </a:p>
          <a:p>
            <a:pPr marL="457200" indent="-457200" algn="just">
              <a:buFont typeface="Wingdings" pitchFamily="2" charset="2"/>
              <a:buChar char="Ø"/>
            </a:pPr>
            <a:r>
              <a:rPr lang="en-US" sz="3200" b="1" dirty="0" smtClean="0">
                <a:latin typeface="Times New Roman" pitchFamily="18" charset="0"/>
                <a:cs typeface="Times New Roman" pitchFamily="18" charset="0"/>
              </a:rPr>
              <a:t>External Light Source is Not Required</a:t>
            </a:r>
          </a:p>
          <a:p>
            <a:pPr marL="457200" indent="-457200" algn="just">
              <a:buFont typeface="Wingdings" pitchFamily="2" charset="2"/>
              <a:buChar char="Ø"/>
            </a:pPr>
            <a:r>
              <a:rPr lang="en-US" sz="3200" b="1" dirty="0" smtClean="0">
                <a:latin typeface="Times New Roman" pitchFamily="18" charset="0"/>
                <a:cs typeface="Times New Roman" pitchFamily="18" charset="0"/>
              </a:rPr>
              <a:t>Quick Operation</a:t>
            </a:r>
          </a:p>
          <a:p>
            <a:pPr marL="457200" indent="-457200" algn="just">
              <a:buFont typeface="Wingdings" pitchFamily="2" charset="2"/>
              <a:buChar char="Ø"/>
            </a:pPr>
            <a:r>
              <a:rPr lang="en-US" sz="3200" b="1" dirty="0" smtClean="0">
                <a:latin typeface="Times New Roman" pitchFamily="18" charset="0"/>
                <a:cs typeface="Times New Roman" pitchFamily="18" charset="0"/>
              </a:rPr>
              <a:t>Remote Control</a:t>
            </a:r>
          </a:p>
          <a:p>
            <a:pPr marL="457200" indent="-457200" algn="just">
              <a:buFont typeface="Wingdings" pitchFamily="2" charset="2"/>
              <a:buChar char="Ø"/>
            </a:pPr>
            <a:r>
              <a:rPr lang="en-US" sz="3200" b="1" dirty="0" smtClean="0">
                <a:latin typeface="Times New Roman" pitchFamily="18" charset="0"/>
                <a:cs typeface="Times New Roman" pitchFamily="18" charset="0"/>
              </a:rPr>
              <a:t>Stable Operation</a:t>
            </a:r>
          </a:p>
          <a:p>
            <a:pPr marL="457200" indent="-457200" algn="just">
              <a:buFont typeface="Wingdings" pitchFamily="2" charset="2"/>
              <a:buChar char="Ø"/>
            </a:pPr>
            <a:r>
              <a:rPr lang="en-US" sz="3200" b="1" dirty="0" smtClean="0">
                <a:latin typeface="Times New Roman" pitchFamily="18" charset="0"/>
                <a:cs typeface="Times New Roman" pitchFamily="18" charset="0"/>
              </a:rPr>
              <a:t>User Friendly</a:t>
            </a:r>
          </a:p>
          <a:p>
            <a:pPr marL="457200" indent="-457200" algn="just">
              <a:buFont typeface="Wingdings" pitchFamily="2" charset="2"/>
              <a:buChar char="Ø"/>
            </a:pPr>
            <a:r>
              <a:rPr lang="en-US" sz="3200" b="1" dirty="0" smtClean="0">
                <a:latin typeface="Times New Roman" pitchFamily="18" charset="0"/>
                <a:cs typeface="Times New Roman" pitchFamily="18" charset="0"/>
              </a:rPr>
              <a:t>Digital Calibration System </a:t>
            </a:r>
          </a:p>
          <a:p>
            <a:pPr marL="457200" indent="-457200" algn="just">
              <a:buFont typeface="Wingdings" pitchFamily="2" charset="2"/>
              <a:buChar char="Ø"/>
            </a:pPr>
            <a:endParaRPr lang="en-US" sz="2200"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52400"/>
            <a:ext cx="8153400" cy="9906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Block Diagram</a:t>
            </a:r>
            <a:r>
              <a:rPr kumimoji="0" lang="en-US" sz="320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of Developed Rotational Stage</a:t>
            </a:r>
            <a:endParaRPr kumimoji="0" lang="en-US" sz="32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4" name="Straight Connector 3"/>
          <p:cNvCxnSpPr/>
          <p:nvPr/>
        </p:nvCxnSpPr>
        <p:spPr>
          <a:xfrm>
            <a:off x="259080" y="762000"/>
            <a:ext cx="7513320" cy="3034"/>
          </a:xfrm>
          <a:prstGeom prst="line">
            <a:avLst/>
          </a:prstGeom>
          <a:ln/>
        </p:spPr>
        <p:style>
          <a:lnRef idx="2">
            <a:schemeClr val="accent5"/>
          </a:lnRef>
          <a:fillRef idx="0">
            <a:schemeClr val="accent5"/>
          </a:fillRef>
          <a:effectRef idx="1">
            <a:schemeClr val="accent5"/>
          </a:effectRef>
          <a:fontRef idx="minor">
            <a:schemeClr val="tx1"/>
          </a:fontRef>
        </p:style>
      </p:cxnSp>
      <p:sp>
        <p:nvSpPr>
          <p:cNvPr id="5" name="Oval 4"/>
          <p:cNvSpPr/>
          <p:nvPr/>
        </p:nvSpPr>
        <p:spPr>
          <a:xfrm>
            <a:off x="8229600" y="3048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18</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6" name="Picture 5" descr="D:\Google Drive\Arduino_Nootbook_26_8_13\NLO LAB\Mechanical Stress\Drawings\Rotation Stage Automation.jpg"/>
          <p:cNvPicPr/>
          <p:nvPr/>
        </p:nvPicPr>
        <p:blipFill>
          <a:blip r:embed="rId2" cstate="print"/>
          <a:srcRect/>
          <a:stretch>
            <a:fillRect/>
          </a:stretch>
        </p:blipFill>
        <p:spPr bwMode="auto">
          <a:xfrm>
            <a:off x="457200" y="914400"/>
            <a:ext cx="8153400" cy="5638800"/>
          </a:xfrm>
          <a:prstGeom prst="rect">
            <a:avLst/>
          </a:prstGeom>
          <a:ln>
            <a:noFill/>
          </a:ln>
          <a:effectLst>
            <a:softEdge rad="112500"/>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5943600" cy="6858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Photograph</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after Motorized</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304800" y="760412"/>
            <a:ext cx="50292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1" name="Oval 1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19</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17" name="Picture 16" descr="D:\Google Drive\Arduino_Nootbook_26_8_13\NLO LAB\Mechanical Stress\Photo_Mechanical Stress\SAM_0950.JPG"/>
          <p:cNvPicPr/>
          <p:nvPr/>
        </p:nvPicPr>
        <p:blipFill>
          <a:blip r:embed="rId2" cstate="print"/>
          <a:srcRect l="16814" r="18699"/>
          <a:stretch>
            <a:fillRect/>
          </a:stretch>
        </p:blipFill>
        <p:spPr bwMode="auto">
          <a:xfrm>
            <a:off x="381000" y="914400"/>
            <a:ext cx="2886075" cy="5043487"/>
          </a:xfrm>
          <a:prstGeom prst="rect">
            <a:avLst/>
          </a:prstGeom>
          <a:noFill/>
          <a:ln w="9525">
            <a:noFill/>
            <a:miter lim="800000"/>
            <a:headEnd/>
            <a:tailEnd/>
          </a:ln>
        </p:spPr>
      </p:pic>
      <p:pic>
        <p:nvPicPr>
          <p:cNvPr id="1027" name="Picture 3" descr="K:\IMG_3819.JPG"/>
          <p:cNvPicPr>
            <a:picLocks noChangeAspect="1" noChangeArrowheads="1"/>
          </p:cNvPicPr>
          <p:nvPr/>
        </p:nvPicPr>
        <p:blipFill>
          <a:blip r:embed="rId3" cstate="print"/>
          <a:srcRect l="16495" t="12619" r="25773" b="13247"/>
          <a:stretch>
            <a:fillRect/>
          </a:stretch>
        </p:blipFill>
        <p:spPr bwMode="auto">
          <a:xfrm>
            <a:off x="3581400" y="838200"/>
            <a:ext cx="4800600" cy="5105400"/>
          </a:xfrm>
          <a:prstGeom prst="rect">
            <a:avLst/>
          </a:prstGeom>
          <a:noFill/>
        </p:spPr>
      </p:pic>
      <p:sp>
        <p:nvSpPr>
          <p:cNvPr id="19" name="TextBox 18"/>
          <p:cNvSpPr txBox="1"/>
          <p:nvPr/>
        </p:nvSpPr>
        <p:spPr>
          <a:xfrm>
            <a:off x="457200" y="6172200"/>
            <a:ext cx="2438400" cy="381000"/>
          </a:xfrm>
          <a:prstGeom prst="rect">
            <a:avLst/>
          </a:prstGeom>
          <a:noFill/>
        </p:spPr>
        <p:txBody>
          <a:bodyPr wrap="square" rtlCol="0">
            <a:spAutoFit/>
          </a:bodyPr>
          <a:lstStyle/>
          <a:p>
            <a:r>
              <a:rPr lang="en-US" dirty="0" smtClean="0"/>
              <a:t>Fig: Mechanical Unit</a:t>
            </a:r>
            <a:endParaRPr lang="en-US" dirty="0"/>
          </a:p>
        </p:txBody>
      </p:sp>
      <p:sp>
        <p:nvSpPr>
          <p:cNvPr id="20" name="TextBox 19"/>
          <p:cNvSpPr txBox="1"/>
          <p:nvPr/>
        </p:nvSpPr>
        <p:spPr>
          <a:xfrm>
            <a:off x="4953000" y="6172200"/>
            <a:ext cx="2438400" cy="381000"/>
          </a:xfrm>
          <a:prstGeom prst="rect">
            <a:avLst/>
          </a:prstGeom>
          <a:noFill/>
        </p:spPr>
        <p:txBody>
          <a:bodyPr wrap="square" rtlCol="0">
            <a:spAutoFit/>
          </a:bodyPr>
          <a:lstStyle/>
          <a:p>
            <a:r>
              <a:rPr lang="en-US" dirty="0" smtClean="0"/>
              <a:t>Fig: Remote Unit</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52400"/>
            <a:ext cx="5943600" cy="6858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Engineering Drawing</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4" name="Straight Connector 3"/>
          <p:cNvCxnSpPr/>
          <p:nvPr/>
        </p:nvCxnSpPr>
        <p:spPr>
          <a:xfrm>
            <a:off x="304800" y="760412"/>
            <a:ext cx="5029200" cy="1588"/>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5" descr="2104146"/>
          <p:cNvPicPr/>
          <p:nvPr/>
        </p:nvPicPr>
        <p:blipFill>
          <a:blip r:embed="rId2" cstate="print"/>
          <a:srcRect r="17729"/>
          <a:stretch>
            <a:fillRect/>
          </a:stretch>
        </p:blipFill>
        <p:spPr bwMode="auto">
          <a:xfrm>
            <a:off x="0" y="914401"/>
            <a:ext cx="4495799" cy="4648200"/>
          </a:xfrm>
          <a:prstGeom prst="rect">
            <a:avLst/>
          </a:prstGeom>
          <a:noFill/>
          <a:ln w="9525">
            <a:solidFill>
              <a:schemeClr val="accent1"/>
            </a:solidFill>
            <a:miter lim="800000"/>
            <a:headEnd/>
            <a:tailEnd/>
          </a:ln>
        </p:spPr>
      </p:pic>
      <p:pic>
        <p:nvPicPr>
          <p:cNvPr id="7" name="Picture 6" descr="Polarizer"/>
          <p:cNvPicPr/>
          <p:nvPr/>
        </p:nvPicPr>
        <p:blipFill>
          <a:blip r:embed="rId3" cstate="print"/>
          <a:srcRect r="11411"/>
          <a:stretch>
            <a:fillRect/>
          </a:stretch>
        </p:blipFill>
        <p:spPr bwMode="auto">
          <a:xfrm>
            <a:off x="4495800" y="914400"/>
            <a:ext cx="4648200" cy="4648200"/>
          </a:xfrm>
          <a:prstGeom prst="rect">
            <a:avLst/>
          </a:prstGeom>
          <a:noFill/>
          <a:ln w="9525">
            <a:solidFill>
              <a:schemeClr val="accent1"/>
            </a:solidFill>
            <a:miter lim="800000"/>
            <a:headEnd/>
            <a:tailEnd/>
          </a:ln>
        </p:spPr>
      </p:pic>
      <p:sp>
        <p:nvSpPr>
          <p:cNvPr id="8" name="TextBox 7"/>
          <p:cNvSpPr txBox="1"/>
          <p:nvPr/>
        </p:nvSpPr>
        <p:spPr>
          <a:xfrm>
            <a:off x="838200" y="5791200"/>
            <a:ext cx="2438400" cy="381000"/>
          </a:xfrm>
          <a:prstGeom prst="rect">
            <a:avLst/>
          </a:prstGeom>
          <a:noFill/>
        </p:spPr>
        <p:txBody>
          <a:bodyPr wrap="square" rtlCol="0">
            <a:spAutoFit/>
          </a:bodyPr>
          <a:lstStyle/>
          <a:p>
            <a:r>
              <a:rPr lang="en-US" b="1" dirty="0" smtClean="0"/>
              <a:t>Fig: Before Motorized</a:t>
            </a:r>
            <a:endParaRPr lang="en-US" b="1" dirty="0"/>
          </a:p>
        </p:txBody>
      </p:sp>
      <p:sp>
        <p:nvSpPr>
          <p:cNvPr id="9" name="TextBox 8"/>
          <p:cNvSpPr txBox="1"/>
          <p:nvPr/>
        </p:nvSpPr>
        <p:spPr>
          <a:xfrm>
            <a:off x="5181600" y="5791200"/>
            <a:ext cx="2438400" cy="381000"/>
          </a:xfrm>
          <a:prstGeom prst="rect">
            <a:avLst/>
          </a:prstGeom>
          <a:noFill/>
        </p:spPr>
        <p:txBody>
          <a:bodyPr wrap="square" rtlCol="0">
            <a:spAutoFit/>
          </a:bodyPr>
          <a:lstStyle/>
          <a:p>
            <a:r>
              <a:rPr lang="en-US" b="1" dirty="0" smtClean="0"/>
              <a:t>Fig: After Motorized</a:t>
            </a:r>
            <a:endParaRPr lang="en-US" b="1" dirty="0"/>
          </a:p>
        </p:txBody>
      </p:sp>
      <p:sp>
        <p:nvSpPr>
          <p:cNvPr id="10" name="Oval 9"/>
          <p:cNvSpPr/>
          <p:nvPr/>
        </p:nvSpPr>
        <p:spPr>
          <a:xfrm>
            <a:off x="8229600" y="2286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20</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152400"/>
            <a:ext cx="5943600" cy="6858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Circuit Diagram</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4" name="Straight Connector 3"/>
          <p:cNvCxnSpPr/>
          <p:nvPr/>
        </p:nvCxnSpPr>
        <p:spPr>
          <a:xfrm>
            <a:off x="228600" y="760412"/>
            <a:ext cx="29718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TextBox 7"/>
          <p:cNvSpPr txBox="1"/>
          <p:nvPr/>
        </p:nvSpPr>
        <p:spPr>
          <a:xfrm>
            <a:off x="838200" y="5791200"/>
            <a:ext cx="2438400" cy="381000"/>
          </a:xfrm>
          <a:prstGeom prst="rect">
            <a:avLst/>
          </a:prstGeom>
          <a:noFill/>
        </p:spPr>
        <p:txBody>
          <a:bodyPr wrap="square" rtlCol="0">
            <a:spAutoFit/>
          </a:bodyPr>
          <a:lstStyle/>
          <a:p>
            <a:r>
              <a:rPr lang="en-US" b="1" dirty="0" smtClean="0"/>
              <a:t>Fig: MOSFET H-Bridge</a:t>
            </a:r>
            <a:endParaRPr lang="en-US" b="1" dirty="0"/>
          </a:p>
        </p:txBody>
      </p:sp>
      <p:sp>
        <p:nvSpPr>
          <p:cNvPr id="9" name="TextBox 8"/>
          <p:cNvSpPr txBox="1"/>
          <p:nvPr/>
        </p:nvSpPr>
        <p:spPr>
          <a:xfrm>
            <a:off x="5181600" y="5791200"/>
            <a:ext cx="2438400" cy="381000"/>
          </a:xfrm>
          <a:prstGeom prst="rect">
            <a:avLst/>
          </a:prstGeom>
          <a:noFill/>
        </p:spPr>
        <p:txBody>
          <a:bodyPr wrap="square" rtlCol="0">
            <a:spAutoFit/>
          </a:bodyPr>
          <a:lstStyle/>
          <a:p>
            <a:r>
              <a:rPr lang="en-US" b="1" dirty="0" smtClean="0"/>
              <a:t>Fig: Control Unit Circuit</a:t>
            </a:r>
            <a:endParaRPr lang="en-US" b="1" dirty="0"/>
          </a:p>
        </p:txBody>
      </p:sp>
      <p:pic>
        <p:nvPicPr>
          <p:cNvPr id="10" name="Picture 9" descr="D:\Google Drive\Arduino_Nootbook_26_8_13\NLO LAB\Mechanical Stress\Mosfet H-bridge.PNG"/>
          <p:cNvPicPr/>
          <p:nvPr/>
        </p:nvPicPr>
        <p:blipFill>
          <a:blip r:embed="rId2" cstate="print"/>
          <a:srcRect/>
          <a:stretch>
            <a:fillRect/>
          </a:stretch>
        </p:blipFill>
        <p:spPr bwMode="auto">
          <a:xfrm>
            <a:off x="0" y="914400"/>
            <a:ext cx="4572000" cy="4648200"/>
          </a:xfrm>
          <a:prstGeom prst="rect">
            <a:avLst/>
          </a:prstGeom>
          <a:noFill/>
          <a:ln w="9525">
            <a:solidFill>
              <a:schemeClr val="accent1"/>
            </a:solidFill>
            <a:miter lim="800000"/>
            <a:headEnd/>
            <a:tailEnd/>
          </a:ln>
        </p:spPr>
      </p:pic>
      <p:pic>
        <p:nvPicPr>
          <p:cNvPr id="11" name="Picture 10" descr="D:\Google Drive\Arduino_Nootbook_26_8_13\NLO LAB\Mechanical Stress\controller.PNG"/>
          <p:cNvPicPr/>
          <p:nvPr/>
        </p:nvPicPr>
        <p:blipFill>
          <a:blip r:embed="rId3" cstate="print"/>
          <a:srcRect/>
          <a:stretch>
            <a:fillRect/>
          </a:stretch>
        </p:blipFill>
        <p:spPr bwMode="auto">
          <a:xfrm>
            <a:off x="4648200" y="914400"/>
            <a:ext cx="4495800" cy="4648200"/>
          </a:xfrm>
          <a:prstGeom prst="rect">
            <a:avLst/>
          </a:prstGeom>
          <a:noFill/>
          <a:ln w="9525">
            <a:solidFill>
              <a:schemeClr val="accent1"/>
            </a:solidFill>
            <a:miter lim="800000"/>
            <a:headEnd/>
            <a:tailEnd/>
          </a:ln>
        </p:spPr>
      </p:pic>
      <p:sp>
        <p:nvSpPr>
          <p:cNvPr id="13" name="Oval 12"/>
          <p:cNvSpPr/>
          <p:nvPr/>
        </p:nvSpPr>
        <p:spPr>
          <a:xfrm>
            <a:off x="8305800" y="1524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21</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2400" y="-76200"/>
            <a:ext cx="8229600" cy="762000"/>
          </a:xfrm>
          <a:prstGeom prst="rect">
            <a:avLst/>
          </a:prstGeom>
        </p:spPr>
        <p:txBody>
          <a:bodyPr vert="horz" lIns="91440" tIns="45720" rIns="91440" bIns="45720" rtlCol="0" anchor="t">
            <a:normAutofit/>
          </a:bodyPr>
          <a:lstStyle/>
          <a:p>
            <a:pPr lvl="0">
              <a:spcBef>
                <a:spcPct val="0"/>
              </a:spcBef>
              <a:defRPr/>
            </a:pPr>
            <a:r>
              <a:rPr lang="en-US" sz="3600" dirty="0" smtClean="0"/>
              <a:t>Experimental Data</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8" name="Straight Connector 17"/>
          <p:cNvCxnSpPr/>
          <p:nvPr/>
        </p:nvCxnSpPr>
        <p:spPr>
          <a:xfrm>
            <a:off x="228600" y="457200"/>
            <a:ext cx="3474720" cy="541"/>
          </a:xfrm>
          <a:prstGeom prst="line">
            <a:avLst/>
          </a:prstGeom>
          <a:ln/>
        </p:spPr>
        <p:style>
          <a:lnRef idx="2">
            <a:schemeClr val="accent5"/>
          </a:lnRef>
          <a:fillRef idx="0">
            <a:schemeClr val="accent5"/>
          </a:fillRef>
          <a:effectRef idx="1">
            <a:schemeClr val="accent5"/>
          </a:effectRef>
          <a:fontRef idx="minor">
            <a:schemeClr val="tx1"/>
          </a:fontRef>
        </p:style>
      </p:cxnSp>
      <p:sp>
        <p:nvSpPr>
          <p:cNvPr id="15" name="Oval 14"/>
          <p:cNvSpPr/>
          <p:nvPr/>
        </p:nvSpPr>
        <p:spPr>
          <a:xfrm>
            <a:off x="8153400" y="1524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22</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graphicFrame>
        <p:nvGraphicFramePr>
          <p:cNvPr id="7" name="Table 6"/>
          <p:cNvGraphicFramePr>
            <a:graphicFrameLocks noGrp="1"/>
          </p:cNvGraphicFramePr>
          <p:nvPr/>
        </p:nvGraphicFramePr>
        <p:xfrm>
          <a:off x="762000" y="609600"/>
          <a:ext cx="7315200" cy="6172200"/>
        </p:xfrm>
        <a:graphic>
          <a:graphicData uri="http://schemas.openxmlformats.org/drawingml/2006/table">
            <a:tbl>
              <a:tblPr>
                <a:tableStyleId>{3C2FFA5D-87B4-456A-9821-1D502468CF0F}</a:tableStyleId>
              </a:tblPr>
              <a:tblGrid>
                <a:gridCol w="1828800"/>
                <a:gridCol w="1828800"/>
                <a:gridCol w="1828800"/>
                <a:gridCol w="1828800"/>
              </a:tblGrid>
              <a:tr h="211667">
                <a:tc>
                  <a:txBody>
                    <a:bodyPr/>
                    <a:lstStyle/>
                    <a:p>
                      <a:pPr algn="ctr">
                        <a:spcAft>
                          <a:spcPts val="0"/>
                        </a:spcAft>
                      </a:pPr>
                      <a:r>
                        <a:rPr lang="en-US" sz="1500" b="1" dirty="0"/>
                        <a:t>Angle of Rotation</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Actual Rotation</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Error</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Error Percentage</a:t>
                      </a:r>
                      <a:endParaRPr lang="en-US" sz="1500" b="1">
                        <a:solidFill>
                          <a:srgbClr val="000000"/>
                        </a:solidFill>
                        <a:latin typeface="Times New Roman"/>
                        <a:ea typeface="Calibri"/>
                      </a:endParaRPr>
                    </a:p>
                  </a:txBody>
                  <a:tcPr marL="48381" marR="48381" marT="0" marB="0" anchor="ctr"/>
                </a:tc>
              </a:tr>
              <a:tr h="211667">
                <a:tc>
                  <a:txBody>
                    <a:bodyPr/>
                    <a:lstStyle/>
                    <a:p>
                      <a:pPr algn="ctr">
                        <a:spcAft>
                          <a:spcPts val="0"/>
                        </a:spcAft>
                      </a:pPr>
                      <a:r>
                        <a:rPr lang="en-US" sz="1500" b="1" dirty="0"/>
                        <a:t>(in degrees)</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(in degrees)</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(in degrees)</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a:t>
                      </a:r>
                      <a:endParaRPr lang="en-US" sz="1500" b="1">
                        <a:solidFill>
                          <a:srgbClr val="000000"/>
                        </a:solidFill>
                        <a:latin typeface="Times New Roman"/>
                        <a:ea typeface="Calibri"/>
                      </a:endParaRPr>
                    </a:p>
                  </a:txBody>
                  <a:tcPr marL="48381" marR="48381" marT="0" marB="0" anchor="ctr"/>
                </a:tc>
              </a:tr>
              <a:tr h="211667">
                <a:tc rowSpan="5">
                  <a:txBody>
                    <a:bodyPr/>
                    <a:lstStyle/>
                    <a:p>
                      <a:pPr algn="ctr">
                        <a:spcAft>
                          <a:spcPts val="0"/>
                        </a:spcAft>
                      </a:pPr>
                      <a:r>
                        <a:rPr lang="en-US" sz="1500" b="1" dirty="0"/>
                        <a:t>360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393.00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33.00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9.17%</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393.00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33.00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9.17%</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390.00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30.00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8.33%</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393.00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33.00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9.17%</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391.00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31.00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8.61%</a:t>
                      </a:r>
                      <a:endParaRPr lang="en-US" sz="1500" b="1">
                        <a:solidFill>
                          <a:srgbClr val="000000"/>
                        </a:solidFill>
                        <a:latin typeface="Times New Roman"/>
                        <a:ea typeface="Calibri"/>
                      </a:endParaRPr>
                    </a:p>
                  </a:txBody>
                  <a:tcPr marL="48381" marR="48381" marT="0" marB="0" anchor="ctr"/>
                </a:tc>
              </a:tr>
              <a:tr h="211667">
                <a:tc rowSpan="5">
                  <a:txBody>
                    <a:bodyPr/>
                    <a:lstStyle/>
                    <a:p>
                      <a:pPr algn="ctr">
                        <a:spcAft>
                          <a:spcPts val="0"/>
                        </a:spcAft>
                      </a:pPr>
                      <a:r>
                        <a:rPr lang="en-US" sz="1500" b="1"/>
                        <a:t>270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294.00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24.00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8.89%</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293.00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23.00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8.52%</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294.00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24.00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8.89%</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294.00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24.00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8.89%</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294.00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24.00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8.89%</a:t>
                      </a:r>
                      <a:endParaRPr lang="en-US" sz="1500" b="1">
                        <a:solidFill>
                          <a:srgbClr val="000000"/>
                        </a:solidFill>
                        <a:latin typeface="Times New Roman"/>
                        <a:ea typeface="Calibri"/>
                      </a:endParaRPr>
                    </a:p>
                  </a:txBody>
                  <a:tcPr marL="48381" marR="48381" marT="0" marB="0" anchor="ctr"/>
                </a:tc>
              </a:tr>
              <a:tr h="211667">
                <a:tc rowSpan="5">
                  <a:txBody>
                    <a:bodyPr/>
                    <a:lstStyle/>
                    <a:p>
                      <a:pPr algn="ctr">
                        <a:spcAft>
                          <a:spcPts val="0"/>
                        </a:spcAft>
                      </a:pPr>
                      <a:r>
                        <a:rPr lang="en-US" sz="1500" b="1"/>
                        <a:t>180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195.00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15.00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8.33%</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197.00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17.00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9.44%</a:t>
                      </a:r>
                      <a:endParaRPr lang="en-US" sz="1500" b="1">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195.00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15.00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8.33%</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197.00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17.00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9.44%</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195.00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15.00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8.33%</a:t>
                      </a:r>
                      <a:endParaRPr lang="en-US" sz="1500" b="1" dirty="0">
                        <a:solidFill>
                          <a:srgbClr val="000000"/>
                        </a:solidFill>
                        <a:latin typeface="Times New Roman"/>
                        <a:ea typeface="Calibri"/>
                      </a:endParaRPr>
                    </a:p>
                  </a:txBody>
                  <a:tcPr marL="48381" marR="48381" marT="0" marB="0" anchor="ctr"/>
                </a:tc>
              </a:tr>
              <a:tr h="211667">
                <a:tc rowSpan="5">
                  <a:txBody>
                    <a:bodyPr/>
                    <a:lstStyle/>
                    <a:p>
                      <a:pPr algn="ctr">
                        <a:spcAft>
                          <a:spcPts val="0"/>
                        </a:spcAft>
                      </a:pPr>
                      <a:r>
                        <a:rPr lang="en-US" sz="1500" b="1"/>
                        <a:t>120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131.00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11.00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9.17%</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132.00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12.00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10.00%</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131.00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11.00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9.17%</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131.00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11.00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9.17%</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131.00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11.00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9.17%</a:t>
                      </a:r>
                      <a:endParaRPr lang="en-US" sz="1500" b="1" dirty="0">
                        <a:solidFill>
                          <a:srgbClr val="000000"/>
                        </a:solidFill>
                        <a:latin typeface="Times New Roman"/>
                        <a:ea typeface="Calibri"/>
                      </a:endParaRPr>
                    </a:p>
                  </a:txBody>
                  <a:tcPr marL="48381" marR="48381" marT="0" marB="0" anchor="ctr"/>
                </a:tc>
              </a:tr>
              <a:tr h="211667">
                <a:tc rowSpan="5">
                  <a:txBody>
                    <a:bodyPr/>
                    <a:lstStyle/>
                    <a:p>
                      <a:pPr algn="ctr">
                        <a:spcAft>
                          <a:spcPts val="0"/>
                        </a:spcAft>
                      </a:pPr>
                      <a:r>
                        <a:rPr lang="en-US" sz="1500" b="1" dirty="0"/>
                        <a:t>90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98.00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8.89%</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97.00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7.00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7.78%</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98.00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8.89%</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a:t>98.00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a:t>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8.89%</a:t>
                      </a:r>
                      <a:endParaRPr lang="en-US" sz="1500" b="1" dirty="0">
                        <a:solidFill>
                          <a:srgbClr val="000000"/>
                        </a:solidFill>
                        <a:latin typeface="Times New Roman"/>
                        <a:ea typeface="Calibri"/>
                      </a:endParaRPr>
                    </a:p>
                  </a:txBody>
                  <a:tcPr marL="48381" marR="48381" marT="0" marB="0" anchor="ctr"/>
                </a:tc>
              </a:tr>
              <a:tr h="211667">
                <a:tc vMerge="1">
                  <a:txBody>
                    <a:bodyPr/>
                    <a:lstStyle/>
                    <a:p>
                      <a:endParaRPr lang="en-US"/>
                    </a:p>
                  </a:txBody>
                  <a:tcPr/>
                </a:tc>
                <a:tc>
                  <a:txBody>
                    <a:bodyPr/>
                    <a:lstStyle/>
                    <a:p>
                      <a:pPr algn="ctr">
                        <a:spcAft>
                          <a:spcPts val="0"/>
                        </a:spcAft>
                      </a:pPr>
                      <a:r>
                        <a:rPr lang="en-US" sz="1500" b="1" dirty="0"/>
                        <a:t>98.00</a:t>
                      </a:r>
                      <a:endParaRPr lang="en-US" sz="1500" b="1" dirty="0">
                        <a:solidFill>
                          <a:srgbClr val="000000"/>
                        </a:solidFill>
                        <a:latin typeface="Times New Roman"/>
                        <a:ea typeface="Calibri"/>
                      </a:endParaRPr>
                    </a:p>
                  </a:txBody>
                  <a:tcPr marL="48381" marR="48381" marT="0" marB="0" anchor="ctr"/>
                </a:tc>
                <a:tc>
                  <a:txBody>
                    <a:bodyPr/>
                    <a:lstStyle/>
                    <a:p>
                      <a:pPr algn="ctr">
                        <a:spcAft>
                          <a:spcPts val="0"/>
                        </a:spcAft>
                      </a:pPr>
                      <a:r>
                        <a:rPr lang="en-US" sz="1500" b="1"/>
                        <a:t>8.00</a:t>
                      </a:r>
                      <a:endParaRPr lang="en-US" sz="1500" b="1">
                        <a:solidFill>
                          <a:srgbClr val="000000"/>
                        </a:solidFill>
                        <a:latin typeface="Times New Roman"/>
                        <a:ea typeface="Calibri"/>
                      </a:endParaRPr>
                    </a:p>
                  </a:txBody>
                  <a:tcPr marL="48381" marR="48381" marT="0" marB="0" anchor="ctr"/>
                </a:tc>
                <a:tc>
                  <a:txBody>
                    <a:bodyPr/>
                    <a:lstStyle/>
                    <a:p>
                      <a:pPr algn="ctr">
                        <a:spcAft>
                          <a:spcPts val="0"/>
                        </a:spcAft>
                      </a:pPr>
                      <a:r>
                        <a:rPr lang="en-US" sz="1500" b="1" dirty="0"/>
                        <a:t>8.89%</a:t>
                      </a:r>
                      <a:endParaRPr lang="en-US" sz="1500" b="1" dirty="0">
                        <a:solidFill>
                          <a:srgbClr val="000000"/>
                        </a:solidFill>
                        <a:latin typeface="Times New Roman"/>
                        <a:ea typeface="Calibri"/>
                      </a:endParaRPr>
                    </a:p>
                  </a:txBody>
                  <a:tcPr marL="48381" marR="48381" marT="0" marB="0" anchor="ctr"/>
                </a:tc>
              </a:tr>
            </a:tbl>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2400" y="304800"/>
            <a:ext cx="8229600" cy="762000"/>
          </a:xfrm>
          <a:prstGeom prst="rect">
            <a:avLst/>
          </a:prstGeom>
        </p:spPr>
        <p:txBody>
          <a:bodyPr vert="horz" lIns="91440" tIns="45720" rIns="91440" bIns="45720" rtlCol="0" anchor="t">
            <a:normAutofit/>
          </a:bodyPr>
          <a:lstStyle/>
          <a:p>
            <a:pPr lvl="0">
              <a:spcBef>
                <a:spcPct val="0"/>
              </a:spcBef>
              <a:defRPr/>
            </a:pPr>
            <a:r>
              <a:rPr lang="en-US" sz="3600" dirty="0" smtClean="0"/>
              <a:t>Error Graph</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8" name="Straight Connector 17"/>
          <p:cNvCxnSpPr/>
          <p:nvPr/>
        </p:nvCxnSpPr>
        <p:spPr>
          <a:xfrm>
            <a:off x="228600" y="914400"/>
            <a:ext cx="2057400" cy="503"/>
          </a:xfrm>
          <a:prstGeom prst="line">
            <a:avLst/>
          </a:prstGeom>
          <a:ln/>
        </p:spPr>
        <p:style>
          <a:lnRef idx="2">
            <a:schemeClr val="accent5"/>
          </a:lnRef>
          <a:fillRef idx="0">
            <a:schemeClr val="accent5"/>
          </a:fillRef>
          <a:effectRef idx="1">
            <a:schemeClr val="accent5"/>
          </a:effectRef>
          <a:fontRef idx="minor">
            <a:schemeClr val="tx1"/>
          </a:fontRef>
        </p:style>
      </p:cxnSp>
      <p:sp>
        <p:nvSpPr>
          <p:cNvPr id="15" name="Oval 14"/>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23</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8" name="Picture 7" descr="chart_1"/>
          <p:cNvPicPr/>
          <p:nvPr/>
        </p:nvPicPr>
        <p:blipFill>
          <a:blip r:embed="rId2" cstate="print"/>
          <a:srcRect/>
          <a:stretch>
            <a:fillRect/>
          </a:stretch>
        </p:blipFill>
        <p:spPr bwMode="auto">
          <a:xfrm>
            <a:off x="1219200" y="1143000"/>
            <a:ext cx="6629400" cy="4572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304800"/>
            <a:ext cx="6248400" cy="9906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Conclusion (Rotational Stage)</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228600" y="910326"/>
            <a:ext cx="5394960" cy="4074"/>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609600" y="1295400"/>
            <a:ext cx="6858000" cy="861774"/>
          </a:xfrm>
          <a:prstGeom prst="rect">
            <a:avLst/>
          </a:prstGeom>
          <a:noFill/>
        </p:spPr>
        <p:txBody>
          <a:bodyPr wrap="square" rtlCol="0">
            <a:spAutoFit/>
          </a:bodyPr>
          <a:lstStyle/>
          <a:p>
            <a:pPr marL="914400" lvl="1" indent="-457200" algn="just"/>
            <a:r>
              <a:rPr lang="en-US" sz="2800" dirty="0"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pPr marL="457200" indent="-457200" algn="just"/>
            <a:endParaRPr lang="en-US" sz="2200" dirty="0" smtClean="0">
              <a:latin typeface="Times New Roman" pitchFamily="18" charset="0"/>
              <a:cs typeface="Times New Roman" pitchFamily="18" charset="0"/>
            </a:endParaRPr>
          </a:p>
        </p:txBody>
      </p:sp>
      <p:sp>
        <p:nvSpPr>
          <p:cNvPr id="11" name="Oval 1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24</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6" name="TextBox 5"/>
          <p:cNvSpPr txBox="1"/>
          <p:nvPr/>
        </p:nvSpPr>
        <p:spPr>
          <a:xfrm>
            <a:off x="1047751" y="1143000"/>
            <a:ext cx="7048499" cy="3385542"/>
          </a:xfrm>
          <a:prstGeom prst="rect">
            <a:avLst/>
          </a:prstGeom>
          <a:noFill/>
        </p:spPr>
        <p:txBody>
          <a:bodyPr wrap="square" rtlCol="0">
            <a:spAutoFit/>
          </a:bodyPr>
          <a:lstStyle/>
          <a:p>
            <a:pPr marL="0" lvl="1" algn="just"/>
            <a:r>
              <a:rPr lang="en-US" sz="2800" dirty="0" smtClean="0">
                <a:latin typeface="Times New Roman" pitchFamily="18" charset="0"/>
                <a:cs typeface="Times New Roman" pitchFamily="18" charset="0"/>
              </a:rPr>
              <a:t>Changing rotation manually for rotational stage needs extra light source and also needs human touch which is time consuming and also includes measurement error. Developed digitally controlled rotational stage saves significant time and makes experimentation more precise. </a:t>
            </a:r>
          </a:p>
          <a:p>
            <a:pPr algn="just"/>
            <a:endParaRPr lang="en-US" dirty="0"/>
          </a:p>
        </p:txBody>
      </p:sp>
      <p:sp>
        <p:nvSpPr>
          <p:cNvPr id="9" name="Rectangle 8"/>
          <p:cNvSpPr/>
          <p:nvPr/>
        </p:nvSpPr>
        <p:spPr>
          <a:xfrm>
            <a:off x="1066800" y="4953000"/>
            <a:ext cx="2971800" cy="64008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Previous Time Consumption</a:t>
            </a:r>
            <a:endParaRPr lang="en-US" dirty="0"/>
          </a:p>
        </p:txBody>
      </p:sp>
      <p:sp>
        <p:nvSpPr>
          <p:cNvPr id="10" name="Rectangle 9"/>
          <p:cNvSpPr/>
          <p:nvPr/>
        </p:nvSpPr>
        <p:spPr>
          <a:xfrm>
            <a:off x="5029200" y="4953000"/>
            <a:ext cx="2971800" cy="64008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Time Consumption</a:t>
            </a:r>
            <a:endParaRPr lang="en-US" dirty="0"/>
          </a:p>
        </p:txBody>
      </p:sp>
      <p:sp>
        <p:nvSpPr>
          <p:cNvPr id="12" name="Rectangle 11"/>
          <p:cNvSpPr/>
          <p:nvPr/>
        </p:nvSpPr>
        <p:spPr>
          <a:xfrm>
            <a:off x="1066800" y="5638800"/>
            <a:ext cx="29718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180 minutes</a:t>
            </a:r>
            <a:endParaRPr lang="en-US" sz="3200" dirty="0"/>
          </a:p>
        </p:txBody>
      </p:sp>
      <p:sp>
        <p:nvSpPr>
          <p:cNvPr id="13" name="Rectangle 12"/>
          <p:cNvSpPr/>
          <p:nvPr/>
        </p:nvSpPr>
        <p:spPr>
          <a:xfrm>
            <a:off x="5029200" y="5638800"/>
            <a:ext cx="29718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5 minutes</a:t>
            </a:r>
            <a:endParaRPr lang="en-US" sz="32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6248400" cy="9906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Future Works (Rotational Stage)</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243840" y="760412"/>
            <a:ext cx="5852160" cy="4074"/>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457200" y="1143000"/>
            <a:ext cx="8686800" cy="4308872"/>
          </a:xfrm>
          <a:prstGeom prst="rect">
            <a:avLst/>
          </a:prstGeom>
          <a:noFill/>
        </p:spPr>
        <p:txBody>
          <a:bodyPr wrap="square" rtlCol="0">
            <a:spAutoFit/>
          </a:bodyPr>
          <a:lstStyle/>
          <a:p>
            <a:pPr marL="514350" lvl="0" indent="-514350">
              <a:buFont typeface="+mj-lt"/>
              <a:buAutoNum type="arabicPeriod"/>
            </a:pPr>
            <a:r>
              <a:rPr lang="en-US" sz="2800" b="1" dirty="0" smtClean="0">
                <a:latin typeface="Times New Roman" pitchFamily="18" charset="0"/>
                <a:cs typeface="Times New Roman" pitchFamily="18" charset="0"/>
              </a:rPr>
              <a:t>Wireless control feature</a:t>
            </a:r>
          </a:p>
          <a:p>
            <a:pPr marL="514350" lvl="0" indent="-514350">
              <a:buFont typeface="+mj-lt"/>
              <a:buAutoNum type="arabicPeriod"/>
            </a:pPr>
            <a:r>
              <a:rPr lang="en-US" sz="2800" b="1" dirty="0" smtClean="0">
                <a:latin typeface="Times New Roman" pitchFamily="18" charset="0"/>
                <a:cs typeface="Times New Roman" pitchFamily="18" charset="0"/>
              </a:rPr>
              <a:t>Artificial Intelligence</a:t>
            </a:r>
          </a:p>
          <a:p>
            <a:pPr marL="514350" lvl="0" indent="-514350">
              <a:buFont typeface="+mj-lt"/>
              <a:buAutoNum type="arabicPeriod"/>
            </a:pPr>
            <a:r>
              <a:rPr lang="en-US" sz="2800" b="1" dirty="0" smtClean="0">
                <a:latin typeface="Times New Roman" pitchFamily="18" charset="0"/>
                <a:cs typeface="Times New Roman" pitchFamily="18" charset="0"/>
              </a:rPr>
              <a:t>Graphical LCD to show more information during operation</a:t>
            </a:r>
          </a:p>
          <a:p>
            <a:pPr marL="514350" lvl="0" indent="-514350">
              <a:buFont typeface="+mj-lt"/>
              <a:buAutoNum type="arabicPeriod"/>
            </a:pPr>
            <a:r>
              <a:rPr lang="en-US" sz="2800" b="1" dirty="0" smtClean="0">
                <a:latin typeface="Times New Roman" pitchFamily="18" charset="0"/>
                <a:cs typeface="Times New Roman" pitchFamily="18" charset="0"/>
              </a:rPr>
              <a:t>Automatic error reduction system</a:t>
            </a:r>
          </a:p>
          <a:p>
            <a:pPr marL="514350" lvl="0" indent="-514350">
              <a:buFont typeface="+mj-lt"/>
              <a:buAutoNum type="arabicPeriod"/>
            </a:pPr>
            <a:r>
              <a:rPr lang="en-US" sz="2800" b="1" dirty="0" smtClean="0">
                <a:latin typeface="Times New Roman" pitchFamily="18" charset="0"/>
                <a:cs typeface="Times New Roman" pitchFamily="18" charset="0"/>
              </a:rPr>
              <a:t>Computer interfacing option</a:t>
            </a:r>
          </a:p>
          <a:p>
            <a:pPr marL="514350" lvl="0" indent="-514350">
              <a:buFont typeface="+mj-lt"/>
              <a:buAutoNum type="arabicPeriod"/>
            </a:pPr>
            <a:r>
              <a:rPr lang="en-US" sz="2800" b="1" dirty="0" smtClean="0">
                <a:latin typeface="Times New Roman" pitchFamily="18" charset="0"/>
                <a:cs typeface="Times New Roman" pitchFamily="18" charset="0"/>
              </a:rPr>
              <a:t>Internet based control system</a:t>
            </a:r>
          </a:p>
          <a:p>
            <a:pPr marL="514350" lvl="0" indent="-514350">
              <a:buFont typeface="+mj-lt"/>
              <a:buAutoNum type="arabicPeriod"/>
            </a:pPr>
            <a:r>
              <a:rPr lang="en-US" sz="2800" b="1" dirty="0" smtClean="0">
                <a:latin typeface="Times New Roman" pitchFamily="18" charset="0"/>
                <a:cs typeface="Times New Roman" pitchFamily="18" charset="0"/>
              </a:rPr>
              <a:t>Interfacing with Laser Controller Device</a:t>
            </a:r>
          </a:p>
          <a:p>
            <a:pPr marL="514350" lvl="0" indent="-514350">
              <a:buFont typeface="+mj-lt"/>
              <a:buAutoNum type="arabicPeriod"/>
            </a:pPr>
            <a:r>
              <a:rPr lang="en-US" sz="2800" b="1" dirty="0" smtClean="0">
                <a:latin typeface="Times New Roman" pitchFamily="18" charset="0"/>
                <a:cs typeface="Times New Roman" pitchFamily="18" charset="0"/>
              </a:rPr>
              <a:t>Smartphone Interfacing </a:t>
            </a:r>
          </a:p>
          <a:p>
            <a:pPr marL="457200" indent="-457200" algn="just"/>
            <a:endParaRPr lang="en-US" sz="2200" dirty="0" smtClean="0">
              <a:latin typeface="Times New Roman" pitchFamily="18" charset="0"/>
              <a:cs typeface="Times New Roman" pitchFamily="18" charset="0"/>
            </a:endParaRPr>
          </a:p>
        </p:txBody>
      </p:sp>
      <p:sp>
        <p:nvSpPr>
          <p:cNvPr id="11" name="Oval 1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25</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81400" y="2895600"/>
            <a:ext cx="2133600" cy="9906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800" dirty="0" smtClean="0">
                <a:latin typeface="Times New Roman" pitchFamily="18" charset="0"/>
                <a:ea typeface="+mj-ea"/>
                <a:cs typeface="Times New Roman" pitchFamily="18" charset="0"/>
              </a:rPr>
              <a:t>Thanks</a:t>
            </a:r>
            <a:endParaRPr kumimoji="0" lang="en-US" sz="4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1" name="Oval 10"/>
          <p:cNvSpPr/>
          <p:nvPr/>
        </p:nvSpPr>
        <p:spPr>
          <a:xfrm>
            <a:off x="8305800" y="381000"/>
            <a:ext cx="73152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26</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304800"/>
            <a:ext cx="8229600" cy="685800"/>
          </a:xfrm>
          <a:prstGeom prst="rect">
            <a:avLst/>
          </a:prstGeom>
        </p:spPr>
        <p:txBody>
          <a:bodyPr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Outline of the Presentation</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4" name="Straight Connector 3"/>
          <p:cNvCxnSpPr/>
          <p:nvPr/>
        </p:nvCxnSpPr>
        <p:spPr>
          <a:xfrm>
            <a:off x="1935480" y="912812"/>
            <a:ext cx="5212080" cy="1588"/>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5" name="Table 4"/>
          <p:cNvGraphicFramePr>
            <a:graphicFrameLocks noGrp="1"/>
          </p:cNvGraphicFramePr>
          <p:nvPr/>
        </p:nvGraphicFramePr>
        <p:xfrm>
          <a:off x="685800" y="1600200"/>
          <a:ext cx="7429500" cy="4572001"/>
        </p:xfrm>
        <a:graphic>
          <a:graphicData uri="http://schemas.openxmlformats.org/drawingml/2006/table">
            <a:tbl>
              <a:tblPr firstRow="1" bandRow="1">
                <a:tableStyleId>{3B4B98B0-60AC-42C2-AFA5-B58CD77FA1E5}</a:tableStyleId>
              </a:tblPr>
              <a:tblGrid>
                <a:gridCol w="5630779"/>
                <a:gridCol w="1798721"/>
              </a:tblGrid>
              <a:tr h="653143">
                <a:tc>
                  <a:txBody>
                    <a:bodyPr/>
                    <a:lstStyle/>
                    <a:p>
                      <a:pPr algn="ctr">
                        <a:buFont typeface="Wingdings" pitchFamily="2" charset="2"/>
                        <a:buNone/>
                      </a:pPr>
                      <a:r>
                        <a:rPr lang="en-US" sz="2000" dirty="0" smtClean="0">
                          <a:latin typeface="Times New Roman" pitchFamily="18" charset="0"/>
                          <a:cs typeface="Times New Roman" pitchFamily="18" charset="0"/>
                        </a:rPr>
                        <a:t>Title</a:t>
                      </a:r>
                      <a:endParaRPr lang="en-US" sz="2000" b="0" dirty="0" smtClean="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Slide no.</a:t>
                      </a:r>
                      <a:endParaRPr lang="en-US" sz="2000" b="0" dirty="0">
                        <a:latin typeface="Times New Roman" pitchFamily="18" charset="0"/>
                        <a:cs typeface="Times New Roman" pitchFamily="18" charset="0"/>
                      </a:endParaRPr>
                    </a:p>
                  </a:txBody>
                  <a:tcPr anchor="ctr"/>
                </a:tc>
              </a:tr>
              <a:tr h="653143">
                <a:tc>
                  <a:txBody>
                    <a:bodyPr/>
                    <a:lstStyle/>
                    <a:p>
                      <a:pPr>
                        <a:buFont typeface="Wingdings" pitchFamily="2" charset="2"/>
                        <a:buNone/>
                      </a:pPr>
                      <a:r>
                        <a:rPr lang="en-US" sz="2000" b="0" dirty="0" smtClean="0">
                          <a:latin typeface="Times New Roman" pitchFamily="18" charset="0"/>
                          <a:cs typeface="Times New Roman" pitchFamily="18" charset="0"/>
                        </a:rPr>
                        <a:t>The</a:t>
                      </a:r>
                      <a:r>
                        <a:rPr lang="en-US" sz="2000" b="0" baseline="0" dirty="0" smtClean="0">
                          <a:latin typeface="Times New Roman" pitchFamily="18" charset="0"/>
                          <a:cs typeface="Times New Roman" pitchFamily="18" charset="0"/>
                        </a:rPr>
                        <a:t> Embedded Systems</a:t>
                      </a:r>
                      <a:endParaRPr lang="en-US" sz="2000" b="0" dirty="0" smtClean="0">
                        <a:latin typeface="Times New Roman" pitchFamily="18" charset="0"/>
                        <a:cs typeface="Times New Roman" pitchFamily="18" charset="0"/>
                      </a:endParaRPr>
                    </a:p>
                  </a:txBody>
                  <a:tcPr anchor="ctr"/>
                </a:tc>
                <a:tc>
                  <a:txBody>
                    <a:bodyPr/>
                    <a:lstStyle/>
                    <a:p>
                      <a:pPr algn="ctr"/>
                      <a:r>
                        <a:rPr lang="en-US" sz="2000" b="0" dirty="0" smtClean="0">
                          <a:latin typeface="Times New Roman" pitchFamily="18" charset="0"/>
                          <a:cs typeface="Times New Roman" pitchFamily="18" charset="0"/>
                        </a:rPr>
                        <a:t>1</a:t>
                      </a:r>
                      <a:endParaRPr lang="en-US" sz="2000" b="0" dirty="0">
                        <a:latin typeface="Times New Roman" pitchFamily="18" charset="0"/>
                        <a:cs typeface="Times New Roman" pitchFamily="18" charset="0"/>
                      </a:endParaRPr>
                    </a:p>
                  </a:txBody>
                  <a:tcPr anchor="ctr"/>
                </a:tc>
              </a:tr>
              <a:tr h="653143">
                <a:tc>
                  <a:txBody>
                    <a:bodyPr/>
                    <a:lstStyle/>
                    <a:p>
                      <a:pPr>
                        <a:buFont typeface="Wingdings" pitchFamily="2" charset="2"/>
                        <a:buNone/>
                      </a:pPr>
                      <a:r>
                        <a:rPr lang="en-US" sz="2000" dirty="0" smtClean="0">
                          <a:latin typeface="Times New Roman" pitchFamily="18" charset="0"/>
                          <a:cs typeface="Times New Roman" pitchFamily="18" charset="0"/>
                        </a:rPr>
                        <a:t>Embedded System Architecture</a:t>
                      </a:r>
                      <a:endParaRPr lang="en-US" sz="2000" b="0" dirty="0" smtClean="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2</a:t>
                      </a:r>
                    </a:p>
                  </a:txBody>
                  <a:tcPr anchor="ctr"/>
                </a:tc>
              </a:tr>
              <a:tr h="653143">
                <a:tc>
                  <a:txBody>
                    <a:bodyPr/>
                    <a:lstStyle/>
                    <a:p>
                      <a:pPr>
                        <a:buFont typeface="Wingdings" pitchFamily="2" charset="2"/>
                        <a:buNone/>
                      </a:pPr>
                      <a:r>
                        <a:rPr lang="en-US" sz="2000" b="0" dirty="0" smtClean="0">
                          <a:latin typeface="Times New Roman" pitchFamily="18" charset="0"/>
                          <a:cs typeface="Times New Roman" pitchFamily="18" charset="0"/>
                        </a:rPr>
                        <a:t>Microcontroller &amp; Arduino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3</a:t>
                      </a:r>
                    </a:p>
                  </a:txBody>
                  <a:tcPr anchor="ctr"/>
                </a:tc>
              </a:tr>
              <a:tr h="6531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Advantages</a:t>
                      </a:r>
                      <a:r>
                        <a:rPr lang="en-US" sz="2000" b="0" baseline="0" dirty="0" smtClean="0">
                          <a:latin typeface="Times New Roman" pitchFamily="18" charset="0"/>
                          <a:cs typeface="Times New Roman" pitchFamily="18" charset="0"/>
                        </a:rPr>
                        <a:t> of Embedded System</a:t>
                      </a:r>
                      <a:endParaRPr lang="en-US" sz="2000" b="0" dirty="0" smtClean="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4</a:t>
                      </a:r>
                    </a:p>
                  </a:txBody>
                  <a:tcPr anchor="ctr"/>
                </a:tc>
              </a:tr>
              <a:tr h="653143">
                <a:tc>
                  <a:txBody>
                    <a:bodyPr/>
                    <a:lstStyle/>
                    <a:p>
                      <a:r>
                        <a:rPr lang="en-US" sz="2000" dirty="0" smtClean="0">
                          <a:latin typeface="Times New Roman" pitchFamily="18" charset="0"/>
                          <a:cs typeface="Times New Roman" pitchFamily="18" charset="0"/>
                        </a:rPr>
                        <a:t>Laser</a:t>
                      </a:r>
                      <a:r>
                        <a:rPr lang="en-US" sz="2000" baseline="0" dirty="0" smtClean="0">
                          <a:latin typeface="Times New Roman" pitchFamily="18" charset="0"/>
                          <a:cs typeface="Times New Roman" pitchFamily="18" charset="0"/>
                        </a:rPr>
                        <a:t> Controller</a:t>
                      </a:r>
                      <a:endParaRPr lang="en-US" sz="2000" b="0" dirty="0">
                        <a:latin typeface="Times New Roman" pitchFamily="18" charset="0"/>
                        <a:cs typeface="Times New Roman" pitchFamily="18" charset="0"/>
                      </a:endParaRPr>
                    </a:p>
                  </a:txBody>
                  <a:tcPr anchor="ctr"/>
                </a:tc>
                <a:tc>
                  <a:txBody>
                    <a:bodyPr/>
                    <a:lstStyle/>
                    <a:p>
                      <a:pPr algn="ctr"/>
                      <a:r>
                        <a:rPr lang="en-US" sz="2000" b="0" dirty="0" smtClean="0">
                          <a:latin typeface="Times New Roman" pitchFamily="18" charset="0"/>
                          <a:cs typeface="Times New Roman" pitchFamily="18" charset="0"/>
                        </a:rPr>
                        <a:t>5-14</a:t>
                      </a:r>
                      <a:endParaRPr lang="en-US" sz="2000" b="0" dirty="0">
                        <a:latin typeface="Times New Roman" pitchFamily="18" charset="0"/>
                        <a:cs typeface="Times New Roman" pitchFamily="18" charset="0"/>
                      </a:endParaRPr>
                    </a:p>
                  </a:txBody>
                  <a:tcPr anchor="ctr"/>
                </a:tc>
              </a:tr>
              <a:tr h="653143">
                <a:tc>
                  <a:txBody>
                    <a:bodyPr/>
                    <a:lstStyle/>
                    <a:p>
                      <a:r>
                        <a:rPr lang="en-US" sz="2000" b="0" dirty="0" smtClean="0">
                          <a:latin typeface="Times New Roman" pitchFamily="18" charset="0"/>
                          <a:cs typeface="Times New Roman" pitchFamily="18" charset="0"/>
                        </a:rPr>
                        <a:t>Rotational Stage</a:t>
                      </a:r>
                      <a:endParaRPr lang="en-US" sz="2000" b="0" dirty="0">
                        <a:latin typeface="Times New Roman" pitchFamily="18" charset="0"/>
                        <a:cs typeface="Times New Roman" pitchFamily="18" charset="0"/>
                      </a:endParaRPr>
                    </a:p>
                  </a:txBody>
                  <a:tcPr anchor="ctr"/>
                </a:tc>
                <a:tc>
                  <a:txBody>
                    <a:bodyPr/>
                    <a:lstStyle/>
                    <a:p>
                      <a:pPr algn="ctr"/>
                      <a:r>
                        <a:rPr lang="en-US" sz="2000" b="0" dirty="0" smtClean="0">
                          <a:latin typeface="Times New Roman" pitchFamily="18" charset="0"/>
                          <a:cs typeface="Times New Roman" pitchFamily="18" charset="0"/>
                        </a:rPr>
                        <a:t>15-25</a:t>
                      </a:r>
                      <a:endParaRPr lang="en-US" sz="2000" b="0" dirty="0">
                        <a:latin typeface="Times New Roman" pitchFamily="18" charset="0"/>
                        <a:cs typeface="Times New Roman" pitchFamily="18" charset="0"/>
                      </a:endParaRPr>
                    </a:p>
                  </a:txBody>
                  <a:tcPr anchor="ctr"/>
                </a:tc>
              </a:tr>
            </a:tbl>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152400" y="304800"/>
            <a:ext cx="8229600" cy="685800"/>
          </a:xfrm>
        </p:spPr>
        <p:txBody>
          <a:bodyPr anchor="t">
            <a:normAutofit/>
          </a:bodyPr>
          <a:lstStyle/>
          <a:p>
            <a:pPr algn="l"/>
            <a:r>
              <a:rPr lang="en-US" sz="3600" dirty="0" smtClean="0">
                <a:latin typeface="Times New Roman" pitchFamily="18" charset="0"/>
                <a:cs typeface="Times New Roman" pitchFamily="18" charset="0"/>
              </a:rPr>
              <a:t>Embedded Systems</a:t>
            </a:r>
            <a:endParaRPr lang="en-US" sz="3600" dirty="0">
              <a:latin typeface="Times New Roman" pitchFamily="18" charset="0"/>
              <a:cs typeface="Times New Roman" pitchFamily="18" charset="0"/>
            </a:endParaRPr>
          </a:p>
        </p:txBody>
      </p:sp>
      <p:cxnSp>
        <p:nvCxnSpPr>
          <p:cNvPr id="21" name="Straight Connector 20"/>
          <p:cNvCxnSpPr/>
          <p:nvPr/>
        </p:nvCxnSpPr>
        <p:spPr>
          <a:xfrm>
            <a:off x="228600" y="912812"/>
            <a:ext cx="36576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28" name="TextBox 27"/>
          <p:cNvSpPr txBox="1"/>
          <p:nvPr/>
        </p:nvSpPr>
        <p:spPr>
          <a:xfrm>
            <a:off x="228600" y="1066800"/>
            <a:ext cx="8382000" cy="120032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An embedded system is a microcontroller/microprocessor based system that is built to control a function or a range of functions.</a:t>
            </a:r>
            <a:endParaRPr lang="en-US" sz="2400" b="1" dirty="0">
              <a:latin typeface="Times New Roman" pitchFamily="18" charset="0"/>
              <a:cs typeface="Times New Roman" pitchFamily="18" charset="0"/>
            </a:endParaRPr>
          </a:p>
        </p:txBody>
      </p:sp>
      <p:sp>
        <p:nvSpPr>
          <p:cNvPr id="34" name="Oval 33"/>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1</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33" name="TextBox 32"/>
          <p:cNvSpPr txBox="1"/>
          <p:nvPr/>
        </p:nvSpPr>
        <p:spPr>
          <a:xfrm>
            <a:off x="228600" y="2286000"/>
            <a:ext cx="8915400" cy="4401205"/>
          </a:xfrm>
          <a:prstGeom prst="rect">
            <a:avLst/>
          </a:prstGeom>
          <a:noFill/>
        </p:spPr>
        <p:txBody>
          <a:bodyPr wrap="square" rtlCol="0">
            <a:spAutoFit/>
          </a:bodyPr>
          <a:lstStyle/>
          <a:p>
            <a:r>
              <a:rPr lang="en-US" sz="2800" b="1" dirty="0" smtClean="0"/>
              <a:t>Embedded Systems talk with the outside world via peripherals, such as:</a:t>
            </a:r>
          </a:p>
          <a:p>
            <a:r>
              <a:rPr lang="en-US" sz="2800" dirty="0" smtClean="0"/>
              <a:t>&gt;Serial Communication Interfaces (SCI)</a:t>
            </a:r>
          </a:p>
          <a:p>
            <a:r>
              <a:rPr lang="en-US" sz="2800" dirty="0" smtClean="0"/>
              <a:t>&gt;Synchronous Serial Communication Interface</a:t>
            </a:r>
          </a:p>
          <a:p>
            <a:r>
              <a:rPr lang="en-US" sz="2800" dirty="0" smtClean="0"/>
              <a:t>&gt;Universal Serial Bus (USB)</a:t>
            </a:r>
          </a:p>
          <a:p>
            <a:r>
              <a:rPr lang="en-US" sz="2800" dirty="0" smtClean="0"/>
              <a:t>&gt;Multi Media Cards</a:t>
            </a:r>
          </a:p>
          <a:p>
            <a:r>
              <a:rPr lang="en-US" sz="2800" dirty="0" smtClean="0"/>
              <a:t>&gt; Field buses: CAN-Bus, LIN-Bus,</a:t>
            </a:r>
          </a:p>
          <a:p>
            <a:r>
              <a:rPr lang="en-US" sz="2800" dirty="0" smtClean="0"/>
              <a:t>&gt;Timers: Capture/Compare and Time Processing Units</a:t>
            </a:r>
          </a:p>
          <a:p>
            <a:r>
              <a:rPr lang="en-US" sz="2800" dirty="0" smtClean="0"/>
              <a:t>&gt;Discrete IO: aka General Purpose Input/output (GPIO)</a:t>
            </a:r>
          </a:p>
          <a:p>
            <a:r>
              <a:rPr lang="en-US" sz="2800" dirty="0" smtClean="0"/>
              <a:t>&gt;Analog to Digital/Digital to Analog (ADC/DAC)</a:t>
            </a:r>
            <a:endParaRPr lang="en-US" sz="2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0" y="3733800"/>
            <a:ext cx="522900" cy="384721"/>
          </a:xfrm>
          <a:prstGeom prst="rect">
            <a:avLst/>
          </a:prstGeom>
          <a:noFill/>
        </p:spPr>
        <p:txBody>
          <a:bodyPr wrap="none" rtlCol="0">
            <a:spAutoFit/>
          </a:bodyPr>
          <a:lstStyle/>
          <a:p>
            <a:r>
              <a:rPr lang="en-US" sz="1900" dirty="0" smtClean="0">
                <a:latin typeface="Times New Roman" pitchFamily="18" charset="0"/>
                <a:cs typeface="Times New Roman" pitchFamily="18" charset="0"/>
              </a:rPr>
              <a:t>M1</a:t>
            </a:r>
            <a:endParaRPr lang="en-US" sz="1900" dirty="0">
              <a:latin typeface="Times New Roman" pitchFamily="18" charset="0"/>
              <a:cs typeface="Times New Roman" pitchFamily="18" charset="0"/>
            </a:endParaRPr>
          </a:p>
        </p:txBody>
      </p:sp>
      <p:sp>
        <p:nvSpPr>
          <p:cNvPr id="13" name="Title 1"/>
          <p:cNvSpPr txBox="1">
            <a:spLocks/>
          </p:cNvSpPr>
          <p:nvPr/>
        </p:nvSpPr>
        <p:spPr>
          <a:xfrm>
            <a:off x="152400" y="304800"/>
            <a:ext cx="8229600" cy="1143000"/>
          </a:xfrm>
          <a:prstGeom prst="rect">
            <a:avLst/>
          </a:prstGeom>
        </p:spPr>
        <p:txBody>
          <a:bodyPr anchor="t">
            <a:normAutofit/>
          </a:bodyPr>
          <a:lstStyle/>
          <a:p>
            <a:pPr>
              <a:spcBef>
                <a:spcPct val="0"/>
              </a:spcBef>
              <a:defRPr/>
            </a:pPr>
            <a:r>
              <a:rPr lang="en-US" sz="3600" dirty="0" smtClean="0">
                <a:latin typeface="Times New Roman" pitchFamily="18" charset="0"/>
                <a:ea typeface="+mj-ea"/>
                <a:cs typeface="Times New Roman" pitchFamily="18" charset="0"/>
              </a:rPr>
              <a:t>Embedded System Architecture </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4" name="Straight Connector 13"/>
          <p:cNvCxnSpPr/>
          <p:nvPr/>
        </p:nvCxnSpPr>
        <p:spPr>
          <a:xfrm>
            <a:off x="213360" y="914400"/>
            <a:ext cx="77724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Oval 20"/>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2</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pic>
        <p:nvPicPr>
          <p:cNvPr id="10241" name="Picture 1" descr="C:\Users\Nabilphysics\Desktop\embedded-systems-1.JPG"/>
          <p:cNvPicPr>
            <a:picLocks noChangeAspect="1" noChangeArrowheads="1"/>
          </p:cNvPicPr>
          <p:nvPr/>
        </p:nvPicPr>
        <p:blipFill>
          <a:blip r:embed="rId3"/>
          <a:srcRect/>
          <a:stretch>
            <a:fillRect/>
          </a:stretch>
        </p:blipFill>
        <p:spPr bwMode="auto">
          <a:xfrm>
            <a:off x="228600" y="1219200"/>
            <a:ext cx="8534400" cy="4343400"/>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200" y="457200"/>
            <a:ext cx="8305800" cy="11430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Microcontroller &amp; Arduino</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6" name="Straight Connector 5"/>
          <p:cNvCxnSpPr/>
          <p:nvPr/>
        </p:nvCxnSpPr>
        <p:spPr>
          <a:xfrm>
            <a:off x="152400" y="1065212"/>
            <a:ext cx="813816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Rectangle 8"/>
          <p:cNvSpPr/>
          <p:nvPr/>
        </p:nvSpPr>
        <p:spPr>
          <a:xfrm>
            <a:off x="0" y="1371600"/>
            <a:ext cx="14478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latin typeface="Times New Roman" pitchFamily="18" charset="0"/>
                <a:cs typeface="Times New Roman" pitchFamily="18" charset="0"/>
              </a:rPr>
              <a:t>Micro</a:t>
            </a:r>
          </a:p>
          <a:p>
            <a:pPr algn="ctr"/>
            <a:r>
              <a:rPr lang="en-US" sz="2200" b="1" dirty="0" smtClean="0">
                <a:solidFill>
                  <a:schemeClr val="tx1"/>
                </a:solidFill>
                <a:latin typeface="Times New Roman" pitchFamily="18" charset="0"/>
                <a:cs typeface="Times New Roman" pitchFamily="18" charset="0"/>
              </a:rPr>
              <a:t>controller</a:t>
            </a:r>
            <a:endParaRPr lang="en-US" sz="2200" b="1" dirty="0">
              <a:solidFill>
                <a:schemeClr val="tx1"/>
              </a:solidFill>
              <a:latin typeface="Times New Roman" pitchFamily="18" charset="0"/>
              <a:cs typeface="Times New Roman" pitchFamily="18" charset="0"/>
            </a:endParaRPr>
          </a:p>
        </p:txBody>
      </p:sp>
      <p:sp>
        <p:nvSpPr>
          <p:cNvPr id="10" name="Rectangle 9"/>
          <p:cNvSpPr/>
          <p:nvPr/>
        </p:nvSpPr>
        <p:spPr>
          <a:xfrm>
            <a:off x="1600200" y="1371600"/>
            <a:ext cx="5486400" cy="23317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smtClean="0">
              <a:solidFill>
                <a:schemeClr val="tx1"/>
              </a:solidFill>
              <a:latin typeface="Times New Roman" pitchFamily="18" charset="0"/>
              <a:cs typeface="Times New Roman" pitchFamily="18" charset="0"/>
            </a:endParaRPr>
          </a:p>
        </p:txBody>
      </p:sp>
      <p:sp>
        <p:nvSpPr>
          <p:cNvPr id="12" name="Rectangle 11"/>
          <p:cNvSpPr/>
          <p:nvPr/>
        </p:nvSpPr>
        <p:spPr>
          <a:xfrm>
            <a:off x="0" y="3962400"/>
            <a:ext cx="1447800" cy="2590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latin typeface="Times New Roman" pitchFamily="18" charset="0"/>
                <a:cs typeface="Times New Roman" pitchFamily="18" charset="0"/>
              </a:rPr>
              <a:t>Arduino</a:t>
            </a:r>
            <a:endParaRPr lang="en-US" sz="2200" b="1" dirty="0">
              <a:solidFill>
                <a:schemeClr val="tx1"/>
              </a:solidFill>
              <a:latin typeface="Times New Roman" pitchFamily="18" charset="0"/>
              <a:cs typeface="Times New Roman" pitchFamily="18" charset="0"/>
            </a:endParaRPr>
          </a:p>
        </p:txBody>
      </p:sp>
      <p:sp>
        <p:nvSpPr>
          <p:cNvPr id="13" name="Rectangle 12"/>
          <p:cNvSpPr/>
          <p:nvPr/>
        </p:nvSpPr>
        <p:spPr>
          <a:xfrm>
            <a:off x="1600200" y="3962400"/>
            <a:ext cx="5562600" cy="2590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smtClean="0">
              <a:solidFill>
                <a:schemeClr val="tx1"/>
              </a:solidFill>
              <a:latin typeface="Times New Roman" pitchFamily="18" charset="0"/>
              <a:cs typeface="Times New Roman" pitchFamily="18" charset="0"/>
            </a:endParaRPr>
          </a:p>
        </p:txBody>
      </p:sp>
      <p:sp>
        <p:nvSpPr>
          <p:cNvPr id="18" name="TextBox 17"/>
          <p:cNvSpPr txBox="1"/>
          <p:nvPr/>
        </p:nvSpPr>
        <p:spPr>
          <a:xfrm>
            <a:off x="1676400" y="3962400"/>
            <a:ext cx="5638800" cy="2677656"/>
          </a:xfrm>
          <a:prstGeom prst="rect">
            <a:avLst/>
          </a:prstGeom>
          <a:noFill/>
        </p:spPr>
        <p:txBody>
          <a:bodyPr wrap="square" rtlCol="0">
            <a:spAutoFit/>
          </a:bodyPr>
          <a:lstStyle/>
          <a:p>
            <a:r>
              <a:rPr lang="en-US" sz="2400" b="1" dirty="0" smtClean="0"/>
              <a:t>Arduino is an open-source electronics prototyping platform based on flexible, easy-to-use hardware and software. It's intended for artists, designers, hobbyists and anyone interested in creating interactive objects </a:t>
            </a:r>
          </a:p>
          <a:p>
            <a:r>
              <a:rPr lang="en-US" sz="2400" b="1" dirty="0" smtClean="0"/>
              <a:t>or environments</a:t>
            </a:r>
            <a:r>
              <a:rPr lang="en-US" sz="2400" dirty="0" smtClean="0"/>
              <a:t>.</a:t>
            </a:r>
            <a:endParaRPr lang="en-US" sz="2400" dirty="0">
              <a:latin typeface="Times New Roman" pitchFamily="18" charset="0"/>
              <a:cs typeface="Times New Roman" pitchFamily="18" charset="0"/>
            </a:endParaRPr>
          </a:p>
        </p:txBody>
      </p:sp>
      <p:sp>
        <p:nvSpPr>
          <p:cNvPr id="19" name="Rectangle 18"/>
          <p:cNvSpPr/>
          <p:nvPr/>
        </p:nvSpPr>
        <p:spPr>
          <a:xfrm>
            <a:off x="7162800" y="1371600"/>
            <a:ext cx="1874520" cy="23317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solidFill>
              <a:latin typeface="Times New Roman" pitchFamily="18" charset="0"/>
              <a:cs typeface="Times New Roman" pitchFamily="18" charset="0"/>
            </a:endParaRPr>
          </a:p>
        </p:txBody>
      </p:sp>
      <p:sp>
        <p:nvSpPr>
          <p:cNvPr id="20" name="Rectangle 19"/>
          <p:cNvSpPr/>
          <p:nvPr/>
        </p:nvSpPr>
        <p:spPr>
          <a:xfrm>
            <a:off x="7239000" y="3962400"/>
            <a:ext cx="1798320" cy="2590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smtClean="0">
              <a:solidFill>
                <a:schemeClr val="tx1"/>
              </a:solidFill>
              <a:latin typeface="Times New Roman" pitchFamily="18" charset="0"/>
              <a:cs typeface="Times New Roman" pitchFamily="18" charset="0"/>
            </a:endParaRPr>
          </a:p>
        </p:txBody>
      </p:sp>
      <p:sp>
        <p:nvSpPr>
          <p:cNvPr id="17" name="Oval 16"/>
          <p:cNvSpPr/>
          <p:nvPr/>
        </p:nvSpPr>
        <p:spPr>
          <a:xfrm>
            <a:off x="84582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3</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22" name="TextBox 21"/>
          <p:cNvSpPr txBox="1"/>
          <p:nvPr/>
        </p:nvSpPr>
        <p:spPr>
          <a:xfrm>
            <a:off x="1600200" y="1524000"/>
            <a:ext cx="5410200" cy="1938992"/>
          </a:xfrm>
          <a:prstGeom prst="rect">
            <a:avLst/>
          </a:prstGeom>
          <a:noFill/>
        </p:spPr>
        <p:txBody>
          <a:bodyPr wrap="square" rtlCol="0" anchor="t">
            <a:spAutoFit/>
          </a:bodyPr>
          <a:lstStyle/>
          <a:p>
            <a:r>
              <a:rPr lang="en-US" sz="2400" b="1" dirty="0" smtClean="0">
                <a:latin typeface="Times New Roman" pitchFamily="18" charset="0"/>
                <a:cs typeface="Times New Roman" pitchFamily="18" charset="0"/>
              </a:rPr>
              <a:t>A microcontroller is a small computer on a single integrated circuit containing a processor core, memory, and programmable input/output peripherals</a:t>
            </a:r>
            <a:endParaRPr lang="en-US" sz="2400" b="1" dirty="0">
              <a:latin typeface="Times New Roman" pitchFamily="18" charset="0"/>
              <a:cs typeface="Times New Roman" pitchFamily="18" charset="0"/>
            </a:endParaRPr>
          </a:p>
        </p:txBody>
      </p:sp>
      <p:pic>
        <p:nvPicPr>
          <p:cNvPr id="8193" name="Picture 1" descr="C:\Users\Nabilphysics\Desktop\313-32-TQFP.jpg"/>
          <p:cNvPicPr>
            <a:picLocks noChangeAspect="1" noChangeArrowheads="1"/>
          </p:cNvPicPr>
          <p:nvPr/>
        </p:nvPicPr>
        <p:blipFill>
          <a:blip r:embed="rId2" cstate="print"/>
          <a:srcRect/>
          <a:stretch>
            <a:fillRect/>
          </a:stretch>
        </p:blipFill>
        <p:spPr bwMode="auto">
          <a:xfrm>
            <a:off x="7162800" y="1371600"/>
            <a:ext cx="1828800" cy="2286000"/>
          </a:xfrm>
          <a:prstGeom prst="rect">
            <a:avLst/>
          </a:prstGeom>
          <a:noFill/>
        </p:spPr>
      </p:pic>
      <p:pic>
        <p:nvPicPr>
          <p:cNvPr id="8194" name="Picture 2" descr="C:\Users\Nabilphysics\Desktop\ArduinoUnoSmd450px.jpg"/>
          <p:cNvPicPr>
            <a:picLocks noChangeAspect="1" noChangeArrowheads="1"/>
          </p:cNvPicPr>
          <p:nvPr/>
        </p:nvPicPr>
        <p:blipFill>
          <a:blip r:embed="rId3"/>
          <a:srcRect/>
          <a:stretch>
            <a:fillRect/>
          </a:stretch>
        </p:blipFill>
        <p:spPr bwMode="auto">
          <a:xfrm rot="5400000">
            <a:off x="6779041" y="4216778"/>
            <a:ext cx="2771736" cy="1958181"/>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228600"/>
            <a:ext cx="6400800" cy="8382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Advantages of Embedded</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System</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5" name="Straight Connector 4"/>
          <p:cNvCxnSpPr/>
          <p:nvPr/>
        </p:nvCxnSpPr>
        <p:spPr>
          <a:xfrm>
            <a:off x="228600" y="838200"/>
            <a:ext cx="6172200" cy="1692"/>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304800" y="990600"/>
            <a:ext cx="8458200" cy="6709529"/>
          </a:xfrm>
          <a:prstGeom prst="rect">
            <a:avLst/>
          </a:prstGeom>
          <a:noFill/>
        </p:spPr>
        <p:txBody>
          <a:bodyPr wrap="square" rtlCol="0">
            <a:spAutoFit/>
          </a:bodyPr>
          <a:lstStyle/>
          <a:p>
            <a:r>
              <a:rPr lang="en-US" sz="2800" dirty="0" smtClean="0">
                <a:latin typeface="Times New Roman" pitchFamily="18" charset="0"/>
                <a:cs typeface="Times New Roman" pitchFamily="18" charset="0"/>
              </a:rPr>
              <a:t>1) No external memory is required as the memory is embedded with the hardware.</a:t>
            </a:r>
          </a:p>
          <a:p>
            <a:r>
              <a:rPr lang="en-US" sz="2800" dirty="0" smtClean="0">
                <a:latin typeface="Times New Roman" pitchFamily="18" charset="0"/>
                <a:cs typeface="Times New Roman" pitchFamily="18" charset="0"/>
              </a:rPr>
              <a:t>2) It gives the enhanced speed because there is no switching as memory is embedded in it.</a:t>
            </a:r>
          </a:p>
          <a:p>
            <a:r>
              <a:rPr lang="en-US" sz="2800" dirty="0" smtClean="0">
                <a:latin typeface="Times New Roman" pitchFamily="18" charset="0"/>
                <a:cs typeface="Times New Roman" pitchFamily="18" charset="0"/>
              </a:rPr>
              <a:t>3) Due to less or no switching, power dissipation is also less.</a:t>
            </a:r>
          </a:p>
          <a:p>
            <a:r>
              <a:rPr lang="en-US" sz="2800" dirty="0" smtClean="0">
                <a:latin typeface="Times New Roman" pitchFamily="18" charset="0"/>
                <a:cs typeface="Times New Roman" pitchFamily="18" charset="0"/>
              </a:rPr>
              <a:t>4) Traditional Digital Circuits are not Programmable but MCU is Programmable</a:t>
            </a:r>
          </a:p>
          <a:p>
            <a:r>
              <a:rPr lang="en-US" sz="2800" dirty="0" smtClean="0">
                <a:latin typeface="Times New Roman" pitchFamily="18" charset="0"/>
                <a:cs typeface="Times New Roman" pitchFamily="18" charset="0"/>
              </a:rPr>
              <a:t>5) </a:t>
            </a:r>
            <a:r>
              <a:rPr lang="en-GB" sz="2800" dirty="0" smtClean="0">
                <a:latin typeface="Times New Roman" pitchFamily="18" charset="0"/>
                <a:cs typeface="Times New Roman" pitchFamily="18" charset="0"/>
              </a:rPr>
              <a:t>They allow the system hardware to be simplified so costs are reduced</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6) Artificial Intelligence can be implemented in the Device</a:t>
            </a:r>
          </a:p>
          <a:p>
            <a:r>
              <a:rPr lang="en-US" sz="2800" dirty="0" smtClean="0">
                <a:latin typeface="Times New Roman" pitchFamily="18" charset="0"/>
                <a:cs typeface="Times New Roman" pitchFamily="18" charset="0"/>
              </a:rPr>
              <a:t>7) It is Standalone and circuit size is small</a:t>
            </a:r>
            <a:r>
              <a:rPr lang="en-US" sz="2800" dirty="0" smtClean="0"/>
              <a:t>   </a:t>
            </a:r>
          </a:p>
          <a:p>
            <a:pPr marL="342900" indent="-342900" algn="just">
              <a:lnSpc>
                <a:spcPct val="150000"/>
              </a:lnSpc>
              <a:buAutoNum type="arabicPeriod"/>
            </a:pPr>
            <a:endParaRPr lang="en-US" sz="2200" dirty="0" smtClean="0">
              <a:latin typeface="Times New Roman" pitchFamily="18" charset="0"/>
              <a:cs typeface="Times New Roman" pitchFamily="18" charset="0"/>
            </a:endParaRPr>
          </a:p>
          <a:p>
            <a:pPr marL="342900" indent="-342900" algn="just">
              <a:lnSpc>
                <a:spcPct val="150000"/>
              </a:lnSpc>
              <a:buAutoNum type="arabicPeriod"/>
            </a:pPr>
            <a:endParaRPr lang="en-US" sz="2200" dirty="0" smtClean="0">
              <a:latin typeface="Times New Roman" pitchFamily="18" charset="0"/>
              <a:cs typeface="Times New Roman" pitchFamily="18" charset="0"/>
            </a:endParaRPr>
          </a:p>
        </p:txBody>
      </p:sp>
      <p:sp>
        <p:nvSpPr>
          <p:cNvPr id="6" name="Oval 5"/>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4</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2400" y="304800"/>
            <a:ext cx="8229600" cy="762000"/>
          </a:xfrm>
          <a:prstGeom prst="rect">
            <a:avLst/>
          </a:prstGeom>
        </p:spPr>
        <p:txBody>
          <a:bodyPr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latin typeface="Times New Roman" pitchFamily="18" charset="0"/>
                <a:ea typeface="+mj-ea"/>
                <a:cs typeface="Times New Roman" pitchFamily="18" charset="0"/>
              </a:rPr>
              <a:t>Laser Controller</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14" name="Straight Connector 13"/>
          <p:cNvCxnSpPr/>
          <p:nvPr/>
        </p:nvCxnSpPr>
        <p:spPr>
          <a:xfrm>
            <a:off x="228600" y="914400"/>
            <a:ext cx="365760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228600" y="990600"/>
            <a:ext cx="8915400" cy="6247864"/>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Problem With Existing Laser Controller:</a:t>
            </a:r>
          </a:p>
          <a:p>
            <a:pPr>
              <a:buFont typeface="Wingdings" pitchFamily="2" charset="2"/>
              <a:buChar char="Ø"/>
            </a:pPr>
            <a:r>
              <a:rPr lang="en-US" sz="3200" dirty="0" smtClean="0">
                <a:latin typeface="Times New Roman" pitchFamily="18" charset="0"/>
                <a:cs typeface="Times New Roman" pitchFamily="18" charset="0"/>
              </a:rPr>
              <a:t> Analog Control Method</a:t>
            </a:r>
          </a:p>
          <a:p>
            <a:pPr>
              <a:buFont typeface="Wingdings" pitchFamily="2" charset="2"/>
              <a:buChar char="Ø"/>
            </a:pPr>
            <a:r>
              <a:rPr lang="en-US" sz="3200" dirty="0" smtClean="0">
                <a:latin typeface="Times New Roman" pitchFamily="18" charset="0"/>
                <a:cs typeface="Times New Roman" pitchFamily="18" charset="0"/>
              </a:rPr>
              <a:t> Huge Time Consumption during Experiment</a:t>
            </a:r>
          </a:p>
          <a:p>
            <a:pPr>
              <a:buFont typeface="Wingdings" pitchFamily="2" charset="2"/>
              <a:buChar char="Ø"/>
            </a:pPr>
            <a:r>
              <a:rPr lang="en-US" sz="3200" dirty="0" smtClean="0">
                <a:latin typeface="Times New Roman" pitchFamily="18" charset="0"/>
                <a:cs typeface="Times New Roman" pitchFamily="18" charset="0"/>
              </a:rPr>
              <a:t> Laser Power Controlling Knob is not Precise</a:t>
            </a:r>
          </a:p>
          <a:p>
            <a:pPr>
              <a:buFont typeface="Wingdings" pitchFamily="2" charset="2"/>
              <a:buChar char="Ø"/>
            </a:pPr>
            <a:r>
              <a:rPr lang="en-US" sz="3200" dirty="0" smtClean="0">
                <a:latin typeface="Times New Roman" pitchFamily="18" charset="0"/>
                <a:cs typeface="Times New Roman" pitchFamily="18" charset="0"/>
              </a:rPr>
              <a:t> Lack of Safety </a:t>
            </a:r>
          </a:p>
          <a:p>
            <a:pPr>
              <a:buFont typeface="Wingdings" pitchFamily="2" charset="2"/>
              <a:buChar char="Ø"/>
            </a:pPr>
            <a:r>
              <a:rPr lang="en-US" sz="3200" dirty="0" smtClean="0">
                <a:latin typeface="Times New Roman" pitchFamily="18" charset="0"/>
                <a:cs typeface="Times New Roman" pitchFamily="18" charset="0"/>
              </a:rPr>
              <a:t> External Illumination Source is Required </a:t>
            </a:r>
          </a:p>
          <a:p>
            <a:pPr>
              <a:buFont typeface="Wingdings" pitchFamily="2" charset="2"/>
              <a:buChar char="Ø"/>
            </a:pPr>
            <a:r>
              <a:rPr lang="en-US" sz="3200" dirty="0" smtClean="0">
                <a:latin typeface="Times New Roman" pitchFamily="18" charset="0"/>
                <a:cs typeface="Times New Roman" pitchFamily="18" charset="0"/>
              </a:rPr>
              <a:t> Laser Power Increaser Exponentially With Knob</a:t>
            </a:r>
          </a:p>
          <a:p>
            <a:pPr>
              <a:buFont typeface="Wingdings" pitchFamily="2" charset="2"/>
              <a:buChar char="Ø"/>
            </a:pPr>
            <a:r>
              <a:rPr lang="en-US" sz="3200" dirty="0" smtClean="0">
                <a:latin typeface="Times New Roman" pitchFamily="18" charset="0"/>
                <a:cs typeface="Times New Roman" pitchFamily="18" charset="0"/>
              </a:rPr>
              <a:t> </a:t>
            </a:r>
            <a:r>
              <a:rPr lang="en-GB" sz="3200" dirty="0" smtClean="0">
                <a:latin typeface="Times New Roman" pitchFamily="18" charset="0"/>
                <a:cs typeface="Times New Roman" pitchFamily="18" charset="0"/>
              </a:rPr>
              <a:t>Touching the laser physically is not convenient</a:t>
            </a:r>
          </a:p>
          <a:p>
            <a:pPr>
              <a:buFont typeface="Wingdings" pitchFamily="2" charset="2"/>
              <a:buChar char="Ø"/>
            </a:pPr>
            <a:r>
              <a:rPr lang="en-GB" sz="3200" dirty="0" smtClean="0">
                <a:latin typeface="Times New Roman" pitchFamily="18" charset="0"/>
                <a:cs typeface="Times New Roman" pitchFamily="18" charset="0"/>
              </a:rPr>
              <a:t> User cannot give numerical inputs</a:t>
            </a:r>
            <a:r>
              <a:rPr lang="en-US" sz="3200" dirty="0" smtClean="0">
                <a:latin typeface="Times New Roman" pitchFamily="18" charset="0"/>
                <a:cs typeface="Times New Roman" pitchFamily="18" charset="0"/>
              </a:rPr>
              <a:t> </a:t>
            </a:r>
          </a:p>
          <a:p>
            <a:pPr>
              <a:buFont typeface="Wingdings" pitchFamily="2" charset="2"/>
              <a:buChar char="Ø"/>
            </a:pPr>
            <a:r>
              <a:rPr lang="en-US" sz="3200" dirty="0" smtClean="0">
                <a:latin typeface="Times New Roman" pitchFamily="18" charset="0"/>
                <a:cs typeface="Times New Roman" pitchFamily="18" charset="0"/>
              </a:rPr>
              <a:t> There is </a:t>
            </a:r>
            <a:r>
              <a:rPr lang="en-GB" sz="3200" dirty="0" smtClean="0">
                <a:latin typeface="Times New Roman" pitchFamily="18" charset="0"/>
                <a:cs typeface="Times New Roman" pitchFamily="18" charset="0"/>
              </a:rPr>
              <a:t>no display to show its operating data </a:t>
            </a:r>
          </a:p>
          <a:p>
            <a:pPr>
              <a:buFont typeface="Wingdings" pitchFamily="2" charset="2"/>
              <a:buChar char="Ø"/>
            </a:pPr>
            <a:r>
              <a:rPr lang="en-GB"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Analog</a:t>
            </a:r>
            <a:r>
              <a:rPr lang="en-GB" sz="3200" dirty="0" smtClean="0">
                <a:latin typeface="Times New Roman" pitchFamily="18" charset="0"/>
                <a:cs typeface="Times New Roman" pitchFamily="18" charset="0"/>
              </a:rPr>
              <a:t> controller is not configurable</a:t>
            </a:r>
            <a:endParaRPr lang="en-US" sz="32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12" name="Oval 11"/>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5</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52400" y="228600"/>
            <a:ext cx="8229600" cy="8382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How Embedded</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System Makes it Better</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9" name="Straight Connector 8"/>
          <p:cNvCxnSpPr/>
          <p:nvPr/>
        </p:nvCxnSpPr>
        <p:spPr>
          <a:xfrm>
            <a:off x="213360" y="914400"/>
            <a:ext cx="7330440" cy="1588"/>
          </a:xfrm>
          <a:prstGeom prst="line">
            <a:avLst/>
          </a:prstGeom>
          <a:ln/>
        </p:spPr>
        <p:style>
          <a:lnRef idx="2">
            <a:schemeClr val="accent5"/>
          </a:lnRef>
          <a:fillRef idx="0">
            <a:schemeClr val="accent5"/>
          </a:fillRef>
          <a:effectRef idx="1">
            <a:schemeClr val="accent5"/>
          </a:effectRef>
          <a:fontRef idx="minor">
            <a:schemeClr val="tx1"/>
          </a:fontRef>
        </p:style>
      </p:cxnSp>
      <p:sp>
        <p:nvSpPr>
          <p:cNvPr id="5" name="Oval 4"/>
          <p:cNvSpPr/>
          <p:nvPr/>
        </p:nvSpPr>
        <p:spPr>
          <a:xfrm>
            <a:off x="8305800" y="381000"/>
            <a:ext cx="609600" cy="457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rPr>
              <a:t>6</a:t>
            </a:r>
            <a:endParaRPr lang="en-US" sz="2000" dirty="0">
              <a:solidFill>
                <a:schemeClr val="tx1"/>
              </a:solidFill>
              <a:effectLst>
                <a:glow rad="139700">
                  <a:schemeClr val="accent1">
                    <a:satMod val="175000"/>
                    <a:alpha val="40000"/>
                  </a:schemeClr>
                </a:glow>
              </a:effectLst>
              <a:latin typeface="Times New Roman" pitchFamily="18" charset="0"/>
              <a:ea typeface="Tahoma" pitchFamily="34" charset="0"/>
              <a:cs typeface="Times New Roman" pitchFamily="18" charset="0"/>
            </a:endParaRPr>
          </a:p>
        </p:txBody>
      </p:sp>
      <p:sp>
        <p:nvSpPr>
          <p:cNvPr id="12" name="TextBox 11"/>
          <p:cNvSpPr txBox="1"/>
          <p:nvPr/>
        </p:nvSpPr>
        <p:spPr>
          <a:xfrm>
            <a:off x="152400" y="990600"/>
            <a:ext cx="9448800" cy="6063198"/>
          </a:xfrm>
          <a:prstGeom prst="rect">
            <a:avLst/>
          </a:prstGeom>
          <a:noFill/>
        </p:spPr>
        <p:txBody>
          <a:bodyPr wrap="square" rtlCol="0">
            <a:spAutoFit/>
          </a:bodyPr>
          <a:lstStyle/>
          <a:p>
            <a:pPr>
              <a:buFont typeface="Wingdings" pitchFamily="2" charset="2"/>
              <a:buChar char="ü"/>
            </a:pPr>
            <a:r>
              <a:rPr lang="en-US" sz="2600" b="1" dirty="0" smtClean="0">
                <a:latin typeface="Times New Roman" pitchFamily="18" charset="0"/>
                <a:cs typeface="Times New Roman" pitchFamily="18" charset="0"/>
              </a:rPr>
              <a:t> Digital Control Mechanism</a:t>
            </a:r>
          </a:p>
          <a:p>
            <a:pPr>
              <a:buFont typeface="Wingdings" pitchFamily="2" charset="2"/>
              <a:buChar char="ü"/>
            </a:pPr>
            <a:r>
              <a:rPr lang="en-US" sz="2600" b="1" dirty="0" smtClean="0">
                <a:latin typeface="Times New Roman" pitchFamily="18" charset="0"/>
                <a:cs typeface="Times New Roman" pitchFamily="18" charset="0"/>
              </a:rPr>
              <a:t> Time Consumption Reduces by 50 Times than Previous One</a:t>
            </a:r>
          </a:p>
          <a:p>
            <a:pPr>
              <a:buFont typeface="Wingdings" pitchFamily="2" charset="2"/>
              <a:buChar char="ü"/>
            </a:pPr>
            <a:r>
              <a:rPr lang="en-US" sz="2600" b="1" dirty="0" smtClean="0">
                <a:latin typeface="Times New Roman" pitchFamily="18" charset="0"/>
                <a:cs typeface="Times New Roman" pitchFamily="18" charset="0"/>
              </a:rPr>
              <a:t> Wireless Remote Control System</a:t>
            </a:r>
          </a:p>
          <a:p>
            <a:pPr>
              <a:buFont typeface="Wingdings" pitchFamily="2" charset="2"/>
              <a:buChar char="ü"/>
            </a:pPr>
            <a:r>
              <a:rPr lang="en-US" sz="2600" b="1" dirty="0" smtClean="0">
                <a:latin typeface="Times New Roman" pitchFamily="18" charset="0"/>
                <a:cs typeface="Times New Roman" pitchFamily="18" charset="0"/>
              </a:rPr>
              <a:t> On Board Operating System</a:t>
            </a:r>
          </a:p>
          <a:p>
            <a:pPr>
              <a:buFont typeface="Wingdings" pitchFamily="2" charset="2"/>
              <a:buChar char="ü"/>
            </a:pPr>
            <a:r>
              <a:rPr lang="en-US" sz="2600" b="1" dirty="0" smtClean="0">
                <a:latin typeface="Times New Roman" pitchFamily="18" charset="0"/>
                <a:cs typeface="Times New Roman" pitchFamily="18" charset="0"/>
              </a:rPr>
              <a:t> Menu System for Interactive User Interface</a:t>
            </a:r>
          </a:p>
          <a:p>
            <a:pPr>
              <a:buFont typeface="Wingdings" pitchFamily="2" charset="2"/>
              <a:buChar char="ü"/>
            </a:pPr>
            <a:r>
              <a:rPr lang="en-US" sz="2600" b="1" dirty="0" smtClean="0">
                <a:latin typeface="Times New Roman" pitchFamily="18" charset="0"/>
                <a:cs typeface="Times New Roman" pitchFamily="18" charset="0"/>
              </a:rPr>
              <a:t> Password Locking System</a:t>
            </a:r>
          </a:p>
          <a:p>
            <a:pPr>
              <a:buFont typeface="Wingdings" pitchFamily="2" charset="2"/>
              <a:buChar char="ü"/>
            </a:pPr>
            <a:r>
              <a:rPr lang="en-US" sz="2600" b="1" dirty="0" smtClean="0">
                <a:latin typeface="Times New Roman" pitchFamily="18" charset="0"/>
                <a:cs typeface="Times New Roman" pitchFamily="18" charset="0"/>
              </a:rPr>
              <a:t> Laser </a:t>
            </a:r>
            <a:r>
              <a:rPr lang="en-GB" sz="2600" b="1" dirty="0" smtClean="0">
                <a:latin typeface="Times New Roman" pitchFamily="18" charset="0"/>
                <a:cs typeface="Times New Roman" pitchFamily="18" charset="0"/>
              </a:rPr>
              <a:t>Intensity Can be Controlled Precisely</a:t>
            </a:r>
            <a:endParaRPr lang="en-US" sz="2600" b="1" dirty="0" smtClean="0">
              <a:latin typeface="Times New Roman" pitchFamily="18" charset="0"/>
              <a:cs typeface="Times New Roman" pitchFamily="18" charset="0"/>
            </a:endParaRPr>
          </a:p>
          <a:p>
            <a:pPr>
              <a:buFont typeface="Wingdings" pitchFamily="2" charset="2"/>
              <a:buChar char="ü"/>
            </a:pPr>
            <a:r>
              <a:rPr lang="en-US" sz="2600" b="1" dirty="0" smtClean="0">
                <a:latin typeface="Times New Roman" pitchFamily="18" charset="0"/>
                <a:cs typeface="Times New Roman" pitchFamily="18" charset="0"/>
              </a:rPr>
              <a:t> LCD Display Interface</a:t>
            </a:r>
          </a:p>
          <a:p>
            <a:pPr>
              <a:buFont typeface="Wingdings" pitchFamily="2" charset="2"/>
              <a:buChar char="ü"/>
            </a:pPr>
            <a:r>
              <a:rPr lang="en-US" sz="2600" b="1" dirty="0" smtClean="0">
                <a:latin typeface="Times New Roman" pitchFamily="18" charset="0"/>
                <a:cs typeface="Times New Roman" pitchFamily="18" charset="0"/>
              </a:rPr>
              <a:t> SD Card for Data Saving</a:t>
            </a:r>
          </a:p>
          <a:p>
            <a:pPr>
              <a:buFont typeface="Wingdings" pitchFamily="2" charset="2"/>
              <a:buChar char="ü"/>
            </a:pPr>
            <a:r>
              <a:rPr lang="en-US" sz="2600" b="1" dirty="0" smtClean="0">
                <a:latin typeface="Times New Roman" pitchFamily="18" charset="0"/>
                <a:cs typeface="Times New Roman" pitchFamily="18" charset="0"/>
              </a:rPr>
              <a:t> Real Time Clock Interface</a:t>
            </a:r>
          </a:p>
          <a:p>
            <a:pPr>
              <a:buFont typeface="Wingdings" pitchFamily="2" charset="2"/>
              <a:buChar char="ü"/>
            </a:pPr>
            <a:r>
              <a:rPr lang="en-US" sz="2600" b="1" dirty="0" smtClean="0">
                <a:latin typeface="Times New Roman" pitchFamily="18" charset="0"/>
                <a:cs typeface="Times New Roman" pitchFamily="18" charset="0"/>
              </a:rPr>
              <a:t> Protection Algorithm for Safe Operation</a:t>
            </a:r>
          </a:p>
          <a:p>
            <a:pPr>
              <a:buFont typeface="Wingdings" pitchFamily="2" charset="2"/>
              <a:buChar char="ü"/>
            </a:pPr>
            <a:r>
              <a:rPr lang="en-US" sz="2600" b="1" dirty="0" smtClean="0">
                <a:latin typeface="Times New Roman" pitchFamily="18" charset="0"/>
                <a:cs typeface="Times New Roman" pitchFamily="18" charset="0"/>
              </a:rPr>
              <a:t> </a:t>
            </a:r>
            <a:r>
              <a:rPr lang="en-GB" sz="2600" b="1" dirty="0" smtClean="0">
                <a:latin typeface="Times New Roman" pitchFamily="18" charset="0"/>
                <a:cs typeface="Times New Roman" pitchFamily="18" charset="0"/>
              </a:rPr>
              <a:t>Increase or decrease power linearly</a:t>
            </a:r>
          </a:p>
          <a:p>
            <a:pPr>
              <a:buFont typeface="Wingdings" pitchFamily="2" charset="2"/>
              <a:buChar char="ü"/>
            </a:pPr>
            <a:r>
              <a:rPr lang="en-GB" sz="2600" b="1" dirty="0" smtClean="0">
                <a:latin typeface="Times New Roman" pitchFamily="18" charset="0"/>
                <a:cs typeface="Times New Roman" pitchFamily="18" charset="0"/>
              </a:rPr>
              <a:t> Ports for installs different kinds of modules</a:t>
            </a:r>
          </a:p>
          <a:p>
            <a:pPr>
              <a:buFont typeface="Wingdings" pitchFamily="2" charset="2"/>
              <a:buChar char="ü"/>
            </a:pPr>
            <a:r>
              <a:rPr lang="en-GB" sz="2600" b="1" dirty="0" smtClean="0">
                <a:latin typeface="Times New Roman" pitchFamily="18" charset="0"/>
                <a:cs typeface="Times New Roman" pitchFamily="18" charset="0"/>
              </a:rPr>
              <a:t> External Light Source is Not Required</a:t>
            </a:r>
            <a:r>
              <a:rPr lang="en-GB"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2775</TotalTime>
  <Words>1488</Words>
  <Application>Microsoft Office PowerPoint</Application>
  <PresentationFormat>On-screen Show (4:3)</PresentationFormat>
  <Paragraphs>372</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Embedded System for Control and Data Acquisition of  NLO Experiments</vt:lpstr>
      <vt:lpstr>Slide 2</vt:lpstr>
      <vt:lpstr>Slide 3</vt:lpstr>
      <vt:lpstr>Embedded Systems</vt:lpstr>
      <vt:lpstr>Slide 5</vt:lpstr>
      <vt:lpstr>Slide 6</vt:lpstr>
      <vt:lpstr>Slide 7</vt:lpstr>
      <vt:lpstr>Slide 8</vt:lpstr>
      <vt:lpstr>Slide 9</vt:lpstr>
      <vt:lpstr>Slide 10</vt:lpstr>
      <vt:lpstr>System Architecture of Laser Controller</vt:lpstr>
      <vt:lpstr>Slide 12</vt:lpstr>
      <vt:lpstr>Slide 13</vt:lpstr>
      <vt:lpstr>Slide 14</vt:lpstr>
      <vt:lpstr>The Graphs (Laser Controller)</vt:lpstr>
      <vt:lpstr>Slide 16</vt:lpstr>
      <vt:lpstr>Future Works (Laser Controller)</vt:lpstr>
      <vt:lpstr>Rotational Stage</vt:lpstr>
      <vt:lpstr>Problem with Manual Rotational Stage</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of the Nonlinear Refractive Index of 2, 5 – dimethylaniline (DMA) by the Modified Mach-Zehnder Interferometric Technique.</dc:title>
  <dc:creator>Tasnim</dc:creator>
  <cp:lastModifiedBy>Nabilphysics</cp:lastModifiedBy>
  <cp:revision>834</cp:revision>
  <dcterms:created xsi:type="dcterms:W3CDTF">2006-08-16T00:00:00Z</dcterms:created>
  <dcterms:modified xsi:type="dcterms:W3CDTF">2014-05-12T12:23:06Z</dcterms:modified>
</cp:coreProperties>
</file>