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258" r:id="rId3"/>
    <p:sldId id="259" r:id="rId4"/>
    <p:sldId id="260" r:id="rId5"/>
    <p:sldId id="267" r:id="rId6"/>
    <p:sldId id="261" r:id="rId7"/>
    <p:sldId id="262" r:id="rId8"/>
    <p:sldId id="263" r:id="rId9"/>
    <p:sldId id="264" r:id="rId10"/>
    <p:sldId id="268"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39433A-9398-2DA6-204B-B4E7AA3848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6FEF56C-A6A2-BD9B-68BF-C97BBC0726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635E2-20CF-479D-91F1-2D2232CD173F}" type="datetimeFigureOut">
              <a:rPr lang="en-IN" smtClean="0"/>
              <a:t>10-08-2025</a:t>
            </a:fld>
            <a:endParaRPr lang="en-IN"/>
          </a:p>
        </p:txBody>
      </p:sp>
      <p:sp>
        <p:nvSpPr>
          <p:cNvPr id="4" name="Footer Placeholder 3">
            <a:extLst>
              <a:ext uri="{FF2B5EF4-FFF2-40B4-BE49-F238E27FC236}">
                <a16:creationId xmlns:a16="http://schemas.microsoft.com/office/drawing/2014/main" id="{E30CA855-79A8-CF0D-4837-97535C1C70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74A60B9-E079-B57F-5438-68C09ECC6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93293D-1F54-4752-AC18-6EBF7F36C394}" type="slidenum">
              <a:rPr lang="en-IN" smtClean="0"/>
              <a:t>‹#›</a:t>
            </a:fld>
            <a:endParaRPr lang="en-IN"/>
          </a:p>
        </p:txBody>
      </p:sp>
    </p:spTree>
    <p:extLst>
      <p:ext uri="{BB962C8B-B14F-4D97-AF65-F5344CB8AC3E}">
        <p14:creationId xmlns:p14="http://schemas.microsoft.com/office/powerpoint/2010/main" val="178201626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569C7-0A89-4C2E-8176-E7BC97AF426F}" type="datetimeFigureOut">
              <a:rPr lang="en-IN" smtClean="0"/>
              <a:t>10-08-2025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3A11D-3D07-4CF6-A9A5-675F4DE2A78E}" type="slidenum">
              <a:rPr lang="en-IN" smtClean="0"/>
              <a:t>‹#›</a:t>
            </a:fld>
            <a:endParaRPr lang="en-IN"/>
          </a:p>
        </p:txBody>
      </p:sp>
    </p:spTree>
    <p:extLst>
      <p:ext uri="{BB962C8B-B14F-4D97-AF65-F5344CB8AC3E}">
        <p14:creationId xmlns:p14="http://schemas.microsoft.com/office/powerpoint/2010/main" val="216011180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8/10/2025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8/10/2025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8/10/2025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8F8C-5CAC-FCF3-669F-03D775268A09}"/>
              </a:ext>
            </a:extLst>
          </p:cNvPr>
          <p:cNvSpPr>
            <a:spLocks noGrp="1"/>
          </p:cNvSpPr>
          <p:nvPr>
            <p:ph type="ctrTitle"/>
          </p:nvPr>
        </p:nvSpPr>
        <p:spPr/>
        <p:txBody>
          <a:bodyPr/>
          <a:lstStyle/>
          <a:p>
            <a:r>
              <a:rPr lang="en-US" dirty="0"/>
              <a:t>PIZZA SALES REPORT AND KPI ANALYSIS</a:t>
            </a:r>
            <a:endParaRPr lang="en-IN" dirty="0"/>
          </a:p>
        </p:txBody>
      </p:sp>
      <p:sp>
        <p:nvSpPr>
          <p:cNvPr id="3" name="Subtitle 2">
            <a:extLst>
              <a:ext uri="{FF2B5EF4-FFF2-40B4-BE49-F238E27FC236}">
                <a16:creationId xmlns:a16="http://schemas.microsoft.com/office/drawing/2014/main" id="{2C52A4EF-A0B4-DF8D-A889-7D73BBD3EBB5}"/>
              </a:ext>
            </a:extLst>
          </p:cNvPr>
          <p:cNvSpPr>
            <a:spLocks noGrp="1"/>
          </p:cNvSpPr>
          <p:nvPr>
            <p:ph type="subTitle" idx="1"/>
          </p:nvPr>
        </p:nvSpPr>
        <p:spPr/>
        <p:txBody>
          <a:bodyPr/>
          <a:lstStyle/>
          <a:p>
            <a:r>
              <a:rPr lang="en-US" dirty="0"/>
              <a:t>USING MYSQL AND POWERBI</a:t>
            </a:r>
            <a:endParaRPr lang="en-IN" dirty="0"/>
          </a:p>
        </p:txBody>
      </p:sp>
    </p:spTree>
    <p:extLst>
      <p:ext uri="{BB962C8B-B14F-4D97-AF65-F5344CB8AC3E}">
        <p14:creationId xmlns:p14="http://schemas.microsoft.com/office/powerpoint/2010/main" val="2854844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864B0-19D8-6869-8331-B33D61D58E2B}"/>
              </a:ext>
            </a:extLst>
          </p:cNvPr>
          <p:cNvPicPr>
            <a:picLocks noChangeAspect="1"/>
          </p:cNvPicPr>
          <p:nvPr/>
        </p:nvPicPr>
        <p:blipFill>
          <a:blip r:embed="rId2"/>
          <a:stretch>
            <a:fillRect/>
          </a:stretch>
        </p:blipFill>
        <p:spPr>
          <a:xfrm>
            <a:off x="0" y="137986"/>
            <a:ext cx="12192000" cy="6582028"/>
          </a:xfrm>
          <a:prstGeom prst="rect">
            <a:avLst/>
          </a:prstGeom>
        </p:spPr>
      </p:pic>
    </p:spTree>
    <p:extLst>
      <p:ext uri="{BB962C8B-B14F-4D97-AF65-F5344CB8AC3E}">
        <p14:creationId xmlns:p14="http://schemas.microsoft.com/office/powerpoint/2010/main" val="50000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1D32-6425-4926-2190-247AEA3194BE}"/>
              </a:ext>
            </a:extLst>
          </p:cNvPr>
          <p:cNvSpPr>
            <a:spLocks noGrp="1"/>
          </p:cNvSpPr>
          <p:nvPr>
            <p:ph type="title"/>
          </p:nvPr>
        </p:nvSpPr>
        <p:spPr/>
        <p:txBody>
          <a:bodyPr/>
          <a:lstStyle/>
          <a:p>
            <a:r>
              <a:rPr lang="en-US" dirty="0"/>
              <a:t>CONCLUSIONS AND RECOMMENDATION</a:t>
            </a:r>
            <a:endParaRPr lang="en-IN" dirty="0"/>
          </a:p>
        </p:txBody>
      </p:sp>
      <p:sp>
        <p:nvSpPr>
          <p:cNvPr id="3" name="Content Placeholder 2">
            <a:extLst>
              <a:ext uri="{FF2B5EF4-FFF2-40B4-BE49-F238E27FC236}">
                <a16:creationId xmlns:a16="http://schemas.microsoft.com/office/drawing/2014/main" id="{67BB62DB-5C64-448B-4B13-3155C701EA06}"/>
              </a:ext>
            </a:extLst>
          </p:cNvPr>
          <p:cNvSpPr>
            <a:spLocks noGrp="1"/>
          </p:cNvSpPr>
          <p:nvPr>
            <p:ph idx="1"/>
          </p:nvPr>
        </p:nvSpPr>
        <p:spPr/>
        <p:txBody>
          <a:bodyPr>
            <a:normAutofit fontScale="85000" lnSpcReduction="10000"/>
          </a:bodyPr>
          <a:lstStyle/>
          <a:p>
            <a:r>
              <a:rPr lang="en-US" b="1" dirty="0">
                <a:latin typeface="Aptos Black" panose="020B0004020202020204" pitchFamily="34" charset="0"/>
              </a:rPr>
              <a:t>Conclusions</a:t>
            </a:r>
            <a:endParaRPr lang="en-US" dirty="0">
              <a:latin typeface="Aptos Black" panose="020B0004020202020204" pitchFamily="34" charset="0"/>
            </a:endParaRPr>
          </a:p>
          <a:p>
            <a:pPr marL="0" indent="0">
              <a:buNone/>
            </a:pPr>
            <a:r>
              <a:rPr lang="en-US" dirty="0">
                <a:latin typeface="Aptos Black" panose="020B0004020202020204" pitchFamily="34" charset="0"/>
              </a:rPr>
              <a:t>Sales are driven by a strong preference for large-sized pizzas and the Classic category.</a:t>
            </a:r>
          </a:p>
          <a:p>
            <a:pPr marL="0" indent="0">
              <a:buNone/>
            </a:pPr>
            <a:r>
              <a:rPr lang="en-US" dirty="0">
                <a:latin typeface="Aptos Black" panose="020B0004020202020204" pitchFamily="34" charset="0"/>
              </a:rPr>
              <a:t>Weekends and holiday periods contribute disproportionately to revenue.</a:t>
            </a:r>
          </a:p>
          <a:p>
            <a:pPr marL="0" indent="0">
              <a:buNone/>
            </a:pPr>
            <a:r>
              <a:rPr lang="en-US" dirty="0">
                <a:latin typeface="Aptos Black" panose="020B0004020202020204" pitchFamily="34" charset="0"/>
              </a:rPr>
              <a:t>A small subset of pizzas drives the majority of sales, while several products underperform.</a:t>
            </a:r>
          </a:p>
          <a:p>
            <a:r>
              <a:rPr lang="en-US" b="1" dirty="0">
                <a:latin typeface="Aptos Black" panose="020B0004020202020204" pitchFamily="34" charset="0"/>
              </a:rPr>
              <a:t>Recommendations</a:t>
            </a:r>
            <a:endParaRPr lang="en-US" dirty="0">
              <a:latin typeface="Aptos Black" panose="020B0004020202020204" pitchFamily="34" charset="0"/>
            </a:endParaRPr>
          </a:p>
          <a:p>
            <a:pPr marL="0" indent="0">
              <a:buNone/>
            </a:pPr>
            <a:r>
              <a:rPr lang="en-US" b="1" dirty="0">
                <a:latin typeface="Aptos Black" panose="020B0004020202020204" pitchFamily="34" charset="0"/>
              </a:rPr>
              <a:t>Menu Optimization</a:t>
            </a:r>
            <a:r>
              <a:rPr lang="en-US" dirty="0">
                <a:latin typeface="Aptos Black" panose="020B0004020202020204" pitchFamily="34" charset="0"/>
              </a:rPr>
              <a:t> – Retain top sellers and review low-performing items for potential removal or rebranding.</a:t>
            </a:r>
          </a:p>
          <a:p>
            <a:pPr marL="0" indent="0">
              <a:buNone/>
            </a:pPr>
            <a:r>
              <a:rPr lang="en-US" b="1" dirty="0">
                <a:latin typeface="Aptos Black" panose="020B0004020202020204" pitchFamily="34" charset="0"/>
              </a:rPr>
              <a:t>Targeted Promotions</a:t>
            </a:r>
            <a:r>
              <a:rPr lang="en-US" dirty="0">
                <a:latin typeface="Aptos Black" panose="020B0004020202020204" pitchFamily="34" charset="0"/>
              </a:rPr>
              <a:t> – Focus marketing campaigns on weekdays to boost mid-week sales.</a:t>
            </a:r>
          </a:p>
          <a:p>
            <a:pPr marL="0" indent="0">
              <a:buNone/>
            </a:pPr>
            <a:r>
              <a:rPr lang="en-US" b="1" dirty="0">
                <a:latin typeface="Aptos Black" panose="020B0004020202020204" pitchFamily="34" charset="0"/>
              </a:rPr>
              <a:t>Upselling Strategies</a:t>
            </a:r>
            <a:r>
              <a:rPr lang="en-US" dirty="0">
                <a:latin typeface="Aptos Black" panose="020B0004020202020204" pitchFamily="34" charset="0"/>
              </a:rPr>
              <a:t> – Encourage upgrades from medium to large sizes, leveraging customer size preferences.</a:t>
            </a:r>
          </a:p>
          <a:p>
            <a:pPr marL="0" indent="0">
              <a:buNone/>
            </a:pPr>
            <a:r>
              <a:rPr lang="en-US" b="1" dirty="0">
                <a:latin typeface="Aptos Black" panose="020B0004020202020204" pitchFamily="34" charset="0"/>
              </a:rPr>
              <a:t>Seasonal Offers</a:t>
            </a:r>
            <a:r>
              <a:rPr lang="en-US" dirty="0">
                <a:latin typeface="Aptos Black" panose="020B0004020202020204" pitchFamily="34" charset="0"/>
              </a:rPr>
              <a:t> – Capitalize on high-demand festive months with special bundles or discounts.</a:t>
            </a:r>
          </a:p>
          <a:p>
            <a:endParaRPr lang="en-IN" dirty="0"/>
          </a:p>
        </p:txBody>
      </p:sp>
    </p:spTree>
    <p:extLst>
      <p:ext uri="{BB962C8B-B14F-4D97-AF65-F5344CB8AC3E}">
        <p14:creationId xmlns:p14="http://schemas.microsoft.com/office/powerpoint/2010/main" val="45306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216B-6F0A-C4AE-CDD6-08ED3722EF96}"/>
              </a:ext>
            </a:extLst>
          </p:cNvPr>
          <p:cNvSpPr>
            <a:spLocks noGrp="1"/>
          </p:cNvSpPr>
          <p:nvPr>
            <p:ph type="title"/>
          </p:nvPr>
        </p:nvSpPr>
        <p:spPr/>
        <p:txBody>
          <a:bodyPr/>
          <a:lstStyle/>
          <a:p>
            <a:r>
              <a:rPr lang="en-US" dirty="0"/>
              <a:t>APPENDIX</a:t>
            </a:r>
            <a:endParaRPr lang="en-IN" dirty="0"/>
          </a:p>
        </p:txBody>
      </p:sp>
      <p:sp>
        <p:nvSpPr>
          <p:cNvPr id="3" name="Content Placeholder 2">
            <a:extLst>
              <a:ext uri="{FF2B5EF4-FFF2-40B4-BE49-F238E27FC236}">
                <a16:creationId xmlns:a16="http://schemas.microsoft.com/office/drawing/2014/main" id="{CCEB105E-36DF-7588-7C55-EC1C38923306}"/>
              </a:ext>
            </a:extLst>
          </p:cNvPr>
          <p:cNvSpPr>
            <a:spLocks noGrp="1"/>
          </p:cNvSpPr>
          <p:nvPr>
            <p:ph idx="1"/>
          </p:nvPr>
        </p:nvSpPr>
        <p:spPr/>
        <p:txBody>
          <a:bodyPr/>
          <a:lstStyle/>
          <a:p>
            <a:r>
              <a:rPr lang="en-US" b="1" dirty="0">
                <a:latin typeface="Aptos Black" panose="020B0004020202020204" pitchFamily="34" charset="0"/>
              </a:rPr>
              <a:t>SQL Queries Used</a:t>
            </a:r>
            <a:endParaRPr lang="en-US" dirty="0">
              <a:latin typeface="Aptos Black" panose="020B0004020202020204" pitchFamily="34" charset="0"/>
            </a:endParaRPr>
          </a:p>
          <a:p>
            <a:pPr marL="0" indent="0">
              <a:buNone/>
            </a:pPr>
            <a:r>
              <a:rPr lang="en-US" dirty="0">
                <a:latin typeface="Aptos Black" panose="020B0004020202020204" pitchFamily="34" charset="0"/>
              </a:rPr>
              <a:t>Queries for extracting total revenue, total orders, and top/bottom performers.</a:t>
            </a:r>
          </a:p>
          <a:p>
            <a:pPr marL="0" indent="0">
              <a:buNone/>
            </a:pPr>
            <a:r>
              <a:rPr lang="en-US" dirty="0">
                <a:latin typeface="Aptos Black" panose="020B0004020202020204" pitchFamily="34" charset="0"/>
              </a:rPr>
              <a:t>Joins and aggregations to calculate category and size distributions.</a:t>
            </a:r>
          </a:p>
          <a:p>
            <a:r>
              <a:rPr lang="en-US" b="1" dirty="0">
                <a:latin typeface="Aptos Black" panose="020B0004020202020204" pitchFamily="34" charset="0"/>
              </a:rPr>
              <a:t>9.2 Additional Charts &amp; Graphs</a:t>
            </a:r>
            <a:endParaRPr lang="en-US" dirty="0">
              <a:latin typeface="Aptos Black" panose="020B0004020202020204" pitchFamily="34" charset="0"/>
            </a:endParaRPr>
          </a:p>
          <a:p>
            <a:pPr marL="0" indent="0">
              <a:buNone/>
            </a:pPr>
            <a:r>
              <a:rPr lang="en-US" dirty="0">
                <a:latin typeface="Aptos Black" panose="020B0004020202020204" pitchFamily="34" charset="0"/>
              </a:rPr>
              <a:t>Category-wise revenue share pie chart.</a:t>
            </a:r>
          </a:p>
          <a:p>
            <a:pPr marL="0" indent="0">
              <a:buNone/>
            </a:pPr>
            <a:r>
              <a:rPr lang="en-US" dirty="0">
                <a:latin typeface="Aptos Black" panose="020B0004020202020204" pitchFamily="34" charset="0"/>
              </a:rPr>
              <a:t>Size-wise sales bar chart.</a:t>
            </a:r>
          </a:p>
          <a:p>
            <a:pPr marL="0" indent="0">
              <a:buNone/>
            </a:pPr>
            <a:r>
              <a:rPr lang="en-US" dirty="0">
                <a:latin typeface="Aptos Black" panose="020B0004020202020204" pitchFamily="34" charset="0"/>
              </a:rPr>
              <a:t>Monthly revenue trend line chart.</a:t>
            </a:r>
          </a:p>
          <a:p>
            <a:endParaRPr lang="en-IN" dirty="0"/>
          </a:p>
        </p:txBody>
      </p:sp>
    </p:spTree>
    <p:extLst>
      <p:ext uri="{BB962C8B-B14F-4D97-AF65-F5344CB8AC3E}">
        <p14:creationId xmlns:p14="http://schemas.microsoft.com/office/powerpoint/2010/main" val="202711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20C7-A8D7-2807-2920-50A16B562F19}"/>
              </a:ext>
            </a:extLst>
          </p:cNvPr>
          <p:cNvSpPr>
            <a:spLocks noGrp="1"/>
          </p:cNvSpPr>
          <p:nvPr>
            <p:ph type="title"/>
          </p:nvPr>
        </p:nvSpPr>
        <p:spPr/>
        <p:txBody>
          <a:bodyPr/>
          <a:lstStyle/>
          <a:p>
            <a:r>
              <a:rPr lang="en-US" dirty="0"/>
              <a:t>CONTENTS</a:t>
            </a:r>
            <a:endParaRPr lang="en-IN" dirty="0"/>
          </a:p>
        </p:txBody>
      </p:sp>
      <p:sp>
        <p:nvSpPr>
          <p:cNvPr id="4" name="Rectangle 1">
            <a:extLst>
              <a:ext uri="{FF2B5EF4-FFF2-40B4-BE49-F238E27FC236}">
                <a16:creationId xmlns:a16="http://schemas.microsoft.com/office/drawing/2014/main" id="{7BD27E78-3E24-F517-983A-96C2F525159E}"/>
              </a:ext>
            </a:extLst>
          </p:cNvPr>
          <p:cNvSpPr>
            <a:spLocks noGrp="1" noChangeArrowheads="1"/>
          </p:cNvSpPr>
          <p:nvPr>
            <p:ph idx="1"/>
          </p:nvPr>
        </p:nvSpPr>
        <p:spPr bwMode="auto">
          <a:xfrm>
            <a:off x="1154954" y="3018986"/>
            <a:ext cx="1167614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Introduction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Key Metrics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Sales Performance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Trends &amp;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Dashboard 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Conclusions &amp; Recommendations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Appendix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952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87D5-7CDD-F0EC-F609-C2A75354D2E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B15123B-4FDC-50D1-A4B0-5D675C102C95}"/>
              </a:ext>
            </a:extLst>
          </p:cNvPr>
          <p:cNvSpPr>
            <a:spLocks noGrp="1"/>
          </p:cNvSpPr>
          <p:nvPr>
            <p:ph idx="1"/>
          </p:nvPr>
        </p:nvSpPr>
        <p:spPr/>
        <p:txBody>
          <a:bodyPr/>
          <a:lstStyle/>
          <a:p>
            <a:r>
              <a:rPr lang="en-US" dirty="0">
                <a:latin typeface="Aptos Black" panose="020B0004020202020204" pitchFamily="34" charset="0"/>
              </a:rPr>
              <a:t>This report presents a comprehensive analysis of pizza sales performance, derived from transactional data collected through a MySQL database and visualized using an interactive Power BI dashboard. The primary objective of this project is to evaluate business performance by identifying key revenue drivers, tracking order volumes, and understanding customer purchasing patterns.</a:t>
            </a:r>
          </a:p>
          <a:p>
            <a:r>
              <a:rPr lang="en-US" dirty="0">
                <a:latin typeface="Aptos Black" panose="020B0004020202020204" pitchFamily="34" charset="0"/>
              </a:rPr>
              <a:t>The dataset encompasses detailed order-level information, including pizza types, categories, sizes, quantities, prices, and order dates. By leveraging MySQL for efficient data extraction and Power BI for dynamic visualization, the analysis delivers actionable insights into overall sales performance, product trends, and seasonal variations.</a:t>
            </a:r>
          </a:p>
          <a:p>
            <a:endParaRPr lang="en-IN" dirty="0"/>
          </a:p>
        </p:txBody>
      </p:sp>
    </p:spTree>
    <p:extLst>
      <p:ext uri="{BB962C8B-B14F-4D97-AF65-F5344CB8AC3E}">
        <p14:creationId xmlns:p14="http://schemas.microsoft.com/office/powerpoint/2010/main" val="257695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B41B-2C54-2369-91A8-D87522E5CF32}"/>
              </a:ext>
            </a:extLst>
          </p:cNvPr>
          <p:cNvSpPr>
            <a:spLocks noGrp="1"/>
          </p:cNvSpPr>
          <p:nvPr>
            <p:ph type="title"/>
          </p:nvPr>
        </p:nvSpPr>
        <p:spPr/>
        <p:txBody>
          <a:bodyPr/>
          <a:lstStyle/>
          <a:p>
            <a:r>
              <a:rPr lang="en-US" dirty="0"/>
              <a:t>DATA OVERVIEW</a:t>
            </a:r>
            <a:endParaRPr lang="en-IN" dirty="0"/>
          </a:p>
        </p:txBody>
      </p:sp>
      <p:sp>
        <p:nvSpPr>
          <p:cNvPr id="3" name="Content Placeholder 2">
            <a:extLst>
              <a:ext uri="{FF2B5EF4-FFF2-40B4-BE49-F238E27FC236}">
                <a16:creationId xmlns:a16="http://schemas.microsoft.com/office/drawing/2014/main" id="{9EDCC587-D34B-2A60-879C-D5C629A6282D}"/>
              </a:ext>
            </a:extLst>
          </p:cNvPr>
          <p:cNvSpPr>
            <a:spLocks noGrp="1"/>
          </p:cNvSpPr>
          <p:nvPr>
            <p:ph idx="1"/>
          </p:nvPr>
        </p:nvSpPr>
        <p:spPr>
          <a:xfrm>
            <a:off x="1154954" y="2603499"/>
            <a:ext cx="8844452" cy="3846461"/>
          </a:xfrm>
        </p:spPr>
        <p:txBody>
          <a:bodyPr>
            <a:normAutofit/>
          </a:bodyPr>
          <a:lstStyle/>
          <a:p>
            <a:r>
              <a:rPr lang="en-US" dirty="0">
                <a:latin typeface="Aptos Black" panose="020B0004020202020204" pitchFamily="34" charset="0"/>
              </a:rPr>
              <a:t>The dataset used for this analysis contains detailed transactional records of pizza sales over a defined period. Each entry represents an individual pizza item sold and includes key attributes such as:</a:t>
            </a:r>
          </a:p>
          <a:p>
            <a:r>
              <a:rPr lang="en-US" b="1" dirty="0">
                <a:latin typeface="Aptos Black" panose="020B0004020202020204" pitchFamily="34" charset="0"/>
              </a:rPr>
              <a:t>Order Details</a:t>
            </a:r>
            <a:r>
              <a:rPr lang="en-US" dirty="0">
                <a:latin typeface="Aptos Black" panose="020B0004020202020204" pitchFamily="34" charset="0"/>
              </a:rPr>
              <a:t> – Unique order ID, order date, and order time.</a:t>
            </a:r>
          </a:p>
          <a:p>
            <a:r>
              <a:rPr lang="en-US" b="1" dirty="0">
                <a:latin typeface="Aptos Black" panose="020B0004020202020204" pitchFamily="34" charset="0"/>
              </a:rPr>
              <a:t>Product Information</a:t>
            </a:r>
            <a:r>
              <a:rPr lang="en-US" dirty="0">
                <a:latin typeface="Aptos Black" panose="020B0004020202020204" pitchFamily="34" charset="0"/>
              </a:rPr>
              <a:t> – Pizza name, category (Classic, Supreme, Veggie, etc.), size (S, M, L, XL, XXL), and a list of ingredients.</a:t>
            </a:r>
          </a:p>
          <a:p>
            <a:r>
              <a:rPr lang="en-US" b="1" dirty="0">
                <a:latin typeface="Aptos Black" panose="020B0004020202020204" pitchFamily="34" charset="0"/>
              </a:rPr>
              <a:t>Sales Metrics</a:t>
            </a:r>
            <a:r>
              <a:rPr lang="en-US" dirty="0">
                <a:latin typeface="Aptos Black" panose="020B0004020202020204" pitchFamily="34" charset="0"/>
              </a:rPr>
              <a:t> – Quantity sold, unit price, and total price per item.</a:t>
            </a:r>
          </a:p>
          <a:p>
            <a:r>
              <a:rPr lang="en-US" dirty="0">
                <a:latin typeface="Aptos Black" panose="020B0004020202020204" pitchFamily="34" charset="0"/>
              </a:rPr>
              <a:t>In total, the dataset comprises </a:t>
            </a:r>
            <a:r>
              <a:rPr lang="en-US" b="1" dirty="0">
                <a:latin typeface="Aptos Black" panose="020B0004020202020204" pitchFamily="34" charset="0"/>
              </a:rPr>
              <a:t>49,574 pizzas sold</a:t>
            </a:r>
            <a:r>
              <a:rPr lang="en-US" dirty="0">
                <a:latin typeface="Aptos Black" panose="020B0004020202020204" pitchFamily="34" charset="0"/>
              </a:rPr>
              <a:t> across </a:t>
            </a:r>
            <a:r>
              <a:rPr lang="en-US" b="1" dirty="0">
                <a:latin typeface="Aptos Black" panose="020B0004020202020204" pitchFamily="34" charset="0"/>
              </a:rPr>
              <a:t>21,350 unique orders</a:t>
            </a:r>
            <a:r>
              <a:rPr lang="en-US" dirty="0">
                <a:latin typeface="Aptos Black" panose="020B0004020202020204" pitchFamily="34" charset="0"/>
              </a:rPr>
              <a:t>, generating a </a:t>
            </a:r>
            <a:r>
              <a:rPr lang="en-US" b="1" dirty="0">
                <a:latin typeface="Aptos Black" panose="020B0004020202020204" pitchFamily="34" charset="0"/>
              </a:rPr>
              <a:t>total revenue of $817,860.05</a:t>
            </a:r>
            <a:r>
              <a:rPr lang="en-US" dirty="0">
                <a:latin typeface="Aptos Black" panose="020B0004020202020204" pitchFamily="34" charset="0"/>
              </a:rPr>
              <a:t>. The sales data spans various product categories and size options, enabling a granular breakdown of performance.</a:t>
            </a:r>
          </a:p>
          <a:p>
            <a:endParaRPr lang="en-IN" dirty="0"/>
          </a:p>
        </p:txBody>
      </p:sp>
    </p:spTree>
    <p:extLst>
      <p:ext uri="{BB962C8B-B14F-4D97-AF65-F5344CB8AC3E}">
        <p14:creationId xmlns:p14="http://schemas.microsoft.com/office/powerpoint/2010/main" val="30597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B94A-D217-34B3-B574-2768A41A799A}"/>
              </a:ext>
            </a:extLst>
          </p:cNvPr>
          <p:cNvSpPr>
            <a:spLocks noGrp="1"/>
          </p:cNvSpPr>
          <p:nvPr>
            <p:ph type="title"/>
          </p:nvPr>
        </p:nvSpPr>
        <p:spPr/>
        <p:txBody>
          <a:bodyPr/>
          <a:lstStyle/>
          <a:p>
            <a:r>
              <a:rPr lang="en-US" dirty="0"/>
              <a:t>PIZZA DATA (.csv)</a:t>
            </a:r>
            <a:endParaRPr lang="en-IN" dirty="0"/>
          </a:p>
        </p:txBody>
      </p:sp>
      <p:pic>
        <p:nvPicPr>
          <p:cNvPr id="5" name="Content Placeholder 4">
            <a:extLst>
              <a:ext uri="{FF2B5EF4-FFF2-40B4-BE49-F238E27FC236}">
                <a16:creationId xmlns:a16="http://schemas.microsoft.com/office/drawing/2014/main" id="{561EA4A6-D591-6D12-B73D-C6ADC69BDC2A}"/>
              </a:ext>
            </a:extLst>
          </p:cNvPr>
          <p:cNvPicPr>
            <a:picLocks noGrp="1" noChangeAspect="1"/>
          </p:cNvPicPr>
          <p:nvPr>
            <p:ph idx="1"/>
          </p:nvPr>
        </p:nvPicPr>
        <p:blipFill>
          <a:blip r:embed="rId2"/>
          <a:stretch>
            <a:fillRect/>
          </a:stretch>
        </p:blipFill>
        <p:spPr>
          <a:xfrm>
            <a:off x="2015613" y="1776724"/>
            <a:ext cx="6676103" cy="4819540"/>
          </a:xfrm>
        </p:spPr>
      </p:pic>
    </p:spTree>
    <p:extLst>
      <p:ext uri="{BB962C8B-B14F-4D97-AF65-F5344CB8AC3E}">
        <p14:creationId xmlns:p14="http://schemas.microsoft.com/office/powerpoint/2010/main" val="252261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BFF0-40AC-BF3C-91B0-C647AE0BA65B}"/>
              </a:ext>
            </a:extLst>
          </p:cNvPr>
          <p:cNvSpPr>
            <a:spLocks noGrp="1"/>
          </p:cNvSpPr>
          <p:nvPr>
            <p:ph type="title"/>
          </p:nvPr>
        </p:nvSpPr>
        <p:spPr/>
        <p:txBody>
          <a:bodyPr/>
          <a:lstStyle/>
          <a:p>
            <a:r>
              <a:rPr lang="en-US" dirty="0"/>
              <a:t>KEY METRICS</a:t>
            </a:r>
            <a:endParaRPr lang="en-IN" dirty="0"/>
          </a:p>
        </p:txBody>
      </p:sp>
      <p:sp>
        <p:nvSpPr>
          <p:cNvPr id="3" name="Content Placeholder 2">
            <a:extLst>
              <a:ext uri="{FF2B5EF4-FFF2-40B4-BE49-F238E27FC236}">
                <a16:creationId xmlns:a16="http://schemas.microsoft.com/office/drawing/2014/main" id="{421F55B1-5F48-0F2B-1989-083C336BA69C}"/>
              </a:ext>
            </a:extLst>
          </p:cNvPr>
          <p:cNvSpPr>
            <a:spLocks noGrp="1"/>
          </p:cNvSpPr>
          <p:nvPr>
            <p:ph idx="1"/>
          </p:nvPr>
        </p:nvSpPr>
        <p:spPr/>
        <p:txBody>
          <a:bodyPr/>
          <a:lstStyle/>
          <a:p>
            <a:r>
              <a:rPr lang="en-US" dirty="0"/>
              <a:t>The core business performance indicators derived from the dataset are as follows:</a:t>
            </a:r>
          </a:p>
          <a:p>
            <a:endParaRPr lang="en-IN" dirty="0"/>
          </a:p>
        </p:txBody>
      </p:sp>
      <p:pic>
        <p:nvPicPr>
          <p:cNvPr id="5" name="Picture 4">
            <a:extLst>
              <a:ext uri="{FF2B5EF4-FFF2-40B4-BE49-F238E27FC236}">
                <a16:creationId xmlns:a16="http://schemas.microsoft.com/office/drawing/2014/main" id="{391EC29A-26A4-912B-53C4-00F759CBEF10}"/>
              </a:ext>
            </a:extLst>
          </p:cNvPr>
          <p:cNvPicPr>
            <a:picLocks noChangeAspect="1"/>
          </p:cNvPicPr>
          <p:nvPr/>
        </p:nvPicPr>
        <p:blipFill>
          <a:blip r:embed="rId2"/>
          <a:stretch>
            <a:fillRect/>
          </a:stretch>
        </p:blipFill>
        <p:spPr>
          <a:xfrm>
            <a:off x="918175" y="3558177"/>
            <a:ext cx="10835483" cy="2822957"/>
          </a:xfrm>
          <a:prstGeom prst="rect">
            <a:avLst/>
          </a:prstGeom>
        </p:spPr>
      </p:pic>
    </p:spTree>
    <p:extLst>
      <p:ext uri="{BB962C8B-B14F-4D97-AF65-F5344CB8AC3E}">
        <p14:creationId xmlns:p14="http://schemas.microsoft.com/office/powerpoint/2010/main" val="382594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C302-36E7-A779-7E3C-05FA0CB2B4E8}"/>
              </a:ext>
            </a:extLst>
          </p:cNvPr>
          <p:cNvSpPr>
            <a:spLocks noGrp="1"/>
          </p:cNvSpPr>
          <p:nvPr>
            <p:ph type="title"/>
          </p:nvPr>
        </p:nvSpPr>
        <p:spPr/>
        <p:txBody>
          <a:bodyPr/>
          <a:lstStyle/>
          <a:p>
            <a:r>
              <a:rPr lang="en-US" dirty="0"/>
              <a:t>SALES PERFORMANCE ANALYSIS</a:t>
            </a:r>
            <a:endParaRPr lang="en-IN" dirty="0"/>
          </a:p>
        </p:txBody>
      </p:sp>
      <p:sp>
        <p:nvSpPr>
          <p:cNvPr id="3" name="Content Placeholder 2">
            <a:extLst>
              <a:ext uri="{FF2B5EF4-FFF2-40B4-BE49-F238E27FC236}">
                <a16:creationId xmlns:a16="http://schemas.microsoft.com/office/drawing/2014/main" id="{41402DE0-FCC7-B0B2-6E05-D2A39F5EC048}"/>
              </a:ext>
            </a:extLst>
          </p:cNvPr>
          <p:cNvSpPr>
            <a:spLocks noGrp="1"/>
          </p:cNvSpPr>
          <p:nvPr>
            <p:ph idx="1"/>
          </p:nvPr>
        </p:nvSpPr>
        <p:spPr>
          <a:xfrm>
            <a:off x="636569" y="2583835"/>
            <a:ext cx="9279797" cy="3416300"/>
          </a:xfrm>
        </p:spPr>
        <p:txBody>
          <a:bodyPr>
            <a:normAutofit fontScale="25000" lnSpcReduction="20000"/>
          </a:bodyPr>
          <a:lstStyle/>
          <a:p>
            <a:r>
              <a:rPr lang="en-US" sz="5600" b="1" dirty="0">
                <a:latin typeface="Aptos Black" panose="020B0004020202020204" pitchFamily="34" charset="0"/>
              </a:rPr>
              <a:t>category-wise Sales Performance</a:t>
            </a:r>
            <a:endParaRPr lang="en-US" sz="5600" dirty="0">
              <a:latin typeface="Aptos Black" panose="020B0004020202020204" pitchFamily="34" charset="0"/>
            </a:endParaRPr>
          </a:p>
          <a:p>
            <a:pPr marL="0" indent="0">
              <a:buNone/>
            </a:pPr>
            <a:r>
              <a:rPr lang="en-US" sz="5600" b="1" dirty="0">
                <a:latin typeface="Aptos Black" panose="020B0004020202020204" pitchFamily="34" charset="0"/>
              </a:rPr>
              <a:t>Classic Pizzas</a:t>
            </a:r>
            <a:r>
              <a:rPr lang="en-US" sz="5600" dirty="0">
                <a:latin typeface="Aptos Black" panose="020B0004020202020204" pitchFamily="34" charset="0"/>
              </a:rPr>
              <a:t> accounted for the largest share of sales, contributing significantly to both revenue and volume.</a:t>
            </a:r>
          </a:p>
          <a:p>
            <a:pPr marL="0" indent="0">
              <a:buNone/>
            </a:pPr>
            <a:r>
              <a:rPr lang="en-US" sz="5600" b="1" dirty="0">
                <a:latin typeface="Aptos Black" panose="020B0004020202020204" pitchFamily="34" charset="0"/>
              </a:rPr>
              <a:t>Supreme</a:t>
            </a:r>
            <a:r>
              <a:rPr lang="en-US" sz="5600" dirty="0">
                <a:latin typeface="Aptos Black" panose="020B0004020202020204" pitchFamily="34" charset="0"/>
              </a:rPr>
              <a:t> and </a:t>
            </a:r>
            <a:r>
              <a:rPr lang="en-US" sz="5600" b="1" dirty="0">
                <a:latin typeface="Aptos Black" panose="020B0004020202020204" pitchFamily="34" charset="0"/>
              </a:rPr>
              <a:t>Veggie</a:t>
            </a:r>
            <a:r>
              <a:rPr lang="en-US" sz="5600" dirty="0">
                <a:latin typeface="Aptos Black" panose="020B0004020202020204" pitchFamily="34" charset="0"/>
              </a:rPr>
              <a:t> pizzas maintained steady sales, while </a:t>
            </a:r>
            <a:r>
              <a:rPr lang="en-US" sz="5600" b="1" dirty="0">
                <a:latin typeface="Aptos Black" panose="020B0004020202020204" pitchFamily="34" charset="0"/>
              </a:rPr>
              <a:t>Chicken</a:t>
            </a:r>
            <a:r>
              <a:rPr lang="en-US" sz="5600" dirty="0">
                <a:latin typeface="Aptos Black" panose="020B0004020202020204" pitchFamily="34" charset="0"/>
              </a:rPr>
              <a:t> pizzas showed strong revenue per order despite lower volume.</a:t>
            </a:r>
          </a:p>
          <a:p>
            <a:r>
              <a:rPr lang="en-US" sz="5600" b="1" dirty="0">
                <a:latin typeface="Aptos Black" panose="020B0004020202020204" pitchFamily="34" charset="0"/>
              </a:rPr>
              <a:t>5.2 Size-wise Sales Performance</a:t>
            </a:r>
            <a:endParaRPr lang="en-US" sz="5600" dirty="0">
              <a:latin typeface="Aptos Black" panose="020B0004020202020204" pitchFamily="34" charset="0"/>
            </a:endParaRPr>
          </a:p>
          <a:p>
            <a:pPr marL="0" indent="0">
              <a:buNone/>
            </a:pPr>
            <a:r>
              <a:rPr lang="en-US" sz="5600" b="1" dirty="0">
                <a:latin typeface="Aptos Black" panose="020B0004020202020204" pitchFamily="34" charset="0"/>
              </a:rPr>
              <a:t>Large (L)</a:t>
            </a:r>
            <a:r>
              <a:rPr lang="en-US" sz="5600" dirty="0">
                <a:latin typeface="Aptos Black" panose="020B0004020202020204" pitchFamily="34" charset="0"/>
              </a:rPr>
              <a:t> pizzas dominated sales volume, reflecting customer preference for value in portion size.</a:t>
            </a:r>
          </a:p>
          <a:p>
            <a:pPr marL="0" indent="0">
              <a:buNone/>
            </a:pPr>
            <a:r>
              <a:rPr lang="en-US" sz="5600" b="1" dirty="0">
                <a:latin typeface="Aptos Black" panose="020B0004020202020204" pitchFamily="34" charset="0"/>
              </a:rPr>
              <a:t>Medium (M)</a:t>
            </a:r>
            <a:r>
              <a:rPr lang="en-US" sz="5600" dirty="0">
                <a:latin typeface="Aptos Black" panose="020B0004020202020204" pitchFamily="34" charset="0"/>
              </a:rPr>
              <a:t> pizzas contributed significantly to total orders, often chosen for single or smaller group orders.</a:t>
            </a:r>
          </a:p>
          <a:p>
            <a:pPr marL="0" indent="0">
              <a:buNone/>
            </a:pPr>
            <a:r>
              <a:rPr lang="en-US" sz="5600" b="1" dirty="0">
                <a:latin typeface="Aptos Black" panose="020B0004020202020204" pitchFamily="34" charset="0"/>
              </a:rPr>
              <a:t>Extra-Large (XL)</a:t>
            </a:r>
            <a:r>
              <a:rPr lang="en-US" sz="5600" dirty="0">
                <a:latin typeface="Aptos Black" panose="020B0004020202020204" pitchFamily="34" charset="0"/>
              </a:rPr>
              <a:t> and </a:t>
            </a:r>
            <a:r>
              <a:rPr lang="en-US" sz="5600" b="1" dirty="0">
                <a:latin typeface="Aptos Black" panose="020B0004020202020204" pitchFamily="34" charset="0"/>
              </a:rPr>
              <a:t>Double Extra-Large (XXL)</a:t>
            </a:r>
            <a:r>
              <a:rPr lang="en-US" sz="5600" dirty="0">
                <a:latin typeface="Aptos Black" panose="020B0004020202020204" pitchFamily="34" charset="0"/>
              </a:rPr>
              <a:t>, while lower in volume, generated higher revenue per unit.</a:t>
            </a:r>
          </a:p>
          <a:p>
            <a:r>
              <a:rPr lang="en-US" sz="5600" b="1" dirty="0">
                <a:latin typeface="Aptos Black" panose="020B0004020202020204" pitchFamily="34" charset="0"/>
              </a:rPr>
              <a:t>5.3 Top &amp; Bottom Performing Pizzas</a:t>
            </a:r>
            <a:endParaRPr lang="en-US" sz="5600" dirty="0">
              <a:latin typeface="Aptos Black" panose="020B0004020202020204" pitchFamily="34" charset="0"/>
            </a:endParaRPr>
          </a:p>
          <a:p>
            <a:pPr marL="0" indent="0">
              <a:buNone/>
            </a:pPr>
            <a:r>
              <a:rPr lang="en-US" sz="5600" dirty="0">
                <a:latin typeface="Aptos Black" panose="020B0004020202020204" pitchFamily="34" charset="0"/>
              </a:rPr>
              <a:t>Top performers included </a:t>
            </a:r>
            <a:r>
              <a:rPr lang="en-US" sz="5600" b="1" dirty="0">
                <a:latin typeface="Aptos Black" panose="020B0004020202020204" pitchFamily="34" charset="0"/>
              </a:rPr>
              <a:t>The Classic Deluxe Pizza</a:t>
            </a:r>
            <a:r>
              <a:rPr lang="en-US" sz="5600" dirty="0">
                <a:latin typeface="Aptos Black" panose="020B0004020202020204" pitchFamily="34" charset="0"/>
              </a:rPr>
              <a:t> and </a:t>
            </a:r>
            <a:r>
              <a:rPr lang="en-US" sz="5600" b="1" dirty="0">
                <a:latin typeface="Aptos Black" panose="020B0004020202020204" pitchFamily="34" charset="0"/>
              </a:rPr>
              <a:t>The Five Cheese Pizza</a:t>
            </a:r>
            <a:r>
              <a:rPr lang="en-US" sz="5600" dirty="0">
                <a:latin typeface="Aptos Black" panose="020B0004020202020204" pitchFamily="34" charset="0"/>
              </a:rPr>
              <a:t>, which consistently ranked high in both quantity and revenue.</a:t>
            </a:r>
          </a:p>
          <a:p>
            <a:pPr marL="0" indent="0">
              <a:buNone/>
            </a:pPr>
            <a:r>
              <a:rPr lang="en-US" sz="5600" dirty="0">
                <a:latin typeface="Aptos Black" panose="020B0004020202020204" pitchFamily="34" charset="0"/>
              </a:rPr>
              <a:t>Bottom performers were niche items with limited appeal, indicating potential candidates for menu optimization.</a:t>
            </a:r>
          </a:p>
          <a:p>
            <a:pPr marL="0" indent="0">
              <a:buNone/>
            </a:pPr>
            <a:endParaRPr lang="en-IN" dirty="0"/>
          </a:p>
        </p:txBody>
      </p:sp>
    </p:spTree>
    <p:extLst>
      <p:ext uri="{BB962C8B-B14F-4D97-AF65-F5344CB8AC3E}">
        <p14:creationId xmlns:p14="http://schemas.microsoft.com/office/powerpoint/2010/main" val="80650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6AF5-4A3E-9AE0-7E1A-C2D71048AFEE}"/>
              </a:ext>
            </a:extLst>
          </p:cNvPr>
          <p:cNvSpPr>
            <a:spLocks noGrp="1"/>
          </p:cNvSpPr>
          <p:nvPr>
            <p:ph type="title"/>
          </p:nvPr>
        </p:nvSpPr>
        <p:spPr/>
        <p:txBody>
          <a:bodyPr/>
          <a:lstStyle/>
          <a:p>
            <a:r>
              <a:rPr lang="en-US" dirty="0"/>
              <a:t>TRENDS AND INSIGHTS</a:t>
            </a:r>
            <a:endParaRPr lang="en-IN" dirty="0"/>
          </a:p>
        </p:txBody>
      </p:sp>
      <p:sp>
        <p:nvSpPr>
          <p:cNvPr id="3" name="Content Placeholder 2">
            <a:extLst>
              <a:ext uri="{FF2B5EF4-FFF2-40B4-BE49-F238E27FC236}">
                <a16:creationId xmlns:a16="http://schemas.microsoft.com/office/drawing/2014/main" id="{980E6CE2-0F50-A24E-4550-77275EE481DA}"/>
              </a:ext>
            </a:extLst>
          </p:cNvPr>
          <p:cNvSpPr>
            <a:spLocks noGrp="1"/>
          </p:cNvSpPr>
          <p:nvPr>
            <p:ph idx="1"/>
          </p:nvPr>
        </p:nvSpPr>
        <p:spPr/>
        <p:txBody>
          <a:bodyPr/>
          <a:lstStyle/>
          <a:p>
            <a:r>
              <a:rPr lang="en-US" b="1" dirty="0">
                <a:latin typeface="Aptos Black" panose="020B0004020202020204" pitchFamily="34" charset="0"/>
              </a:rPr>
              <a:t>Daily &amp; Monthly Revenue Trends</a:t>
            </a:r>
          </a:p>
          <a:p>
            <a:pPr marL="0" indent="0">
              <a:buNone/>
            </a:pPr>
            <a:r>
              <a:rPr lang="en-US" dirty="0">
                <a:latin typeface="Aptos Black" panose="020B0004020202020204" pitchFamily="34" charset="0"/>
              </a:rPr>
              <a:t> Revenue peaks were observed during weekends, suggesting higher                 dining activity during leisure periods.</a:t>
            </a:r>
          </a:p>
          <a:p>
            <a:pPr marL="0" indent="0">
              <a:buNone/>
            </a:pPr>
            <a:r>
              <a:rPr lang="en-US" dirty="0">
                <a:latin typeface="Aptos Black" panose="020B0004020202020204" pitchFamily="34" charset="0"/>
              </a:rPr>
              <a:t>Certain months showed above-average revenue, possibly linked to promotions or seasonal demand.</a:t>
            </a:r>
          </a:p>
          <a:p>
            <a:r>
              <a:rPr lang="en-US" b="1" dirty="0">
                <a:latin typeface="Aptos Black" panose="020B0004020202020204" pitchFamily="34" charset="0"/>
              </a:rPr>
              <a:t>6.2 Seasonal &amp; Weekday Patterns</a:t>
            </a:r>
            <a:endParaRPr lang="en-US" dirty="0">
              <a:latin typeface="Aptos Black" panose="020B0004020202020204" pitchFamily="34" charset="0"/>
            </a:endParaRPr>
          </a:p>
          <a:p>
            <a:pPr marL="0" indent="0">
              <a:buNone/>
            </a:pPr>
            <a:r>
              <a:rPr lang="en-US" dirty="0">
                <a:latin typeface="Aptos Black" panose="020B0004020202020204" pitchFamily="34" charset="0"/>
              </a:rPr>
              <a:t>Fridays and Saturdays recorded the highest sales volumes.</a:t>
            </a:r>
          </a:p>
          <a:p>
            <a:pPr marL="0" indent="0">
              <a:buNone/>
            </a:pPr>
            <a:r>
              <a:rPr lang="en-US" dirty="0">
                <a:latin typeface="Aptos Black" panose="020B0004020202020204" pitchFamily="34" charset="0"/>
              </a:rPr>
              <a:t>December and January showed elevated sales, aligning with festive and holiday seasons.</a:t>
            </a:r>
          </a:p>
          <a:p>
            <a:endParaRPr lang="en-IN" dirty="0"/>
          </a:p>
        </p:txBody>
      </p:sp>
    </p:spTree>
    <p:extLst>
      <p:ext uri="{BB962C8B-B14F-4D97-AF65-F5344CB8AC3E}">
        <p14:creationId xmlns:p14="http://schemas.microsoft.com/office/powerpoint/2010/main" val="64492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3C05-66E6-D8B8-BF37-4C0EB9F45A33}"/>
              </a:ext>
            </a:extLst>
          </p:cNvPr>
          <p:cNvSpPr>
            <a:spLocks noGrp="1"/>
          </p:cNvSpPr>
          <p:nvPr>
            <p:ph type="title"/>
          </p:nvPr>
        </p:nvSpPr>
        <p:spPr/>
        <p:txBody>
          <a:bodyPr/>
          <a:lstStyle/>
          <a:p>
            <a:r>
              <a:rPr lang="en-US" dirty="0"/>
              <a:t>DASHBOARD OVERVIEW</a:t>
            </a:r>
            <a:endParaRPr lang="en-IN" dirty="0"/>
          </a:p>
        </p:txBody>
      </p:sp>
      <p:sp>
        <p:nvSpPr>
          <p:cNvPr id="3" name="Content Placeholder 2">
            <a:extLst>
              <a:ext uri="{FF2B5EF4-FFF2-40B4-BE49-F238E27FC236}">
                <a16:creationId xmlns:a16="http://schemas.microsoft.com/office/drawing/2014/main" id="{C6400A1A-DEB4-7734-C641-FDBA7B5A21EA}"/>
              </a:ext>
            </a:extLst>
          </p:cNvPr>
          <p:cNvSpPr>
            <a:spLocks noGrp="1"/>
          </p:cNvSpPr>
          <p:nvPr>
            <p:ph idx="1"/>
          </p:nvPr>
        </p:nvSpPr>
        <p:spPr/>
        <p:txBody>
          <a:bodyPr/>
          <a:lstStyle/>
          <a:p>
            <a:r>
              <a:rPr lang="en-US" dirty="0">
                <a:latin typeface="Aptos Black" panose="020B0004020202020204" pitchFamily="34" charset="0"/>
              </a:rPr>
              <a:t>The interactive Power BI dashboard built for this project provides:</a:t>
            </a:r>
          </a:p>
          <a:p>
            <a:r>
              <a:rPr lang="en-US" dirty="0">
                <a:latin typeface="Aptos Black" panose="020B0004020202020204" pitchFamily="34" charset="0"/>
              </a:rPr>
              <a:t>Real-time filtering by </a:t>
            </a:r>
            <a:r>
              <a:rPr lang="en-US" b="1" dirty="0">
                <a:latin typeface="Aptos Black" panose="020B0004020202020204" pitchFamily="34" charset="0"/>
              </a:rPr>
              <a:t>date range, category, size, and pizza name</a:t>
            </a:r>
            <a:r>
              <a:rPr lang="en-US" dirty="0">
                <a:latin typeface="Aptos Black" panose="020B0004020202020204" pitchFamily="34" charset="0"/>
              </a:rPr>
              <a:t>.</a:t>
            </a:r>
          </a:p>
          <a:p>
            <a:r>
              <a:rPr lang="en-US" dirty="0">
                <a:latin typeface="Aptos Black" panose="020B0004020202020204" pitchFamily="34" charset="0"/>
              </a:rPr>
              <a:t>Dynamic visuals for revenue, order count, and product performance.</a:t>
            </a:r>
          </a:p>
          <a:p>
            <a:r>
              <a:rPr lang="en-US" dirty="0">
                <a:latin typeface="Aptos Black" panose="020B0004020202020204" pitchFamily="34" charset="0"/>
              </a:rPr>
              <a:t>Comparative charts for </a:t>
            </a:r>
            <a:r>
              <a:rPr lang="en-US" b="1" dirty="0">
                <a:latin typeface="Aptos Black" panose="020B0004020202020204" pitchFamily="34" charset="0"/>
              </a:rPr>
              <a:t>category-wise and size-wise distribution</a:t>
            </a:r>
            <a:r>
              <a:rPr lang="en-US" dirty="0">
                <a:latin typeface="Aptos Black" panose="020B0004020202020204" pitchFamily="34" charset="0"/>
              </a:rPr>
              <a:t>.</a:t>
            </a:r>
          </a:p>
          <a:p>
            <a:r>
              <a:rPr lang="en-US" dirty="0">
                <a:latin typeface="Aptos Black" panose="020B0004020202020204" pitchFamily="34" charset="0"/>
              </a:rPr>
              <a:t>Drill-through capability to view order-level details.</a:t>
            </a:r>
          </a:p>
          <a:p>
            <a:r>
              <a:rPr lang="en-US" dirty="0">
                <a:latin typeface="Aptos Black" panose="020B0004020202020204" pitchFamily="34" charset="0"/>
              </a:rPr>
              <a:t>This dashboard allows stakeholders to quickly identify trends, monitor KPIs, and make data-driven decisions without manually analyzing raw data.</a:t>
            </a:r>
          </a:p>
          <a:p>
            <a:endParaRPr lang="en-IN" dirty="0"/>
          </a:p>
        </p:txBody>
      </p:sp>
    </p:spTree>
    <p:extLst>
      <p:ext uri="{BB962C8B-B14F-4D97-AF65-F5344CB8AC3E}">
        <p14:creationId xmlns:p14="http://schemas.microsoft.com/office/powerpoint/2010/main" val="875419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{FE0EE017-65AD-4C00-993F-2922EBFCA2D8}tf02900722</Template>
  <TotalTime>29</TotalTime>
  <Words>746</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 Black</vt:lpstr>
      <vt:lpstr>Arial</vt:lpstr>
      <vt:lpstr>Calibri</vt:lpstr>
      <vt:lpstr>Century Gothic</vt:lpstr>
      <vt:lpstr>Wingdings 3</vt:lpstr>
      <vt:lpstr>Ion Boardroom</vt:lpstr>
      <vt:lpstr>PIZZA SALES REPORT AND KPI ANALYSIS</vt:lpstr>
      <vt:lpstr>CONTENTS</vt:lpstr>
      <vt:lpstr>INTRODUCTION</vt:lpstr>
      <vt:lpstr>DATA OVERVIEW</vt:lpstr>
      <vt:lpstr>PIZZA DATA (.csv)</vt:lpstr>
      <vt:lpstr>KEY METRICS</vt:lpstr>
      <vt:lpstr>SALES PERFORMANCE ANALYSIS</vt:lpstr>
      <vt:lpstr>TRENDS AND INSIGHTS</vt:lpstr>
      <vt:lpstr>DASHBOARD OVERVIEW</vt:lpstr>
      <vt:lpstr>PowerPoint Presentation</vt:lpstr>
      <vt:lpstr>CONCLUSIONS AND RECOMMENDATION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Nabil Sayyed</dc:creator>
  <cp:lastModifiedBy>Nabil Sayyed</cp:lastModifiedBy>
  <cp:revision>1</cp:revision>
  <dcterms:created xsi:type="dcterms:W3CDTF">2025-08-10T12:19:48Z</dcterms:created>
  <dcterms:modified xsi:type="dcterms:W3CDTF">2025-08-10T12:48:53Z</dcterms:modified>
</cp:coreProperties>
</file>