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2"/>
    <p:sldId id="392" r:id="rId3"/>
    <p:sldId id="493" r:id="rId4"/>
    <p:sldId id="494" r:id="rId5"/>
    <p:sldId id="495" r:id="rId6"/>
    <p:sldId id="504" r:id="rId7"/>
    <p:sldId id="507" r:id="rId8"/>
    <p:sldId id="510" r:id="rId9"/>
    <p:sldId id="509" r:id="rId10"/>
    <p:sldId id="508" r:id="rId11"/>
    <p:sldId id="395" r:id="rId12"/>
    <p:sldId id="396" r:id="rId13"/>
    <p:sldId id="461" r:id="rId14"/>
    <p:sldId id="398" r:id="rId15"/>
    <p:sldId id="399" r:id="rId16"/>
    <p:sldId id="405" r:id="rId17"/>
    <p:sldId id="416" r:id="rId18"/>
    <p:sldId id="423" r:id="rId19"/>
    <p:sldId id="424" r:id="rId20"/>
    <p:sldId id="458" r:id="rId21"/>
    <p:sldId id="468" r:id="rId22"/>
    <p:sldId id="471" r:id="rId23"/>
    <p:sldId id="474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F"/>
    <a:srgbClr val="E9E9FF"/>
    <a:srgbClr val="C5C5FF"/>
    <a:srgbClr val="A3A3FF"/>
    <a:srgbClr val="AFFFAF"/>
    <a:srgbClr val="CDFFCD"/>
    <a:srgbClr val="00008C"/>
    <a:srgbClr val="000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6" autoAdjust="0"/>
    <p:restoredTop sz="94660" autoAdjust="0"/>
  </p:normalViewPr>
  <p:slideViewPr>
    <p:cSldViewPr snapToGrid="0" snapToObjects="1">
      <p:cViewPr varScale="1">
        <p:scale>
          <a:sx n="103" d="100"/>
          <a:sy n="103" d="100"/>
        </p:scale>
        <p:origin x="837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5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48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3.xml"/><Relationship Id="rId2" Type="http://schemas.openxmlformats.org/officeDocument/2006/relationships/slide" Target="slides/slide20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41FB5FEC-8823-4752-9284-E5C61F7C95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2CCAD784-2601-4552-8795-87D2ECF414F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DC5B9887-FFDB-4444-9CCE-85F22814B83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DAF3DC78-9C50-4991-939A-2BF003A1A30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05AFA24-C3BF-4C6F-8E30-622B71A9AF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87C8942-074F-450C-AFE4-9934BAFC2C9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2BA27BD1-C673-473A-9827-77A4FAD0F0C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E5900DF-A81D-43F3-AF13-C0B041A3A41D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8C8751E8-6492-4DB3-9B60-5D90F873BCE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DB6A3C54-06DC-4733-974B-BB86830911F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FF09B84B-F1E2-421F-8DA1-02196D963A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F267633-029C-4ACE-8010-B77EDEBB82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EE5ABCFE-E28D-48C5-84FE-DE5F574F47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EEA70D59-F019-4534-9CD3-CEE7E7755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h-TH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15F23B14-9731-4F6C-940E-B931BD9ACC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A0D903E-2072-4CED-A59F-0DF295BEC2C5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7A7250DB-DF7C-4B31-AA0A-92AF6B1947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E6C83F0B-88F7-4783-B230-C6A6032BF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h-TH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D455C498-B090-414F-BCDA-6D4326357B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B3611BD-028C-4BCE-A1B7-6FEC5D5296AB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E5D0096C-CAF7-4793-BCE6-CF82AB5377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6AD3E7DF-AD02-4F22-BCB1-02AD3C675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h-TH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51D1F472-ECC9-40E8-9F37-E34235AF2C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5976D8D-FBDA-4657-8336-9021B6F75C42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th-TH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047E00D-1E70-4597-BDC8-784ED19C15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5C5386E-6485-4159-902B-FF262286811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CB042-AF77-4E40-94FB-ED76CB1064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976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1C6F49-0198-4C61-BA04-628D8A4B33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86833E0-6915-4AD4-AF68-C8154E871D8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CA8CE-2E2D-40B9-95F1-CBC874D3C8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1544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33400"/>
            <a:ext cx="19431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56769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A5F6254-637A-4BD5-9D3E-3128546825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67236DD-4A1E-4E40-8878-0B39D94BB1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A1DCD-CF9B-46F2-9B67-A637296929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362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40254A2-7BA5-490A-B383-D717DB2FE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 </a:t>
            </a:r>
            <a:fld id="{E41C6109-9D7F-4B46-A56F-CE286AD1657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587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13B8764-ECC0-4F3F-98A1-2423058A50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FCFF952-70C8-4CDB-BF91-A71EC80CD30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4ECD70-BF80-49A5-BB65-93F0F79C21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507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DB98BA-4D39-4F1F-877E-B09565D4C5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EAFB840-3CCA-4D8B-9E6A-C56081CE611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01D07A-04F5-4D4B-BD2D-F9EF8AEE76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1942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226CED3-0BE5-4913-A69A-84A5C1DEFD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62F0EBD-6B5F-4F11-B5E9-F12187777AB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91FA3-1BDF-4442-8B0A-921CAED77A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72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5F1E2F4-F1D3-4D31-94CA-E5F4D1D2AB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FC611A9-E9E4-4F2E-9A51-6BA333B35B2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60F38-132A-46FF-ACCD-94B7A58603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65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746FE51-39D3-411E-B613-41D17BEB7E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057DAF78-02BC-40C0-84B5-60DA962769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FBB9A-FD84-43EA-9944-17E99A4F1D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817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1C7F28-0763-4566-B37E-72CC718F34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8E4CE7-5C24-4643-A152-F6045363E38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331D3-62FA-4042-8447-2588CD290A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072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A79FAC-F88D-4A3B-B2EA-DBFDC024E5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1D4F0A3-828A-4A78-9054-5CC92A96856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BA890-2BCD-4B95-9DA7-3F704AD5EC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203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C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C939714-A27D-4747-9CDD-4C7BB77891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334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5CFDCE8-94D6-4DF8-8152-B04DE59E3B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F1F9CDB-45FE-4A26-BE16-CDE94FF827A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1">
                <a:solidFill>
                  <a:srgbClr val="16027C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AF88DE9-9AEF-4BE8-A816-9D05877C067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solidFill>
                  <a:srgbClr val="16027C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AA58DA0-68F8-4D6C-B0D7-5DFC064F44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Line 7">
            <a:extLst>
              <a:ext uri="{FF2B5EF4-FFF2-40B4-BE49-F238E27FC236}">
                <a16:creationId xmlns:a16="http://schemas.microsoft.com/office/drawing/2014/main" id="{AC8607AB-39DF-4978-8707-6E82714BF69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85800" y="1219200"/>
            <a:ext cx="7772400" cy="0"/>
          </a:xfrm>
          <a:prstGeom prst="line">
            <a:avLst/>
          </a:prstGeom>
          <a:noFill/>
          <a:ln w="57150" cmpd="thickThin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1" name="Line 8">
            <a:extLst>
              <a:ext uri="{FF2B5EF4-FFF2-40B4-BE49-F238E27FC236}">
                <a16:creationId xmlns:a16="http://schemas.microsoft.com/office/drawing/2014/main" id="{998FE2E9-78E6-4C35-9B17-2B9672A6385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85800" y="6248400"/>
            <a:ext cx="7772400" cy="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16027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16027C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16027C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16027C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16027C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16027C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16027C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16027C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16027C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15000"/>
        </a:spcAft>
        <a:buChar char="•"/>
        <a:defRPr sz="2800" b="1">
          <a:solidFill>
            <a:srgbClr val="16027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15000"/>
        </a:spcAft>
        <a:buChar char="–"/>
        <a:defRPr sz="2400" b="1">
          <a:solidFill>
            <a:srgbClr val="16027C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15000"/>
        </a:spcAft>
        <a:buChar char="•"/>
        <a:defRPr sz="2400" b="1">
          <a:solidFill>
            <a:srgbClr val="16027C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15000"/>
        </a:spcAft>
        <a:buChar char="–"/>
        <a:defRPr sz="2000" b="1">
          <a:solidFill>
            <a:srgbClr val="16027C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15000"/>
        </a:spcAft>
        <a:buChar char="»"/>
        <a:defRPr sz="2000" b="1">
          <a:solidFill>
            <a:srgbClr val="16027C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15000"/>
        </a:spcAft>
        <a:buChar char="»"/>
        <a:defRPr sz="2000" b="1">
          <a:solidFill>
            <a:srgbClr val="16027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15000"/>
        </a:spcAft>
        <a:buChar char="»"/>
        <a:defRPr sz="2000" b="1">
          <a:solidFill>
            <a:srgbClr val="16027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15000"/>
        </a:spcAft>
        <a:buChar char="»"/>
        <a:defRPr sz="2000" b="1">
          <a:solidFill>
            <a:srgbClr val="16027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15000"/>
        </a:spcAft>
        <a:buChar char="»"/>
        <a:defRPr sz="2000" b="1">
          <a:solidFill>
            <a:srgbClr val="16027C"/>
          </a:solidFill>
          <a:latin typeface="+mn-lt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">
            <a:extLst>
              <a:ext uri="{FF2B5EF4-FFF2-40B4-BE49-F238E27FC236}">
                <a16:creationId xmlns:a16="http://schemas.microsoft.com/office/drawing/2014/main" id="{07090551-B18D-41A4-8BB9-CE45B1427F9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2209800"/>
            <a:ext cx="6400800" cy="2743200"/>
          </a:xfrm>
        </p:spPr>
        <p:txBody>
          <a:bodyPr/>
          <a:lstStyle/>
          <a:p>
            <a:pPr eaLnBrk="1" hangingPunct="1"/>
            <a:r>
              <a:rPr lang="en-US" altLang="en-US" sz="4000" b="0">
                <a:latin typeface="Arial Black" panose="020B0A04020102020204" pitchFamily="34" charset="0"/>
              </a:rPr>
              <a:t>Introduction to</a:t>
            </a:r>
          </a:p>
          <a:p>
            <a:pPr eaLnBrk="1" hangingPunct="1"/>
            <a:r>
              <a:rPr lang="en-US" altLang="en-US" sz="4000" b="0">
                <a:latin typeface="Arial Black" panose="020B0A04020102020204" pitchFamily="34" charset="0"/>
              </a:rPr>
              <a:t>Network and Information Security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4990E0-1B9B-4A6B-9E6B-5784584658CE}"/>
              </a:ext>
            </a:extLst>
          </p:cNvPr>
          <p:cNvSpPr txBox="1">
            <a:spLocks/>
          </p:cNvSpPr>
          <p:nvPr/>
        </p:nvSpPr>
        <p:spPr bwMode="auto">
          <a:xfrm>
            <a:off x="2052638" y="5184775"/>
            <a:ext cx="5324475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spcAft>
                <a:spcPct val="15000"/>
              </a:spcAft>
              <a:defRPr/>
            </a:pPr>
            <a:r>
              <a:rPr lang="en-US" sz="1400" b="1" kern="0" dirty="0">
                <a:solidFill>
                  <a:srgbClr val="16027C"/>
                </a:solidFill>
                <a:latin typeface="+mn-lt"/>
                <a:cs typeface="Times New Roman" pitchFamily="18" charset="0"/>
              </a:rPr>
              <a:t>Business Data Communications and Networking</a:t>
            </a:r>
            <a:r>
              <a:rPr lang="en-US" sz="1400" b="1" kern="0" dirty="0">
                <a:solidFill>
                  <a:srgbClr val="16027C"/>
                </a:solidFill>
                <a:latin typeface="+mn-lt"/>
              </a:rPr>
              <a:t> </a:t>
            </a:r>
            <a:r>
              <a:rPr lang="en-US" sz="1400" b="1" kern="0" dirty="0">
                <a:solidFill>
                  <a:srgbClr val="16027C"/>
                </a:solidFill>
                <a:latin typeface="+mn-lt"/>
                <a:cs typeface="Times New Roman" pitchFamily="18" charset="0"/>
              </a:rPr>
              <a:t>9th Edition</a:t>
            </a:r>
            <a:br>
              <a:rPr lang="en-US" sz="1400" b="1" kern="0" dirty="0">
                <a:solidFill>
                  <a:srgbClr val="16027C"/>
                </a:solidFill>
                <a:latin typeface="+mn-lt"/>
                <a:cs typeface="Times New Roman" pitchFamily="18" charset="0"/>
              </a:rPr>
            </a:br>
            <a:r>
              <a:rPr lang="en-US" sz="1400" b="1" kern="0" dirty="0">
                <a:solidFill>
                  <a:srgbClr val="16027C"/>
                </a:solidFill>
                <a:latin typeface="+mn-lt"/>
                <a:cs typeface="Times New Roman" pitchFamily="18" charset="0"/>
              </a:rPr>
              <a:t> </a:t>
            </a:r>
            <a:br>
              <a:rPr lang="en-US" sz="1400" b="1" kern="0" dirty="0">
                <a:solidFill>
                  <a:srgbClr val="16027C"/>
                </a:solidFill>
                <a:latin typeface="+mn-lt"/>
                <a:cs typeface="Times New Roman" pitchFamily="18" charset="0"/>
              </a:rPr>
            </a:br>
            <a:r>
              <a:rPr lang="en-US" sz="1400" b="1" kern="0" dirty="0">
                <a:solidFill>
                  <a:srgbClr val="16027C"/>
                </a:solidFill>
                <a:latin typeface="+mn-lt"/>
                <a:cs typeface="Times New Roman" pitchFamily="18" charset="0"/>
              </a:rPr>
              <a:t>Jerry Fitzgerald and Alan Dennis</a:t>
            </a:r>
            <a:br>
              <a:rPr lang="en-US" sz="1400" b="1" kern="0" dirty="0">
                <a:solidFill>
                  <a:srgbClr val="16027C"/>
                </a:solidFill>
                <a:latin typeface="+mn-lt"/>
                <a:cs typeface="Times New Roman" pitchFamily="18" charset="0"/>
              </a:rPr>
            </a:br>
            <a:r>
              <a:rPr lang="en-US" sz="1400" b="1" kern="0" dirty="0">
                <a:solidFill>
                  <a:srgbClr val="16027C"/>
                </a:solidFill>
                <a:latin typeface="+mn-lt"/>
                <a:cs typeface="Times New Roman" pitchFamily="18" charset="0"/>
              </a:rPr>
              <a:t>John Wiley &amp; Sons, Inc</a:t>
            </a:r>
            <a:endParaRPr lang="th-TH" sz="1400" b="1" kern="0" dirty="0">
              <a:solidFill>
                <a:srgbClr val="16027C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DD424D62-C6E2-4DCC-BDCD-57850C7B7A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9563"/>
            <a:ext cx="7772400" cy="762000"/>
          </a:xfrm>
        </p:spPr>
        <p:txBody>
          <a:bodyPr/>
          <a:lstStyle/>
          <a:p>
            <a:r>
              <a:rPr lang="en-US" altLang="en-US"/>
              <a:t>Weapon</a:t>
            </a:r>
            <a:endParaRPr lang="en-GB" altLang="en-US"/>
          </a:p>
        </p:txBody>
      </p:sp>
      <p:sp>
        <p:nvSpPr>
          <p:cNvPr id="14339" name="Slide Number Placeholder 3">
            <a:extLst>
              <a:ext uri="{FF2B5EF4-FFF2-40B4-BE49-F238E27FC236}">
                <a16:creationId xmlns:a16="http://schemas.microsoft.com/office/drawing/2014/main" id="{3072F676-9393-486C-B8E8-11213F0C476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16027C"/>
                </a:solidFill>
                <a:latin typeface="Arial" panose="020B0604020202020204" pitchFamily="34" charset="0"/>
              </a:rPr>
              <a:t> </a:t>
            </a:r>
            <a:fld id="{967C91C5-D93E-4DE1-9249-EEF1726FFF74}" type="slidenum">
              <a:rPr lang="en-US" altLang="en-US" sz="1400" smtClean="0">
                <a:solidFill>
                  <a:srgbClr val="16027C"/>
                </a:solidFill>
                <a:latin typeface="Arial" panose="020B0604020202020204" pitchFamily="34" charset="0"/>
              </a:rPr>
              <a:pPr/>
              <a:t>10</a:t>
            </a:fld>
            <a:endParaRPr lang="en-US" altLang="en-US" sz="1400">
              <a:solidFill>
                <a:srgbClr val="16027C"/>
              </a:solidFill>
              <a:latin typeface="Arial" panose="020B0604020202020204" pitchFamily="34" charset="0"/>
            </a:endParaRPr>
          </a:p>
        </p:txBody>
      </p:sp>
      <p:pic>
        <p:nvPicPr>
          <p:cNvPr id="14340" name="Picture 2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C37989D0-57C1-4D2D-82BD-12AB53A905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512888"/>
            <a:ext cx="7742238" cy="4335462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42A1543E-6949-481D-8951-B266C59558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2763" y="322263"/>
            <a:ext cx="8174037" cy="762000"/>
          </a:xfrm>
        </p:spPr>
        <p:txBody>
          <a:bodyPr/>
          <a:lstStyle/>
          <a:p>
            <a:pPr eaLnBrk="1" hangingPunct="1"/>
            <a:r>
              <a:rPr lang="en-US" altLang="en-US" sz="2800"/>
              <a:t>Primary Goals in Providing Security:  “CIA”</a:t>
            </a:r>
          </a:p>
        </p:txBody>
      </p:sp>
      <p:sp>
        <p:nvSpPr>
          <p:cNvPr id="15363" name="Rectangle 7">
            <a:extLst>
              <a:ext uri="{FF2B5EF4-FFF2-40B4-BE49-F238E27FC236}">
                <a16:creationId xmlns:a16="http://schemas.microsoft.com/office/drawing/2014/main" id="{255C3FB1-F0DE-4E13-A508-6638F93CB5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i="1" u="sng"/>
              <a:t>C</a:t>
            </a:r>
            <a:r>
              <a:rPr lang="en-US" altLang="en-US" i="1"/>
              <a:t>onfidentiality</a:t>
            </a:r>
          </a:p>
          <a:p>
            <a:pPr lvl="1" eaLnBrk="1" hangingPunct="1"/>
            <a:r>
              <a:rPr lang="en-US" altLang="en-US"/>
              <a:t>Protection of data from unauthorized disclosure of customers and proprietary data</a:t>
            </a:r>
          </a:p>
          <a:p>
            <a:pPr eaLnBrk="1" hangingPunct="1"/>
            <a:r>
              <a:rPr lang="en-US" altLang="en-US" i="1" u="sng"/>
              <a:t>I</a:t>
            </a:r>
            <a:r>
              <a:rPr lang="en-US" altLang="en-US" i="1"/>
              <a:t>ntegrity</a:t>
            </a:r>
          </a:p>
          <a:p>
            <a:pPr lvl="1" eaLnBrk="1" hangingPunct="1"/>
            <a:r>
              <a:rPr lang="en-US" altLang="en-US"/>
              <a:t>Assurance that data have not been altered or destroyed</a:t>
            </a:r>
          </a:p>
          <a:p>
            <a:pPr eaLnBrk="1" hangingPunct="1"/>
            <a:r>
              <a:rPr lang="en-US" altLang="en-US" i="1" u="sng"/>
              <a:t>A</a:t>
            </a:r>
            <a:r>
              <a:rPr lang="en-US" altLang="en-US" i="1"/>
              <a:t>vailability</a:t>
            </a:r>
          </a:p>
          <a:p>
            <a:pPr lvl="1" eaLnBrk="1" hangingPunct="1"/>
            <a:r>
              <a:rPr lang="en-US" altLang="en-US"/>
              <a:t>Providing continuous operations of hardware and software so that parties involved can be assured of uninterrupted service</a:t>
            </a:r>
          </a:p>
        </p:txBody>
      </p:sp>
      <p:sp>
        <p:nvSpPr>
          <p:cNvPr id="15364" name="Slide Number Placeholder 9">
            <a:extLst>
              <a:ext uri="{FF2B5EF4-FFF2-40B4-BE49-F238E27FC236}">
                <a16:creationId xmlns:a16="http://schemas.microsoft.com/office/drawing/2014/main" id="{6F9329F4-D078-4012-B814-7A71AC09F3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15000"/>
              </a:spcAft>
              <a:buChar char="•"/>
              <a:defRPr sz="2800" b="1">
                <a:solidFill>
                  <a:srgbClr val="16027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rgbClr val="16027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15000"/>
              </a:spcAft>
              <a:buChar char="•"/>
              <a:defRPr sz="2400" b="1">
                <a:solidFill>
                  <a:srgbClr val="16027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15000"/>
              </a:spcAft>
              <a:buChar char="–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 </a:t>
            </a:r>
            <a:fld id="{8606D59E-AB18-4BFA-9A9A-02D074083145}" type="slidenum">
              <a:rPr lang="en-US" altLang="en-US" sz="1400" smtClean="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11</a:t>
            </a:fld>
            <a:endParaRPr lang="en-US" alt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>
            <a:extLst>
              <a:ext uri="{FF2B5EF4-FFF2-40B4-BE49-F238E27FC236}">
                <a16:creationId xmlns:a16="http://schemas.microsoft.com/office/drawing/2014/main" id="{15909B4A-1A0F-4B20-A17A-8AA0B3132D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Computer Security Incidents</a:t>
            </a:r>
          </a:p>
        </p:txBody>
      </p:sp>
      <p:sp>
        <p:nvSpPr>
          <p:cNvPr id="6147" name="Rectangle 7">
            <a:extLst>
              <a:ext uri="{FF2B5EF4-FFF2-40B4-BE49-F238E27FC236}">
                <a16:creationId xmlns:a16="http://schemas.microsoft.com/office/drawing/2014/main" id="{E55D3FA4-C99F-4F68-9D75-D9C55055AF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792288"/>
            <a:ext cx="7772400" cy="43799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/>
              <a:t>Computer security increasingly important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/>
              <a:t>Incidents are escalating at increasing rate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/>
              <a:t>Computer Emergency Response Team (CERT) was formed at Carnegie Mellon University with US DoD support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/>
              <a:t>www.cert.org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400" dirty="0"/>
          </a:p>
        </p:txBody>
      </p:sp>
      <p:sp>
        <p:nvSpPr>
          <p:cNvPr id="16388" name="Slide Number Placeholder 9">
            <a:extLst>
              <a:ext uri="{FF2B5EF4-FFF2-40B4-BE49-F238E27FC236}">
                <a16:creationId xmlns:a16="http://schemas.microsoft.com/office/drawing/2014/main" id="{0CEBBCE7-B43B-4774-AD00-69F68FF934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15000"/>
              </a:spcAft>
              <a:buChar char="•"/>
              <a:defRPr sz="2800" b="1">
                <a:solidFill>
                  <a:srgbClr val="16027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rgbClr val="16027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15000"/>
              </a:spcAft>
              <a:buChar char="•"/>
              <a:defRPr sz="2400" b="1">
                <a:solidFill>
                  <a:srgbClr val="16027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15000"/>
              </a:spcAft>
              <a:buChar char="–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 </a:t>
            </a:r>
            <a:fld id="{EBC8AE76-4312-4F65-A03F-F5186F24C3DD}" type="slidenum">
              <a:rPr lang="en-US" altLang="en-US" sz="1400" smtClean="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12</a:t>
            </a:fld>
            <a:endParaRPr lang="en-US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83F7DCBC-64A2-40D7-BBA0-8FCE7BC584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 of Security Threats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E4915313-EB9C-4E00-98D9-1CFA26E00B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Business continuity planning related threats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Disruptions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Loss or reduction in network service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Could be minor or temporary (a circuit failure)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Destructions of data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Viruses destroying files, crash of hard disk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Disasters (Natural or manmade disasters 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May destroy host computers or sections of network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Intrusion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Hackers gaining access to data files and resources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Most unauthorized access incidents involve employees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Results: Industrial spying; fraud by changing data, etc.</a:t>
            </a:r>
          </a:p>
        </p:txBody>
      </p:sp>
      <p:sp>
        <p:nvSpPr>
          <p:cNvPr id="18436" name="Slide Number Placeholder 9">
            <a:extLst>
              <a:ext uri="{FF2B5EF4-FFF2-40B4-BE49-F238E27FC236}">
                <a16:creationId xmlns:a16="http://schemas.microsoft.com/office/drawing/2014/main" id="{459A9E3F-B256-49AE-B405-6605FCD000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15000"/>
              </a:spcAft>
              <a:buChar char="•"/>
              <a:defRPr sz="2800" b="1">
                <a:solidFill>
                  <a:srgbClr val="16027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rgbClr val="16027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15000"/>
              </a:spcAft>
              <a:buChar char="•"/>
              <a:defRPr sz="2400" b="1">
                <a:solidFill>
                  <a:srgbClr val="16027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15000"/>
              </a:spcAft>
              <a:buChar char="–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 </a:t>
            </a:r>
            <a:fld id="{7775CFF9-A22D-4FFE-B4DD-9FE3EE0B9184}" type="slidenum">
              <a:rPr lang="en-US" altLang="en-US" sz="1400" smtClean="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13</a:t>
            </a:fld>
            <a:endParaRPr lang="en-US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>
            <a:extLst>
              <a:ext uri="{FF2B5EF4-FFF2-40B4-BE49-F238E27FC236}">
                <a16:creationId xmlns:a16="http://schemas.microsoft.com/office/drawing/2014/main" id="{23A57B9F-DA85-4879-8404-92D323BD6E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Network Controls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7562BCD4-330D-4BB2-B3EC-F807C1BADA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8139113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Mechanisms that reduce or eliminate the threats to network security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Types of controls: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/>
              <a:t>Preventative controls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Mitigate or stop a person from acting or an event from occurring (e.g., locks, passwords, backup circuits)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Act as a deterrent by discouraging or restraining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/>
              <a:t>Detective controls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Reveal or discover unwanted events (e.g., auditing)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Documenting events for potential evidence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/>
              <a:t>Corrective controls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Remedy an unwanted event or a trespass (e.g., reinitiating a network circuit)</a:t>
            </a:r>
          </a:p>
        </p:txBody>
      </p:sp>
      <p:sp>
        <p:nvSpPr>
          <p:cNvPr id="20484" name="Slide Number Placeholder 9">
            <a:extLst>
              <a:ext uri="{FF2B5EF4-FFF2-40B4-BE49-F238E27FC236}">
                <a16:creationId xmlns:a16="http://schemas.microsoft.com/office/drawing/2014/main" id="{CCE9F845-4070-4C99-A388-48570E585A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15000"/>
              </a:spcAft>
              <a:buChar char="•"/>
              <a:defRPr sz="2800" b="1">
                <a:solidFill>
                  <a:srgbClr val="16027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rgbClr val="16027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15000"/>
              </a:spcAft>
              <a:buChar char="•"/>
              <a:defRPr sz="2400" b="1">
                <a:solidFill>
                  <a:srgbClr val="16027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15000"/>
              </a:spcAft>
              <a:buChar char="–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 </a:t>
            </a:r>
            <a:fld id="{E9565573-1343-4517-B3BC-9A95D564A7D1}" type="slidenum">
              <a:rPr lang="en-US" altLang="en-US" sz="1400" smtClean="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14</a:t>
            </a:fld>
            <a:endParaRPr lang="en-US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>
            <a:extLst>
              <a:ext uri="{FF2B5EF4-FFF2-40B4-BE49-F238E27FC236}">
                <a16:creationId xmlns:a16="http://schemas.microsoft.com/office/drawing/2014/main" id="{AE154758-0B81-489E-B82F-FA3FA96DDB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Securing the Network </a:t>
            </a:r>
          </a:p>
        </p:txBody>
      </p:sp>
      <p:sp>
        <p:nvSpPr>
          <p:cNvPr id="21507" name="Rectangle 5">
            <a:extLst>
              <a:ext uri="{FF2B5EF4-FFF2-40B4-BE49-F238E27FC236}">
                <a16:creationId xmlns:a16="http://schemas.microsoft.com/office/drawing/2014/main" id="{A47DC553-867B-4417-809F-9B130E3722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Securing the network requires personnel designated to be accountable for controls: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Develop network controls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Ensure that controls are operating effectively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Update or replace controls when necessary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Need to be reviewed periodically for usefulness, verification and testing: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Ensure that the control is still present (verification)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Determine if the control is working as specified (testing)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Is the control still working as it was specified?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Are there procedures for temporary overrides on control?</a:t>
            </a:r>
          </a:p>
        </p:txBody>
      </p:sp>
      <p:sp>
        <p:nvSpPr>
          <p:cNvPr id="21508" name="Slide Number Placeholder 9">
            <a:extLst>
              <a:ext uri="{FF2B5EF4-FFF2-40B4-BE49-F238E27FC236}">
                <a16:creationId xmlns:a16="http://schemas.microsoft.com/office/drawing/2014/main" id="{3AC00BFB-AE69-4225-B129-34F5E9078E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15000"/>
              </a:spcAft>
              <a:buChar char="•"/>
              <a:defRPr sz="2800" b="1">
                <a:solidFill>
                  <a:srgbClr val="16027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rgbClr val="16027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15000"/>
              </a:spcAft>
              <a:buChar char="•"/>
              <a:defRPr sz="2400" b="1">
                <a:solidFill>
                  <a:srgbClr val="16027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15000"/>
              </a:spcAft>
              <a:buChar char="–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 </a:t>
            </a:r>
            <a:fld id="{19C7E7B8-0281-459D-8972-1D84CC856A3A}" type="slidenum">
              <a:rPr lang="en-US" altLang="en-US" sz="1400" smtClean="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15</a:t>
            </a:fld>
            <a:endParaRPr lang="en-US" altLang="en-US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>
            <a:extLst>
              <a:ext uri="{FF2B5EF4-FFF2-40B4-BE49-F238E27FC236}">
                <a16:creationId xmlns:a16="http://schemas.microsoft.com/office/drawing/2014/main" id="{C80D3CE8-E0B5-4526-928B-9A59CCE634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Security Threats</a:t>
            </a:r>
          </a:p>
        </p:txBody>
      </p:sp>
      <p:sp>
        <p:nvSpPr>
          <p:cNvPr id="23555" name="Rectangle 5">
            <a:extLst>
              <a:ext uri="{FF2B5EF4-FFF2-40B4-BE49-F238E27FC236}">
                <a16:creationId xmlns:a16="http://schemas.microsoft.com/office/drawing/2014/main" id="{7FE57420-20E3-4563-9DB8-84D7E978E4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Identify threats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Any potentially adverse occurrence that can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Harm or interrupt the systems using the network, or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Cause a monetary loss to an organization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Rank threats according to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Their probability of occurrence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Likely cost if the threat occurs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Take the nature of business into account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Example: Internet banking vs. a restaurant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Bank’s web site: has a higher probability of attack and much bigger loss if happens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Restaurant web site: much less likely and small loss</a:t>
            </a:r>
          </a:p>
        </p:txBody>
      </p:sp>
      <p:sp>
        <p:nvSpPr>
          <p:cNvPr id="23556" name="Slide Number Placeholder 9">
            <a:extLst>
              <a:ext uri="{FF2B5EF4-FFF2-40B4-BE49-F238E27FC236}">
                <a16:creationId xmlns:a16="http://schemas.microsoft.com/office/drawing/2014/main" id="{E0D9A30C-6FC2-413F-80A1-52733BE5B2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15000"/>
              </a:spcAft>
              <a:buChar char="•"/>
              <a:defRPr sz="2800" b="1">
                <a:solidFill>
                  <a:srgbClr val="16027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rgbClr val="16027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15000"/>
              </a:spcAft>
              <a:buChar char="•"/>
              <a:defRPr sz="2400" b="1">
                <a:solidFill>
                  <a:srgbClr val="16027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15000"/>
              </a:spcAft>
              <a:buChar char="–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 </a:t>
            </a:r>
            <a:fld id="{7CD986D4-5342-44EC-B188-DC42A0A1DAE0}" type="slidenum">
              <a:rPr lang="en-US" altLang="en-US" sz="1400" smtClean="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16</a:t>
            </a:fld>
            <a:endParaRPr lang="en-US" altLang="en-US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>
            <a:extLst>
              <a:ext uri="{FF2B5EF4-FFF2-40B4-BE49-F238E27FC236}">
                <a16:creationId xmlns:a16="http://schemas.microsoft.com/office/drawing/2014/main" id="{0F91A65B-112E-44E4-8437-D278472524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Preventing Computer Viruses</a:t>
            </a:r>
          </a:p>
        </p:txBody>
      </p:sp>
      <p:sp>
        <p:nvSpPr>
          <p:cNvPr id="24579" name="Rectangle 5">
            <a:extLst>
              <a:ext uri="{FF2B5EF4-FFF2-40B4-BE49-F238E27FC236}">
                <a16:creationId xmlns:a16="http://schemas.microsoft.com/office/drawing/2014/main" id="{62C70453-86F6-4D84-9A0B-83537A82B8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Viruses spreads when infected files are accessed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Macro viruses attach themselves to other programs (documents) and spread when the programs are executed (the files are opened)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Worms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Special type of virus that spread itself without human intervention (sends copies of itself from computer to computer)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Anti-virus software packages check disks and files to ensure that they are virus-free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Incoming e-mail messages are most common source of viruses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Check attachments to e-mails, use filtering programs to ‘clean’ incoming e-mail</a:t>
            </a:r>
          </a:p>
        </p:txBody>
      </p:sp>
      <p:sp>
        <p:nvSpPr>
          <p:cNvPr id="24580" name="Slide Number Placeholder 9">
            <a:extLst>
              <a:ext uri="{FF2B5EF4-FFF2-40B4-BE49-F238E27FC236}">
                <a16:creationId xmlns:a16="http://schemas.microsoft.com/office/drawing/2014/main" id="{54C0C479-4434-4B49-86D9-509575624C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15000"/>
              </a:spcAft>
              <a:buChar char="•"/>
              <a:defRPr sz="2800" b="1">
                <a:solidFill>
                  <a:srgbClr val="16027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rgbClr val="16027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15000"/>
              </a:spcAft>
              <a:buChar char="•"/>
              <a:defRPr sz="2400" b="1">
                <a:solidFill>
                  <a:srgbClr val="16027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15000"/>
              </a:spcAft>
              <a:buChar char="–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 </a:t>
            </a:r>
            <a:fld id="{08439DC3-FFEE-472D-8C60-B4BD3CBB18F2}" type="slidenum">
              <a:rPr lang="en-US" altLang="en-US" sz="1400" smtClean="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17</a:t>
            </a:fld>
            <a:endParaRPr lang="en-US" alt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D56A5DF5-7A2B-4AFF-B0C5-FE9D39C2F0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Intrusion Prevention</a:t>
            </a:r>
          </a:p>
        </p:txBody>
      </p:sp>
      <p:sp>
        <p:nvSpPr>
          <p:cNvPr id="25603" name="Rectangle 7">
            <a:extLst>
              <a:ext uri="{FF2B5EF4-FFF2-40B4-BE49-F238E27FC236}">
                <a16:creationId xmlns:a16="http://schemas.microsoft.com/office/drawing/2014/main" id="{0C9D5529-6540-4B34-B446-A975FC5A7F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8153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Types of intruders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Casual intruders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With Limited knowledge (“trying doorknobs”)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Script kiddies: Novice attackers using hacking tools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Security experts (hackers)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Motivation:  the thrill of the hunt; show off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Crackers: hackers who cause damage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Professional hackers (espionage, fraud, etc)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Breaking into computers for specific purposes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Organization employees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With legitimate access to the network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Gain access to information not authorized to use</a:t>
            </a:r>
          </a:p>
        </p:txBody>
      </p:sp>
      <p:sp>
        <p:nvSpPr>
          <p:cNvPr id="25604" name="Slide Number Placeholder 9">
            <a:extLst>
              <a:ext uri="{FF2B5EF4-FFF2-40B4-BE49-F238E27FC236}">
                <a16:creationId xmlns:a16="http://schemas.microsoft.com/office/drawing/2014/main" id="{AD5FE209-A5EF-4B17-AF19-A708098E70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15000"/>
              </a:spcAft>
              <a:buChar char="•"/>
              <a:defRPr sz="2800" b="1">
                <a:solidFill>
                  <a:srgbClr val="16027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rgbClr val="16027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15000"/>
              </a:spcAft>
              <a:buChar char="•"/>
              <a:defRPr sz="2400" b="1">
                <a:solidFill>
                  <a:srgbClr val="16027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15000"/>
              </a:spcAft>
              <a:buChar char="–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 </a:t>
            </a:r>
            <a:fld id="{39911261-98A1-418B-BE5B-8C5D7CF01C5C}" type="slidenum">
              <a:rPr lang="en-US" altLang="en-US" sz="1400" smtClean="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18</a:t>
            </a:fld>
            <a:endParaRPr lang="en-US" altLang="en-US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>
            <a:extLst>
              <a:ext uri="{FF2B5EF4-FFF2-40B4-BE49-F238E27FC236}">
                <a16:creationId xmlns:a16="http://schemas.microsoft.com/office/drawing/2014/main" id="{A4990653-F80C-450E-9DB5-1EB5AAE4B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Preventing Intrusion</a:t>
            </a:r>
          </a:p>
        </p:txBody>
      </p:sp>
      <p:sp>
        <p:nvSpPr>
          <p:cNvPr id="26627" name="Rectangle 5">
            <a:extLst>
              <a:ext uri="{FF2B5EF4-FFF2-40B4-BE49-F238E27FC236}">
                <a16:creationId xmlns:a16="http://schemas.microsoft.com/office/drawing/2014/main" id="{583A20F3-E122-4B44-AD53-AEE2A852E5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Requires a </a:t>
            </a:r>
            <a:r>
              <a:rPr lang="en-US" altLang="en-US" sz="2400" i="1"/>
              <a:t>proactive</a:t>
            </a:r>
            <a:r>
              <a:rPr lang="en-US" altLang="en-US" sz="2400"/>
              <a:t> approach that includes routinely testing the security systems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Best rule for high security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Do not keep extremely sensitive data online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Store them in computers isolated from the network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Security Policy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Critical to controlling risk due to access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Should define clearly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Important assets to be safeguarded and Controls needed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What employees should do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Plan for routinely training employees and testing security controls in place</a:t>
            </a:r>
          </a:p>
        </p:txBody>
      </p:sp>
      <p:sp>
        <p:nvSpPr>
          <p:cNvPr id="26628" name="Slide Number Placeholder 9">
            <a:extLst>
              <a:ext uri="{FF2B5EF4-FFF2-40B4-BE49-F238E27FC236}">
                <a16:creationId xmlns:a16="http://schemas.microsoft.com/office/drawing/2014/main" id="{DDD6DD50-14F7-4449-BEA0-4BB220139F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15000"/>
              </a:spcAft>
              <a:buChar char="•"/>
              <a:defRPr sz="2800" b="1">
                <a:solidFill>
                  <a:srgbClr val="16027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rgbClr val="16027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15000"/>
              </a:spcAft>
              <a:buChar char="•"/>
              <a:defRPr sz="2400" b="1">
                <a:solidFill>
                  <a:srgbClr val="16027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15000"/>
              </a:spcAft>
              <a:buChar char="–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 </a:t>
            </a:r>
            <a:fld id="{853B14A7-762B-40CC-BD1E-0CBCB683D453}" type="slidenum">
              <a:rPr lang="en-US" altLang="en-US" sz="1400" smtClean="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19</a:t>
            </a:fld>
            <a:endParaRPr lang="en-US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">
            <a:extLst>
              <a:ext uri="{FF2B5EF4-FFF2-40B4-BE49-F238E27FC236}">
                <a16:creationId xmlns:a16="http://schemas.microsoft.com/office/drawing/2014/main" id="{8B17F84E-A93F-4AA3-8810-DCD4804CEA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6147" name="Rectangle 11">
            <a:extLst>
              <a:ext uri="{FF2B5EF4-FFF2-40B4-BE49-F238E27FC236}">
                <a16:creationId xmlns:a16="http://schemas.microsoft.com/office/drawing/2014/main" id="{7A289D14-19DA-401A-9B42-189BB98448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Security has always been a major business concern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i="1"/>
              <a:t>Physical assets</a:t>
            </a:r>
            <a:r>
              <a:rPr lang="en-US" altLang="en-US" sz="2000"/>
              <a:t> are protected with locks, barriers, guards.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i="1"/>
              <a:t>Information assets</a:t>
            </a:r>
            <a:r>
              <a:rPr lang="en-US" altLang="en-US" sz="2000"/>
              <a:t> are protected with passwords, coding, certificates, encryption.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Computers and Internet have redefined the nature of information security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Laws and enforcement in cyber crime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Slow to catch-up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Breaking into a computer is now a federal crime in the U.S.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New laws against cyberborder crimes, yet difficult to enforce, sentences are typically very light</a:t>
            </a:r>
          </a:p>
        </p:txBody>
      </p:sp>
      <p:sp>
        <p:nvSpPr>
          <p:cNvPr id="6148" name="Slide Number Placeholder 9">
            <a:extLst>
              <a:ext uri="{FF2B5EF4-FFF2-40B4-BE49-F238E27FC236}">
                <a16:creationId xmlns:a16="http://schemas.microsoft.com/office/drawing/2014/main" id="{FE2FED3A-F0D7-4CCA-8BB7-E646316AF2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15000"/>
              </a:spcAft>
              <a:buChar char="•"/>
              <a:defRPr sz="2800" b="1">
                <a:solidFill>
                  <a:srgbClr val="16027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rgbClr val="16027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15000"/>
              </a:spcAft>
              <a:buChar char="•"/>
              <a:defRPr sz="2400" b="1">
                <a:solidFill>
                  <a:srgbClr val="16027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15000"/>
              </a:spcAft>
              <a:buChar char="–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 </a:t>
            </a:r>
            <a:fld id="{EBEB73A7-1B83-44C3-BE35-3CDAFD2BC2EF}" type="slidenum">
              <a:rPr lang="en-US" altLang="en-US" sz="1400" smtClean="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4D589A0-0F8D-445A-A140-90C151C36B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Securing Network Perimeter</a:t>
            </a:r>
          </a:p>
        </p:txBody>
      </p:sp>
      <p:sp>
        <p:nvSpPr>
          <p:cNvPr id="27651" name="Rectangle 4">
            <a:extLst>
              <a:ext uri="{FF2B5EF4-FFF2-40B4-BE49-F238E27FC236}">
                <a16:creationId xmlns:a16="http://schemas.microsoft.com/office/drawing/2014/main" id="{45C49F1E-E1F9-4D0B-B1E8-70EE8A5A7D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Basic access points into a network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LANs inside the organization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Dial-up access through a modem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Internet (most attacks come in this way)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Basic elements in preventing access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Physical Security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Dial-in security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Firewalls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Network Address Translation (NAT) Proxy servers</a:t>
            </a:r>
          </a:p>
        </p:txBody>
      </p:sp>
      <p:sp>
        <p:nvSpPr>
          <p:cNvPr id="27652" name="Slide Number Placeholder 9">
            <a:extLst>
              <a:ext uri="{FF2B5EF4-FFF2-40B4-BE49-F238E27FC236}">
                <a16:creationId xmlns:a16="http://schemas.microsoft.com/office/drawing/2014/main" id="{26DE69EF-B958-4FA1-AB38-C02327F975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15000"/>
              </a:spcAft>
              <a:buChar char="•"/>
              <a:defRPr sz="2800" b="1">
                <a:solidFill>
                  <a:srgbClr val="16027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rgbClr val="16027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15000"/>
              </a:spcAft>
              <a:buChar char="•"/>
              <a:defRPr sz="2400" b="1">
                <a:solidFill>
                  <a:srgbClr val="16027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15000"/>
              </a:spcAft>
              <a:buChar char="–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 </a:t>
            </a:r>
            <a:fld id="{751ECF87-9129-452E-BAE5-2397DF22035B}" type="slidenum">
              <a:rPr lang="en-US" altLang="en-US" sz="1400" smtClean="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20</a:t>
            </a:fld>
            <a:endParaRPr lang="en-US" altLang="en-US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3A523AE5-5CE0-42A0-AA5A-F3BD8B86F6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Physical Security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73EDA555-3BA8-428E-9425-60781D10EA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Means preventing outsiders from gaining access into offices, server rooms, equipment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Secure both main and remote facilities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Implement proper access controls to areas where network equipment is located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Only authorized personnel to access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Each network component to have its own level of physical security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800"/>
              <a:t>Have locks on power switches and passwords to disable keyboard and screens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Be careful about distributed  backup and servers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800"/>
              <a:t>Good for continuity, but bad for unauthorized access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800"/>
              <a:t>More equipment and locations to secure</a:t>
            </a:r>
          </a:p>
        </p:txBody>
      </p:sp>
      <p:sp>
        <p:nvSpPr>
          <p:cNvPr id="28676" name="Slide Number Placeholder 9">
            <a:extLst>
              <a:ext uri="{FF2B5EF4-FFF2-40B4-BE49-F238E27FC236}">
                <a16:creationId xmlns:a16="http://schemas.microsoft.com/office/drawing/2014/main" id="{8B2D0897-152A-413C-8966-2950716FB6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15000"/>
              </a:spcAft>
              <a:buChar char="•"/>
              <a:defRPr sz="2800" b="1">
                <a:solidFill>
                  <a:srgbClr val="16027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rgbClr val="16027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15000"/>
              </a:spcAft>
              <a:buChar char="•"/>
              <a:defRPr sz="2400" b="1">
                <a:solidFill>
                  <a:srgbClr val="16027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15000"/>
              </a:spcAft>
              <a:buChar char="–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 </a:t>
            </a:r>
            <a:fld id="{8A22E846-79EF-4275-84BF-EDA91D84A28D}" type="slidenum">
              <a:rPr lang="en-US" altLang="en-US" sz="1400" smtClean="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21</a:t>
            </a:fld>
            <a:endParaRPr lang="en-US" altLang="en-US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>
            <a:extLst>
              <a:ext uri="{FF2B5EF4-FFF2-40B4-BE49-F238E27FC236}">
                <a16:creationId xmlns:a16="http://schemas.microsoft.com/office/drawing/2014/main" id="{F6954D9C-CAC9-43B3-9F07-8343DA2BCF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Securing Network Devices </a:t>
            </a:r>
          </a:p>
        </p:txBody>
      </p:sp>
      <p:sp>
        <p:nvSpPr>
          <p:cNvPr id="29699" name="Rectangle 5">
            <a:extLst>
              <a:ext uri="{FF2B5EF4-FFF2-40B4-BE49-F238E27FC236}">
                <a16:creationId xmlns:a16="http://schemas.microsoft.com/office/drawing/2014/main" id="{95DCF840-CC86-4F99-A2D9-98565F95D6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Should be secured in locked wiring closets</a:t>
            </a:r>
          </a:p>
          <a:p>
            <a:pPr lvl="1" eaLnBrk="1" hangingPunct="1"/>
            <a:r>
              <a:rPr lang="en-US" altLang="en-US"/>
              <a:t>More vulnerable: LAN devices (controllers, hubs, bridges, routers, etc.,)</a:t>
            </a:r>
          </a:p>
          <a:p>
            <a:pPr lvl="2" eaLnBrk="1" hangingPunct="1"/>
            <a:r>
              <a:rPr lang="en-US" altLang="en-US"/>
              <a:t>A sniffer (LAN listening device) can be easily hooked up to these devices</a:t>
            </a:r>
          </a:p>
          <a:p>
            <a:pPr lvl="2" eaLnBrk="1" hangingPunct="1"/>
            <a:r>
              <a:rPr lang="en-US" altLang="en-US">
                <a:sym typeface="Wingdings" panose="05000000000000000000" pitchFamily="2" charset="2"/>
              </a:rPr>
              <a:t>Use secure hubs: requires special code before a new computers are connected</a:t>
            </a:r>
            <a:endParaRPr lang="en-US" altLang="en-US"/>
          </a:p>
        </p:txBody>
      </p:sp>
      <p:sp>
        <p:nvSpPr>
          <p:cNvPr id="29700" name="Slide Number Placeholder 9">
            <a:extLst>
              <a:ext uri="{FF2B5EF4-FFF2-40B4-BE49-F238E27FC236}">
                <a16:creationId xmlns:a16="http://schemas.microsoft.com/office/drawing/2014/main" id="{EF5DEEAF-74EC-4595-B006-82DA9709AF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15000"/>
              </a:spcAft>
              <a:buChar char="•"/>
              <a:defRPr sz="2800" b="1">
                <a:solidFill>
                  <a:srgbClr val="16027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rgbClr val="16027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15000"/>
              </a:spcAft>
              <a:buChar char="•"/>
              <a:defRPr sz="2400" b="1">
                <a:solidFill>
                  <a:srgbClr val="16027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15000"/>
              </a:spcAft>
              <a:buChar char="–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 </a:t>
            </a:r>
            <a:fld id="{0263CB40-A788-4342-95DD-F51CA6A11081}" type="slidenum">
              <a:rPr lang="en-US" altLang="en-US" sz="1400" smtClean="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22</a:t>
            </a:fld>
            <a:endParaRPr lang="en-US" altLang="en-US"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427FFED3-F719-4594-8A57-DA3C3C6F3C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Authenticating Users</a:t>
            </a:r>
          </a:p>
        </p:txBody>
      </p:sp>
      <p:sp>
        <p:nvSpPr>
          <p:cNvPr id="30723" name="Rectangle 4">
            <a:extLst>
              <a:ext uri="{FF2B5EF4-FFF2-40B4-BE49-F238E27FC236}">
                <a16:creationId xmlns:a16="http://schemas.microsoft.com/office/drawing/2014/main" id="{CB5A4641-B58C-44EC-A08C-A92D87AB4A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Done to ensure that only the authorized users are permitted into network </a:t>
            </a:r>
          </a:p>
          <a:p>
            <a:pPr lvl="1" eaLnBrk="1" hangingPunct="1"/>
            <a:r>
              <a:rPr lang="en-US" altLang="en-US" sz="2000"/>
              <a:t>and into the specific resources inside the network</a:t>
            </a:r>
          </a:p>
          <a:p>
            <a:pPr eaLnBrk="1" hangingPunct="1"/>
            <a:r>
              <a:rPr lang="en-US" altLang="en-US" sz="2400"/>
              <a:t>Basis of user authentication</a:t>
            </a:r>
          </a:p>
          <a:p>
            <a:pPr lvl="1" eaLnBrk="1" hangingPunct="1"/>
            <a:r>
              <a:rPr lang="en-US" altLang="en-US" sz="2000"/>
              <a:t>User profile</a:t>
            </a:r>
          </a:p>
          <a:p>
            <a:pPr lvl="1" eaLnBrk="1" hangingPunct="1"/>
            <a:r>
              <a:rPr lang="en-US" altLang="en-US" sz="2000"/>
              <a:t>User accounts based on something you have, know or are</a:t>
            </a:r>
          </a:p>
          <a:p>
            <a:pPr lvl="1" eaLnBrk="1" hangingPunct="1"/>
            <a:r>
              <a:rPr lang="en-US" altLang="en-US" sz="2000"/>
              <a:t>Smart card, time based token is something you have </a:t>
            </a:r>
          </a:p>
          <a:p>
            <a:pPr lvl="1" eaLnBrk="1" hangingPunct="1"/>
            <a:r>
              <a:rPr lang="en-US" altLang="en-US" sz="2000"/>
              <a:t>Password is something you know</a:t>
            </a:r>
          </a:p>
          <a:p>
            <a:pPr lvl="1" eaLnBrk="1" hangingPunct="1"/>
            <a:r>
              <a:rPr lang="en-US" altLang="en-US" sz="2000"/>
              <a:t>Biometric is something you are</a:t>
            </a:r>
          </a:p>
          <a:p>
            <a:pPr lvl="1" eaLnBrk="1" hangingPunct="1"/>
            <a:r>
              <a:rPr lang="en-US" altLang="en-US" sz="2000"/>
              <a:t>Network authentication</a:t>
            </a:r>
          </a:p>
        </p:txBody>
      </p:sp>
      <p:sp>
        <p:nvSpPr>
          <p:cNvPr id="30724" name="Slide Number Placeholder 9">
            <a:extLst>
              <a:ext uri="{FF2B5EF4-FFF2-40B4-BE49-F238E27FC236}">
                <a16:creationId xmlns:a16="http://schemas.microsoft.com/office/drawing/2014/main" id="{4B2F1C88-77EC-4ED3-9A0B-77BF5088FF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15000"/>
              </a:spcAft>
              <a:buChar char="•"/>
              <a:defRPr sz="2800" b="1">
                <a:solidFill>
                  <a:srgbClr val="16027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rgbClr val="16027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15000"/>
              </a:spcAft>
              <a:buChar char="•"/>
              <a:defRPr sz="2400" b="1">
                <a:solidFill>
                  <a:srgbClr val="16027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15000"/>
              </a:spcAft>
              <a:buChar char="–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 </a:t>
            </a:r>
            <a:fld id="{46D418A2-F229-4629-9A56-24DEC6669552}" type="slidenum">
              <a:rPr lang="en-US" altLang="en-US" sz="1400" smtClean="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23</a:t>
            </a:fld>
            <a:endParaRPr lang="en-US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EA3FD-FB56-4BD0-B121-10621B5095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50825"/>
            <a:ext cx="7772400" cy="1044575"/>
          </a:xfrm>
        </p:spPr>
        <p:txBody>
          <a:bodyPr/>
          <a:lstStyle/>
          <a:p>
            <a:r>
              <a:rPr lang="en-GB" altLang="en-US" b="1"/>
              <a:t>Shingeki no Kyojin,  </a:t>
            </a:r>
            <a:br>
              <a:rPr lang="en-GB" altLang="en-US" b="1"/>
            </a:br>
            <a:r>
              <a:rPr lang="en-US" altLang="en-US"/>
              <a:t>Attack on Titan Wall</a:t>
            </a:r>
          </a:p>
        </p:txBody>
      </p:sp>
      <p:pic>
        <p:nvPicPr>
          <p:cNvPr id="7171" name="Picture 2" descr="File:Walls.png">
            <a:extLst>
              <a:ext uri="{FF2B5EF4-FFF2-40B4-BE49-F238E27FC236}">
                <a16:creationId xmlns:a16="http://schemas.microsoft.com/office/drawing/2014/main" id="{20F289F5-26BB-4498-80E2-3BE4F738A5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628775"/>
            <a:ext cx="7620000" cy="4286250"/>
          </a:xfrm>
          <a:noFill/>
        </p:spPr>
      </p:pic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37CD7706-A3A5-48C9-8237-33607067AA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15000"/>
              </a:spcAft>
              <a:buChar char="•"/>
              <a:defRPr sz="2800" b="1">
                <a:solidFill>
                  <a:srgbClr val="16027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rgbClr val="16027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15000"/>
              </a:spcAft>
              <a:buChar char="•"/>
              <a:defRPr sz="2400" b="1">
                <a:solidFill>
                  <a:srgbClr val="16027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15000"/>
              </a:spcAft>
              <a:buChar char="–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 </a:t>
            </a:r>
            <a:fld id="{6C987D3A-5685-4D85-AA39-C8DC7D1374CF}" type="slidenum">
              <a:rPr lang="en-US" altLang="en-US" sz="1400" smtClean="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7BCBA2BE-B100-4D85-8D4B-AE09AE3077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Kingdom walls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E9DFA-8244-48FD-86AB-221A05DAC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Wall Maria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>
                <a:ea typeface="+mn-ea"/>
                <a:cs typeface="+mn-cs"/>
              </a:rPr>
              <a:t>Height 50 m, radius of 480km.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>
                <a:ea typeface="+mn-ea"/>
                <a:cs typeface="+mn-cs"/>
              </a:rPr>
              <a:t>Between Wall Maria and Wall Rose is 100km.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>
                <a:ea typeface="+mn-ea"/>
                <a:cs typeface="+mn-cs"/>
              </a:rPr>
              <a:t>100 year period of peace</a:t>
            </a:r>
          </a:p>
          <a:p>
            <a:pPr>
              <a:defRPr/>
            </a:pPr>
            <a:r>
              <a:rPr lang="en-US" dirty="0"/>
              <a:t>Wall Rose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>
                <a:ea typeface="+mn-ea"/>
                <a:cs typeface="+mn-cs"/>
              </a:rPr>
              <a:t>radius of 380 km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>
                <a:ea typeface="+mn-ea"/>
                <a:cs typeface="+mn-cs"/>
              </a:rPr>
              <a:t>Between Wall Rose and Wall </a:t>
            </a:r>
            <a:r>
              <a:rPr lang="en-US" sz="1800" dirty="0" err="1">
                <a:ea typeface="+mn-ea"/>
                <a:cs typeface="+mn-cs"/>
              </a:rPr>
              <a:t>Sina</a:t>
            </a:r>
            <a:r>
              <a:rPr lang="en-US" sz="1800" dirty="0">
                <a:ea typeface="+mn-ea"/>
                <a:cs typeface="+mn-cs"/>
              </a:rPr>
              <a:t> is 130 km. </a:t>
            </a:r>
          </a:p>
          <a:p>
            <a:pPr>
              <a:defRPr/>
            </a:pPr>
            <a:r>
              <a:rPr lang="en-US" dirty="0"/>
              <a:t>Wall </a:t>
            </a:r>
            <a:r>
              <a:rPr lang="en-US" dirty="0" err="1"/>
              <a:t>Sina</a:t>
            </a:r>
            <a:endParaRPr lang="en-US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>
                <a:ea typeface="+mn-ea"/>
                <a:cs typeface="+mn-cs"/>
              </a:rPr>
              <a:t>radius of 250 km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>
                <a:ea typeface="+mn-ea"/>
                <a:cs typeface="+mn-cs"/>
              </a:rPr>
              <a:t>The safest place within the Kingdom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>
                <a:ea typeface="+mn-ea"/>
                <a:cs typeface="+mn-cs"/>
              </a:rPr>
              <a:t>The King resides. 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030B6D62-F7FE-4AD3-9A3C-355CE9F148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15000"/>
              </a:spcAft>
              <a:buChar char="•"/>
              <a:defRPr sz="2800" b="1">
                <a:solidFill>
                  <a:srgbClr val="16027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rgbClr val="16027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15000"/>
              </a:spcAft>
              <a:buChar char="•"/>
              <a:defRPr sz="2400" b="1">
                <a:solidFill>
                  <a:srgbClr val="16027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15000"/>
              </a:spcAft>
              <a:buChar char="–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 </a:t>
            </a:r>
            <a:fld id="{F4CCECC1-F61C-439F-87E5-D8C17A7940F4}" type="slidenum">
              <a:rPr lang="en-US" altLang="en-US" sz="1400" smtClean="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01374AD1-35C6-4790-8B2E-04F6D018AE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Size of Typical Titan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AF344B4B-9B36-402F-8D0F-67E9AEC6EC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7563" y="1736725"/>
            <a:ext cx="7516812" cy="4230688"/>
          </a:xfrm>
        </p:spPr>
        <p:txBody>
          <a:bodyPr/>
          <a:lstStyle/>
          <a:p>
            <a:r>
              <a:rPr lang="en-US" altLang="en-US"/>
              <a:t>3-</a:t>
            </a:r>
            <a:r>
              <a:rPr lang="th-TH" altLang="en-US"/>
              <a:t>6 </a:t>
            </a:r>
            <a:r>
              <a:rPr lang="en-US" altLang="en-US"/>
              <a:t>m</a:t>
            </a:r>
          </a:p>
          <a:p>
            <a:r>
              <a:rPr lang="en-US" altLang="en-US"/>
              <a:t>7 m</a:t>
            </a:r>
          </a:p>
          <a:p>
            <a:r>
              <a:rPr lang="en-US" altLang="en-US"/>
              <a:t>15 m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05CB45C8-74A6-4E90-A63E-F514FB5A78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15000"/>
              </a:spcAft>
              <a:buChar char="•"/>
              <a:defRPr sz="2800" b="1">
                <a:solidFill>
                  <a:srgbClr val="16027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rgbClr val="16027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15000"/>
              </a:spcAft>
              <a:buChar char="•"/>
              <a:defRPr sz="2400" b="1">
                <a:solidFill>
                  <a:srgbClr val="16027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15000"/>
              </a:spcAft>
              <a:buChar char="–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 </a:t>
            </a:r>
            <a:fld id="{D76EF6DF-90A9-4DD7-ACED-853A9BC7110F}" type="slidenum">
              <a:rPr lang="en-US" altLang="en-US" sz="1400" smtClean="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</a:t>
            </a:fld>
            <a:endParaRPr lang="en-US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8D91E3DC-F3F4-45DE-9CA9-6F0E02CF82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sz="4000">
                <a:solidFill>
                  <a:srgbClr val="C00000"/>
                </a:solidFill>
              </a:rPr>
              <a:t>Colossal Titan</a:t>
            </a:r>
            <a:br>
              <a:rPr lang="en-US" altLang="en-US" sz="4000">
                <a:solidFill>
                  <a:srgbClr val="C00000"/>
                </a:solidFill>
              </a:rPr>
            </a:br>
            <a:r>
              <a:rPr lang="en-US" altLang="en-US">
                <a:solidFill>
                  <a:srgbClr val="C00000"/>
                </a:solidFill>
              </a:rPr>
              <a:t>&gt;50 m </a:t>
            </a:r>
            <a:endParaRPr lang="en-US" altLang="en-US" sz="4000"/>
          </a:p>
        </p:txBody>
      </p:sp>
      <p:pic>
        <p:nvPicPr>
          <p:cNvPr id="10243" name="Content Placeholder 4">
            <a:extLst>
              <a:ext uri="{FF2B5EF4-FFF2-40B4-BE49-F238E27FC236}">
                <a16:creationId xmlns:a16="http://schemas.microsoft.com/office/drawing/2014/main" id="{E334CF1E-F78D-408C-9824-76BE8F3293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1582738"/>
            <a:ext cx="7723187" cy="4349750"/>
          </a:xfrm>
        </p:spPr>
      </p:pic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824115F6-6286-465C-959A-7C21430B68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15000"/>
              </a:spcAft>
              <a:buChar char="•"/>
              <a:defRPr sz="2800" b="1">
                <a:solidFill>
                  <a:srgbClr val="16027C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ct val="15000"/>
              </a:spcAft>
              <a:buChar char="–"/>
              <a:defRPr sz="2400" b="1">
                <a:solidFill>
                  <a:srgbClr val="16027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ct val="15000"/>
              </a:spcAft>
              <a:buChar char="•"/>
              <a:defRPr sz="2400" b="1">
                <a:solidFill>
                  <a:srgbClr val="16027C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ct val="15000"/>
              </a:spcAft>
              <a:buChar char="–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5000"/>
              </a:spcAft>
              <a:buChar char="»"/>
              <a:defRPr sz="2000" b="1">
                <a:solidFill>
                  <a:srgbClr val="16027C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/>
              <a:t> </a:t>
            </a:r>
            <a:fld id="{7ABB9CC9-DC3B-438E-AD3E-4E4F2199027D}" type="slidenum">
              <a:rPr lang="en-US" altLang="en-US" sz="1400" smtClean="0"/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6</a:t>
            </a:fld>
            <a:endParaRPr lang="en-US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3BF3B557-8DCF-4624-80CE-037C1D1A8E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Titan Class</a:t>
            </a:r>
            <a:endParaRPr lang="en-GB" altLang="en-US"/>
          </a:p>
        </p:txBody>
      </p:sp>
      <p:sp>
        <p:nvSpPr>
          <p:cNvPr id="11267" name="Slide Number Placeholder 3">
            <a:extLst>
              <a:ext uri="{FF2B5EF4-FFF2-40B4-BE49-F238E27FC236}">
                <a16:creationId xmlns:a16="http://schemas.microsoft.com/office/drawing/2014/main" id="{84530F2B-29A9-4C68-969B-79E03E2D772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16027C"/>
                </a:solidFill>
                <a:latin typeface="Arial" panose="020B0604020202020204" pitchFamily="34" charset="0"/>
              </a:rPr>
              <a:t> </a:t>
            </a:r>
            <a:fld id="{730EAD4E-6E92-4A9D-8285-6C0F739CEF80}" type="slidenum">
              <a:rPr lang="en-US" altLang="en-US" sz="1400" smtClean="0">
                <a:solidFill>
                  <a:srgbClr val="16027C"/>
                </a:solidFill>
                <a:latin typeface="Arial" panose="020B0604020202020204" pitchFamily="34" charset="0"/>
              </a:rPr>
              <a:pPr/>
              <a:t>7</a:t>
            </a:fld>
            <a:endParaRPr lang="en-US" altLang="en-US" sz="1400">
              <a:solidFill>
                <a:srgbClr val="16027C"/>
              </a:solidFill>
              <a:latin typeface="Arial" panose="020B0604020202020204" pitchFamily="34" charset="0"/>
            </a:endParaRPr>
          </a:p>
        </p:txBody>
      </p:sp>
      <p:pic>
        <p:nvPicPr>
          <p:cNvPr id="11268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ECF5EB19-B1C5-4012-AFF1-C536792492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5175" y="1652588"/>
            <a:ext cx="7662863" cy="4265612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BBDEACAD-B95C-4D20-9943-852F1B1A9E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Wall</a:t>
            </a:r>
            <a:endParaRPr lang="en-GB" altLang="en-US"/>
          </a:p>
        </p:txBody>
      </p:sp>
      <p:sp>
        <p:nvSpPr>
          <p:cNvPr id="12291" name="Slide Number Placeholder 3">
            <a:extLst>
              <a:ext uri="{FF2B5EF4-FFF2-40B4-BE49-F238E27FC236}">
                <a16:creationId xmlns:a16="http://schemas.microsoft.com/office/drawing/2014/main" id="{C3F931AB-5601-4D4C-ADF3-338FD3A0A8D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16027C"/>
                </a:solidFill>
                <a:latin typeface="Arial" panose="020B0604020202020204" pitchFamily="34" charset="0"/>
              </a:rPr>
              <a:t> </a:t>
            </a:r>
            <a:fld id="{F66EF52B-B5E1-4015-8534-E8813FD86209}" type="slidenum">
              <a:rPr lang="en-US" altLang="en-US" sz="1400" smtClean="0">
                <a:solidFill>
                  <a:srgbClr val="16027C"/>
                </a:solidFill>
                <a:latin typeface="Arial" panose="020B0604020202020204" pitchFamily="34" charset="0"/>
              </a:rPr>
              <a:pPr/>
              <a:t>8</a:t>
            </a:fld>
            <a:endParaRPr lang="en-US" altLang="en-US" sz="1400">
              <a:solidFill>
                <a:srgbClr val="16027C"/>
              </a:solidFill>
              <a:latin typeface="Arial" panose="020B0604020202020204" pitchFamily="34" charset="0"/>
            </a:endParaRPr>
          </a:p>
        </p:txBody>
      </p:sp>
      <p:pic>
        <p:nvPicPr>
          <p:cNvPr id="12292" name="Picture 2" descr="Diagram&#10;&#10;Description automatically generated">
            <a:extLst>
              <a:ext uri="{FF2B5EF4-FFF2-40B4-BE49-F238E27FC236}">
                <a16:creationId xmlns:a16="http://schemas.microsoft.com/office/drawing/2014/main" id="{266BA923-E919-4928-B32B-9EACBBF777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8500" y="1597025"/>
            <a:ext cx="7637463" cy="4287838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>
            <a:extLst>
              <a:ext uri="{FF2B5EF4-FFF2-40B4-BE49-F238E27FC236}">
                <a16:creationId xmlns:a16="http://schemas.microsoft.com/office/drawing/2014/main" id="{3A776FA7-DAE0-4B81-B1BF-A1CD93BD79F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16027C"/>
                </a:solidFill>
                <a:latin typeface="Arial" panose="020B0604020202020204" pitchFamily="34" charset="0"/>
              </a:rPr>
              <a:t> </a:t>
            </a:r>
            <a:fld id="{B03D6FFB-DA95-4305-84B0-787DD75B17D7}" type="slidenum">
              <a:rPr lang="en-US" altLang="en-US" sz="1400" smtClean="0">
                <a:solidFill>
                  <a:srgbClr val="16027C"/>
                </a:solidFill>
                <a:latin typeface="Arial" panose="020B0604020202020204" pitchFamily="34" charset="0"/>
              </a:rPr>
              <a:pPr/>
              <a:t>9</a:t>
            </a:fld>
            <a:endParaRPr lang="en-US" altLang="en-US" sz="1400">
              <a:solidFill>
                <a:srgbClr val="16027C"/>
              </a:solidFill>
              <a:latin typeface="Arial" panose="020B0604020202020204" pitchFamily="34" charset="0"/>
            </a:endParaRPr>
          </a:p>
        </p:txBody>
      </p:sp>
      <p:pic>
        <p:nvPicPr>
          <p:cNvPr id="13315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8E6461BB-6EF3-426C-B217-9430672623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4063" y="96838"/>
            <a:ext cx="7670800" cy="4295775"/>
          </a:xfrm>
        </p:spPr>
      </p:pic>
      <p:pic>
        <p:nvPicPr>
          <p:cNvPr id="13316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8E26C014-2C79-4AAD-AD50-B81D442E6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3" y="4497388"/>
            <a:ext cx="1631950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2" descr="A picture containing text, toy, doll&#10;&#10;Description automatically generated">
            <a:extLst>
              <a:ext uri="{FF2B5EF4-FFF2-40B4-BE49-F238E27FC236}">
                <a16:creationId xmlns:a16="http://schemas.microsoft.com/office/drawing/2014/main" id="{21AB1468-C54D-49FB-B67F-307D483AD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338" y="4497388"/>
            <a:ext cx="1631950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5B4FBF72-6E93-4A97-AC96-7E259BA3F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425" y="4497388"/>
            <a:ext cx="1631950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2" descr="A cartoon of a person&#10;&#10;Description automatically generated with low confidence">
            <a:extLst>
              <a:ext uri="{FF2B5EF4-FFF2-40B4-BE49-F238E27FC236}">
                <a16:creationId xmlns:a16="http://schemas.microsoft.com/office/drawing/2014/main" id="{B8CBE504-63FC-4DFD-B76E-347A8DECF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0" y="4497388"/>
            <a:ext cx="1635125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E2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DB316720903443A24EBECDC6435A9A" ma:contentTypeVersion="0" ma:contentTypeDescription="Create a new document." ma:contentTypeScope="" ma:versionID="ea6f19cc252102d12511a1c0140386c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5BFB66-F4C7-450E-A1E5-6FE5E7ACFCC4}"/>
</file>

<file path=customXml/itemProps2.xml><?xml version="1.0" encoding="utf-8"?>
<ds:datastoreItem xmlns:ds="http://schemas.openxmlformats.org/officeDocument/2006/customXml" ds:itemID="{FF90069E-D8D7-4B16-B6D2-279E680214F7}"/>
</file>

<file path=customXml/itemProps3.xml><?xml version="1.0" encoding="utf-8"?>
<ds:datastoreItem xmlns:ds="http://schemas.openxmlformats.org/officeDocument/2006/customXml" ds:itemID="{BDD97095-07A4-4499-B1D6-DB2F3B9C343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1135</Words>
  <Application>Microsoft Office PowerPoint</Application>
  <PresentationFormat>On-screen Show (4:3)</PresentationFormat>
  <Paragraphs>185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Times New Roman</vt:lpstr>
      <vt:lpstr>Arial</vt:lpstr>
      <vt:lpstr>Arial Black</vt:lpstr>
      <vt:lpstr>Wingdings</vt:lpstr>
      <vt:lpstr>Cordia New</vt:lpstr>
      <vt:lpstr>Default Design</vt:lpstr>
      <vt:lpstr>PowerPoint Presentation</vt:lpstr>
      <vt:lpstr>Introduction</vt:lpstr>
      <vt:lpstr>Shingeki no Kyojin,   Attack on Titan Wall</vt:lpstr>
      <vt:lpstr>Kingdom walls</vt:lpstr>
      <vt:lpstr>Size of Typical Titan</vt:lpstr>
      <vt:lpstr>Colossal Titan &gt;50 m </vt:lpstr>
      <vt:lpstr>Titan Class</vt:lpstr>
      <vt:lpstr>Wall</vt:lpstr>
      <vt:lpstr>PowerPoint Presentation</vt:lpstr>
      <vt:lpstr>Weapon</vt:lpstr>
      <vt:lpstr>Primary Goals in Providing Security:  “CIA”</vt:lpstr>
      <vt:lpstr>Computer Security Incidents</vt:lpstr>
      <vt:lpstr>Types of Security Threats</vt:lpstr>
      <vt:lpstr>Network Controls</vt:lpstr>
      <vt:lpstr>Securing the Network </vt:lpstr>
      <vt:lpstr>Security Threats</vt:lpstr>
      <vt:lpstr>Preventing Computer Viruses</vt:lpstr>
      <vt:lpstr>Intrusion Prevention</vt:lpstr>
      <vt:lpstr>Preventing Intrusion</vt:lpstr>
      <vt:lpstr>Securing Network Perimeter</vt:lpstr>
      <vt:lpstr>Physical Security</vt:lpstr>
      <vt:lpstr>Securing Network Devices </vt:lpstr>
      <vt:lpstr>Authenticating Users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1. Introduction to Data Communications</dc:title>
  <dc:creator>Gene Mesher</dc:creator>
  <cp:lastModifiedBy>MONTRI SUPATTATHAM</cp:lastModifiedBy>
  <cp:revision>204</cp:revision>
  <dcterms:created xsi:type="dcterms:W3CDTF">2001-01-29T12:50:58Z</dcterms:created>
  <dcterms:modified xsi:type="dcterms:W3CDTF">2021-08-12T18:46:08Z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0x010100C6DB316720903443A24EBECDC6435A9A</vt:lpwstr>
  </property>
</Properties>
</file>